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102" d="100"/>
          <a:sy n="102" d="100"/>
        </p:scale>
        <p:origin x="1836" y="114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16/02/2023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err="1"/>
              <a:t>corso</a:t>
            </a:r>
            <a:r>
              <a:rPr lang="en-US" dirty="0"/>
              <a:t>, </a:t>
            </a:r>
            <a:r>
              <a:rPr lang="en-US" dirty="0" err="1"/>
              <a:t>l'order</a:t>
            </a:r>
            <a:r>
              <a:rPr lang="en-US" dirty="0"/>
              <a:t> by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cambia</a:t>
            </a:r>
            <a:r>
              <a:rPr lang="en-US" baseline="0" dirty="0"/>
              <a:t> solo </a:t>
            </a:r>
            <a:r>
              <a:rPr lang="en-US" baseline="0" dirty="0" err="1"/>
              <a:t>il</a:t>
            </a:r>
            <a:r>
              <a:rPr lang="en-US" baseline="0" dirty="0"/>
              <a:t> verso di </a:t>
            </a:r>
            <a:r>
              <a:rPr lang="en-US" baseline="0" dirty="0" err="1"/>
              <a:t>lettura</a:t>
            </a:r>
            <a:r>
              <a:rPr lang="en-US" baseline="0" dirty="0"/>
              <a:t> di Cassandra (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fini</a:t>
            </a:r>
            <a:r>
              <a:rPr lang="en-US" baseline="0" dirty="0"/>
              <a:t> del </a:t>
            </a:r>
            <a:r>
              <a:rPr lang="en-US" baseline="0" dirty="0" err="1"/>
              <a:t>filtro</a:t>
            </a:r>
            <a:r>
              <a:rPr lang="en-US" baseline="0" dirty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COLUMN-BASED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query-driven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query-driven</a:t>
            </a:r>
          </a:p>
          <a:p>
            <a:pPr lvl="1"/>
            <a:r>
              <a:rPr lang="en-US" dirty="0" err="1"/>
              <a:t>Regole</a:t>
            </a:r>
            <a:r>
              <a:rPr lang="en-US" dirty="0"/>
              <a:t> di mapping </a:t>
            </a:r>
            <a:r>
              <a:rPr lang="en-US" dirty="0" err="1"/>
              <a:t>garantiscono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correttezza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  <a:p>
            <a:pPr lvl="1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query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garantire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esecuzione</a:t>
            </a:r>
            <a:br>
              <a:rPr lang="en-US" dirty="0"/>
            </a:br>
            <a:r>
              <a:rPr lang="en-US" dirty="0" err="1"/>
              <a:t>delle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 err="1"/>
              <a:t>nell'ordine</a:t>
            </a:r>
            <a:r>
              <a:rPr lang="en-US" dirty="0"/>
              <a:t> </a:t>
            </a: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applicando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b="1" dirty="0" err="1"/>
              <a:t>ordine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5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riguardano</a:t>
            </a:r>
            <a:r>
              <a:rPr lang="en-US" dirty="0"/>
              <a:t>, </a:t>
            </a:r>
            <a:r>
              <a:rPr lang="en-US" dirty="0" err="1"/>
              <a:t>rispettivamente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entità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entità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relazioni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diverse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quale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e dal </a:t>
            </a:r>
            <a:r>
              <a:rPr lang="en-US" dirty="0" err="1"/>
              <a:t>carico</a:t>
            </a:r>
            <a:r>
              <a:rPr lang="en-US" dirty="0"/>
              <a:t> di </a:t>
            </a:r>
            <a:r>
              <a:rPr lang="en-US" dirty="0" err="1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ordinato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e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(o </a:t>
            </a:r>
            <a:r>
              <a:rPr lang="en-US" dirty="0" err="1"/>
              <a:t>più</a:t>
            </a:r>
            <a:r>
              <a:rPr lang="en-US" dirty="0"/>
              <a:t>) </a:t>
            </a:r>
            <a:r>
              <a:rPr lang="en-US" dirty="0" err="1"/>
              <a:t>delle</a:t>
            </a:r>
            <a:r>
              <a:rPr lang="en-US" dirty="0"/>
              <a:t>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/>
              <a:t>Le query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title</a:t>
            </a:r>
            <a:r>
              <a:rPr lang="en-US" dirty="0"/>
              <a:t> 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first_name</a:t>
            </a:r>
            <a:endParaRPr lang="en-US" i="1" dirty="0"/>
          </a:p>
          <a:p>
            <a:pPr lvl="1"/>
            <a:r>
              <a:rPr lang="en-US" dirty="0"/>
              <a:t>2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lvl="1"/>
            <a:r>
              <a:rPr lang="en-US" dirty="0"/>
              <a:t>Sulla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fare solo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come </a:t>
            </a:r>
            <a:r>
              <a:rPr lang="en-US" dirty="0" err="1"/>
              <a:t>colonne</a:t>
            </a:r>
            <a:r>
              <a:rPr lang="en-US" dirty="0"/>
              <a:t> di clustering, DOPO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fare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Abbiamo</a:t>
            </a:r>
            <a:r>
              <a:rPr lang="en-US" dirty="0"/>
              <a:t> visto come </a:t>
            </a:r>
            <a:r>
              <a:rPr lang="en-US" dirty="0" err="1"/>
              <a:t>modellare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per </a:t>
            </a:r>
            <a:r>
              <a:rPr lang="en-US" dirty="0" err="1"/>
              <a:t>rispondere</a:t>
            </a:r>
            <a:r>
              <a:rPr lang="en-US" dirty="0"/>
              <a:t> a </a:t>
            </a:r>
            <a:r>
              <a:rPr lang="en-US" dirty="0" err="1"/>
              <a:t>specifiche</a:t>
            </a:r>
            <a:r>
              <a:rPr lang="en-US" dirty="0"/>
              <a:t> query…</a:t>
            </a:r>
          </a:p>
          <a:p>
            <a:r>
              <a:rPr lang="en-US" dirty="0"/>
              <a:t>… ma come </a:t>
            </a:r>
            <a:r>
              <a:rPr lang="en-US" dirty="0" err="1"/>
              <a:t>progettare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di un </a:t>
            </a:r>
            <a:r>
              <a:rPr lang="en-US" dirty="0" err="1"/>
              <a:t>intero</a:t>
            </a:r>
            <a:r>
              <a:rPr lang="en-US" dirty="0"/>
              <a:t> database?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, le </a:t>
            </a:r>
            <a:r>
              <a:rPr lang="en-US" dirty="0" err="1"/>
              <a:t>partizioni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ordinate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r>
              <a:rPr lang="en-US" dirty="0"/>
              <a:t>, </a:t>
            </a:r>
            <a:r>
              <a:rPr lang="en-US" dirty="0" err="1"/>
              <a:t>nell'ordine</a:t>
            </a:r>
            <a:r>
              <a:rPr lang="en-US" dirty="0"/>
              <a:t> in cui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dichiarate</a:t>
            </a:r>
            <a:endParaRPr lang="en-US" dirty="0"/>
          </a:p>
          <a:p>
            <a:pPr lvl="1"/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registration_date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/>
              <a:t>decrescente</a:t>
            </a:r>
            <a:r>
              <a:rPr lang="en-US" dirty="0"/>
              <a:t> e </a:t>
            </a:r>
            <a:r>
              <a:rPr lang="en-US" i="1" dirty="0" err="1"/>
              <a:t>video_id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Dato</a:t>
            </a:r>
            <a:r>
              <a:rPr lang="en-US" dirty="0"/>
              <a:t> un tag,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in un </a:t>
            </a:r>
            <a:r>
              <a:rPr lang="en-US" dirty="0" err="1"/>
              <a:t>dato</a:t>
            </a:r>
            <a:r>
              <a:rPr lang="en-US" dirty="0"/>
              <a:t> range di </a:t>
            </a:r>
            <a:r>
              <a:rPr lang="en-US" dirty="0" err="1"/>
              <a:t>anni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Q3. Come Q2, ma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(</a:t>
            </a:r>
            <a:r>
              <a:rPr lang="en-US" dirty="0" err="1"/>
              <a:t>partizionamento</a:t>
            </a:r>
            <a:r>
              <a:rPr lang="en-US" dirty="0"/>
              <a:t> + </a:t>
            </a:r>
            <a:r>
              <a:rPr lang="en-US" dirty="0" err="1"/>
              <a:t>raggruppamento</a:t>
            </a:r>
            <a:r>
              <a:rPr lang="en-US" dirty="0"/>
              <a:t>)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pù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partizione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è </a:t>
            </a:r>
            <a:r>
              <a:rPr lang="en-US" dirty="0" err="1"/>
              <a:t>funzionalmente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,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dichiararla</a:t>
            </a:r>
            <a:r>
              <a:rPr lang="en-US" dirty="0"/>
              <a:t> come </a:t>
            </a:r>
            <a:r>
              <a:rPr lang="en-US" dirty="0" err="1"/>
              <a:t>statica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r>
              <a:rPr lang="en-US" dirty="0"/>
              <a:t>, non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playlist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proprietario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un range di date di </a:t>
            </a:r>
            <a:r>
              <a:rPr lang="en-US" dirty="0" err="1"/>
              <a:t>modifica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 (ordinate </a:t>
            </a:r>
            <a:r>
              <a:rPr lang="en-US" dirty="0" err="1"/>
              <a:t>alfabeticamente</a:t>
            </a:r>
            <a:r>
              <a:rPr lang="en-US" dirty="0"/>
              <a:t>) a cui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è </a:t>
            </a:r>
            <a:r>
              <a:rPr lang="en-US" dirty="0" err="1"/>
              <a:t>registrato</a:t>
            </a:r>
            <a:endParaRPr lang="en-US" dirty="0"/>
          </a:p>
          <a:p>
            <a:pPr lvl="1"/>
            <a:r>
              <a:rPr lang="en-US" dirty="0"/>
              <a:t>Q3.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i="1" dirty="0"/>
              <a:t>best practices </a:t>
            </a:r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coerenti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</a:t>
            </a:r>
            <a:r>
              <a:rPr lang="en-US" dirty="0" err="1"/>
              <a:t>rimane</a:t>
            </a:r>
            <a:r>
              <a:rPr lang="en-US" dirty="0"/>
              <a:t> del </a:t>
            </a:r>
            <a:r>
              <a:rPr lang="en-US" dirty="0" err="1"/>
              <a:t>margine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dell'efficienza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limitazioni</a:t>
            </a:r>
            <a:r>
              <a:rPr lang="en-US" dirty="0"/>
              <a:t> del database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risorse</a:t>
            </a:r>
            <a:r>
              <a:rPr lang="en-US" dirty="0"/>
              <a:t> del cluster (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disco, </a:t>
            </a:r>
            <a:r>
              <a:rPr lang="en-US" dirty="0" err="1"/>
              <a:t>memoria</a:t>
            </a:r>
            <a:r>
              <a:rPr lang="en-US" dirty="0"/>
              <a:t>, ..)</a:t>
            </a:r>
          </a:p>
          <a:p>
            <a:pPr lvl="1"/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non </a:t>
            </a:r>
            <a:r>
              <a:rPr lang="en-US" dirty="0" err="1"/>
              <a:t>supportate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da </a:t>
            </a:r>
            <a:r>
              <a:rPr lang="en-US" dirty="0" err="1"/>
              <a:t>controllare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atomica</a:t>
            </a:r>
            <a:r>
              <a:rPr lang="en-US" dirty="0"/>
              <a:t>, </a:t>
            </a:r>
            <a:r>
              <a:rPr lang="en-US" dirty="0" err="1"/>
              <a:t>indivisibile</a:t>
            </a:r>
            <a:endParaRPr lang="en-US" dirty="0"/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di Cassandra: </a:t>
            </a:r>
            <a:r>
              <a:rPr lang="en-US" dirty="0" err="1"/>
              <a:t>massimo</a:t>
            </a:r>
            <a:r>
              <a:rPr lang="en-US" dirty="0"/>
              <a:t> 2 </a:t>
            </a:r>
            <a:r>
              <a:rPr lang="en-US" dirty="0" err="1"/>
              <a:t>miliardi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endParaRPr lang="en-US" dirty="0"/>
          </a:p>
          <a:p>
            <a:pPr lvl="1"/>
            <a:r>
              <a:rPr lang="en-US" dirty="0"/>
              <a:t>Best practice: non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MB per </a:t>
            </a:r>
            <a:r>
              <a:rPr lang="en-US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(</a:t>
            </a:r>
            <a:r>
              <a:rPr lang="en-US" dirty="0" err="1"/>
              <a:t>niente</a:t>
            </a:r>
            <a:r>
              <a:rPr lang="en-US" dirty="0"/>
              <a:t> </a:t>
            </a:r>
            <a:r>
              <a:rPr lang="en-US" dirty="0" err="1"/>
              <a:t>normalizzazione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query), </a:t>
            </a:r>
            <a:r>
              <a:rPr lang="en-US" dirty="0" err="1"/>
              <a:t>il</a:t>
            </a:r>
            <a:r>
              <a:rPr lang="en-US" dirty="0"/>
              <a:t> database </a:t>
            </a:r>
            <a:r>
              <a:rPr lang="en-US" dirty="0" err="1"/>
              <a:t>conterrà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Da non </a:t>
            </a:r>
            <a:r>
              <a:rPr lang="en-US" dirty="0" err="1"/>
              <a:t>confondere</a:t>
            </a:r>
            <a:r>
              <a:rPr lang="en-US" dirty="0"/>
              <a:t> col </a:t>
            </a:r>
            <a:r>
              <a:rPr lang="en-US" dirty="0" err="1"/>
              <a:t>meccanismo</a:t>
            </a:r>
            <a:r>
              <a:rPr lang="en-US" dirty="0"/>
              <a:t> di replication </a:t>
            </a:r>
          </a:p>
          <a:p>
            <a:pPr lvl="1"/>
            <a:r>
              <a:rPr lang="en-US" dirty="0" err="1"/>
              <a:t>Esempio</a:t>
            </a:r>
            <a:r>
              <a:rPr lang="en-US" dirty="0"/>
              <a:t>: dataset da 10TB, </a:t>
            </a:r>
            <a:r>
              <a:rPr lang="en-US" dirty="0" err="1"/>
              <a:t>ridondanza</a:t>
            </a:r>
            <a:r>
              <a:rPr lang="en-US" dirty="0"/>
              <a:t> 10x, </a:t>
            </a:r>
            <a:r>
              <a:rPr lang="en-US" dirty="0" err="1"/>
              <a:t>replicazione</a:t>
            </a:r>
            <a:r>
              <a:rPr lang="en-US" dirty="0"/>
              <a:t> 5x; </a:t>
            </a:r>
            <a:r>
              <a:rPr lang="en-US" dirty="0" err="1"/>
              <a:t>totale</a:t>
            </a:r>
            <a:r>
              <a:rPr lang="en-US" dirty="0"/>
              <a:t> 500TB</a:t>
            </a:r>
          </a:p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fattori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(e.g., n, n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Quanti</a:t>
            </a:r>
            <a:r>
              <a:rPr lang="en-US" dirty="0"/>
              <a:t> tag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 video?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rivedere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o </a:t>
            </a:r>
            <a:r>
              <a:rPr lang="en-US" dirty="0" err="1"/>
              <a:t>imporre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limiti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dimenticare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gestita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comportare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tante</a:t>
            </a:r>
            <a:r>
              <a:rPr lang="en-US" dirty="0"/>
              <a:t> INSERT/UPDATE/DELETE</a:t>
            </a:r>
          </a:p>
          <a:p>
            <a:r>
              <a:rPr lang="en-US" dirty="0"/>
              <a:t>Cassandra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Garantisce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</a:t>
            </a:r>
            <a:r>
              <a:rPr lang="en-US" dirty="0" err="1"/>
              <a:t>dell'operazione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prevede</a:t>
            </a:r>
            <a:r>
              <a:rPr lang="en-US" dirty="0"/>
              <a:t> rollback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garantisce</a:t>
            </a:r>
            <a:r>
              <a:rPr lang="en-US" dirty="0"/>
              <a:t> isolation </a:t>
            </a:r>
            <a:r>
              <a:rPr lang="en-US" dirty="0" err="1"/>
              <a:t>rispetto</a:t>
            </a:r>
            <a:r>
              <a:rPr lang="en-US" dirty="0"/>
              <a:t> a </a:t>
            </a:r>
            <a:r>
              <a:rPr lang="en-US" dirty="0" err="1"/>
              <a:t>letture</a:t>
            </a:r>
            <a:r>
              <a:rPr lang="en-US" dirty="0"/>
              <a:t> e </a:t>
            </a:r>
            <a:r>
              <a:rPr lang="en-US" dirty="0" err="1"/>
              <a:t>scritture</a:t>
            </a:r>
            <a:r>
              <a:rPr lang="en-US" dirty="0"/>
              <a:t> </a:t>
            </a:r>
            <a:r>
              <a:rPr lang="en-US" dirty="0" err="1"/>
              <a:t>concorrenti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ottimizza</a:t>
            </a:r>
            <a:r>
              <a:rPr lang="en-US" dirty="0"/>
              <a:t> le performance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APPLY 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CQL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Materializzare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query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 </a:t>
            </a:r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soluzione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ristrutturare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verso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pPr lvl="1"/>
            <a:r>
              <a:rPr lang="en-US" dirty="0"/>
              <a:t>Il join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gestito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GROUP BY</a:t>
            </a:r>
          </a:p>
          <a:p>
            <a:pPr lvl="1"/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raggruppamento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: COUNT(*)</a:t>
            </a:r>
          </a:p>
          <a:p>
            <a:r>
              <a:rPr lang="en-US" dirty="0"/>
              <a:t>Come fare </a:t>
            </a:r>
            <a:r>
              <a:rPr lang="en-US" dirty="0" err="1"/>
              <a:t>aggregazioni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aggiornarla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counter</a:t>
            </a:r>
          </a:p>
          <a:p>
            <a:pPr lvl="2"/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accurato</a:t>
            </a:r>
            <a:r>
              <a:rPr lang="en-US" dirty="0"/>
              <a:t> al 100%</a:t>
            </a:r>
          </a:p>
          <a:p>
            <a:pPr lvl="1"/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l'aggregazione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interfacciano</a:t>
            </a:r>
            <a:r>
              <a:rPr lang="en-US" dirty="0"/>
              <a:t> con Cassandra (e.g., Apache Spark)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transazioni</a:t>
            </a:r>
            <a:r>
              <a:rPr lang="en-US" dirty="0"/>
              <a:t> ACID…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r>
              <a:rPr lang="en-US"/>
              <a:t>… ma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b="1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Contatori</a:t>
            </a:r>
            <a:endParaRPr lang="en-US" dirty="0"/>
          </a:p>
          <a:p>
            <a:pPr lvl="2"/>
            <a:r>
              <a:rPr lang="en-US" dirty="0" err="1"/>
              <a:t>Leggono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prima di </a:t>
            </a:r>
            <a:r>
              <a:rPr lang="en-US" dirty="0" err="1"/>
              <a:t>incrementarlo</a:t>
            </a:r>
            <a:r>
              <a:rPr lang="en-US" dirty="0"/>
              <a:t>/</a:t>
            </a:r>
            <a:r>
              <a:rPr lang="en-US" dirty="0" err="1"/>
              <a:t>decrementarlo</a:t>
            </a:r>
            <a:endParaRPr lang="en-US" dirty="0"/>
          </a:p>
          <a:p>
            <a:pPr lvl="1"/>
            <a:r>
              <a:rPr lang="en-US" dirty="0" err="1"/>
              <a:t>Esecuzioni</a:t>
            </a:r>
            <a:r>
              <a:rPr lang="en-US" dirty="0"/>
              <a:t> batch</a:t>
            </a:r>
          </a:p>
          <a:p>
            <a:pPr lvl="2"/>
            <a:r>
              <a:rPr lang="en-US" dirty="0" err="1"/>
              <a:t>Garantiscono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di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istruzioni</a:t>
            </a:r>
            <a:endParaRPr lang="en-US" dirty="0"/>
          </a:p>
          <a:p>
            <a:pPr lvl="1"/>
            <a:r>
              <a:rPr lang="en-US" dirty="0"/>
              <a:t>INSERT INTO ... IF NOT EXISTS;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un update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esista</a:t>
            </a:r>
            <a:r>
              <a:rPr lang="en-US" dirty="0"/>
              <a:t> </a:t>
            </a:r>
            <a:r>
              <a:rPr lang="en-US" dirty="0" err="1"/>
              <a:t>già</a:t>
            </a:r>
            <a:endParaRPr lang="en-US" dirty="0"/>
          </a:p>
          <a:p>
            <a:pPr lvl="1"/>
            <a:r>
              <a:rPr lang="en-US" dirty="0"/>
              <a:t>UPDATE ... IF ...;</a:t>
            </a:r>
          </a:p>
          <a:p>
            <a:pPr lvl="2"/>
            <a:r>
              <a:rPr lang="en-US" dirty="0"/>
              <a:t>Simile al counter: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prima di fare </a:t>
            </a:r>
            <a:r>
              <a:rPr lang="en-US" dirty="0" err="1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</a:p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password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Aprire</a:t>
            </a:r>
            <a:r>
              <a:rPr lang="en-US" dirty="0"/>
              <a:t> lo script /root/</a:t>
            </a:r>
            <a:r>
              <a:rPr lang="en-US" dirty="0" err="1"/>
              <a:t>labwork</a:t>
            </a:r>
            <a:r>
              <a:rPr lang="en-US" dirty="0"/>
              <a:t>/exercise-16/</a:t>
            </a:r>
            <a:r>
              <a:rPr lang="en-US" dirty="0" err="1"/>
              <a:t>killrvideo.cql</a:t>
            </a:r>
            <a:endParaRPr lang="en-US" dirty="0"/>
          </a:p>
          <a:p>
            <a:pPr lvl="1"/>
            <a:r>
              <a:rPr lang="en-US" dirty="0"/>
              <a:t>Nelle prime 4 </a:t>
            </a:r>
            <a:r>
              <a:rPr lang="en-US" dirty="0" err="1"/>
              <a:t>tabelle</a:t>
            </a:r>
            <a:r>
              <a:rPr lang="en-US" dirty="0"/>
              <a:t>,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al </a:t>
            </a:r>
            <a:r>
              <a:rPr lang="en-US" dirty="0" err="1"/>
              <a:t>posto</a:t>
            </a:r>
            <a:r>
              <a:rPr lang="en-US" dirty="0"/>
              <a:t> di "CQL TYPE"</a:t>
            </a:r>
          </a:p>
          <a:p>
            <a:pPr lvl="1"/>
            <a:r>
              <a:rPr lang="en-US" dirty="0" err="1"/>
              <a:t>Eseguire</a:t>
            </a:r>
            <a:r>
              <a:rPr lang="en-US" dirty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Popolare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8700" y="2837467"/>
            <a:ext cx="8816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 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latin typeface="Courier New" panose="02070309020205020404" pitchFamily="49" charset="0"/>
              </a:rPr>
              <a:t>AND MINBATCHSIZE=1 AND MAXBATCHSIZE=1 AND PAGESIZE=10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latest_videos.csv'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trailers_by_video.csv'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actors_by_video.csv 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Query: visualizzare i 50 video più recenti dalla tabella </a:t>
            </a:r>
            <a:r>
              <a:rPr lang="it-IT" dirty="0" err="1"/>
              <a:t>latest_videos</a:t>
            </a:r>
            <a:endParaRPr lang="it-IT" dirty="0"/>
          </a:p>
          <a:p>
            <a:pPr lvl="2"/>
            <a:r>
              <a:rPr lang="it-IT" dirty="0"/>
              <a:t>Cercare l'ID del film "</a:t>
            </a:r>
            <a:r>
              <a:rPr lang="it-IT" dirty="0" err="1"/>
              <a:t>Gone</a:t>
            </a:r>
            <a:r>
              <a:rPr lang="it-IT" dirty="0"/>
              <a:t> Girl" ("L'amore bugiardo")</a:t>
            </a:r>
          </a:p>
          <a:p>
            <a:pPr lvl="1"/>
            <a:r>
              <a:rPr lang="it-IT" dirty="0"/>
              <a:t>Query: visualizzare i dati del film dalla tabella </a:t>
            </a:r>
            <a:r>
              <a:rPr lang="it-IT" dirty="0" err="1"/>
              <a:t>videos</a:t>
            </a:r>
            <a:endParaRPr lang="it-IT" dirty="0"/>
          </a:p>
          <a:p>
            <a:pPr lvl="2"/>
            <a:r>
              <a:rPr lang="it-IT" dirty="0"/>
              <a:t>Quando è stato rilasciato il film? A quali generi appartiene?</a:t>
            </a:r>
          </a:p>
          <a:p>
            <a:pPr lvl="1"/>
            <a:r>
              <a:rPr lang="it-IT" dirty="0"/>
              <a:t>Query: visualizzare gli attori coinvolti nel film e i personaggi da loro interpretati dalla tabella </a:t>
            </a:r>
            <a:r>
              <a:rPr lang="it-IT" dirty="0" err="1"/>
              <a:t>actors_by_video</a:t>
            </a:r>
            <a:endParaRPr lang="it-IT" dirty="0"/>
          </a:p>
          <a:p>
            <a:pPr lvl="2"/>
            <a:r>
              <a:rPr lang="it-IT" dirty="0"/>
              <a:t>Quale attore ha interpretato il personaggio Desi </a:t>
            </a:r>
            <a:r>
              <a:rPr lang="it-IT" dirty="0" err="1"/>
              <a:t>Collings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Query: cercare il trailer del film dalla tabella </a:t>
            </a:r>
            <a:r>
              <a:rPr lang="it-IT" dirty="0" err="1"/>
              <a:t>trailers_by_video</a:t>
            </a:r>
            <a:endParaRPr lang="it-IT" dirty="0"/>
          </a:p>
          <a:p>
            <a:pPr lvl="2"/>
            <a:r>
              <a:rPr lang="it-IT" dirty="0"/>
              <a:t>Il </a:t>
            </a:r>
            <a:r>
              <a:rPr lang="it-IT" dirty="0" err="1"/>
              <a:t>trailer_id</a:t>
            </a:r>
            <a:r>
              <a:rPr lang="it-IT" dirty="0"/>
              <a:t> è un ID che riconduce alla tabella </a:t>
            </a:r>
            <a:r>
              <a:rPr lang="it-IT" dirty="0" err="1"/>
              <a:t>videos</a:t>
            </a:r>
            <a:endParaRPr lang="it-IT" dirty="0"/>
          </a:p>
          <a:p>
            <a:pPr lvl="1"/>
            <a:r>
              <a:rPr lang="it-IT"/>
              <a:t>Query: visualizzare i dati del trailer dalla tabella </a:t>
            </a:r>
            <a:r>
              <a:rPr lang="it-IT" dirty="0" err="1"/>
              <a:t>videos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massime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sottolineati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primarie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con un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r>
              <a:rPr lang="en-US" dirty="0"/>
              <a:t> con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e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rombo</a:t>
            </a:r>
            <a:r>
              <a:rPr lang="en-US" dirty="0"/>
              <a:t> </a:t>
            </a:r>
            <a:r>
              <a:rPr lang="en-US" dirty="0" err="1"/>
              <a:t>rappresentanto</a:t>
            </a:r>
            <a:r>
              <a:rPr lang="en-US" dirty="0"/>
              <a:t>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i="1" dirty="0"/>
              <a:t>part-of</a:t>
            </a:r>
          </a:p>
          <a:p>
            <a:pPr lvl="1"/>
            <a:r>
              <a:rPr lang="en-US" dirty="0" err="1"/>
              <a:t>Un'istanza</a:t>
            </a:r>
            <a:r>
              <a:rPr lang="en-US" dirty="0"/>
              <a:t> di encoding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un'istanza</a:t>
            </a:r>
            <a:r>
              <a:rPr lang="en-US" dirty="0"/>
              <a:t> di video ad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associata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 </a:t>
            </a:r>
            <a:r>
              <a:rPr lang="en-US" dirty="0" err="1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Video, </a:t>
            </a:r>
            <a:r>
              <a:rPr lang="en-US" dirty="0" err="1"/>
              <a:t>codifiche</a:t>
            </a:r>
            <a:r>
              <a:rPr lang="en-US" dirty="0"/>
              <a:t> e </a:t>
            </a:r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1994</Words>
  <Application>Microsoft Office PowerPoint</Application>
  <PresentationFormat>Presentazione su schermo (4:3)</PresentationFormat>
  <Paragraphs>371</Paragraphs>
  <Slides>44</Slides>
  <Notes>2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Chiara Forresi</cp:lastModifiedBy>
  <cp:revision>707</cp:revision>
  <dcterms:created xsi:type="dcterms:W3CDTF">2014-12-16T10:04:42Z</dcterms:created>
  <dcterms:modified xsi:type="dcterms:W3CDTF">2023-02-16T10:24:34Z</dcterms:modified>
</cp:coreProperties>
</file>