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98" r:id="rId2"/>
    <p:sldId id="478" r:id="rId3"/>
    <p:sldId id="307" r:id="rId4"/>
    <p:sldId id="480" r:id="rId5"/>
    <p:sldId id="310" r:id="rId6"/>
    <p:sldId id="308" r:id="rId7"/>
    <p:sldId id="309" r:id="rId8"/>
    <p:sldId id="312" r:id="rId9"/>
    <p:sldId id="303" r:id="rId10"/>
    <p:sldId id="314" r:id="rId11"/>
    <p:sldId id="315" r:id="rId12"/>
    <p:sldId id="316" r:id="rId13"/>
    <p:sldId id="317" r:id="rId14"/>
    <p:sldId id="318" r:id="rId15"/>
    <p:sldId id="319" r:id="rId16"/>
    <p:sldId id="322" r:id="rId17"/>
    <p:sldId id="323" r:id="rId18"/>
    <p:sldId id="324" r:id="rId19"/>
    <p:sldId id="479" r:id="rId20"/>
    <p:sldId id="326" r:id="rId21"/>
    <p:sldId id="327" r:id="rId22"/>
    <p:sldId id="330" r:id="rId23"/>
    <p:sldId id="331" r:id="rId24"/>
    <p:sldId id="394" r:id="rId25"/>
    <p:sldId id="332" r:id="rId26"/>
    <p:sldId id="335" r:id="rId27"/>
    <p:sldId id="395" r:id="rId28"/>
    <p:sldId id="396" r:id="rId29"/>
    <p:sldId id="397" r:id="rId30"/>
    <p:sldId id="398" r:id="rId31"/>
    <p:sldId id="338" r:id="rId32"/>
    <p:sldId id="351" r:id="rId33"/>
    <p:sldId id="352" r:id="rId34"/>
    <p:sldId id="399" r:id="rId35"/>
    <p:sldId id="353" r:id="rId36"/>
    <p:sldId id="354" r:id="rId37"/>
    <p:sldId id="355" r:id="rId38"/>
    <p:sldId id="366" r:id="rId39"/>
    <p:sldId id="356" r:id="rId40"/>
    <p:sldId id="357" r:id="rId41"/>
    <p:sldId id="358" r:id="rId42"/>
    <p:sldId id="359" r:id="rId43"/>
    <p:sldId id="360" r:id="rId44"/>
    <p:sldId id="393" r:id="rId45"/>
    <p:sldId id="392" r:id="rId46"/>
    <p:sldId id="304" r:id="rId47"/>
    <p:sldId id="340" r:id="rId48"/>
    <p:sldId id="339" r:id="rId49"/>
    <p:sldId id="341" r:id="rId50"/>
    <p:sldId id="342" r:id="rId51"/>
    <p:sldId id="343" r:id="rId52"/>
    <p:sldId id="344" r:id="rId53"/>
    <p:sldId id="345" r:id="rId54"/>
    <p:sldId id="346" r:id="rId55"/>
    <p:sldId id="347" r:id="rId56"/>
    <p:sldId id="348" r:id="rId57"/>
    <p:sldId id="350" r:id="rId58"/>
    <p:sldId id="400" r:id="rId59"/>
    <p:sldId id="305"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91" r:id="rId78"/>
    <p:sldId id="385" r:id="rId79"/>
    <p:sldId id="386" r:id="rId80"/>
    <p:sldId id="387" r:id="rId81"/>
    <p:sldId id="388" r:id="rId82"/>
    <p:sldId id="389" r:id="rId8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5772" autoAdjust="0"/>
  </p:normalViewPr>
  <p:slideViewPr>
    <p:cSldViewPr snapToGrid="0">
      <p:cViewPr varScale="1">
        <p:scale>
          <a:sx n="110" d="100"/>
          <a:sy n="110" d="100"/>
        </p:scale>
        <p:origin x="594" y="11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1/10/2022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10/01/2022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
        <p:nvSpPr>
          <p:cNvPr id="4" name="Segnaposto numero diapositiva 3"/>
          <p:cNvSpPr>
            <a:spLocks noGrp="1"/>
          </p:cNvSpPr>
          <p:nvPr>
            <p:ph type="sldNum" sz="quarter" idx="10"/>
          </p:nvPr>
        </p:nvSpPr>
        <p:spPr/>
        <p:txBody>
          <a:bodyPr/>
          <a:lstStyle/>
          <a:p>
            <a:pPr rtl="0"/>
            <a:r>
              <a:rPr lang="en-US" dirty="0"/>
              <a:t>‹n.›</a:t>
            </a:r>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37</a:t>
            </a:fld>
            <a:endParaRPr lang="it-IT"/>
          </a:p>
        </p:txBody>
      </p:sp>
    </p:spTree>
    <p:extLst>
      <p:ext uri="{BB962C8B-B14F-4D97-AF65-F5344CB8AC3E}">
        <p14:creationId xmlns:p14="http://schemas.microsoft.com/office/powerpoint/2010/main" val="294046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38</a:t>
            </a:fld>
            <a:endParaRPr lang="it-IT"/>
          </a:p>
        </p:txBody>
      </p:sp>
    </p:spTree>
    <p:extLst>
      <p:ext uri="{BB962C8B-B14F-4D97-AF65-F5344CB8AC3E}">
        <p14:creationId xmlns:p14="http://schemas.microsoft.com/office/powerpoint/2010/main" val="96082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39</a:t>
            </a:fld>
            <a:endParaRPr lang="it-IT"/>
          </a:p>
        </p:txBody>
      </p:sp>
    </p:spTree>
    <p:extLst>
      <p:ext uri="{BB962C8B-B14F-4D97-AF65-F5344CB8AC3E}">
        <p14:creationId xmlns:p14="http://schemas.microsoft.com/office/powerpoint/2010/main" val="37258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40</a:t>
            </a:fld>
            <a:endParaRPr lang="it-IT"/>
          </a:p>
        </p:txBody>
      </p:sp>
    </p:spTree>
    <p:extLst>
      <p:ext uri="{BB962C8B-B14F-4D97-AF65-F5344CB8AC3E}">
        <p14:creationId xmlns:p14="http://schemas.microsoft.com/office/powerpoint/2010/main" val="44396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43</a:t>
            </a:fld>
            <a:endParaRPr lang="it-IT"/>
          </a:p>
        </p:txBody>
      </p:sp>
    </p:spTree>
    <p:extLst>
      <p:ext uri="{BB962C8B-B14F-4D97-AF65-F5344CB8AC3E}">
        <p14:creationId xmlns:p14="http://schemas.microsoft.com/office/powerpoint/2010/main" val="7131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a:t>
            </a:r>
            <a:r>
              <a:rPr lang="it-IT" noProof="0" dirty="0" err="1"/>
              <a:t>window</a:t>
            </a:r>
            <a:r>
              <a:rPr lang="it-IT" noProof="0" dirty="0"/>
              <a:t>. </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44</a:t>
            </a:fld>
            <a:endParaRPr lang="it-IT"/>
          </a:p>
        </p:txBody>
      </p:sp>
    </p:spTree>
    <p:extLst>
      <p:ext uri="{BB962C8B-B14F-4D97-AF65-F5344CB8AC3E}">
        <p14:creationId xmlns:p14="http://schemas.microsoft.com/office/powerpoint/2010/main" val="288155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45</a:t>
            </a:fld>
            <a:endParaRPr lang="it-IT"/>
          </a:p>
        </p:txBody>
      </p:sp>
    </p:spTree>
    <p:extLst>
      <p:ext uri="{BB962C8B-B14F-4D97-AF65-F5344CB8AC3E}">
        <p14:creationId xmlns:p14="http://schemas.microsoft.com/office/powerpoint/2010/main" val="3124853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56</a:t>
            </a:fld>
            <a:endParaRPr lang="it-IT"/>
          </a:p>
        </p:txBody>
      </p:sp>
    </p:spTree>
    <p:extLst>
      <p:ext uri="{BB962C8B-B14F-4D97-AF65-F5344CB8AC3E}">
        <p14:creationId xmlns:p14="http://schemas.microsoft.com/office/powerpoint/2010/main" val="326206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57</a:t>
            </a:fld>
            <a:endParaRPr lang="it-IT"/>
          </a:p>
        </p:txBody>
      </p:sp>
    </p:spTree>
    <p:extLst>
      <p:ext uri="{BB962C8B-B14F-4D97-AF65-F5344CB8AC3E}">
        <p14:creationId xmlns:p14="http://schemas.microsoft.com/office/powerpoint/2010/main" val="373759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61</a:t>
            </a:fld>
            <a:endParaRPr lang="it-IT"/>
          </a:p>
        </p:txBody>
      </p:sp>
    </p:spTree>
    <p:extLst>
      <p:ext uri="{BB962C8B-B14F-4D97-AF65-F5344CB8AC3E}">
        <p14:creationId xmlns:p14="http://schemas.microsoft.com/office/powerpoint/2010/main" val="361661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a:t>
            </a:fld>
            <a:endParaRPr lang="it-IT"/>
          </a:p>
        </p:txBody>
      </p:sp>
    </p:spTree>
    <p:extLst>
      <p:ext uri="{BB962C8B-B14F-4D97-AF65-F5344CB8AC3E}">
        <p14:creationId xmlns:p14="http://schemas.microsoft.com/office/powerpoint/2010/main" val="94273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62</a:t>
            </a:fld>
            <a:endParaRPr lang="it-IT"/>
          </a:p>
        </p:txBody>
      </p:sp>
    </p:spTree>
    <p:extLst>
      <p:ext uri="{BB962C8B-B14F-4D97-AF65-F5344CB8AC3E}">
        <p14:creationId xmlns:p14="http://schemas.microsoft.com/office/powerpoint/2010/main" val="15291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Netflix</a:t>
            </a:r>
            <a:r>
              <a:rPr lang="en-US" baseline="0" dirty="0"/>
              <a:t>: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70</a:t>
            </a:fld>
            <a:endParaRPr lang="it-IT"/>
          </a:p>
        </p:txBody>
      </p:sp>
    </p:spTree>
    <p:extLst>
      <p:ext uri="{BB962C8B-B14F-4D97-AF65-F5344CB8AC3E}">
        <p14:creationId xmlns:p14="http://schemas.microsoft.com/office/powerpoint/2010/main" val="320408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71</a:t>
            </a:fld>
            <a:endParaRPr lang="it-IT"/>
          </a:p>
        </p:txBody>
      </p:sp>
    </p:spTree>
    <p:extLst>
      <p:ext uri="{BB962C8B-B14F-4D97-AF65-F5344CB8AC3E}">
        <p14:creationId xmlns:p14="http://schemas.microsoft.com/office/powerpoint/2010/main" val="87274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74</a:t>
            </a:fld>
            <a:endParaRPr lang="it-IT"/>
          </a:p>
        </p:txBody>
      </p:sp>
    </p:spTree>
    <p:extLst>
      <p:ext uri="{BB962C8B-B14F-4D97-AF65-F5344CB8AC3E}">
        <p14:creationId xmlns:p14="http://schemas.microsoft.com/office/powerpoint/2010/main" val="2486013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75</a:t>
            </a:fld>
            <a:endParaRPr lang="it-IT"/>
          </a:p>
        </p:txBody>
      </p:sp>
    </p:spTree>
    <p:extLst>
      <p:ext uri="{BB962C8B-B14F-4D97-AF65-F5344CB8AC3E}">
        <p14:creationId xmlns:p14="http://schemas.microsoft.com/office/powerpoint/2010/main" val="2158725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76</a:t>
            </a:fld>
            <a:endParaRPr lang="it-IT"/>
          </a:p>
        </p:txBody>
      </p:sp>
    </p:spTree>
    <p:extLst>
      <p:ext uri="{BB962C8B-B14F-4D97-AF65-F5344CB8AC3E}">
        <p14:creationId xmlns:p14="http://schemas.microsoft.com/office/powerpoint/2010/main" val="1735169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78</a:t>
            </a:fld>
            <a:endParaRPr lang="it-IT"/>
          </a:p>
        </p:txBody>
      </p:sp>
    </p:spTree>
    <p:extLst>
      <p:ext uri="{BB962C8B-B14F-4D97-AF65-F5344CB8AC3E}">
        <p14:creationId xmlns:p14="http://schemas.microsoft.com/office/powerpoint/2010/main" val="4177316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A </a:t>
            </a:r>
            <a:r>
              <a:rPr lang="it-IT" sz="1200" b="0" i="0" u="none" strike="noStrike" kern="1200" baseline="0" dirty="0" err="1">
                <a:solidFill>
                  <a:schemeClr val="tx1"/>
                </a:solidFill>
                <a:latin typeface="+mn-lt"/>
                <a:ea typeface="+mn-ea"/>
                <a:cs typeface="+mn-cs"/>
              </a:rPr>
              <a:t>key-value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79</a:t>
            </a:fld>
            <a:endParaRPr lang="it-IT"/>
          </a:p>
        </p:txBody>
      </p:sp>
    </p:spTree>
    <p:extLst>
      <p:ext uri="{BB962C8B-B14F-4D97-AF65-F5344CB8AC3E}">
        <p14:creationId xmlns:p14="http://schemas.microsoft.com/office/powerpoint/2010/main" val="3609248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80</a:t>
            </a:fld>
            <a:endParaRPr lang="it-IT"/>
          </a:p>
        </p:txBody>
      </p:sp>
    </p:spTree>
    <p:extLst>
      <p:ext uri="{BB962C8B-B14F-4D97-AF65-F5344CB8AC3E}">
        <p14:creationId xmlns:p14="http://schemas.microsoft.com/office/powerpoint/2010/main" val="346173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81</a:t>
            </a:fld>
            <a:endParaRPr lang="it-IT"/>
          </a:p>
        </p:txBody>
      </p:sp>
    </p:spTree>
    <p:extLst>
      <p:ext uri="{BB962C8B-B14F-4D97-AF65-F5344CB8AC3E}">
        <p14:creationId xmlns:p14="http://schemas.microsoft.com/office/powerpoint/2010/main" val="29956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a:t>
            </a:fld>
            <a:endParaRPr lang="it-IT"/>
          </a:p>
        </p:txBody>
      </p:sp>
    </p:spTree>
    <p:extLst>
      <p:ext uri="{BB962C8B-B14F-4D97-AF65-F5344CB8AC3E}">
        <p14:creationId xmlns:p14="http://schemas.microsoft.com/office/powerpoint/2010/main" val="2665115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82</a:t>
            </a:fld>
            <a:endParaRPr lang="it-IT"/>
          </a:p>
        </p:txBody>
      </p:sp>
    </p:spTree>
    <p:extLst>
      <p:ext uri="{BB962C8B-B14F-4D97-AF65-F5344CB8AC3E}">
        <p14:creationId xmlns:p14="http://schemas.microsoft.com/office/powerpoint/2010/main" val="13198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p:txBody>
      </p:sp>
      <p:sp>
        <p:nvSpPr>
          <p:cNvPr id="4" name="Segnaposto numero diapositiva 3"/>
          <p:cNvSpPr>
            <a:spLocks noGrp="1"/>
          </p:cNvSpPr>
          <p:nvPr>
            <p:ph type="sldNum" sz="quarter" idx="10"/>
          </p:nvPr>
        </p:nvSpPr>
        <p:spPr/>
        <p:txBody>
          <a:bodyPr/>
          <a:lstStyle/>
          <a:p>
            <a:fld id="{B38CEA09-33FA-4F6C-9D30-5FB0AA0E11C3}" type="slidenum">
              <a:rPr lang="it-IT" smtClean="0"/>
              <a:t>19</a:t>
            </a:fld>
            <a:endParaRPr lang="it-IT"/>
          </a:p>
        </p:txBody>
      </p:sp>
    </p:spTree>
    <p:extLst>
      <p:ext uri="{BB962C8B-B14F-4D97-AF65-F5344CB8AC3E}">
        <p14:creationId xmlns:p14="http://schemas.microsoft.com/office/powerpoint/2010/main" val="20567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24</a:t>
            </a:fld>
            <a:endParaRPr lang="it-IT"/>
          </a:p>
        </p:txBody>
      </p:sp>
    </p:spTree>
    <p:extLst>
      <p:ext uri="{BB962C8B-B14F-4D97-AF65-F5344CB8AC3E}">
        <p14:creationId xmlns:p14="http://schemas.microsoft.com/office/powerpoint/2010/main" val="82228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30</a:t>
            </a:fld>
            <a:endParaRPr lang="it-IT"/>
          </a:p>
        </p:txBody>
      </p:sp>
    </p:spTree>
    <p:extLst>
      <p:ext uri="{BB962C8B-B14F-4D97-AF65-F5344CB8AC3E}">
        <p14:creationId xmlns:p14="http://schemas.microsoft.com/office/powerpoint/2010/main" val="215247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33</a:t>
            </a:fld>
            <a:endParaRPr lang="it-IT"/>
          </a:p>
        </p:txBody>
      </p:sp>
    </p:spTree>
    <p:extLst>
      <p:ext uri="{BB962C8B-B14F-4D97-AF65-F5344CB8AC3E}">
        <p14:creationId xmlns:p14="http://schemas.microsoft.com/office/powerpoint/2010/main" val="414970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34</a:t>
            </a:fld>
            <a:endParaRPr lang="it-IT"/>
          </a:p>
        </p:txBody>
      </p:sp>
    </p:spTree>
    <p:extLst>
      <p:ext uri="{BB962C8B-B14F-4D97-AF65-F5344CB8AC3E}">
        <p14:creationId xmlns:p14="http://schemas.microsoft.com/office/powerpoint/2010/main" val="179409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36</a:t>
            </a:fld>
            <a:endParaRPr lang="it-IT"/>
          </a:p>
        </p:txBody>
      </p:sp>
    </p:spTree>
    <p:extLst>
      <p:ext uri="{BB962C8B-B14F-4D97-AF65-F5344CB8AC3E}">
        <p14:creationId xmlns:p14="http://schemas.microsoft.com/office/powerpoint/2010/main" val="12243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Matteo Francia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francia@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a:xfrm>
            <a:off x="1524000" y="3612590"/>
            <a:ext cx="9144000" cy="1655762"/>
          </a:xfrm>
        </p:spPr>
        <p:txBody>
          <a:bodyPr anchor="ctr"/>
          <a:lstStyle/>
          <a:p>
            <a:r>
              <a:rPr lang="it-IT" dirty="0"/>
              <a:t>FITSTIC 2022</a:t>
            </a:r>
          </a:p>
        </p:txBody>
      </p:sp>
      <p:sp>
        <p:nvSpPr>
          <p:cNvPr id="2" name="Titolo 1"/>
          <p:cNvSpPr>
            <a:spLocks noGrp="1"/>
          </p:cNvSpPr>
          <p:nvPr>
            <p:ph type="title"/>
          </p:nvPr>
        </p:nvSpPr>
        <p:spPr>
          <a:xfrm>
            <a:off x="1524000" y="2271199"/>
            <a:ext cx="9144000" cy="1325563"/>
          </a:xfrm>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3535052309"/>
              </p:ext>
            </p:extLst>
          </p:nvPr>
        </p:nvGraphicFramePr>
        <p:xfrm>
          <a:off x="1005842" y="2361807"/>
          <a:ext cx="10058397" cy="347980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latin typeface="Helvetica" panose="020B0604020202020204" pitchFamily="34" charset="0"/>
                          <a:cs typeface="Helvetica" panose="020B0604020202020204" pitchFamily="34" charset="0"/>
                        </a:rPr>
                        <a:t>Modello</a:t>
                      </a:r>
                    </a:p>
                  </a:txBody>
                  <a:tcPr/>
                </a:tc>
                <a:tc>
                  <a:txBody>
                    <a:bodyPr/>
                    <a:lstStyle/>
                    <a:p>
                      <a:r>
                        <a:rPr lang="it-IT" dirty="0">
                          <a:latin typeface="Helvetica" panose="020B0604020202020204" pitchFamily="34" charset="0"/>
                          <a:cs typeface="Helvetica" panose="020B0604020202020204" pitchFamily="34" charset="0"/>
                        </a:rPr>
                        <a:t>Descrizione</a:t>
                      </a:r>
                    </a:p>
                  </a:txBody>
                  <a:tcPr/>
                </a:tc>
                <a:tc>
                  <a:txBody>
                    <a:bodyPr/>
                    <a:lstStyle/>
                    <a:p>
                      <a:r>
                        <a:rPr lang="it-IT" dirty="0">
                          <a:latin typeface="Helvetica" panose="020B0604020202020204" pitchFamily="34" charset="0"/>
                          <a:cs typeface="Helvetica" panose="020B0604020202020204" pitchFamily="34" charset="0"/>
                        </a:rPr>
                        <a:t>Casi d'uso</a:t>
                      </a:r>
                    </a:p>
                  </a:txBody>
                  <a:tcPr/>
                </a:tc>
                <a:extLst>
                  <a:ext uri="{0D108BD9-81ED-4DB2-BD59-A6C34878D82A}">
                    <a16:rowId xmlns:a16="http://schemas.microsoft.com/office/drawing/2014/main" val="10000"/>
                  </a:ext>
                </a:extLst>
              </a:tr>
              <a:tr h="370840">
                <a:tc>
                  <a:txBody>
                    <a:bodyPr/>
                    <a:lstStyle/>
                    <a:p>
                      <a:r>
                        <a:rPr lang="it-IT" dirty="0" err="1">
                          <a:latin typeface="Helvetica" panose="020B0604020202020204" pitchFamily="34" charset="0"/>
                          <a:cs typeface="Helvetica" panose="020B0604020202020204" pitchFamily="34" charset="0"/>
                        </a:rPr>
                        <a:t>Key-value</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Associa un qualunque valore ad</a:t>
                      </a:r>
                      <a:r>
                        <a:rPr lang="it-IT" baseline="0" dirty="0">
                          <a:latin typeface="Helvetica" panose="020B0604020202020204" pitchFamily="34" charset="0"/>
                          <a:cs typeface="Helvetica" panose="020B0604020202020204" pitchFamily="34" charset="0"/>
                        </a:rPr>
                        <a:t> una stringa di testo</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Dizionari,</a:t>
                      </a:r>
                      <a:r>
                        <a:rPr lang="it-IT" baseline="0" dirty="0">
                          <a:latin typeface="Helvetica" panose="020B0604020202020204" pitchFamily="34" charset="0"/>
                          <a:cs typeface="Helvetica" panose="020B0604020202020204" pitchFamily="34" charset="0"/>
                        </a:rPr>
                        <a:t> tabelle di </a:t>
                      </a:r>
                      <a:r>
                        <a:rPr lang="it-IT" baseline="0" dirty="0" err="1">
                          <a:latin typeface="Helvetica" panose="020B0604020202020204" pitchFamily="34" charset="0"/>
                          <a:cs typeface="Helvetica" panose="020B0604020202020204" pitchFamily="34" charset="0"/>
                        </a:rPr>
                        <a:t>lookup</a:t>
                      </a:r>
                      <a:r>
                        <a:rPr lang="it-IT" baseline="0" dirty="0">
                          <a:latin typeface="Helvetica" panose="020B0604020202020204" pitchFamily="34" charset="0"/>
                          <a:cs typeface="Helvetica" panose="020B0604020202020204" pitchFamily="34" charset="0"/>
                        </a:rPr>
                        <a:t>, cache, memorizzazione file e immagini</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1"/>
                  </a:ext>
                </a:extLst>
              </a:tr>
              <a:tr h="0">
                <a:tc>
                  <a:txBody>
                    <a:bodyPr/>
                    <a:lstStyle/>
                    <a:p>
                      <a:r>
                        <a:rPr lang="it-IT" dirty="0" err="1">
                          <a:latin typeface="Helvetica" panose="020B0604020202020204" pitchFamily="34" charset="0"/>
                          <a:cs typeface="Helvetica" panose="020B0604020202020204" pitchFamily="34" charset="0"/>
                        </a:rPr>
                        <a:t>Document</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 informazioni gerarchiche con una struttura ad albero</a:t>
                      </a:r>
                    </a:p>
                  </a:txBody>
                  <a:tcPr/>
                </a:tc>
                <a:tc>
                  <a:txBody>
                    <a:bodyPr/>
                    <a:lstStyle/>
                    <a:p>
                      <a:r>
                        <a:rPr lang="it-IT" dirty="0">
                          <a:latin typeface="Helvetica" panose="020B0604020202020204" pitchFamily="34" charset="0"/>
                          <a:cs typeface="Helvetica" panose="020B0604020202020204" pitchFamily="34" charset="0"/>
                        </a:rPr>
                        <a:t>Documenti</a:t>
                      </a:r>
                      <a:r>
                        <a:rPr lang="it-IT" baseline="0" dirty="0">
                          <a:latin typeface="Helvetica" panose="020B0604020202020204" pitchFamily="34" charset="0"/>
                          <a:cs typeface="Helvetica" panose="020B0604020202020204" pitchFamily="34" charset="0"/>
                        </a:rPr>
                        <a:t>, qualunque dato idoneo ad una struttura gerarchica</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2"/>
                  </a:ext>
                </a:extLst>
              </a:tr>
              <a:tr h="370840">
                <a:tc>
                  <a:txBody>
                    <a:bodyPr/>
                    <a:lstStyle/>
                    <a:p>
                      <a:r>
                        <a:rPr lang="it-IT" dirty="0" err="1">
                          <a:latin typeface="Helvetica" panose="020B0604020202020204" pitchFamily="34" charset="0"/>
                          <a:cs typeface="Helvetica" panose="020B0604020202020204" pitchFamily="34" charset="0"/>
                        </a:rPr>
                        <a:t>Column</a:t>
                      </a:r>
                      <a:r>
                        <a:rPr lang="it-IT" dirty="0">
                          <a:latin typeface="Helvetica" panose="020B0604020202020204" pitchFamily="34" charset="0"/>
                          <a:cs typeface="Helvetica" panose="020B0604020202020204" pitchFamily="34" charset="0"/>
                        </a:rPr>
                        <a:t> family</a:t>
                      </a:r>
                    </a:p>
                  </a:txBody>
                  <a:tcPr/>
                </a:tc>
                <a:tc>
                  <a:txBody>
                    <a:bodyPr/>
                    <a:lstStyle/>
                    <a:p>
                      <a:r>
                        <a:rPr lang="it-IT" dirty="0">
                          <a:latin typeface="Helvetica" panose="020B0604020202020204" pitchFamily="34" charset="0"/>
                          <a:cs typeface="Helvetica" panose="020B0604020202020204" pitchFamily="34" charset="0"/>
                        </a:rPr>
                        <a:t>Memorizza matrice</a:t>
                      </a:r>
                      <a:r>
                        <a:rPr lang="it-IT" baseline="0" dirty="0">
                          <a:latin typeface="Helvetica" panose="020B0604020202020204" pitchFamily="34" charset="0"/>
                          <a:cs typeface="Helvetica" panose="020B0604020202020204" pitchFamily="34" charset="0"/>
                        </a:rPr>
                        <a:t> sparse usando sia la riga che la colonna come chiave</a:t>
                      </a:r>
                      <a:endParaRPr lang="it-IT" dirty="0">
                        <a:latin typeface="Helvetica" panose="020B0604020202020204" pitchFamily="34" charset="0"/>
                        <a:cs typeface="Helvetica" panose="020B0604020202020204" pitchFamily="34" charset="0"/>
                      </a:endParaRPr>
                    </a:p>
                  </a:txBody>
                  <a:tcPr/>
                </a:tc>
                <a:tc>
                  <a:txBody>
                    <a:bodyPr/>
                    <a:lstStyle/>
                    <a:p>
                      <a:r>
                        <a:rPr lang="it-IT" dirty="0" err="1">
                          <a:latin typeface="Helvetica" panose="020B0604020202020204" pitchFamily="34" charset="0"/>
                          <a:cs typeface="Helvetica" panose="020B0604020202020204" pitchFamily="34" charset="0"/>
                        </a:rPr>
                        <a:t>Crawling</a:t>
                      </a:r>
                      <a:r>
                        <a:rPr lang="it-IT" dirty="0">
                          <a:latin typeface="Helvetica" panose="020B0604020202020204" pitchFamily="34" charset="0"/>
                          <a:cs typeface="Helvetica" panose="020B0604020202020204" pitchFamily="34" charset="0"/>
                        </a:rPr>
                        <a:t>, sistemi</a:t>
                      </a:r>
                      <a:r>
                        <a:rPr lang="it-IT" baseline="0" dirty="0">
                          <a:latin typeface="Helvetica" panose="020B0604020202020204" pitchFamily="34" charset="0"/>
                          <a:cs typeface="Helvetica" panose="020B0604020202020204" pitchFamily="34" charset="0"/>
                        </a:rPr>
                        <a:t> con elevata variabilità, matrici sparse</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3"/>
                  </a:ext>
                </a:extLst>
              </a:tr>
              <a:tr h="370840">
                <a:tc>
                  <a:txBody>
                    <a:bodyPr/>
                    <a:lstStyle/>
                    <a:p>
                      <a:r>
                        <a:rPr lang="it-IT" dirty="0" err="1">
                          <a:latin typeface="Helvetica" panose="020B0604020202020204" pitchFamily="34" charset="0"/>
                          <a:cs typeface="Helvetica" panose="020B0604020202020204" pitchFamily="34" charset="0"/>
                        </a:rPr>
                        <a:t>Graph</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a:t>
                      </a:r>
                      <a:r>
                        <a:rPr lang="it-IT" baseline="0" dirty="0">
                          <a:latin typeface="Helvetica" panose="020B0604020202020204" pitchFamily="34" charset="0"/>
                          <a:cs typeface="Helvetica" panose="020B0604020202020204" pitchFamily="34" charset="0"/>
                        </a:rPr>
                        <a:t> nodi e archi</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Query su reti sociali,</a:t>
                      </a:r>
                      <a:r>
                        <a:rPr lang="it-IT" baseline="0" dirty="0">
                          <a:latin typeface="Helvetica" panose="020B0604020202020204" pitchFamily="34" charset="0"/>
                          <a:cs typeface="Helvetica" panose="020B0604020202020204" pitchFamily="34" charset="0"/>
                        </a:rPr>
                        <a:t> inferenza, pattern matching</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2"/>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2"/>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a:t>L'espressività dei linguaggi è una via di mezzo tra i </a:t>
            </a:r>
            <a:r>
              <a:rPr lang="it-IT" dirty="0" err="1"/>
              <a:t>key-value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latin typeface="Consolas" panose="020B0609020204030204" pitchFamily="49" charset="0"/>
              </a:rPr>
              <a:t>whoami</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Matteo Francia, Ph.D.</a:t>
            </a:r>
          </a:p>
          <a:p>
            <a:pPr lvl="1"/>
            <a:r>
              <a:rPr lang="en-US" dirty="0"/>
              <a:t>Email: </a:t>
            </a:r>
            <a:r>
              <a:rPr lang="en-US" dirty="0">
                <a:hlinkClick r:id="rId2"/>
              </a:rPr>
              <a:t>m.francia@unibo.it</a:t>
            </a:r>
            <a:endParaRPr lang="en-US" dirty="0"/>
          </a:p>
          <a:p>
            <a:pPr lvl="1"/>
            <a:r>
              <a:rPr lang="en-US" dirty="0"/>
              <a:t>Research fellow @ </a:t>
            </a:r>
            <a:r>
              <a:rPr lang="en-US" dirty="0" err="1"/>
              <a:t>UniBO</a:t>
            </a:r>
            <a:endParaRPr lang="en-US" dirty="0"/>
          </a:p>
          <a:p>
            <a:r>
              <a:rPr lang="en-US" dirty="0"/>
              <a:t>Research topics</a:t>
            </a:r>
          </a:p>
          <a:p>
            <a:pPr lvl="1"/>
            <a:r>
              <a:rPr lang="en-US" dirty="0"/>
              <a:t>Big data / database </a:t>
            </a:r>
          </a:p>
          <a:p>
            <a:pPr lvl="1"/>
            <a:r>
              <a:rPr lang="en-US" dirty="0"/>
              <a:t>Geo-spatial analytics</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endParaRPr lang="en-US"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a:t>
            </a:r>
            <a:r>
              <a:rPr lang="it-IT" noProof="0" dirty="0" err="1">
                <a:solidFill>
                  <a:srgbClr val="0070C0"/>
                </a:solidFill>
              </a:rPr>
              <a:t>failure</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en-US" dirty="0">
              <a:solidFill>
                <a:srgbClr val="FF0000"/>
              </a:solidFill>
            </a:endParaRPr>
          </a:p>
          <a:p>
            <a:pPr lvl="2"/>
            <a:r>
              <a:rPr lang="it-IT" dirty="0"/>
              <a:t>E’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a:t>
            </a:r>
            <a:r>
              <a:rPr lang="it-IT" dirty="0" err="1">
                <a:sym typeface="Wingdings" panose="05000000000000000000" pitchFamily="2" charset="2"/>
              </a:rPr>
              <a:t>throughput</a:t>
            </a:r>
            <a:r>
              <a:rPr lang="it-IT" dirty="0">
                <a:sym typeface="Wingdings" panose="05000000000000000000" pitchFamily="2" charset="2"/>
              </a:rPr>
              <a: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3" name="Segnaposto numero diapositiva 2"/>
          <p:cNvSpPr>
            <a:spLocks noGrp="1"/>
          </p:cNvSpPr>
          <p:nvPr>
            <p:ph type="sldNum" sz="quarter" idx="4294967295"/>
          </p:nvPr>
        </p:nvSpPr>
        <p:spPr>
          <a:xfrm>
            <a:off x="8949345" y="6459787"/>
            <a:ext cx="984019" cy="365125"/>
          </a:xfrm>
          <a:prstGeom prst="rect">
            <a:avLst/>
          </a:prstGeom>
        </p:spPr>
        <p:txBody>
          <a:bodyPr/>
          <a:lstStyle/>
          <a:p>
            <a:pPr>
              <a:defRPr/>
            </a:pPr>
            <a:fld id="{3D0CCE87-1B0E-4A52-BA2E-4B6B74896E37}" type="slidenum">
              <a:rPr lang="it-IT" smtClean="0"/>
              <a:pPr>
                <a:defRPr/>
              </a:pPr>
              <a:t>57</a:t>
            </a:fld>
            <a:endParaRPr lang="it-IT"/>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 …</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469" y="19090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22861</TotalTime>
  <Words>7821</Words>
  <Application>Microsoft Office PowerPoint</Application>
  <PresentationFormat>Widescreen</PresentationFormat>
  <Paragraphs>964</Paragraphs>
  <Slides>82</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Consolas</vt:lpstr>
      <vt:lpstr>CourierPrime</vt:lpstr>
      <vt:lpstr>Helvetica</vt:lpstr>
      <vt:lpstr>Verdana</vt:lpstr>
      <vt:lpstr>Wingdings</vt:lpstr>
      <vt:lpstr>Tema di Office</vt:lpstr>
      <vt:lpstr>DBMS NoSQL (Not Only SQL)</vt:lpstr>
      <vt:lpstr>whoami</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1135</cp:revision>
  <dcterms:created xsi:type="dcterms:W3CDTF">2019-03-06T18:10:20Z</dcterms:created>
  <dcterms:modified xsi:type="dcterms:W3CDTF">2022-01-10T14:12:40Z</dcterms:modified>
</cp:coreProperties>
</file>