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7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107" d="100"/>
          <a:sy n="107" d="100"/>
        </p:scale>
        <p:origin x="1608" y="10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27/12/2021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492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elp.com/dataset_challen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</a:t>
            </a:r>
            <a:r>
              <a:rPr lang="it-IT" noProof="0" dirty="0" err="1"/>
              <a:t>shell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err="1"/>
              <a:t>MongoDB</a:t>
            </a:r>
            <a:r>
              <a:rPr lang="it-IT" noProof="0" dirty="0"/>
              <a:t> mette a disposizione una </a:t>
            </a:r>
            <a:r>
              <a:rPr lang="it-IT" b="1" noProof="0" dirty="0" err="1"/>
              <a:t>shell</a:t>
            </a:r>
            <a:r>
              <a:rPr lang="it-IT" b="1" noProof="0" dirty="0"/>
              <a:t> </a:t>
            </a:r>
            <a:r>
              <a:rPr lang="it-IT" b="1" noProof="0" dirty="0" err="1"/>
              <a:t>Javascript</a:t>
            </a:r>
            <a:r>
              <a:rPr lang="it-IT" b="1" noProof="0" dirty="0"/>
              <a:t> a linea di comando</a:t>
            </a:r>
            <a:r>
              <a:rPr lang="it-IT" noProof="0" dirty="0"/>
              <a:t> con la quale interagire col database</a:t>
            </a:r>
          </a:p>
          <a:p>
            <a:r>
              <a:rPr lang="it-IT" noProof="0" dirty="0"/>
              <a:t>Come aprirla:</a:t>
            </a:r>
          </a:p>
          <a:p>
            <a:pPr lvl="1"/>
            <a:r>
              <a:rPr lang="it-IT" noProof="0" dirty="0"/>
              <a:t>Aprire l’interfaccia a linea di comando di Windows (Start &gt;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Andare nella cartella d’installazione</a:t>
            </a:r>
          </a:p>
          <a:p>
            <a:pPr lvl="2"/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\Server\3.2\bin</a:t>
            </a:r>
          </a:p>
          <a:p>
            <a:pPr lvl="1"/>
            <a:r>
              <a:rPr lang="it-IT" noProof="0" dirty="0"/>
              <a:t>Lanciare l’eseguibile </a:t>
            </a:r>
          </a:p>
          <a:p>
            <a:pPr lvl="2"/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it-I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si collega ad un database vuoto </a:t>
            </a:r>
            <a:r>
              <a:rPr lang="it-IT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è sia un client </a:t>
            </a:r>
            <a:r>
              <a:rPr lang="it-IT" noProof="0" dirty="0" err="1">
                <a:cs typeface="Courier New" panose="02070309020205020404" pitchFamily="49" charset="0"/>
              </a:rPr>
              <a:t>MongoDB</a:t>
            </a:r>
            <a:r>
              <a:rPr lang="it-IT" noProof="0" dirty="0">
                <a:cs typeface="Courier New" panose="02070309020205020404" pitchFamily="49" charset="0"/>
              </a:rPr>
              <a:t> e che un interprete </a:t>
            </a:r>
            <a:r>
              <a:rPr lang="it-IT" noProof="0" dirty="0" err="1">
                <a:cs typeface="Courier New" panose="02070309020205020404" pitchFamily="49" charset="0"/>
              </a:rPr>
              <a:t>Javascript</a:t>
            </a:r>
            <a:endParaRPr lang="it-IT" noProof="0" dirty="0"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</a:t>
            </a:r>
            <a:r>
              <a:rPr lang="it-IT" noProof="0" dirty="0" err="1"/>
              <a:t>erché</a:t>
            </a:r>
            <a:r>
              <a:rPr lang="it-IT" noProof="0" dirty="0"/>
              <a:t> Robo3T?</a:t>
            </a:r>
          </a:p>
          <a:p>
            <a:pPr lvl="1"/>
            <a:r>
              <a:rPr lang="it-IT" noProof="0" dirty="0"/>
              <a:t>Semplifica la </a:t>
            </a:r>
            <a:br>
              <a:rPr lang="it-IT" noProof="0" dirty="0"/>
            </a:br>
            <a:r>
              <a:rPr lang="it-IT" noProof="0" dirty="0"/>
              <a:t>gestione e la</a:t>
            </a:r>
            <a:br>
              <a:rPr lang="it-IT" noProof="0" dirty="0"/>
            </a:br>
            <a:r>
              <a:rPr lang="it-IT" noProof="0" dirty="0"/>
              <a:t>navigazione </a:t>
            </a:r>
            <a:br>
              <a:rPr lang="it-IT" noProof="0" dirty="0"/>
            </a:br>
            <a:r>
              <a:rPr lang="it-IT" noProof="0" dirty="0"/>
              <a:t>del database</a:t>
            </a:r>
          </a:p>
          <a:p>
            <a:pPr lvl="1"/>
            <a:r>
              <a:rPr lang="it-IT" noProof="0" dirty="0"/>
              <a:t>Incorpora una </a:t>
            </a:r>
            <a:br>
              <a:rPr lang="it-IT" noProof="0" dirty="0"/>
            </a:br>
            <a:r>
              <a:rPr lang="it-IT" noProof="0" dirty="0" err="1"/>
              <a:t>shell</a:t>
            </a:r>
            <a:r>
              <a:rPr lang="it-IT" noProof="0" dirty="0"/>
              <a:t> di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dirty="0"/>
              <a:t>Parametri:</a:t>
            </a:r>
          </a:p>
          <a:p>
            <a:pPr lvl="1"/>
            <a:r>
              <a:rPr lang="it-IT" noProof="0" dirty="0"/>
              <a:t>Connessione a</a:t>
            </a:r>
            <a:br>
              <a:rPr lang="it-IT" noProof="0" dirty="0"/>
            </a:br>
            <a:r>
              <a:rPr lang="it-IT" noProof="0" dirty="0" err="1"/>
              <a:t>localhost</a:t>
            </a:r>
            <a:endParaRPr lang="it-IT" noProof="0" dirty="0"/>
          </a:p>
          <a:p>
            <a:pPr lvl="1"/>
            <a:r>
              <a:rPr lang="it-IT" dirty="0"/>
              <a:t>Porta 27017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36" y="1845734"/>
            <a:ext cx="5239212" cy="362974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525061" y="551839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2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 per le esercitazioni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/>
              <a:t>Ristoranti</a:t>
            </a:r>
          </a:p>
          <a:p>
            <a:pPr lvl="1"/>
            <a:r>
              <a:rPr lang="it-IT" noProof="0" dirty="0">
                <a:hlinkClick r:id="rId2"/>
              </a:rPr>
              <a:t>https://raw.githubusercontent.com/mongodb/docs-assets/primer-dataset/primer-dataset.json</a:t>
            </a:r>
            <a:endParaRPr lang="it-IT" noProof="0" dirty="0"/>
          </a:p>
          <a:p>
            <a:pPr lvl="1"/>
            <a:r>
              <a:rPr lang="it-IT" noProof="0" dirty="0"/>
              <a:t>25359 documenti relativi a ristoranti (nome, indirizzo, tipo di cucina, voti)</a:t>
            </a:r>
          </a:p>
          <a:p>
            <a:r>
              <a:rPr lang="it-IT" noProof="0" dirty="0"/>
              <a:t>Partite NBA</a:t>
            </a:r>
          </a:p>
          <a:p>
            <a:pPr lvl="1"/>
            <a:r>
              <a:rPr lang="it-IT" noProof="0" dirty="0">
                <a:hlinkClick r:id="rId3"/>
              </a:rPr>
              <a:t>http://bit.ly/1gAatZK</a:t>
            </a:r>
            <a:endParaRPr lang="it-IT" noProof="0" dirty="0"/>
          </a:p>
          <a:p>
            <a:pPr lvl="1"/>
            <a:r>
              <a:rPr lang="it-IT" noProof="0" dirty="0"/>
              <a:t>31686 documenti relativi a 30 anni di partite dell’NBA (data, rose, statistiche) </a:t>
            </a:r>
          </a:p>
          <a:p>
            <a:r>
              <a:rPr lang="it-IT" dirty="0" err="1"/>
              <a:t>Yelp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https://www.yelp.com/dataset_challenge</a:t>
            </a:r>
            <a:endParaRPr lang="it-IT" dirty="0"/>
          </a:p>
          <a:p>
            <a:pPr lvl="1"/>
            <a:r>
              <a:rPr lang="it-IT" dirty="0"/>
              <a:t>Dati reali messi a disposizione della ricerca scientifica</a:t>
            </a:r>
          </a:p>
          <a:p>
            <a:pPr lvl="2"/>
            <a:r>
              <a:rPr lang="it-IT" dirty="0"/>
              <a:t>Più di 50.000$ distribuiti in competizioni, più di 100 </a:t>
            </a:r>
            <a:r>
              <a:rPr lang="it-IT" dirty="0" err="1"/>
              <a:t>paper</a:t>
            </a:r>
            <a:r>
              <a:rPr lang="it-IT" dirty="0"/>
              <a:t> accademici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games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it-IT" sz="1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import/export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1716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8425" y="3445959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87" y="4080546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3920438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2552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3961634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2552131" y="3897552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19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593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619500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619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4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La maggior parte dei comandi di </a:t>
            </a:r>
            <a:r>
              <a:rPr lang="it-IT" noProof="0" dirty="0" err="1"/>
              <a:t>MongoDB</a:t>
            </a:r>
            <a:r>
              <a:rPr lang="it-IT" noProof="0" dirty="0"/>
              <a:t> sono metodi dell’oggetto </a:t>
            </a:r>
            <a:r>
              <a:rPr lang="it-IT" noProof="0" dirty="0" err="1"/>
              <a:t>db</a:t>
            </a:r>
            <a:endParaRPr lang="it-IT" noProof="0" dirty="0"/>
          </a:p>
          <a:p>
            <a:r>
              <a:rPr lang="it-IT" noProof="0" dirty="0"/>
              <a:t>Di base, la </a:t>
            </a:r>
            <a:r>
              <a:rPr lang="it-IT" noProof="0" dirty="0" err="1"/>
              <a:t>shell</a:t>
            </a:r>
            <a:r>
              <a:rPr lang="it-IT" noProof="0" dirty="0"/>
              <a:t> si collega al database vuoto </a:t>
            </a:r>
            <a:r>
              <a:rPr lang="it-IT" i="1" noProof="0" dirty="0"/>
              <a:t>test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/>
              <a:t> </a:t>
            </a:r>
            <a:r>
              <a:rPr lang="it-IT" noProof="0" dirty="0"/>
              <a:t>– mostra il nome del database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noProof="0" dirty="0"/>
              <a:t> +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it-IT" sz="1600" noProof="0" dirty="0"/>
              <a:t> </a:t>
            </a:r>
            <a:r>
              <a:rPr lang="it-IT" noProof="0" dirty="0"/>
              <a:t>– mostra i metodi richiamabili</a:t>
            </a:r>
          </a:p>
          <a:p>
            <a:r>
              <a:rPr lang="it-IT" noProof="0" dirty="0"/>
              <a:t>Alcuni esempi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– mostra i database presenti nell’istanza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 – mostra i nomi delle collezioni nel DB corrente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it-IT" noProof="0" dirty="0"/>
              <a:t>– passa al database </a:t>
            </a:r>
            <a:r>
              <a:rPr lang="it-IT" noProof="0" dirty="0" err="1"/>
              <a:t>foo</a:t>
            </a:r>
            <a:endParaRPr lang="it-IT" noProof="0" dirty="0"/>
          </a:p>
          <a:p>
            <a:r>
              <a:rPr lang="it-IT" noProof="0" dirty="0"/>
              <a:t>Per lavorare su una collezione: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]([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Interrogazione dei dati </a:t>
            </a:r>
          </a:p>
          <a:p>
            <a:pPr lvl="1"/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 – modalità semplici per effettuare letture con proiezioni e selezioni</a:t>
            </a:r>
          </a:p>
          <a:p>
            <a:pPr lvl="1"/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Distinct</a:t>
            </a:r>
            <a:r>
              <a:rPr lang="it-IT" dirty="0"/>
              <a:t> – modalità semplici per effettuare aggregazioni di dati</a:t>
            </a:r>
            <a:endParaRPr lang="it-IT" noProof="0" dirty="0"/>
          </a:p>
          <a:p>
            <a:pPr lvl="1"/>
            <a:r>
              <a:rPr lang="it-IT" noProof="0" dirty="0"/>
              <a:t>Aggregate – modalità avanzata per effettuare aggregazioni di dati attraverso la concatenazioni di operazioni più semplici (match, </a:t>
            </a:r>
            <a:r>
              <a:rPr lang="it-IT" noProof="0" dirty="0" err="1"/>
              <a:t>unfold</a:t>
            </a:r>
            <a:r>
              <a:rPr lang="it-IT" noProof="0" dirty="0"/>
              <a:t>, </a:t>
            </a:r>
            <a:r>
              <a:rPr lang="it-IT" noProof="0" dirty="0" err="1"/>
              <a:t>group</a:t>
            </a:r>
            <a:r>
              <a:rPr lang="it-IT" noProof="0" dirty="0"/>
              <a:t>, ecc.)</a:t>
            </a:r>
          </a:p>
          <a:p>
            <a:r>
              <a:rPr lang="it-IT" noProof="0" dirty="0"/>
              <a:t>Modifica dei dati</a:t>
            </a:r>
          </a:p>
          <a:p>
            <a:pPr lvl="1"/>
            <a:r>
              <a:rPr lang="it-IT" noProof="0" dirty="0" err="1"/>
              <a:t>Insert</a:t>
            </a:r>
            <a:r>
              <a:rPr lang="it-IT" noProof="0" dirty="0"/>
              <a:t>, Delete, Update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noProof="0" dirty="0"/>
              <a:t>I database </a:t>
            </a:r>
            <a:r>
              <a:rPr lang="it-IT" noProof="0" dirty="0" err="1"/>
              <a:t>document-oriented</a:t>
            </a:r>
            <a:r>
              <a:rPr lang="it-IT" noProof="0" dirty="0"/>
              <a:t> sostituiscono il concetto di </a:t>
            </a:r>
            <a:r>
              <a:rPr lang="it-IT" i="1" noProof="0" dirty="0"/>
              <a:t>riga</a:t>
            </a:r>
            <a:r>
              <a:rPr lang="it-IT" noProof="0" dirty="0"/>
              <a:t> con un modello più flessibile: il </a:t>
            </a:r>
            <a:r>
              <a:rPr lang="it-IT" b="1" i="1" noProof="0" dirty="0"/>
              <a:t>documento</a:t>
            </a:r>
          </a:p>
          <a:p>
            <a:pPr lvl="1"/>
            <a:r>
              <a:rPr lang="it-IT" noProof="0" dirty="0"/>
              <a:t>Possibilità di rappresentare relazioni </a:t>
            </a:r>
            <a:r>
              <a:rPr lang="it-IT" noProof="0" dirty="0">
                <a:solidFill>
                  <a:srgbClr val="FF0000"/>
                </a:solidFill>
              </a:rPr>
              <a:t>gerarchiche complesse in un unico documento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Non esiste uno schema predefinito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b="1" noProof="0" dirty="0"/>
              <a:t>Tanti indici a disposizione: composti, geo-spaziali, full-text</a:t>
            </a:r>
          </a:p>
          <a:p>
            <a:pPr lvl="1"/>
            <a:r>
              <a:rPr lang="it-IT" noProof="0" dirty="0"/>
              <a:t>Un meccanismo di </a:t>
            </a:r>
            <a:r>
              <a:rPr lang="it-IT" i="1" noProof="0" dirty="0" err="1">
                <a:solidFill>
                  <a:srgbClr val="FF0000"/>
                </a:solidFill>
              </a:rPr>
              <a:t>aggregation</a:t>
            </a:r>
            <a:r>
              <a:rPr lang="it-IT" i="1" noProof="0" dirty="0">
                <a:solidFill>
                  <a:srgbClr val="FF0000"/>
                </a:solidFill>
              </a:rPr>
              <a:t> pipeline </a:t>
            </a:r>
            <a:r>
              <a:rPr lang="it-IT" noProof="0" dirty="0"/>
              <a:t>per costruire aggregazioni complesse attraverso la concatenazione di piccoli «pezzi»</a:t>
            </a:r>
          </a:p>
          <a:p>
            <a:pPr lvl="1"/>
            <a:r>
              <a:rPr lang="it-IT" b="1" noProof="0" dirty="0"/>
              <a:t>Diversi tipi di collezione: time-to-live, </a:t>
            </a:r>
            <a:r>
              <a:rPr lang="it-IT" b="1" noProof="0" dirty="0" err="1"/>
              <a:t>fixed-size</a:t>
            </a:r>
            <a:endParaRPr lang="it-IT" b="1" noProof="0" dirty="0"/>
          </a:p>
          <a:p>
            <a:pPr lvl="1"/>
            <a:r>
              <a:rPr lang="it-IT" noProof="0" dirty="0"/>
              <a:t>Possibilità di usare </a:t>
            </a:r>
            <a:r>
              <a:rPr lang="it-IT" noProof="0" dirty="0">
                <a:solidFill>
                  <a:srgbClr val="0070C0"/>
                </a:solidFill>
              </a:rPr>
              <a:t>script nel linguaggio </a:t>
            </a:r>
            <a:r>
              <a:rPr lang="it-IT" noProof="0" dirty="0" err="1">
                <a:solidFill>
                  <a:srgbClr val="0070C0"/>
                </a:solidFill>
              </a:rPr>
              <a:t>Javascipt</a:t>
            </a:r>
            <a:r>
              <a:rPr lang="it-IT" noProof="0" dirty="0">
                <a:solidFill>
                  <a:srgbClr val="0070C0"/>
                </a:solidFill>
              </a:rPr>
              <a:t> </a:t>
            </a:r>
            <a:r>
              <a:rPr lang="it-IT" noProof="0" dirty="0"/>
              <a:t>per manipolare 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Alcuni concetti di base:</a:t>
            </a:r>
          </a:p>
          <a:p>
            <a:pPr lvl="1"/>
            <a:r>
              <a:rPr lang="it-IT" noProof="0" dirty="0"/>
              <a:t>Il </a:t>
            </a:r>
            <a:r>
              <a:rPr lang="it-IT" b="1" i="1" noProof="0" dirty="0"/>
              <a:t>documento</a:t>
            </a:r>
            <a:r>
              <a:rPr lang="it-IT" i="1" noProof="0" dirty="0"/>
              <a:t> </a:t>
            </a:r>
            <a:r>
              <a:rPr lang="it-IT" noProof="0" dirty="0"/>
              <a:t>è l’unità di base, più espressiva della sua controparte relazionale (i.e., la </a:t>
            </a:r>
            <a:r>
              <a:rPr lang="it-IT" i="1" noProof="0" dirty="0"/>
              <a:t>riga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La </a:t>
            </a:r>
            <a:r>
              <a:rPr lang="it-IT" b="1" i="1" noProof="0" dirty="0"/>
              <a:t>collezione</a:t>
            </a:r>
            <a:r>
              <a:rPr lang="it-IT" i="1" noProof="0" dirty="0"/>
              <a:t> </a:t>
            </a:r>
            <a:r>
              <a:rPr lang="it-IT" noProof="0" dirty="0"/>
              <a:t>è la controparte documentale del concetto di </a:t>
            </a:r>
            <a:r>
              <a:rPr lang="it-IT" i="1" noProof="0" dirty="0"/>
              <a:t>tabella</a:t>
            </a:r>
            <a:r>
              <a:rPr lang="it-IT" noProof="0" dirty="0"/>
              <a:t>; diversamente da quest’ultima, non prevede uno schema di base</a:t>
            </a:r>
          </a:p>
          <a:p>
            <a:pPr lvl="1"/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diversi </a:t>
            </a:r>
            <a:r>
              <a:rPr lang="it-IT" b="1" i="1" noProof="0" dirty="0"/>
              <a:t>database</a:t>
            </a:r>
            <a:r>
              <a:rPr lang="it-IT" noProof="0" dirty="0"/>
              <a:t>, ognuno con le sue collezioni</a:t>
            </a:r>
          </a:p>
          <a:p>
            <a:pPr lvl="1"/>
            <a:r>
              <a:rPr lang="it-IT" noProof="0" dirty="0"/>
              <a:t>In ogni documento viene automaticamente inserito un campo speciale, identificato dalla chiave </a:t>
            </a:r>
            <a:r>
              <a:rPr lang="it-IT" b="1" i="1" noProof="0" dirty="0"/>
              <a:t>_id</a:t>
            </a:r>
            <a:r>
              <a:rPr lang="it-IT" noProof="0" dirty="0"/>
              <a:t>, il cui valore è unico all’interno della collezione (corrisponde alla chiave primaria)</a:t>
            </a:r>
          </a:p>
          <a:p>
            <a:pPr lvl="1"/>
            <a:endParaRPr lang="it-IT" noProof="0" dirty="0"/>
          </a:p>
          <a:p>
            <a:pPr lvl="1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rgbClr val="0070C0"/>
                </a:solidFill>
              </a:rPr>
              <a:t>I documenti corrispondono sostanzialmente a oggetti JSON, ma più espressivi</a:t>
            </a:r>
          </a:p>
          <a:p>
            <a:pPr lvl="1"/>
            <a:r>
              <a:rPr lang="it-IT" noProof="0" dirty="0"/>
              <a:t>E’ possibile utilizzare tipi di dato che il formalismo JSON non prevede</a:t>
            </a:r>
          </a:p>
          <a:p>
            <a:r>
              <a:rPr lang="it-IT" noProof="0" dirty="0"/>
              <a:t>In generale, sono </a:t>
            </a:r>
            <a:r>
              <a:rPr lang="it-IT" noProof="0" dirty="0">
                <a:solidFill>
                  <a:srgbClr val="FF0000"/>
                </a:solidFill>
              </a:rPr>
              <a:t>ricorsivamente</a:t>
            </a:r>
            <a:r>
              <a:rPr lang="it-IT" noProof="0" dirty="0"/>
              <a:t> definiti </a:t>
            </a:r>
            <a:r>
              <a:rPr lang="it-IT" b="1" noProof="0" dirty="0"/>
              <a:t>come </a:t>
            </a:r>
            <a:r>
              <a:rPr lang="it-IT" b="1" i="1" noProof="0" dirty="0"/>
              <a:t>oggetti</a:t>
            </a:r>
            <a:r>
              <a:rPr lang="it-IT" b="1" noProof="0" dirty="0"/>
              <a:t> composti da coppie ordinate chiave-valore</a:t>
            </a:r>
            <a:r>
              <a:rPr lang="it-IT" noProof="0" dirty="0"/>
              <a:t>, in cui: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La </a:t>
            </a:r>
            <a:r>
              <a:rPr lang="it-IT" i="1" noProof="0" dirty="0">
                <a:solidFill>
                  <a:srgbClr val="0070C0"/>
                </a:solidFill>
              </a:rPr>
              <a:t>chiave</a:t>
            </a:r>
            <a:r>
              <a:rPr lang="it-IT" noProof="0" dirty="0">
                <a:solidFill>
                  <a:srgbClr val="0070C0"/>
                </a:solidFill>
              </a:rPr>
              <a:t> è una stringa case-sensitive</a:t>
            </a:r>
          </a:p>
          <a:p>
            <a:pPr lvl="2"/>
            <a:r>
              <a:rPr lang="it-IT" noProof="0" dirty="0"/>
              <a:t>Non si possono usare i caratteri “.” e “$”</a:t>
            </a:r>
          </a:p>
          <a:p>
            <a:pPr lvl="2"/>
            <a:r>
              <a:rPr lang="it-IT" noProof="0" dirty="0"/>
              <a:t>Non possono esistere due chiavi identiche all’interno dello stesso oggetto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Il </a:t>
            </a:r>
            <a:r>
              <a:rPr lang="it-IT" i="1" noProof="0" dirty="0">
                <a:solidFill>
                  <a:srgbClr val="0070C0"/>
                </a:solidFill>
              </a:rPr>
              <a:t>valore</a:t>
            </a:r>
            <a:r>
              <a:rPr lang="it-IT" noProof="0" dirty="0">
                <a:solidFill>
                  <a:srgbClr val="0070C0"/>
                </a:solidFill>
              </a:rPr>
              <a:t> può essere di diversi tipi: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tipo semplice </a:t>
            </a:r>
            <a:r>
              <a:rPr lang="it-IT" noProof="0" dirty="0"/>
              <a:t>(e.g., stringa, numero, data, ecc.)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altro </a:t>
            </a:r>
            <a:r>
              <a:rPr lang="it-IT" i="1" noProof="0" dirty="0">
                <a:solidFill>
                  <a:srgbClr val="FF0000"/>
                </a:solidFill>
              </a:rPr>
              <a:t>oggetto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array</a:t>
            </a:r>
            <a:r>
              <a:rPr lang="it-IT" noProof="0" dirty="0">
                <a:solidFill>
                  <a:srgbClr val="FF0000"/>
                </a:solidFill>
              </a:rPr>
              <a:t> </a:t>
            </a:r>
            <a:r>
              <a:rPr lang="it-IT" noProof="0">
                <a:solidFill>
                  <a:srgbClr val="FF0000"/>
                </a:solidFill>
              </a:rPr>
              <a:t>di valori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/>
              <a:t>Generalmente, l’ordine delle chiavi non è importante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Un esempio</a:t>
            </a:r>
          </a:p>
          <a:p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"nome": "Enrico",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"interessi": ["Calcetto", "Viaggi", "Serie TV"],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"didattica": [{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"Big Data",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"Università di Bologna"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"Introduzione ai sistemi di basi di dati",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"FITSTIC"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Una collezione è costituita da un insieme di documenti</a:t>
            </a:r>
          </a:p>
          <a:p>
            <a:r>
              <a:rPr lang="it-IT" noProof="0" dirty="0"/>
              <a:t>Non esiste uno schema di base</a:t>
            </a:r>
          </a:p>
          <a:p>
            <a:r>
              <a:rPr lang="it-IT" noProof="0" dirty="0"/>
              <a:t>Allora perché creare più collezioni invece che tenerne una sola?</a:t>
            </a:r>
          </a:p>
          <a:p>
            <a:pPr lvl="1"/>
            <a:r>
              <a:rPr lang="it-IT" noProof="0" dirty="0"/>
              <a:t>Comodità</a:t>
            </a:r>
          </a:p>
          <a:p>
            <a:pPr lvl="1"/>
            <a:r>
              <a:rPr lang="it-IT" noProof="0" dirty="0"/>
              <a:t>Performance</a:t>
            </a:r>
          </a:p>
          <a:p>
            <a:pPr lvl="1"/>
            <a:r>
              <a:rPr lang="it-IT" noProof="0" dirty="0"/>
              <a:t>Data </a:t>
            </a:r>
            <a:r>
              <a:rPr lang="it-IT" noProof="0" dirty="0" err="1"/>
              <a:t>locality</a:t>
            </a:r>
            <a:endParaRPr lang="it-IT" noProof="0" dirty="0"/>
          </a:p>
          <a:p>
            <a:pPr lvl="1"/>
            <a:r>
              <a:rPr lang="it-IT" noProof="0" dirty="0"/>
              <a:t>Indici diversi in collezioni diverse</a:t>
            </a:r>
          </a:p>
          <a:p>
            <a:r>
              <a:rPr lang="it-IT" noProof="0" dirty="0"/>
              <a:t>Una collezione è identificata da un nome</a:t>
            </a:r>
          </a:p>
          <a:p>
            <a:pPr lvl="1"/>
            <a:r>
              <a:rPr lang="it-IT" noProof="0" dirty="0"/>
              <a:t>Non si può usare il carattere “$”, ma si può usare il “.”, in particolare per organizzare concettualmente le collezioni in sotto-collezioni</a:t>
            </a:r>
          </a:p>
          <a:p>
            <a:pPr lvl="2"/>
            <a:r>
              <a:rPr lang="it-IT" noProof="0" dirty="0"/>
              <a:t>E.g., </a:t>
            </a:r>
            <a:r>
              <a:rPr lang="it-IT" noProof="0" dirty="0" err="1"/>
              <a:t>blog.posts</a:t>
            </a:r>
            <a:r>
              <a:rPr lang="it-IT" noProof="0" dirty="0"/>
              <a:t>, </a:t>
            </a:r>
            <a:r>
              <a:rPr lang="it-IT" noProof="0" dirty="0" err="1"/>
              <a:t>blog.authors</a:t>
            </a:r>
            <a:r>
              <a:rPr lang="it-IT" noProof="0" dirty="0"/>
              <a:t>, </a:t>
            </a:r>
            <a:r>
              <a:rPr lang="it-IT" noProof="0" dirty="0" err="1"/>
              <a:t>ec</a:t>
            </a:r>
            <a:r>
              <a:rPr lang="it-IT" noProof="0" dirty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tanti database, ciascuno dei quali può ospitare tante collezioni</a:t>
            </a:r>
          </a:p>
          <a:p>
            <a:r>
              <a:rPr lang="it-IT" noProof="0" dirty="0"/>
              <a:t>Ogni database ha il suo meccanismo di gestione dei permessi ed è salvato in un file dedicato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Di norma si utilizza un database per ogni applicazione</a:t>
            </a:r>
          </a:p>
          <a:p>
            <a:r>
              <a:rPr lang="it-IT" noProof="0" dirty="0"/>
              <a:t>I database sono identificati da un nome</a:t>
            </a:r>
          </a:p>
          <a:p>
            <a:pPr lvl="1"/>
            <a:r>
              <a:rPr lang="it-IT" noProof="0" dirty="0"/>
              <a:t>Ci sono molte restrizioni sui caratteri (usare caratteri alfanumerici ASCII)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Alcuni database sono riservati</a:t>
            </a:r>
          </a:p>
          <a:p>
            <a:r>
              <a:rPr lang="it-IT" b="1" noProof="0" dirty="0" err="1"/>
              <a:t>admin</a:t>
            </a:r>
            <a:endParaRPr lang="it-IT" b="1" noProof="0" dirty="0"/>
          </a:p>
          <a:p>
            <a:pPr lvl="1"/>
            <a:r>
              <a:rPr lang="it-IT" noProof="0" dirty="0"/>
              <a:t>E’ il database principale in termini di </a:t>
            </a:r>
            <a:r>
              <a:rPr lang="it-IT" noProof="0" dirty="0">
                <a:solidFill>
                  <a:srgbClr val="FF0000"/>
                </a:solidFill>
              </a:rPr>
              <a:t>autenticazione</a:t>
            </a:r>
            <a:r>
              <a:rPr lang="it-IT" noProof="0" dirty="0"/>
              <a:t>; gli utenti assegnati a questo database possono accedere anche a tutti gli altri</a:t>
            </a:r>
          </a:p>
          <a:p>
            <a:pPr lvl="1"/>
            <a:r>
              <a:rPr lang="it-IT" noProof="0" dirty="0"/>
              <a:t>Alcuni comandi possono essere eseguiti solo da questo database (e.g., elencare tutti i database, spegnere il server)</a:t>
            </a:r>
          </a:p>
          <a:p>
            <a:r>
              <a:rPr lang="it-IT" b="1" noProof="0" dirty="0" err="1"/>
              <a:t>local</a:t>
            </a:r>
            <a:endParaRPr lang="it-IT" b="1" noProof="0" dirty="0"/>
          </a:p>
          <a:p>
            <a:pPr lvl="1"/>
            <a:r>
              <a:rPr lang="it-IT" noProof="0" dirty="0"/>
              <a:t>In un cluster, ne esiste </a:t>
            </a:r>
            <a:r>
              <a:rPr lang="it-IT" noProof="0" dirty="0">
                <a:solidFill>
                  <a:srgbClr val="FF0000"/>
                </a:solidFill>
              </a:rPr>
              <a:t>uno per ogni macchina </a:t>
            </a:r>
            <a:r>
              <a:rPr lang="it-IT" noProof="0" dirty="0"/>
              <a:t>in cui è installato </a:t>
            </a:r>
            <a:r>
              <a:rPr lang="it-IT" noProof="0" dirty="0" err="1"/>
              <a:t>MongoDB</a:t>
            </a:r>
            <a:endParaRPr lang="it-IT" noProof="0" dirty="0"/>
          </a:p>
          <a:p>
            <a:pPr lvl="1"/>
            <a:r>
              <a:rPr lang="it-IT" noProof="0" dirty="0"/>
              <a:t>Può essere usato per memorizzare </a:t>
            </a:r>
            <a:r>
              <a:rPr lang="it-IT" noProof="0" dirty="0">
                <a:solidFill>
                  <a:srgbClr val="0070C0"/>
                </a:solidFill>
              </a:rPr>
              <a:t>dati che non devono essere distribuiti</a:t>
            </a:r>
          </a:p>
          <a:p>
            <a:r>
              <a:rPr lang="it-IT" b="1" noProof="0" dirty="0" err="1"/>
              <a:t>config</a:t>
            </a:r>
            <a:endParaRPr lang="it-IT" b="1" noProof="0" dirty="0"/>
          </a:p>
          <a:p>
            <a:pPr lvl="1"/>
            <a:r>
              <a:rPr lang="it-IT" noProof="0" dirty="0"/>
              <a:t>Memorizza informazioni utili per l’utilizzo in modalità distribuita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26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67341</TotalTime>
  <Words>1050</Words>
  <Application>Microsoft Office PowerPoint</Application>
  <PresentationFormat>Presentazione su schermo (4:3)</PresentationFormat>
  <Paragraphs>132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Retrospettivo</vt:lpstr>
      <vt:lpstr>MongoDB</vt:lpstr>
      <vt:lpstr>Getting started</vt:lpstr>
      <vt:lpstr>Introduzione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Database per le esercitazioni</vt:lpstr>
      <vt:lpstr>Strumenti di import/export</vt:lpstr>
      <vt:lpstr>Comandi di base</vt:lpstr>
      <vt:lpstr>Comandi principali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613</cp:revision>
  <dcterms:created xsi:type="dcterms:W3CDTF">2014-12-16T10:04:42Z</dcterms:created>
  <dcterms:modified xsi:type="dcterms:W3CDTF">2021-12-27T11:05:15Z</dcterms:modified>
</cp:coreProperties>
</file>