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6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313" r:id="rId14"/>
    <p:sldId id="282" r:id="rId15"/>
    <p:sldId id="284" r:id="rId16"/>
    <p:sldId id="283" r:id="rId17"/>
    <p:sldId id="285" r:id="rId18"/>
    <p:sldId id="286" r:id="rId19"/>
    <p:sldId id="287" r:id="rId20"/>
    <p:sldId id="296" r:id="rId21"/>
    <p:sldId id="289" r:id="rId22"/>
    <p:sldId id="290" r:id="rId23"/>
    <p:sldId id="312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144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23/02/2022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({"$and": [{"x": {"$lt": 5}}, {"x":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{"$lt": 5, "$in":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[5, 1]}}})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r>
              <a:rPr lang="it-IT" dirty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({"y": {"$in": [null], "$exists":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7F877BD-5496-4106-ACC5-198F55A7E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Lab time!</a:t>
            </a:r>
            <a:endParaRPr lang="en-US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AB9C6330-E6B9-4741-B9F6-AD5445310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E7AA60-A6C3-4850-A49C-D6A0C2C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{$in: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{"$size":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18339"/>
          </a:xfrm>
        </p:spPr>
        <p:txBody>
          <a:bodyPr>
            <a:normAutofit/>
          </a:bodyPr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i commenti che rispondono ai criteri di selezione indicati </a:t>
            </a:r>
          </a:p>
          <a:p>
            <a:r>
              <a:rPr lang="it-IT" dirty="0"/>
              <a:t>Attenzione: se $</a:t>
            </a:r>
            <a:r>
              <a:rPr lang="it-IT" dirty="0" err="1"/>
              <a:t>slice</a:t>
            </a:r>
            <a:r>
              <a:rPr lang="it-IT" dirty="0"/>
              <a:t> è l’unico operatore utilizzato nella proiezione, tutti i campi dei documenti vengono restituiti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 su un </a:t>
            </a:r>
            <a:r>
              <a:rPr lang="it-IT" dirty="0">
                <a:solidFill>
                  <a:srgbClr val="FF0000"/>
                </a:solidFill>
              </a:rPr>
              <a:t>attributo con valore semplice</a:t>
            </a:r>
            <a:r>
              <a:rPr lang="it-IT" dirty="0"/>
              <a:t> (e.g., una stringa o un numero), i criteri sono valutati in </a:t>
            </a:r>
            <a:r>
              <a:rPr lang="it-IT" dirty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Il valore di x deve essere maggiore di 10 e minore di 20</a:t>
            </a:r>
          </a:p>
          <a:p>
            <a:r>
              <a:rPr lang="it-IT" dirty="0"/>
              <a:t>Se l’</a:t>
            </a:r>
            <a:r>
              <a:rPr lang="it-IT" dirty="0">
                <a:solidFill>
                  <a:srgbClr val="FF0000"/>
                </a:solidFill>
              </a:rPr>
              <a:t>attributo è un array</a:t>
            </a:r>
            <a:r>
              <a:rPr lang="it-IT" dirty="0"/>
              <a:t>, i criteri sono valutati in </a:t>
            </a:r>
            <a:r>
              <a:rPr lang="it-IT" dirty="0">
                <a:solidFill>
                  <a:srgbClr val="FF0000"/>
                </a:solidFill>
              </a:rPr>
              <a:t>OR</a:t>
            </a:r>
            <a:r>
              <a:rPr lang="it-IT" dirty="0"/>
              <a:t> per ogni elemento: se ce n’è almeno uno che corrisponde, il documento viene restituito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 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Gli elementi dell’array x devono essere o maggiori di 10, o minori di 20</a:t>
            </a:r>
          </a:p>
          <a:p>
            <a:r>
              <a:rPr lang="it-IT" dirty="0">
                <a:solidFill>
                  <a:srgbClr val="FF0000"/>
                </a:solidFill>
              </a:rPr>
              <a:t>Per imporre i due vincoli in AND sugli elementi di </a:t>
            </a:r>
            <a:r>
              <a:rPr lang="it-IT" dirty="0" err="1">
                <a:solidFill>
                  <a:srgbClr val="FF0000"/>
                </a:solidFill>
              </a:rPr>
              <a:t>un’array</a:t>
            </a:r>
            <a:r>
              <a:rPr lang="it-IT" dirty="0">
                <a:solidFill>
                  <a:srgbClr val="FF0000"/>
                </a:solidFill>
              </a:rPr>
              <a:t>, bisogna utilizzare l’operatore </a:t>
            </a:r>
            <a:r>
              <a:rPr lang="it-IT" b="1" dirty="0">
                <a:solidFill>
                  <a:srgbClr val="FF0000"/>
                </a:solidFill>
              </a:rPr>
              <a:t>$</a:t>
            </a:r>
            <a:r>
              <a:rPr lang="it-IT" b="1" dirty="0" err="1">
                <a:solidFill>
                  <a:srgbClr val="FF0000"/>
                </a:solidFill>
              </a:rPr>
              <a:t>elemMatch</a:t>
            </a:r>
            <a:endParaRPr lang="it-IT" b="1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"middle": "K", "last":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name.first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name.last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 dentro ad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5834" y="1845734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7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Interrogazioni semplici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, </a:t>
            </a:r>
            <a:r>
              <a:rPr lang="it-IT" noProof="0" dirty="0" err="1"/>
              <a:t>count</a:t>
            </a:r>
            <a:r>
              <a:rPr lang="it-IT" noProof="0" dirty="0"/>
              <a:t>, </a:t>
            </a:r>
            <a:r>
              <a:rPr lang="it-IT" noProof="0" dirty="0" err="1"/>
              <a:t>distinct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().sort({username: 1, age: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34187" cy="4023360"/>
          </a:xfrm>
        </p:spPr>
        <p:txBody>
          <a:bodyPr>
            <a:normAutofit/>
          </a:bodyPr>
          <a:lstStyle/>
          <a:p>
            <a:r>
              <a:rPr lang="it-IT" dirty="0"/>
              <a:t>Questi comandi possono essere combinati</a:t>
            </a:r>
          </a:p>
          <a:p>
            <a:r>
              <a:rPr lang="it-IT" dirty="0"/>
              <a:t>Un’applicazione spesso utilizzata è quella della paginazione dei risultati</a:t>
            </a:r>
          </a:p>
          <a:p>
            <a:pPr lvl="1"/>
            <a:r>
              <a:rPr lang="it-IT" dirty="0"/>
              <a:t>Contesto: negozio di e-commerce</a:t>
            </a:r>
          </a:p>
          <a:p>
            <a:pPr lvl="1"/>
            <a:r>
              <a:rPr lang="it-IT" dirty="0"/>
              <a:t>L’utente cerca i prodotti di tipo mp3 in ordine decrescente di prezzo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(50).sort({"price": -1})</a:t>
            </a:r>
          </a:p>
          <a:p>
            <a:pPr lvl="1"/>
            <a:r>
              <a:rPr lang="it-IT" dirty="0"/>
              <a:t>L’utente vuole vedere più risultati e clicca per accedere alla pagina successiva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(50).skip(50).sort({"price": -1})</a:t>
            </a:r>
          </a:p>
          <a:p>
            <a:r>
              <a:rPr lang="it-IT" dirty="0"/>
              <a:t>Il comando </a:t>
            </a:r>
            <a:r>
              <a:rPr lang="it-IT" dirty="0" err="1"/>
              <a:t>sort</a:t>
            </a:r>
            <a:r>
              <a:rPr lang="it-IT" dirty="0"/>
              <a:t> può essere specificato prima o dopo </a:t>
            </a:r>
            <a:r>
              <a:rPr lang="it-IT" dirty="0" err="1"/>
              <a:t>limit</a:t>
            </a:r>
            <a:r>
              <a:rPr lang="it-IT" dirty="0"/>
              <a:t> e </a:t>
            </a:r>
            <a:r>
              <a:rPr lang="it-IT" dirty="0" err="1"/>
              <a:t>skip</a:t>
            </a:r>
            <a:r>
              <a:rPr lang="it-IT" dirty="0"/>
              <a:t>, ma la sua esecuzione è sempre antecedente agli altri</a:t>
            </a:r>
          </a:p>
          <a:p>
            <a:r>
              <a:rPr lang="it-IT" dirty="0"/>
              <a:t>Nota: a fini prestazionali, è bene evitare valori troppo elevati di </a:t>
            </a:r>
            <a:r>
              <a:rPr lang="it-IT" dirty="0" err="1"/>
              <a:t>skip</a:t>
            </a:r>
            <a:endParaRPr lang="it-IT" dirty="0"/>
          </a:p>
          <a:p>
            <a:pPr lvl="1"/>
            <a:r>
              <a:rPr lang="it-IT" dirty="0"/>
              <a:t>In tal caso, gestire la paginazione lato applicazione può risultare più efficiente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nomeCollezione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 [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sz="20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FROM (ma limitato ad un’unica collezione)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sz="20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objSel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 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WHERE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noProof="0" dirty="0" err="1">
                <a:solidFill>
                  <a:srgbClr val="00B050"/>
                </a:solidFill>
                <a:latin typeface="+mj-lt"/>
              </a:rPr>
              <a:t>objProj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SELECT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documento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 {cuisine: 1})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({cuisine: "Hamburgers"}, {cuisine: 1})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-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"age":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degli oggetti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 operatore: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operatore: valore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{"$lt": new Date("2007-01-01")}})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dalla localizzazione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{"$ne":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[725, 542, 390]}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68292</TotalTime>
  <Words>2447</Words>
  <Application>Microsoft Office PowerPoint</Application>
  <PresentationFormat>Presentazione su schermo (4:3)</PresentationFormat>
  <Paragraphs>207</Paragraphs>
  <Slides>24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Retrospettivo</vt:lpstr>
      <vt:lpstr>MongoDB</vt:lpstr>
      <vt:lpstr>Interrogazioni semplici</vt:lpstr>
      <vt:lpstr>Il comando Find</vt:lpstr>
      <vt:lpstr>Il comando Find</vt:lpstr>
      <vt:lpstr>Find -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Lab time!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oggetti dentro ad array</vt:lpstr>
      <vt:lpstr>Find – Javascript scripts</vt:lpstr>
      <vt:lpstr>Limit, skip &amp; sort</vt:lpstr>
      <vt:lpstr>Limit, skip &amp; sort</vt:lpstr>
      <vt:lpstr>Count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627</cp:revision>
  <dcterms:created xsi:type="dcterms:W3CDTF">2014-12-16T10:04:42Z</dcterms:created>
  <dcterms:modified xsi:type="dcterms:W3CDTF">2022-02-23T10:12:46Z</dcterms:modified>
</cp:coreProperties>
</file>