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0"/>
  </p:notesMasterIdLst>
  <p:sldIdLst>
    <p:sldId id="256" r:id="rId2"/>
    <p:sldId id="259" r:id="rId3"/>
    <p:sldId id="279" r:id="rId4"/>
    <p:sldId id="262" r:id="rId5"/>
    <p:sldId id="263" r:id="rId6"/>
    <p:sldId id="270" r:id="rId7"/>
    <p:sldId id="266" r:id="rId8"/>
    <p:sldId id="267" r:id="rId9"/>
    <p:sldId id="269" r:id="rId10"/>
    <p:sldId id="268" r:id="rId11"/>
    <p:sldId id="271" r:id="rId12"/>
    <p:sldId id="272" r:id="rId13"/>
    <p:sldId id="273" r:id="rId14"/>
    <p:sldId id="275" r:id="rId15"/>
    <p:sldId id="276" r:id="rId16"/>
    <p:sldId id="278" r:id="rId17"/>
    <p:sldId id="277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64"/>
    <a:srgbClr val="FFFFFF"/>
    <a:srgbClr val="FF9230"/>
    <a:srgbClr val="1B6AA3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70" d="100"/>
          <a:sy n="70" d="100"/>
        </p:scale>
        <p:origin x="1446" y="7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16/02/2022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474/" TargetMode="External"/><Relationship Id="rId2" Type="http://schemas.openxmlformats.org/officeDocument/2006/relationships/hyperlink" Target="https://neo4j.com/download/other-relea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474/browser/" TargetMode="External"/><Relationship Id="rId2" Type="http://schemas.openxmlformats.org/officeDocument/2006/relationships/hyperlink" Target="https://neo4j.com/download/other-relea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47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Neo4j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GRAPH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language</a:t>
            </a:r>
            <a:r>
              <a:rPr lang="it-IT" dirty="0"/>
              <a:t>: </a:t>
            </a:r>
            <a:r>
              <a:rPr lang="it-IT" dirty="0" err="1"/>
              <a:t>Cypher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clausole principali: </a:t>
            </a:r>
            <a:r>
              <a:rPr lang="it-IT" b="1" dirty="0"/>
              <a:t>match</a:t>
            </a:r>
            <a:r>
              <a:rPr lang="it-IT" dirty="0"/>
              <a:t> e </a:t>
            </a:r>
            <a:r>
              <a:rPr lang="it-IT" b="1" dirty="0" err="1"/>
              <a:t>return</a:t>
            </a:r>
            <a:endParaRPr lang="it-IT" b="1" dirty="0"/>
          </a:p>
          <a:p>
            <a:r>
              <a:rPr lang="it-IT" dirty="0"/>
              <a:t>Match</a:t>
            </a:r>
          </a:p>
          <a:p>
            <a:pPr lvl="1"/>
            <a:r>
              <a:rPr lang="it-IT" dirty="0"/>
              <a:t>Clausola primaria per estrapolare dati</a:t>
            </a:r>
          </a:p>
          <a:p>
            <a:pPr lvl="1"/>
            <a:r>
              <a:rPr lang="it-IT" dirty="0"/>
              <a:t>Permette di specificare dei pattern</a:t>
            </a:r>
          </a:p>
          <a:p>
            <a:pPr lvl="1"/>
            <a:r>
              <a:rPr lang="it-IT" dirty="0"/>
              <a:t>Possibile utilizzare più clausole di match</a:t>
            </a:r>
          </a:p>
          <a:p>
            <a:pPr lvl="1"/>
            <a:r>
              <a:rPr lang="it-IT" dirty="0"/>
              <a:t>Corrisponde (più o meno) alla combinazione di WHERE e JOIN in SQL</a:t>
            </a:r>
          </a:p>
          <a:p>
            <a:r>
              <a:rPr lang="it-IT" dirty="0"/>
              <a:t>Return</a:t>
            </a:r>
          </a:p>
          <a:p>
            <a:pPr lvl="1"/>
            <a:r>
              <a:rPr lang="it-IT" dirty="0"/>
              <a:t>Clausola per indicare i dati da restituire (nodi, archi, proprietà, espressioni)</a:t>
            </a:r>
          </a:p>
          <a:p>
            <a:pPr lvl="1"/>
            <a:r>
              <a:rPr lang="it-IT" dirty="0"/>
              <a:t>Un’unica clausola per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/>
              <a:t>Corrisponde alla SELECT in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- Esempi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</a:t>
            </a:r>
            <a:r>
              <a:rPr lang="it-IT" dirty="0" err="1"/>
              <a:t>f.sex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MATCH (</a:t>
            </a:r>
            <a:r>
              <a:rPr lang="it-IT" dirty="0" err="1"/>
              <a:t>p:Person</a:t>
            </a:r>
            <a:r>
              <a:rPr lang="it-IT" dirty="0"/>
              <a:t>)-[:</a:t>
            </a:r>
            <a:r>
              <a:rPr lang="it-IT" dirty="0" err="1"/>
              <a:t>Likes</a:t>
            </a:r>
            <a:r>
              <a:rPr lang="it-IT" dirty="0"/>
              <a:t>]-&gt;(:</a:t>
            </a:r>
            <a:r>
              <a:rPr lang="it-IT" dirty="0" err="1"/>
              <a:t>Person</a:t>
            </a:r>
            <a:r>
              <a:rPr lang="it-IT" dirty="0"/>
              <a:t>) -[:</a:t>
            </a:r>
            <a:r>
              <a:rPr lang="it-IT" dirty="0" err="1"/>
              <a:t>Likes</a:t>
            </a:r>
            <a:r>
              <a:rPr lang="it-IT" dirty="0"/>
              <a:t>]-&gt;(</a:t>
            </a:r>
            <a:r>
              <a:rPr lang="it-IT" dirty="0" err="1"/>
              <a:t>fof:Person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RETURN p.name, fof.name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53" y="1773838"/>
            <a:ext cx="3810000" cy="26384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02" y="2783488"/>
            <a:ext cx="1524000" cy="16287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63" y="4412263"/>
            <a:ext cx="1828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3"/>
            <a:ext cx="8201771" cy="424224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Sintassi per i nodi</a:t>
            </a:r>
          </a:p>
          <a:p>
            <a:pPr lvl="1"/>
            <a:r>
              <a:rPr lang="it-IT" dirty="0"/>
              <a:t>() 					nodo non identificato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</a:t>
            </a:r>
            <a:r>
              <a:rPr lang="it-IT" dirty="0"/>
              <a:t>) 				nodo identificato dalla variabile </a:t>
            </a:r>
            <a:r>
              <a:rPr lang="it-IT" i="1" dirty="0" err="1"/>
              <a:t>matrix</a:t>
            </a:r>
            <a:endParaRPr lang="it-IT" dirty="0"/>
          </a:p>
          <a:p>
            <a:pPr lvl="1"/>
            <a:r>
              <a:rPr lang="it-IT" dirty="0"/>
              <a:t>(:Movie) 				nodo non identificato di classe Movie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matrix:Movie:Action</a:t>
            </a:r>
            <a:r>
              <a:rPr lang="it-IT" dirty="0"/>
              <a:t>) 			nodo con classi Movie e Action identificato</a:t>
            </a:r>
            <a:br>
              <a:rPr lang="it-IT" dirty="0"/>
            </a:br>
            <a:r>
              <a:rPr lang="it-IT" dirty="0"/>
              <a:t>					dalla variabile </a:t>
            </a:r>
            <a:r>
              <a:rPr lang="it-IT" i="1" dirty="0" err="1"/>
              <a:t>matrix</a:t>
            </a:r>
            <a:endParaRPr lang="it-IT" i="1" dirty="0"/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 		+ con una proprietà </a:t>
            </a:r>
            <a:r>
              <a:rPr lang="it-IT" i="1" dirty="0" err="1"/>
              <a:t>title</a:t>
            </a:r>
            <a:r>
              <a:rPr lang="it-IT" dirty="0"/>
              <a:t> uguale a “The Matrix”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Matrix", </a:t>
            </a:r>
            <a:r>
              <a:rPr lang="it-IT" dirty="0" err="1"/>
              <a:t>released</a:t>
            </a:r>
            <a:r>
              <a:rPr lang="it-IT" dirty="0"/>
              <a:t>: 1997}) 	+ con una proprietà </a:t>
            </a:r>
            <a:r>
              <a:rPr lang="it-IT" i="1" dirty="0" err="1"/>
              <a:t>released</a:t>
            </a:r>
            <a:r>
              <a:rPr lang="it-IT" dirty="0"/>
              <a:t> uguale a 1997</a:t>
            </a:r>
          </a:p>
          <a:p>
            <a:r>
              <a:rPr lang="it-IT" dirty="0"/>
              <a:t>Sintassi per gli archi</a:t>
            </a:r>
          </a:p>
          <a:p>
            <a:pPr lvl="1"/>
            <a:r>
              <a:rPr lang="it-IT" dirty="0"/>
              <a:t>--&gt; 					arco non identificato</a:t>
            </a:r>
          </a:p>
          <a:p>
            <a:pPr lvl="1"/>
            <a:r>
              <a:rPr lang="it-IT" dirty="0"/>
              <a:t>--					arco non identificato senza direzione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</a:t>
            </a:r>
            <a:r>
              <a:rPr lang="it-IT" dirty="0"/>
              <a:t>]-&gt; 				arco identificato dalla 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-[:ACTED_IN]-&gt; 				arco non identificato di classe ACTED_IN</a:t>
            </a:r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]-&gt; 			arco di classe ACTED_IN identificato dalla </a:t>
            </a:r>
            <a:br>
              <a:rPr lang="it-IT" dirty="0"/>
            </a:br>
            <a:r>
              <a:rPr lang="it-IT" dirty="0"/>
              <a:t>					variabile </a:t>
            </a:r>
            <a:r>
              <a:rPr lang="it-IT" i="1" dirty="0" err="1"/>
              <a:t>role</a:t>
            </a:r>
            <a:endParaRPr lang="it-IT" i="1" dirty="0"/>
          </a:p>
          <a:p>
            <a:pPr lvl="1"/>
            <a:r>
              <a:rPr lang="it-IT" dirty="0"/>
              <a:t>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		+ con proprietà </a:t>
            </a:r>
            <a:r>
              <a:rPr lang="it-IT" i="1" dirty="0" err="1"/>
              <a:t>roles</a:t>
            </a:r>
            <a:r>
              <a:rPr lang="it-IT" dirty="0"/>
              <a:t> che contiene “Neo”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Cypher</a:t>
            </a:r>
            <a:r>
              <a:rPr lang="it-IT" dirty="0"/>
              <a:t> – Sintassi dei pattern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8" y="1845734"/>
            <a:ext cx="8201771" cy="4023360"/>
          </a:xfrm>
        </p:spPr>
        <p:txBody>
          <a:bodyPr>
            <a:normAutofit/>
          </a:bodyPr>
          <a:lstStyle/>
          <a:p>
            <a:r>
              <a:rPr lang="it-IT" dirty="0"/>
              <a:t>Sintassi per i percorsi</a:t>
            </a:r>
          </a:p>
          <a:p>
            <a:pPr lvl="1"/>
            <a:r>
              <a:rPr lang="it-IT" dirty="0"/>
              <a:t>Un percorso è una stringa in cui si alternano nodi ed archi</a:t>
            </a:r>
          </a:p>
          <a:p>
            <a:pPr lvl="1"/>
            <a:r>
              <a:rPr lang="it-IT" dirty="0"/>
              <a:t>Un percorso inizia e termina sempre con un nodo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keanu:Person:Actor</a:t>
            </a:r>
            <a:r>
              <a:rPr lang="it-IT" dirty="0"/>
              <a:t> {</a:t>
            </a:r>
            <a:r>
              <a:rPr lang="it-IT" dirty="0" err="1"/>
              <a:t>name</a:t>
            </a:r>
            <a:r>
              <a:rPr lang="it-IT" dirty="0"/>
              <a:t>: "Keanu Reeves"}) </a:t>
            </a:r>
            <a:br>
              <a:rPr lang="it-IT" dirty="0"/>
            </a:br>
            <a:r>
              <a:rPr lang="it-IT" dirty="0"/>
              <a:t>	-[</a:t>
            </a:r>
            <a:r>
              <a:rPr lang="it-IT" dirty="0" err="1"/>
              <a:t>role:ACTED_IN</a:t>
            </a:r>
            <a:r>
              <a:rPr lang="it-IT" dirty="0"/>
              <a:t> {</a:t>
            </a:r>
            <a:r>
              <a:rPr lang="it-IT" dirty="0" err="1"/>
              <a:t>roles</a:t>
            </a:r>
            <a:r>
              <a:rPr lang="it-IT" dirty="0"/>
              <a:t>: ["Neo"]}]-&gt; </a:t>
            </a:r>
            <a:br>
              <a:rPr lang="it-IT" dirty="0"/>
            </a:br>
            <a:r>
              <a:rPr lang="it-IT" dirty="0"/>
              <a:t>		(</a:t>
            </a:r>
            <a:r>
              <a:rPr lang="it-IT" dirty="0" err="1"/>
              <a:t>matrix:Movie</a:t>
            </a:r>
            <a:r>
              <a:rPr lang="it-IT" dirty="0"/>
              <a:t> {</a:t>
            </a:r>
            <a:r>
              <a:rPr lang="it-IT" dirty="0" err="1"/>
              <a:t>title</a:t>
            </a:r>
            <a:r>
              <a:rPr lang="it-IT" dirty="0"/>
              <a:t>: "The Matrix"})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Si possono specificare più percorsi, a patto che siano collegati da almeno una variabile condivisa</a:t>
            </a:r>
          </a:p>
          <a:p>
            <a:pPr lvl="1"/>
            <a:r>
              <a:rPr lang="pt-BR" dirty="0">
                <a:solidFill>
                  <a:srgbClr val="1B6AA3"/>
                </a:solidFill>
              </a:rPr>
              <a:t>(a)--&gt;(b)&lt;--(c)--(d)--&gt;(a)--&gt;(e), 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(e)--&gt;(b)--&gt;(d), </a:t>
            </a:r>
            <a:br>
              <a:rPr lang="pt-BR" dirty="0"/>
            </a:br>
            <a:r>
              <a:rPr lang="pt-BR" dirty="0">
                <a:solidFill>
                  <a:srgbClr val="FF9230"/>
                </a:solidFill>
              </a:rPr>
              <a:t>(a)--&gt;(a)</a:t>
            </a:r>
            <a:endParaRPr lang="it-IT" dirty="0">
              <a:solidFill>
                <a:srgbClr val="FF923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05" y="2477411"/>
            <a:ext cx="2895600" cy="1123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55" y="4758267"/>
            <a:ext cx="3219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Match opzionale &amp; </a:t>
            </a:r>
            <a:r>
              <a:rPr lang="it-IT" dirty="0" err="1"/>
              <a:t>Where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2245"/>
          </a:xfrm>
        </p:spPr>
        <p:txBody>
          <a:bodyPr>
            <a:normAutofit/>
          </a:bodyPr>
          <a:lstStyle/>
          <a:p>
            <a:r>
              <a:rPr lang="it-IT" dirty="0"/>
              <a:t>Clausola di Match opzionale</a:t>
            </a:r>
          </a:p>
          <a:p>
            <a:pPr lvl="1"/>
            <a:r>
              <a:rPr lang="it-IT" dirty="0"/>
              <a:t>Funziona come un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outer</a:t>
            </a:r>
            <a:r>
              <a:rPr lang="it-IT" dirty="0"/>
              <a:t> join</a:t>
            </a:r>
          </a:p>
          <a:p>
            <a:pPr lvl="1"/>
            <a:r>
              <a:rPr lang="it-IT" dirty="0"/>
              <a:t>Se il pattern non ha una corrispondenza, </a:t>
            </a:r>
            <a:br>
              <a:rPr lang="it-IT" dirty="0"/>
            </a:br>
            <a:r>
              <a:rPr lang="it-IT" dirty="0"/>
              <a:t>restituisce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en-US" dirty="0">
                <a:latin typeface="+mj-lt"/>
              </a:rPr>
              <a:t>MATCH (</a:t>
            </a:r>
            <a:r>
              <a:rPr lang="en-US" dirty="0" err="1">
                <a:latin typeface="+mj-lt"/>
              </a:rPr>
              <a:t>a:Movie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OPTIONAL MATCH (a)&lt;-[:WROTE]-(x)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a.title</a:t>
            </a:r>
            <a:r>
              <a:rPr lang="en-US" dirty="0">
                <a:latin typeface="+mj-lt"/>
              </a:rPr>
              <a:t>, x.name</a:t>
            </a:r>
          </a:p>
          <a:p>
            <a:r>
              <a:rPr lang="it-IT" dirty="0"/>
              <a:t>Clausola </a:t>
            </a:r>
            <a:r>
              <a:rPr lang="it-IT" dirty="0" err="1"/>
              <a:t>Where</a:t>
            </a:r>
            <a:endParaRPr lang="it-IT" dirty="0"/>
          </a:p>
          <a:p>
            <a:pPr lvl="1"/>
            <a:r>
              <a:rPr lang="it-IT" dirty="0"/>
              <a:t>Aggiunge delle condizioni che devono essere rispettate dal pattern</a:t>
            </a:r>
          </a:p>
          <a:p>
            <a:pPr lvl="1"/>
            <a:r>
              <a:rPr lang="it-IT" dirty="0"/>
              <a:t>Più espressivo delle condizioni che possono essere specificate nella Match</a:t>
            </a:r>
          </a:p>
          <a:p>
            <a:pPr lvl="1"/>
            <a:r>
              <a:rPr lang="it-IT" dirty="0">
                <a:latin typeface="+mj-lt"/>
              </a:rPr>
              <a:t>MATCH (n)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WHERE n.name = 'Matteo' XOR (</a:t>
            </a:r>
            <a:r>
              <a:rPr lang="it-IT" dirty="0" err="1">
                <a:latin typeface="+mj-lt"/>
              </a:rPr>
              <a:t>n.age</a:t>
            </a:r>
            <a:r>
              <a:rPr lang="it-IT" dirty="0">
                <a:latin typeface="+mj-lt"/>
              </a:rPr>
              <a:t> &lt; 30 AND n.name = 'Enrico')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OR NOT (n.name ~= '</a:t>
            </a:r>
            <a:r>
              <a:rPr lang="it-IT" dirty="0" err="1">
                <a:latin typeface="+mj-lt"/>
              </a:rPr>
              <a:t>Enr</a:t>
            </a:r>
            <a:r>
              <a:rPr lang="it-IT" dirty="0">
                <a:latin typeface="+mj-lt"/>
              </a:rPr>
              <a:t>.*' OR n.name CONTAINS '</a:t>
            </a:r>
            <a:r>
              <a:rPr lang="it-IT" dirty="0" err="1">
                <a:latin typeface="+mj-lt"/>
              </a:rPr>
              <a:t>att</a:t>
            </a:r>
            <a:r>
              <a:rPr lang="it-IT" dirty="0">
                <a:latin typeface="+mj-lt"/>
              </a:rPr>
              <a:t>')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RETURN 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2" y="1845733"/>
            <a:ext cx="2570053" cy="19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seguire in maniera iterativa lo stesso tipo di arco specificando quanti "salti" si vogliono fare</a:t>
            </a:r>
          </a:p>
          <a:p>
            <a:pPr lvl="1"/>
            <a:r>
              <a:rPr lang="it-IT" dirty="0"/>
              <a:t>Il carattere * precede la dichiarazione della lunghezza</a:t>
            </a:r>
          </a:p>
          <a:p>
            <a:pPr lvl="2"/>
            <a:r>
              <a:rPr lang="it-IT" dirty="0">
                <a:latin typeface="+mj-lt"/>
              </a:rPr>
              <a:t>(a)-[:x*2]-&gt;(b)</a:t>
            </a:r>
            <a:r>
              <a:rPr lang="it-IT" dirty="0"/>
              <a:t>		Esattamente due salti: (a)-[:x]-&gt;()-[:x]-&gt;(b)</a:t>
            </a:r>
          </a:p>
          <a:p>
            <a:pPr lvl="2"/>
            <a:r>
              <a:rPr lang="pt-BR" dirty="0">
                <a:latin typeface="+mj-lt"/>
              </a:rPr>
              <a:t>(a)-[*3..5]-&gt;(b)</a:t>
            </a:r>
            <a:r>
              <a:rPr lang="pt-BR" dirty="0"/>
              <a:t>		Minimo 3, massimo 5</a:t>
            </a:r>
          </a:p>
          <a:p>
            <a:pPr lvl="2"/>
            <a:r>
              <a:rPr lang="pt-BR" dirty="0">
                <a:latin typeface="+mj-lt"/>
              </a:rPr>
              <a:t>(a)-[*3..]-&gt;(b)</a:t>
            </a:r>
            <a:r>
              <a:rPr lang="pt-BR" dirty="0"/>
              <a:t>		Minimo 3</a:t>
            </a:r>
          </a:p>
          <a:p>
            <a:pPr lvl="2"/>
            <a:r>
              <a:rPr lang="pt-BR" dirty="0">
                <a:latin typeface="+mj-lt"/>
              </a:rPr>
              <a:t>(a)-[*..5]-&gt;(b)</a:t>
            </a:r>
            <a:r>
              <a:rPr lang="pt-BR" dirty="0"/>
              <a:t>		Massimo 5</a:t>
            </a:r>
          </a:p>
          <a:p>
            <a:pPr lvl="2"/>
            <a:r>
              <a:rPr lang="pt-BR" dirty="0">
                <a:latin typeface="+mj-lt"/>
              </a:rPr>
              <a:t>(a)-[*]-&gt;(b)</a:t>
            </a:r>
            <a:r>
              <a:rPr lang="pt-BR" dirty="0"/>
              <a:t>		Nessun limite</a:t>
            </a:r>
          </a:p>
          <a:p>
            <a:pPr lvl="1"/>
            <a:r>
              <a:rPr lang="pt-BR" dirty="0"/>
              <a:t>Un esempio completo</a:t>
            </a:r>
          </a:p>
          <a:p>
            <a:pPr lvl="2"/>
            <a:r>
              <a:rPr lang="en-US" dirty="0">
                <a:latin typeface="+mj-lt"/>
              </a:rPr>
              <a:t>MATCH (me)-[:KNOWS*1..2]-&gt;(</a:t>
            </a:r>
            <a:r>
              <a:rPr lang="en-US" dirty="0" err="1">
                <a:latin typeface="+mj-lt"/>
              </a:rPr>
              <a:t>remote_friend</a:t>
            </a:r>
            <a:r>
              <a:rPr lang="en-US" dirty="0"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WHERE me.name = "Enrico" RETURN remote_friend.name</a:t>
            </a:r>
          </a:p>
          <a:p>
            <a:pPr lvl="2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amici </a:t>
            </a:r>
            <a:r>
              <a:rPr lang="en-US" dirty="0" err="1"/>
              <a:t>diretti</a:t>
            </a:r>
            <a:r>
              <a:rPr lang="en-US" dirty="0"/>
              <a:t> e </a:t>
            </a:r>
            <a:r>
              <a:rPr lang="en-US" dirty="0" err="1"/>
              <a:t>gli</a:t>
            </a:r>
            <a:r>
              <a:rPr lang="en-US" dirty="0"/>
              <a:t> amici di amici</a:t>
            </a:r>
          </a:p>
          <a:p>
            <a:pPr lvl="2"/>
            <a:r>
              <a:rPr lang="en-US" dirty="0" err="1"/>
              <a:t>Attenzione</a:t>
            </a:r>
            <a:r>
              <a:rPr lang="en-US" dirty="0"/>
              <a:t>: se un </a:t>
            </a:r>
            <a:r>
              <a:rPr lang="en-US" dirty="0" err="1"/>
              <a:t>amico</a:t>
            </a:r>
            <a:r>
              <a:rPr lang="en-US" dirty="0"/>
              <a:t> </a:t>
            </a:r>
            <a:r>
              <a:rPr lang="en-US" dirty="0" err="1"/>
              <a:t>diretto</a:t>
            </a:r>
            <a:r>
              <a:rPr lang="en-US" dirty="0"/>
              <a:t> e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amico</a:t>
            </a:r>
            <a:r>
              <a:rPr lang="en-US" dirty="0"/>
              <a:t> di amici, </a:t>
            </a:r>
            <a:r>
              <a:rPr lang="en-US" dirty="0" err="1"/>
              <a:t>verrà</a:t>
            </a:r>
            <a:r>
              <a:rPr lang="en-US" dirty="0"/>
              <a:t> </a:t>
            </a:r>
            <a:r>
              <a:rPr lang="en-US" dirty="0" err="1"/>
              <a:t>restituito</a:t>
            </a:r>
            <a:r>
              <a:rPr lang="en-US" dirty="0"/>
              <a:t> due volte!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Percorsi di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cercare il percorso più breve tra due nodi</a:t>
            </a:r>
          </a:p>
          <a:p>
            <a:pPr lvl="1"/>
            <a:r>
              <a:rPr lang="en-US" dirty="0">
                <a:latin typeface="+mj-lt"/>
              </a:rPr>
              <a:t>MATCH (m { </a:t>
            </a:r>
            <a:r>
              <a:rPr lang="en-US" dirty="0" err="1">
                <a:latin typeface="+mj-lt"/>
              </a:rPr>
              <a:t>name:"Martin</a:t>
            </a:r>
            <a:r>
              <a:rPr lang="en-US" dirty="0">
                <a:latin typeface="+mj-lt"/>
              </a:rPr>
              <a:t> Sheen" }),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    (o { </a:t>
            </a:r>
            <a:r>
              <a:rPr lang="en-US" dirty="0" err="1">
                <a:latin typeface="+mj-lt"/>
              </a:rPr>
              <a:t>name:"Oliver</a:t>
            </a:r>
            <a:r>
              <a:rPr lang="en-US" dirty="0">
                <a:latin typeface="+mj-lt"/>
              </a:rPr>
              <a:t> Stone" }),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	    p = </a:t>
            </a:r>
            <a:r>
              <a:rPr lang="en-US" dirty="0" err="1">
                <a:latin typeface="+mj-lt"/>
              </a:rPr>
              <a:t>shortestPath</a:t>
            </a:r>
            <a:r>
              <a:rPr lang="en-US" dirty="0">
                <a:latin typeface="+mj-lt"/>
              </a:rPr>
              <a:t>((m)-[*..15]-(o))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p</a:t>
            </a:r>
            <a:endParaRPr lang="it-IT" dirty="0">
              <a:latin typeface="+mj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96464" cy="4023360"/>
          </a:xfrm>
        </p:spPr>
        <p:txBody>
          <a:bodyPr/>
          <a:lstStyle/>
          <a:p>
            <a:r>
              <a:rPr lang="it-IT" dirty="0"/>
              <a:t>La clausola di </a:t>
            </a:r>
            <a:r>
              <a:rPr lang="it-IT" dirty="0" err="1"/>
              <a:t>group</a:t>
            </a:r>
            <a:r>
              <a:rPr lang="it-IT" dirty="0"/>
              <a:t>-by è implicita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senza</a:t>
            </a:r>
            <a:r>
              <a:rPr lang="it-IT" dirty="0"/>
              <a:t> funzioni di aggregazione sono chiavi di raggruppamento</a:t>
            </a:r>
          </a:p>
          <a:p>
            <a:pPr lvl="1"/>
            <a:r>
              <a:rPr lang="it-IT" dirty="0"/>
              <a:t>Le espressioni nella RETURN </a:t>
            </a:r>
            <a:r>
              <a:rPr lang="it-IT" u="sng" dirty="0"/>
              <a:t>con</a:t>
            </a:r>
            <a:r>
              <a:rPr lang="it-IT" dirty="0"/>
              <a:t> funzioni di aggregazione producono aggregati</a:t>
            </a:r>
          </a:p>
          <a:p>
            <a:pPr lvl="1"/>
            <a:r>
              <a:rPr lang="en-US" dirty="0">
                <a:latin typeface="+mj-lt"/>
              </a:rPr>
              <a:t>MATCH 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1B6AA3"/>
                </a:solidFill>
                <a:latin typeface="+mj-lt"/>
              </a:rPr>
              <a:t>me:Person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 {</a:t>
            </a:r>
            <a:r>
              <a:rPr lang="en-US" err="1">
                <a:solidFill>
                  <a:srgbClr val="1B6AA3"/>
                </a:solidFill>
                <a:latin typeface="+mj-lt"/>
              </a:rPr>
              <a:t>name</a:t>
            </a:r>
            <a:r>
              <a:rPr lang="en-US">
                <a:solidFill>
                  <a:srgbClr val="1B6AA3"/>
                </a:solidFill>
                <a:latin typeface="+mj-lt"/>
              </a:rPr>
              <a:t>:'Ann</a:t>
            </a:r>
            <a:r>
              <a:rPr lang="en-US" dirty="0">
                <a:solidFill>
                  <a:srgbClr val="1B6AA3"/>
                </a:solidFill>
                <a:latin typeface="+mj-lt"/>
              </a:rPr>
              <a:t>'})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F9230"/>
                </a:solidFill>
                <a:latin typeface="+mj-lt"/>
              </a:rPr>
              <a:t>friend:Person</a:t>
            </a:r>
            <a:r>
              <a:rPr lang="en-US" dirty="0">
                <a:solidFill>
                  <a:srgbClr val="FF9230"/>
                </a:solidFill>
                <a:latin typeface="+mj-lt"/>
              </a:rPr>
              <a:t>)</a:t>
            </a:r>
            <a:r>
              <a:rPr lang="en-US" dirty="0">
                <a:latin typeface="+mj-lt"/>
              </a:rPr>
              <a:t>--&gt;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47264"/>
                </a:solidFill>
                <a:latin typeface="+mj-lt"/>
              </a:rPr>
              <a:t>friend_of_friend:Person</a:t>
            </a:r>
            <a:r>
              <a:rPr lang="en-US" dirty="0">
                <a:solidFill>
                  <a:srgbClr val="F47264"/>
                </a:solidFill>
                <a:latin typeface="+mj-lt"/>
              </a:rPr>
              <a:t>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RETURN me.name, count(DISTINCT 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), count(</a:t>
            </a:r>
            <a:r>
              <a:rPr lang="en-US" dirty="0" err="1">
                <a:latin typeface="+mj-lt"/>
              </a:rPr>
              <a:t>friend_of_friend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03" y="3857414"/>
            <a:ext cx="4790975" cy="13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5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installazione </a:t>
            </a:r>
            <a:r>
              <a:rPr lang="it-IT" dirty="0">
                <a:sym typeface="Wingdings" panose="05000000000000000000" pitchFamily="2" charset="2"/>
              </a:rPr>
              <a:t> un database</a:t>
            </a:r>
          </a:p>
          <a:p>
            <a:r>
              <a:rPr lang="it-IT" dirty="0">
                <a:sym typeface="Wingdings" panose="05000000000000000000" pitchFamily="2" charset="2"/>
              </a:rPr>
              <a:t>Query per svuotare tutto:</a:t>
            </a:r>
          </a:p>
          <a:p>
            <a:pPr lvl="1"/>
            <a:r>
              <a:rPr lang="pt-BR" dirty="0">
                <a:latin typeface="+mj-lt"/>
              </a:rPr>
              <a:t>MATCH (n)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OPTIONAL MATCH (n)-[r]-()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DELETE n,r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MATCH (n) DETACH DELETE n</a:t>
            </a:r>
            <a:endParaRPr lang="it-IT" dirty="0">
              <a:latin typeface="+mj-lt"/>
            </a:endParaRP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a grafo</a:t>
            </a:r>
          </a:p>
          <a:p>
            <a:pPr lvl="1"/>
            <a:r>
              <a:rPr lang="it-IT" dirty="0">
                <a:hlinkClick r:id="rId2"/>
              </a:rPr>
              <a:t>https://neo4j.com/download/other-releases/</a:t>
            </a:r>
            <a:endParaRPr lang="it-IT" dirty="0"/>
          </a:p>
          <a:p>
            <a:r>
              <a:rPr lang="it-IT" dirty="0"/>
              <a:t>GUI di base</a:t>
            </a:r>
          </a:p>
          <a:p>
            <a:pPr lvl="1"/>
            <a:r>
              <a:rPr lang="it-IT" dirty="0"/>
              <a:t>Avviare </a:t>
            </a:r>
            <a:r>
              <a:rPr lang="it-IT" dirty="0" err="1"/>
              <a:t>docker</a:t>
            </a:r>
            <a:r>
              <a:rPr lang="it-IT" dirty="0"/>
              <a:t> e i database </a:t>
            </a:r>
          </a:p>
          <a:p>
            <a:pPr lvl="1"/>
            <a:r>
              <a:rPr lang="it-IT" dirty="0">
                <a:hlinkClick r:id="rId3"/>
              </a:rPr>
              <a:t>http://127.0.0.1:7474/</a:t>
            </a:r>
            <a:endParaRPr lang="it-IT" dirty="0"/>
          </a:p>
          <a:p>
            <a:pPr lvl="2"/>
            <a:r>
              <a:rPr lang="it-IT"/>
              <a:t>Database: neo4j</a:t>
            </a:r>
          </a:p>
          <a:p>
            <a:pPr lvl="2"/>
            <a:r>
              <a:rPr lang="it-IT" dirty="0"/>
              <a:t>User: neo4j</a:t>
            </a:r>
          </a:p>
          <a:p>
            <a:pPr lvl="2"/>
            <a:r>
              <a:rPr lang="it-IT" dirty="0" err="1"/>
              <a:t>Pwd</a:t>
            </a:r>
            <a:r>
              <a:rPr lang="it-IT" dirty="0"/>
              <a:t>: </a:t>
            </a:r>
            <a:r>
              <a:rPr lang="it-IT" dirty="0" err="1"/>
              <a:t>fitstic</a:t>
            </a: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r>
              <a:rPr lang="it-IT" dirty="0"/>
              <a:t>Completo di tutorial per iniziare ad utilizzarlo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it-IT" dirty="0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a grafo</a:t>
            </a:r>
          </a:p>
          <a:p>
            <a:pPr lvl="1"/>
            <a:r>
              <a:rPr lang="it-IT" dirty="0">
                <a:hlinkClick r:id="rId2"/>
              </a:rPr>
              <a:t>https://neo4j.com/download/other-releases/</a:t>
            </a:r>
            <a:endParaRPr lang="it-IT" dirty="0"/>
          </a:p>
          <a:p>
            <a:r>
              <a:rPr lang="it-IT" dirty="0"/>
              <a:t>GUI di base</a:t>
            </a:r>
          </a:p>
          <a:p>
            <a:pPr lvl="1"/>
            <a:r>
              <a:rPr lang="it-IT" dirty="0">
                <a:hlinkClick r:id="rId3"/>
              </a:rPr>
              <a:t>http://127.0.0.1:7474/browser/</a:t>
            </a:r>
            <a:endParaRPr lang="it-IT" dirty="0"/>
          </a:p>
          <a:p>
            <a:pPr lvl="1"/>
            <a:r>
              <a:rPr lang="it-IT" dirty="0"/>
              <a:t>Password iniziale: neo4j</a:t>
            </a:r>
          </a:p>
          <a:p>
            <a:r>
              <a:rPr lang="it-IT" dirty="0"/>
              <a:t>Completo di tutorial per iniziare ad utilizzarlo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it-IT" dirty="0"/>
              <a:t>Installazione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Istruzioni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Scompattare il file .zip della Community Edition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Installare il servizio da linea di comando (CMD):</a:t>
            </a:r>
          </a:p>
          <a:p>
            <a:pPr lvl="2"/>
            <a:r>
              <a:rPr lang="it-IT" dirty="0"/>
              <a:t>Con CMD, posizionarsi dentro alla cartella </a:t>
            </a:r>
            <a:r>
              <a:rPr lang="it-IT" b="1" dirty="0"/>
              <a:t>neo4j/bin</a:t>
            </a:r>
          </a:p>
          <a:p>
            <a:pPr lvl="2"/>
            <a:r>
              <a:rPr lang="it-IT" dirty="0"/>
              <a:t>Installare col comando </a:t>
            </a:r>
            <a:r>
              <a:rPr lang="it-IT" b="1" dirty="0"/>
              <a:t>neo4j </a:t>
            </a:r>
            <a:r>
              <a:rPr lang="it-IT" b="1" dirty="0" err="1"/>
              <a:t>install</a:t>
            </a:r>
            <a:r>
              <a:rPr lang="it-IT" b="1" dirty="0"/>
              <a:t>-service</a:t>
            </a:r>
            <a:endParaRPr lang="it-IT" dirty="0"/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Controllare tra i servizi di Windows che il servizio sia installato e avviato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Collegarsi col browser all’indirizzo </a:t>
            </a:r>
            <a:r>
              <a:rPr lang="it-IT" dirty="0">
                <a:hlinkClick r:id="rId2"/>
              </a:rPr>
              <a:t>http://localhost:7474/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Username e password: neo4j</a:t>
            </a:r>
          </a:p>
          <a:p>
            <a:pPr marL="544068" lvl="1" indent="-342900">
              <a:buFont typeface="+mj-lt"/>
              <a:buAutoNum type="arabicPeriod"/>
            </a:pPr>
            <a:r>
              <a:rPr lang="it-IT" dirty="0"/>
              <a:t>Al primo accesso bisogna cambiare la password</a:t>
            </a:r>
          </a:p>
          <a:p>
            <a:pPr lvl="2"/>
            <a:r>
              <a:rPr lang="it-IT" dirty="0"/>
              <a:t>Suggerimento password: </a:t>
            </a:r>
            <a:r>
              <a:rPr lang="it-IT" dirty="0" err="1">
                <a:solidFill>
                  <a:srgbClr val="FF0000"/>
                </a:solidFill>
              </a:rPr>
              <a:t>fitstic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8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13" y="1845734"/>
            <a:ext cx="1276350" cy="29622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 database a grafo esistono tre concetti fondamentali:</a:t>
            </a:r>
          </a:p>
          <a:p>
            <a:pPr lvl="1"/>
            <a:r>
              <a:rPr lang="it-IT" dirty="0"/>
              <a:t>Nodi: record, unità di dati</a:t>
            </a:r>
          </a:p>
          <a:p>
            <a:pPr lvl="1"/>
            <a:r>
              <a:rPr lang="it-IT" dirty="0"/>
              <a:t>Relazioni (o archi): collegamenti </a:t>
            </a:r>
            <a:r>
              <a:rPr lang="it-IT" b="1" dirty="0"/>
              <a:t>direzionati</a:t>
            </a:r>
            <a:r>
              <a:rPr lang="it-IT" dirty="0"/>
              <a:t> tra i nodi</a:t>
            </a:r>
          </a:p>
          <a:p>
            <a:pPr lvl="1"/>
            <a:r>
              <a:rPr lang="it-IT" dirty="0"/>
              <a:t>Proprietà: valori (con una determinata etichetta) </a:t>
            </a:r>
            <a:br>
              <a:rPr lang="it-IT" dirty="0"/>
            </a:br>
            <a:r>
              <a:rPr lang="it-IT" dirty="0"/>
              <a:t>associati ad un nodo o ad una relazione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Le relazioni sono puntatori contenuti dentro ad un nodo e che rimandano direttamente ad un altro nodo</a:t>
            </a:r>
          </a:p>
          <a:p>
            <a:pPr lvl="1"/>
            <a:r>
              <a:rPr lang="it-IT" dirty="0"/>
              <a:t>Meccanismo molto diverso da quello di </a:t>
            </a:r>
            <a:r>
              <a:rPr lang="it-IT" dirty="0" err="1"/>
              <a:t>foreign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negli RDBMS</a:t>
            </a:r>
          </a:p>
          <a:p>
            <a:pPr lvl="1"/>
            <a:r>
              <a:rPr lang="it-IT" dirty="0"/>
              <a:t>Molto più efficiente per determinati tipi di interrogazione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5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45734"/>
            <a:ext cx="7696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Percorso</a:t>
            </a:r>
          </a:p>
          <a:p>
            <a:pPr lvl="1"/>
            <a:r>
              <a:rPr lang="it-IT" dirty="0"/>
              <a:t>Sequenza di archi distinti che connettono due nodi</a:t>
            </a:r>
          </a:p>
          <a:p>
            <a:r>
              <a:rPr lang="it-IT" dirty="0"/>
              <a:t>Cammino</a:t>
            </a:r>
          </a:p>
          <a:p>
            <a:pPr lvl="1"/>
            <a:r>
              <a:rPr lang="it-IT" dirty="0"/>
              <a:t>Percorso che passa attraverso nodi distinti</a:t>
            </a:r>
          </a:p>
          <a:p>
            <a:r>
              <a:rPr lang="it-IT" dirty="0"/>
              <a:t>Ciclo</a:t>
            </a:r>
          </a:p>
          <a:p>
            <a:pPr lvl="1"/>
            <a:r>
              <a:rPr lang="it-IT" dirty="0"/>
              <a:t>Cammino che inizia e termina nello stesso nodo</a:t>
            </a:r>
          </a:p>
          <a:p>
            <a:endParaRPr lang="it-IT" dirty="0"/>
          </a:p>
          <a:p>
            <a:r>
              <a:rPr lang="it-IT" dirty="0"/>
              <a:t>Distanza tra due nodi</a:t>
            </a:r>
          </a:p>
          <a:p>
            <a:pPr lvl="1"/>
            <a:r>
              <a:rPr lang="it-IT" dirty="0"/>
              <a:t>Numero minimo di archi che collegano due nodi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42" y="2058808"/>
            <a:ext cx="2371725" cy="7048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04" y="2872031"/>
            <a:ext cx="2286000" cy="6858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63" y="3581223"/>
            <a:ext cx="1562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6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</a:t>
            </a:r>
            <a:r>
              <a:rPr lang="it-IT" dirty="0" err="1"/>
              <a:t>query</a:t>
            </a:r>
            <a:r>
              <a:rPr lang="it-IT" dirty="0"/>
              <a:t> più utilizzate è quella della </a:t>
            </a:r>
            <a:br>
              <a:rPr lang="it-IT" dirty="0"/>
            </a:br>
            <a:r>
              <a:rPr lang="it-IT" dirty="0"/>
              <a:t>ricerca del cammino più breve tra due nodi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r>
              <a:rPr lang="it-IT" dirty="0"/>
              <a:t>Due metodi principali:</a:t>
            </a:r>
          </a:p>
          <a:p>
            <a:pPr lvl="1"/>
            <a:r>
              <a:rPr lang="it-IT" dirty="0"/>
              <a:t>In profondità (</a:t>
            </a:r>
            <a:r>
              <a:rPr lang="it-IT" dirty="0" err="1"/>
              <a:t>depth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figli prima di esaminare i nodi fratelli</a:t>
            </a:r>
          </a:p>
          <a:p>
            <a:pPr lvl="2"/>
            <a:r>
              <a:rPr lang="it-IT" dirty="0"/>
              <a:t>Richiede meno risorse</a:t>
            </a:r>
          </a:p>
          <a:p>
            <a:pPr lvl="2"/>
            <a:r>
              <a:rPr lang="it-IT" dirty="0"/>
              <a:t>Occorre esaminare tutto il grafo per trovare la soluzione giusta</a:t>
            </a:r>
          </a:p>
          <a:p>
            <a:pPr lvl="1"/>
            <a:r>
              <a:rPr lang="it-IT" dirty="0"/>
              <a:t>In ampiezza (</a:t>
            </a:r>
            <a:r>
              <a:rPr lang="it-IT" dirty="0" err="1"/>
              <a:t>breadth</a:t>
            </a:r>
            <a:r>
              <a:rPr lang="it-IT" dirty="0"/>
              <a:t>-first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Esamina tutti i nodi fratelli prima di esaminare i nodi figli</a:t>
            </a:r>
          </a:p>
          <a:p>
            <a:pPr lvl="2"/>
            <a:r>
              <a:rPr lang="it-IT" dirty="0"/>
              <a:t>Richiede più risorse</a:t>
            </a:r>
          </a:p>
          <a:p>
            <a:pPr lvl="2"/>
            <a:r>
              <a:rPr lang="it-IT" dirty="0"/>
              <a:t>La prima soluzione che trova è quella giusta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84" y="1954417"/>
            <a:ext cx="2352675" cy="8477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13" y="3125893"/>
            <a:ext cx="1771050" cy="14630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99" y="4756054"/>
            <a:ext cx="2278061" cy="1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a grafo - Concetti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75964"/>
          </a:xfrm>
        </p:spPr>
        <p:txBody>
          <a:bodyPr>
            <a:normAutofit/>
          </a:bodyPr>
          <a:lstStyle/>
          <a:p>
            <a:r>
              <a:rPr lang="it-IT" dirty="0"/>
              <a:t>Un’altra interrogazione frequente è quella</a:t>
            </a:r>
            <a:br>
              <a:rPr lang="it-IT" dirty="0"/>
            </a:br>
            <a:r>
              <a:rPr lang="it-IT" dirty="0"/>
              <a:t>per definire delle misure di centralità </a:t>
            </a:r>
          </a:p>
          <a:p>
            <a:r>
              <a:rPr lang="en-US" dirty="0" err="1"/>
              <a:t>Betweenness</a:t>
            </a:r>
            <a:r>
              <a:rPr lang="en-US" dirty="0"/>
              <a:t> centrality (A)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cammini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brevi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due </a:t>
            </a:r>
            <a:r>
              <a:rPr lang="en-US" dirty="0" err="1"/>
              <a:t>nodi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passano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/>
              <a:t>Closeness centrality (B)</a:t>
            </a:r>
          </a:p>
          <a:p>
            <a:pPr lvl="1"/>
            <a:r>
              <a:rPr lang="en-US" dirty="0" err="1"/>
              <a:t>Somma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distanze</a:t>
            </a:r>
            <a:r>
              <a:rPr lang="en-US" dirty="0"/>
              <a:t> da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nodi</a:t>
            </a:r>
            <a:endParaRPr lang="en-US" dirty="0"/>
          </a:p>
          <a:p>
            <a:r>
              <a:rPr lang="en-US" dirty="0"/>
              <a:t>Eigenvector centrality (C)</a:t>
            </a:r>
          </a:p>
          <a:p>
            <a:pPr lvl="1"/>
            <a:r>
              <a:rPr lang="en-US" dirty="0"/>
              <a:t>Il </a:t>
            </a:r>
            <a:r>
              <a:rPr lang="en-US" dirty="0" err="1"/>
              <a:t>punteggio</a:t>
            </a:r>
            <a:r>
              <a:rPr lang="en-US" dirty="0"/>
              <a:t> di un </a:t>
            </a:r>
            <a:r>
              <a:rPr lang="en-US" dirty="0" err="1"/>
              <a:t>nodo</a:t>
            </a:r>
            <a:r>
              <a:rPr lang="en-US" dirty="0"/>
              <a:t> è </a:t>
            </a:r>
            <a:r>
              <a:rPr lang="en-US" dirty="0" err="1"/>
              <a:t>influenzato</a:t>
            </a:r>
            <a:r>
              <a:rPr lang="en-US" dirty="0"/>
              <a:t> dal</a:t>
            </a:r>
            <a:br>
              <a:rPr lang="en-US" dirty="0"/>
            </a:br>
            <a:r>
              <a:rPr lang="en-US" dirty="0" err="1"/>
              <a:t>punteggio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r>
              <a:rPr lang="en-US" dirty="0"/>
              <a:t> (Page rank)</a:t>
            </a:r>
          </a:p>
          <a:p>
            <a:r>
              <a:rPr lang="en-US" dirty="0"/>
              <a:t>Degree centrality (D)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 </a:t>
            </a:r>
            <a:r>
              <a:rPr lang="en-US" dirty="0" err="1"/>
              <a:t>adiacenti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78" y="2639874"/>
            <a:ext cx="3019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0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72323</TotalTime>
  <Words>1386</Words>
  <Application>Microsoft Office PowerPoint</Application>
  <PresentationFormat>Presentazione su schermo (4:3)</PresentationFormat>
  <Paragraphs>172</Paragraphs>
  <Slides>18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Retrospettivo</vt:lpstr>
      <vt:lpstr>Neo4j</vt:lpstr>
      <vt:lpstr>Neo4j</vt:lpstr>
      <vt:lpstr>[Obsoleto] Installazione</vt:lpstr>
      <vt:lpstr>[Obsoleto] Installazione </vt:lpstr>
      <vt:lpstr>Database a grafo - Concetti</vt:lpstr>
      <vt:lpstr>Database a grafo - Concetti</vt:lpstr>
      <vt:lpstr>Database a grafo - Concetti</vt:lpstr>
      <vt:lpstr>Database a grafo - Concetti</vt:lpstr>
      <vt:lpstr>Database a grafo - Concetti</vt:lpstr>
      <vt:lpstr>Query language: Cypher</vt:lpstr>
      <vt:lpstr>Cypher - Esempi</vt:lpstr>
      <vt:lpstr>Cypher – Sintassi dei pattern</vt:lpstr>
      <vt:lpstr>Cypher – Sintassi dei pattern</vt:lpstr>
      <vt:lpstr>Match opzionale &amp; Where</vt:lpstr>
      <vt:lpstr>Percorsi di lunghezza variabile</vt:lpstr>
      <vt:lpstr>Percorsi di lunghezza variabile</vt:lpstr>
      <vt:lpstr>Aggregazione</vt:lpstr>
      <vt:lpstr>Neo4j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705</cp:revision>
  <dcterms:created xsi:type="dcterms:W3CDTF">2014-12-16T10:04:42Z</dcterms:created>
  <dcterms:modified xsi:type="dcterms:W3CDTF">2022-02-16T15:43:12Z</dcterms:modified>
</cp:coreProperties>
</file>