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5772" autoAdjust="0"/>
  </p:normalViewPr>
  <p:slideViewPr>
    <p:cSldViewPr snapToGrid="0">
      <p:cViewPr varScale="1">
        <p:scale>
          <a:sx n="79" d="100"/>
          <a:sy n="79" d="100"/>
        </p:scale>
        <p:origin x="92" y="5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12/17/2021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17/12/2021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
        <p:nvSpPr>
          <p:cNvPr id="4" name="Segnaposto numero diapositiva 3"/>
          <p:cNvSpPr>
            <a:spLocks noGrp="1"/>
          </p:cNvSpPr>
          <p:nvPr>
            <p:ph type="sldNum" sz="quarter" idx="10"/>
          </p:nvPr>
        </p:nvSpPr>
        <p:spPr/>
        <p:txBody>
          <a:bodyPr/>
          <a:lstStyle/>
          <a:p>
            <a:pPr rtl="0"/>
            <a:r>
              <a:rPr lang="en-US" dirty="0"/>
              <a:t>‹n.›</a:t>
            </a:r>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37</a:t>
            </a:fld>
            <a:endParaRPr lang="it-IT"/>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38</a:t>
            </a:fld>
            <a:endParaRPr lang="it-IT"/>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39</a:t>
            </a:fld>
            <a:endParaRPr lang="it-IT"/>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40</a:t>
            </a:fld>
            <a:endParaRPr lang="it-IT"/>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43</a:t>
            </a:fld>
            <a:endParaRPr lang="it-IT"/>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44</a:t>
            </a:fld>
            <a:endParaRPr lang="it-IT"/>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45</a:t>
            </a:fld>
            <a:endParaRPr lang="it-IT"/>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56</a:t>
            </a:fld>
            <a:endParaRPr lang="it-IT"/>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57</a:t>
            </a:fld>
            <a:endParaRPr lang="it-IT"/>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61</a:t>
            </a:fld>
            <a:endParaRPr lang="it-IT"/>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a:t>
            </a:fld>
            <a:endParaRPr lang="it-IT"/>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62</a:t>
            </a:fld>
            <a:endParaRPr lang="it-IT"/>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70</a:t>
            </a:fld>
            <a:endParaRPr lang="it-IT"/>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71</a:t>
            </a:fld>
            <a:endParaRPr lang="it-IT"/>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74</a:t>
            </a:fld>
            <a:endParaRPr lang="it-IT"/>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75</a:t>
            </a:fld>
            <a:endParaRPr lang="it-IT"/>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76</a:t>
            </a:fld>
            <a:endParaRPr lang="it-IT"/>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78</a:t>
            </a:fld>
            <a:endParaRPr lang="it-IT"/>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79</a:t>
            </a:fld>
            <a:endParaRPr lang="it-IT"/>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80</a:t>
            </a:fld>
            <a:endParaRPr lang="it-IT"/>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81</a:t>
            </a:fld>
            <a:endParaRPr lang="it-IT"/>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a:t>
            </a:fld>
            <a:endParaRPr lang="it-IT"/>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82</a:t>
            </a:fld>
            <a:endParaRPr lang="it-IT"/>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
        <p:nvSpPr>
          <p:cNvPr id="4" name="Segnaposto numero diapositiva 3"/>
          <p:cNvSpPr>
            <a:spLocks noGrp="1"/>
          </p:cNvSpPr>
          <p:nvPr>
            <p:ph type="sldNum" sz="quarter" idx="10"/>
          </p:nvPr>
        </p:nvSpPr>
        <p:spPr/>
        <p:txBody>
          <a:bodyPr/>
          <a:lstStyle/>
          <a:p>
            <a:fld id="{B38CEA09-33FA-4F6C-9D30-5FB0AA0E11C3}" type="slidenum">
              <a:rPr lang="it-IT" smtClean="0"/>
              <a:t>19</a:t>
            </a:fld>
            <a:endParaRPr lang="it-IT"/>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24</a:t>
            </a:fld>
            <a:endParaRPr lang="it-IT"/>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30</a:t>
            </a:fld>
            <a:endParaRPr lang="it-IT"/>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33</a:t>
            </a:fld>
            <a:endParaRPr lang="it-IT"/>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34</a:t>
            </a:fld>
            <a:endParaRPr lang="it-IT"/>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36</a:t>
            </a:fld>
            <a:endParaRPr lang="it-IT"/>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Matteo Francia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rancia@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a:xfrm>
            <a:off x="1524000" y="3612590"/>
            <a:ext cx="9144000" cy="1655762"/>
          </a:xfrm>
        </p:spPr>
        <p:txBody>
          <a:bodyPr anchor="ctr"/>
          <a:lstStyle/>
          <a:p>
            <a:r>
              <a:rPr lang="it-IT" dirty="0"/>
              <a:t>FITSTIC 2022</a:t>
            </a:r>
          </a:p>
        </p:txBody>
      </p:sp>
      <p:sp>
        <p:nvSpPr>
          <p:cNvPr id="2" name="Titolo 1"/>
          <p:cNvSpPr>
            <a:spLocks noGrp="1"/>
          </p:cNvSpPr>
          <p:nvPr>
            <p:ph type="title"/>
          </p:nvPr>
        </p:nvSpPr>
        <p:spPr>
          <a:xfrm>
            <a:off x="1524000" y="2271199"/>
            <a:ext cx="9144000" cy="1325563"/>
          </a:xfrm>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1897421581"/>
              </p:ext>
            </p:extLst>
          </p:nvPr>
        </p:nvGraphicFramePr>
        <p:xfrm>
          <a:off x="1005842" y="2361807"/>
          <a:ext cx="10058397" cy="293116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t>Modello</a:t>
                      </a:r>
                    </a:p>
                  </a:txBody>
                  <a:tcPr/>
                </a:tc>
                <a:tc>
                  <a:txBody>
                    <a:bodyPr/>
                    <a:lstStyle/>
                    <a:p>
                      <a:r>
                        <a:rPr lang="it-IT" dirty="0"/>
                        <a:t>Descrizione</a:t>
                      </a:r>
                    </a:p>
                  </a:txBody>
                  <a:tcPr/>
                </a:tc>
                <a:tc>
                  <a:txBody>
                    <a:bodyPr/>
                    <a:lstStyle/>
                    <a:p>
                      <a:r>
                        <a:rPr lang="it-IT" dirty="0"/>
                        <a:t>Casi d'uso</a:t>
                      </a:r>
                    </a:p>
                  </a:txBody>
                  <a:tcPr/>
                </a:tc>
                <a:extLst>
                  <a:ext uri="{0D108BD9-81ED-4DB2-BD59-A6C34878D82A}">
                    <a16:rowId xmlns:a16="http://schemas.microsoft.com/office/drawing/2014/main" val="10000"/>
                  </a:ext>
                </a:extLst>
              </a:tr>
              <a:tr h="370840">
                <a:tc>
                  <a:txBody>
                    <a:bodyPr/>
                    <a:lstStyle/>
                    <a:p>
                      <a:r>
                        <a:rPr lang="it-IT" dirty="0" err="1"/>
                        <a:t>Key-value</a:t>
                      </a:r>
                      <a:endParaRPr lang="it-IT" dirty="0"/>
                    </a:p>
                  </a:txBody>
                  <a:tcPr/>
                </a:tc>
                <a:tc>
                  <a:txBody>
                    <a:bodyPr/>
                    <a:lstStyle/>
                    <a:p>
                      <a:r>
                        <a:rPr lang="it-IT" dirty="0"/>
                        <a:t>Associa un qualunque valore ad</a:t>
                      </a:r>
                      <a:r>
                        <a:rPr lang="it-IT" baseline="0" dirty="0"/>
                        <a:t> una stringa di testo</a:t>
                      </a:r>
                      <a:endParaRPr lang="it-IT" dirty="0"/>
                    </a:p>
                  </a:txBody>
                  <a:tcPr/>
                </a:tc>
                <a:tc>
                  <a:txBody>
                    <a:bodyPr/>
                    <a:lstStyle/>
                    <a:p>
                      <a:r>
                        <a:rPr lang="it-IT" dirty="0"/>
                        <a:t>Dizionari,</a:t>
                      </a:r>
                      <a:r>
                        <a:rPr lang="it-IT" baseline="0" dirty="0"/>
                        <a:t> tabelle di </a:t>
                      </a:r>
                      <a:r>
                        <a:rPr lang="it-IT" baseline="0" dirty="0" err="1"/>
                        <a:t>lookup</a:t>
                      </a:r>
                      <a:r>
                        <a:rPr lang="it-IT" baseline="0" dirty="0"/>
                        <a:t>, cache, memorizzazione file e immagini</a:t>
                      </a:r>
                      <a:endParaRPr lang="it-IT" dirty="0"/>
                    </a:p>
                  </a:txBody>
                  <a:tcPr/>
                </a:tc>
                <a:extLst>
                  <a:ext uri="{0D108BD9-81ED-4DB2-BD59-A6C34878D82A}">
                    <a16:rowId xmlns:a16="http://schemas.microsoft.com/office/drawing/2014/main" val="10001"/>
                  </a:ext>
                </a:extLst>
              </a:tr>
              <a:tr h="0">
                <a:tc>
                  <a:txBody>
                    <a:bodyPr/>
                    <a:lstStyle/>
                    <a:p>
                      <a:r>
                        <a:rPr lang="it-IT" dirty="0" err="1"/>
                        <a:t>Document</a:t>
                      </a:r>
                      <a:endParaRPr lang="it-IT" dirty="0"/>
                    </a:p>
                  </a:txBody>
                  <a:tcPr/>
                </a:tc>
                <a:tc>
                  <a:txBody>
                    <a:bodyPr/>
                    <a:lstStyle/>
                    <a:p>
                      <a:r>
                        <a:rPr lang="it-IT" dirty="0"/>
                        <a:t>Memorizza informazioni gerarchiche con una struttura ad albero</a:t>
                      </a:r>
                    </a:p>
                  </a:txBody>
                  <a:tcPr/>
                </a:tc>
                <a:tc>
                  <a:txBody>
                    <a:bodyPr/>
                    <a:lstStyle/>
                    <a:p>
                      <a:r>
                        <a:rPr lang="it-IT" dirty="0"/>
                        <a:t>Documenti</a:t>
                      </a:r>
                      <a:r>
                        <a:rPr lang="it-IT" baseline="0" dirty="0"/>
                        <a:t>, qualunque dato idoneo ad una struttura gerarchica</a:t>
                      </a:r>
                      <a:endParaRPr lang="it-IT" dirty="0"/>
                    </a:p>
                  </a:txBody>
                  <a:tcPr/>
                </a:tc>
                <a:extLst>
                  <a:ext uri="{0D108BD9-81ED-4DB2-BD59-A6C34878D82A}">
                    <a16:rowId xmlns:a16="http://schemas.microsoft.com/office/drawing/2014/main" val="10002"/>
                  </a:ext>
                </a:extLst>
              </a:tr>
              <a:tr h="370840">
                <a:tc>
                  <a:txBody>
                    <a:bodyPr/>
                    <a:lstStyle/>
                    <a:p>
                      <a:r>
                        <a:rPr lang="it-IT" dirty="0" err="1"/>
                        <a:t>Column</a:t>
                      </a:r>
                      <a:r>
                        <a:rPr lang="it-IT" dirty="0"/>
                        <a:t> family</a:t>
                      </a:r>
                    </a:p>
                  </a:txBody>
                  <a:tcPr/>
                </a:tc>
                <a:tc>
                  <a:txBody>
                    <a:bodyPr/>
                    <a:lstStyle/>
                    <a:p>
                      <a:r>
                        <a:rPr lang="it-IT" dirty="0"/>
                        <a:t>Memorizza matrice</a:t>
                      </a:r>
                      <a:r>
                        <a:rPr lang="it-IT" baseline="0" dirty="0"/>
                        <a:t> sparse usando sia la riga che la colonna come chiave</a:t>
                      </a:r>
                      <a:endParaRPr lang="it-IT" dirty="0"/>
                    </a:p>
                  </a:txBody>
                  <a:tcPr/>
                </a:tc>
                <a:tc>
                  <a:txBody>
                    <a:bodyPr/>
                    <a:lstStyle/>
                    <a:p>
                      <a:r>
                        <a:rPr lang="it-IT" dirty="0" err="1"/>
                        <a:t>Crawling</a:t>
                      </a:r>
                      <a:r>
                        <a:rPr lang="it-IT" dirty="0"/>
                        <a:t>, sistemi</a:t>
                      </a:r>
                      <a:r>
                        <a:rPr lang="it-IT" baseline="0" dirty="0"/>
                        <a:t> con elevata variabilità, matrici sparse</a:t>
                      </a:r>
                      <a:endParaRPr lang="it-IT" dirty="0"/>
                    </a:p>
                  </a:txBody>
                  <a:tcPr/>
                </a:tc>
                <a:extLst>
                  <a:ext uri="{0D108BD9-81ED-4DB2-BD59-A6C34878D82A}">
                    <a16:rowId xmlns:a16="http://schemas.microsoft.com/office/drawing/2014/main" val="10003"/>
                  </a:ext>
                </a:extLst>
              </a:tr>
              <a:tr h="370840">
                <a:tc>
                  <a:txBody>
                    <a:bodyPr/>
                    <a:lstStyle/>
                    <a:p>
                      <a:r>
                        <a:rPr lang="it-IT" dirty="0" err="1"/>
                        <a:t>Graph</a:t>
                      </a:r>
                      <a:endParaRPr lang="it-IT" dirty="0"/>
                    </a:p>
                  </a:txBody>
                  <a:tcPr/>
                </a:tc>
                <a:tc>
                  <a:txBody>
                    <a:bodyPr/>
                    <a:lstStyle/>
                    <a:p>
                      <a:r>
                        <a:rPr lang="it-IT" dirty="0"/>
                        <a:t>Memorizza</a:t>
                      </a:r>
                      <a:r>
                        <a:rPr lang="it-IT" baseline="0" dirty="0"/>
                        <a:t> nodi e archi</a:t>
                      </a:r>
                      <a:endParaRPr lang="it-IT" dirty="0"/>
                    </a:p>
                  </a:txBody>
                  <a:tcPr/>
                </a:tc>
                <a:tc>
                  <a:txBody>
                    <a:bodyPr/>
                    <a:lstStyle/>
                    <a:p>
                      <a:r>
                        <a:rPr lang="it-IT" dirty="0"/>
                        <a:t>Query su reti sociali,</a:t>
                      </a:r>
                      <a:r>
                        <a:rPr lang="it-IT" baseline="0" dirty="0"/>
                        <a:t> inferenza, pattern matching</a:t>
                      </a:r>
                      <a:endParaRPr lang="it-IT"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a:t>L'espressività dei linguaggi è una via di mezzo tra i </a:t>
            </a:r>
            <a:r>
              <a:rPr lang="it-IT" dirty="0" err="1"/>
              <a:t>key-value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latin typeface="Consolas" panose="020B0609020204030204" pitchFamily="49" charset="0"/>
              </a:rPr>
              <a:t>whoami</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Matteo Francia, Ph.D.</a:t>
            </a:r>
          </a:p>
          <a:p>
            <a:pPr lvl="1"/>
            <a:r>
              <a:rPr lang="en-US" dirty="0"/>
              <a:t>Email: </a:t>
            </a:r>
            <a:r>
              <a:rPr lang="en-US" dirty="0">
                <a:hlinkClick r:id="rId2"/>
              </a:rPr>
              <a:t>m.francia@unibo.it</a:t>
            </a:r>
            <a:endParaRPr lang="en-US" dirty="0"/>
          </a:p>
          <a:p>
            <a:pPr lvl="1"/>
            <a:r>
              <a:rPr lang="en-US" dirty="0"/>
              <a:t>Research fellow @ </a:t>
            </a:r>
            <a:r>
              <a:rPr lang="en-US" dirty="0" err="1"/>
              <a:t>UniBO</a:t>
            </a:r>
            <a:endParaRPr lang="en-US" dirty="0"/>
          </a:p>
          <a:p>
            <a:r>
              <a:rPr lang="en-US" dirty="0"/>
              <a:t>Research topics</a:t>
            </a:r>
          </a:p>
          <a:p>
            <a:pPr lvl="1"/>
            <a:r>
              <a:rPr lang="en-US" dirty="0"/>
              <a:t>Big data / database </a:t>
            </a:r>
          </a:p>
          <a:p>
            <a:pPr lvl="1"/>
            <a:r>
              <a:rPr lang="en-US" dirty="0"/>
              <a:t>Geo-spatial analytics</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endParaRPr lang="en-US"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a:t>
            </a:r>
            <a:r>
              <a:rPr lang="it-IT" noProof="0" dirty="0" err="1">
                <a:solidFill>
                  <a:srgbClr val="0070C0"/>
                </a:solidFill>
              </a:rPr>
              <a:t>failure</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en-US" dirty="0">
              <a:solidFill>
                <a:srgbClr val="FF0000"/>
              </a:solidFill>
            </a:endParaRPr>
          </a:p>
          <a:p>
            <a:pPr lvl="2"/>
            <a:r>
              <a:rPr lang="it-IT" dirty="0"/>
              <a:t>E’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a:t>
            </a:r>
            <a:r>
              <a:rPr lang="it-IT" dirty="0" err="1">
                <a:sym typeface="Wingdings" panose="05000000000000000000" pitchFamily="2" charset="2"/>
              </a:rPr>
              <a:t>throughput</a:t>
            </a:r>
            <a:r>
              <a:rPr lang="it-IT" dirty="0">
                <a:sym typeface="Wingdings" panose="05000000000000000000" pitchFamily="2" charset="2"/>
              </a:rPr>
              <a: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3" name="Segnaposto numero diapositiva 2"/>
          <p:cNvSpPr>
            <a:spLocks noGrp="1"/>
          </p:cNvSpPr>
          <p:nvPr>
            <p:ph type="sldNum" sz="quarter" idx="4294967295"/>
          </p:nvPr>
        </p:nvSpPr>
        <p:spPr>
          <a:xfrm>
            <a:off x="8949345" y="6459787"/>
            <a:ext cx="984019" cy="365125"/>
          </a:xfrm>
          <a:prstGeom prst="rect">
            <a:avLst/>
          </a:prstGeom>
        </p:spPr>
        <p:txBody>
          <a:bodyPr/>
          <a:lstStyle/>
          <a:p>
            <a:pPr>
              <a:defRPr/>
            </a:pPr>
            <a:fld id="{3D0CCE87-1B0E-4A52-BA2E-4B6B74896E37}" type="slidenum">
              <a:rPr lang="it-IT" smtClean="0"/>
              <a:pPr>
                <a:defRPr/>
              </a:pPr>
              <a:t>57</a:t>
            </a:fld>
            <a:endParaRPr lang="it-IT"/>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 …</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469" y="19090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22861</TotalTime>
  <Words>7821</Words>
  <Application>Microsoft Office PowerPoint</Application>
  <PresentationFormat>Widescreen</PresentationFormat>
  <Paragraphs>964</Paragraphs>
  <Slides>82</Slides>
  <Notes>30</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1134</cp:revision>
  <dcterms:created xsi:type="dcterms:W3CDTF">2019-03-06T18:10:20Z</dcterms:created>
  <dcterms:modified xsi:type="dcterms:W3CDTF">2021-12-17T11:01:18Z</dcterms:modified>
</cp:coreProperties>
</file>