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8"/>
  </p:notesMasterIdLst>
  <p:sldIdLst>
    <p:sldId id="256" r:id="rId2"/>
    <p:sldId id="267" r:id="rId3"/>
    <p:sldId id="258" r:id="rId4"/>
    <p:sldId id="273" r:id="rId5"/>
    <p:sldId id="274" r:id="rId6"/>
    <p:sldId id="297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7" r:id="rId15"/>
    <p:sldId id="289" r:id="rId16"/>
    <p:sldId id="291" r:id="rId17"/>
    <p:sldId id="284" r:id="rId18"/>
    <p:sldId id="329" r:id="rId19"/>
    <p:sldId id="285" r:id="rId20"/>
    <p:sldId id="286" r:id="rId21"/>
    <p:sldId id="330" r:id="rId22"/>
    <p:sldId id="332" r:id="rId23"/>
    <p:sldId id="295" r:id="rId24"/>
    <p:sldId id="296" r:id="rId25"/>
    <p:sldId id="333" r:id="rId26"/>
    <p:sldId id="298" r:id="rId27"/>
    <p:sldId id="328" r:id="rId28"/>
    <p:sldId id="302" r:id="rId29"/>
    <p:sldId id="303" r:id="rId30"/>
    <p:sldId id="301" r:id="rId31"/>
    <p:sldId id="300" r:id="rId32"/>
    <p:sldId id="304" r:id="rId33"/>
    <p:sldId id="305" r:id="rId34"/>
    <p:sldId id="306" r:id="rId35"/>
    <p:sldId id="307" r:id="rId36"/>
    <p:sldId id="311" r:id="rId37"/>
    <p:sldId id="308" r:id="rId38"/>
    <p:sldId id="309" r:id="rId39"/>
    <p:sldId id="314" r:id="rId40"/>
    <p:sldId id="312" r:id="rId41"/>
    <p:sldId id="313" r:id="rId42"/>
    <p:sldId id="316" r:id="rId43"/>
    <p:sldId id="317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293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51" d="100"/>
          <a:sy n="51" d="100"/>
        </p:scale>
        <p:origin x="1695" y="4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23/01/2021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 smtClean="0"/>
              <a:t>NOTE:</a:t>
            </a:r>
          </a:p>
          <a:p>
            <a:pPr marL="0" indent="0">
              <a:buFontTx/>
              <a:buNone/>
            </a:pPr>
            <a:r>
              <a:rPr lang="it-IT" baseline="0" smtClean="0"/>
              <a:t>- Ricordarsi </a:t>
            </a:r>
            <a:r>
              <a:rPr lang="it-IT" baseline="0" dirty="0" smtClean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Attenzione</a:t>
            </a:r>
            <a:r>
              <a:rPr lang="en-US" dirty="0" smtClean="0"/>
              <a:t>!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corso</a:t>
            </a:r>
            <a:r>
              <a:rPr lang="en-US" dirty="0" smtClean="0"/>
              <a:t> di </a:t>
            </a:r>
            <a:r>
              <a:rPr lang="en-US" dirty="0" err="1" smtClean="0"/>
              <a:t>riferimento</a:t>
            </a:r>
            <a:r>
              <a:rPr lang="en-US" dirty="0" smtClean="0"/>
              <a:t> (DS220)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profondamente</a:t>
            </a:r>
            <a:r>
              <a:rPr lang="en-US" dirty="0" smtClean="0"/>
              <a:t> </a:t>
            </a:r>
            <a:r>
              <a:rPr lang="en-US" dirty="0" err="1" smtClean="0"/>
              <a:t>sbagliata</a:t>
            </a:r>
            <a:r>
              <a:rPr lang="en-US" dirty="0" smtClean="0"/>
              <a:t>, </a:t>
            </a:r>
            <a:r>
              <a:rPr lang="en-US" dirty="0" err="1" smtClean="0"/>
              <a:t>ossia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DBMS prima fa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join, poi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  <a:r>
              <a:rPr lang="en-US" baseline="0" dirty="0" smtClean="0"/>
              <a:t> multi-dc search with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near </a:t>
            </a:r>
            <a:r>
              <a:rPr lang="en-US" baseline="0" dirty="0" err="1" smtClean="0"/>
              <a:t>realtime</a:t>
            </a:r>
            <a:endParaRPr lang="en-US" baseline="0" dirty="0" smtClean="0"/>
          </a:p>
          <a:p>
            <a:r>
              <a:rPr lang="en-US" dirty="0" smtClean="0"/>
              <a:t>integrated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Punto di partenza: ho un file </a:t>
            </a:r>
            <a:r>
              <a:rPr lang="it-IT" dirty="0" err="1" smtClean="0"/>
              <a:t>csv</a:t>
            </a:r>
            <a:r>
              <a:rPr lang="it-IT" dirty="0" smtClean="0"/>
              <a:t> con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Punto di partenza: ho un file </a:t>
            </a:r>
            <a:r>
              <a:rPr lang="it-IT" dirty="0" err="1" smtClean="0"/>
              <a:t>csv</a:t>
            </a:r>
            <a:r>
              <a:rPr lang="it-IT" dirty="0" smtClean="0"/>
              <a:t> con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TABLE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notare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l'ordine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TABLE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notare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l'ordine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smtClean="0"/>
              <a:t>Apache Cassandra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WIDE-COLUMN NOSQL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di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comando</a:t>
            </a:r>
            <a:r>
              <a:rPr lang="en-US" dirty="0" smtClean="0"/>
              <a:t> copy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caricare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da file </a:t>
            </a:r>
            <a:r>
              <a:rPr lang="en-US" dirty="0" err="1" smtClean="0"/>
              <a:t>esterni</a:t>
            </a:r>
            <a:endParaRPr lang="en-US" dirty="0" smtClean="0"/>
          </a:p>
          <a:p>
            <a:pPr lvl="1"/>
            <a:r>
              <a:rPr lang="en-US" dirty="0" smtClean="0"/>
              <a:t>Header = true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salta</a:t>
            </a:r>
            <a:r>
              <a:rPr lang="en-US" dirty="0" smtClean="0">
                <a:sym typeface="Wingdings" panose="05000000000000000000" pitchFamily="2" charset="2"/>
              </a:rPr>
              <a:t> la prima </a:t>
            </a:r>
            <a:r>
              <a:rPr lang="en-US" dirty="0" err="1" smtClean="0">
                <a:sym typeface="Wingdings" panose="05000000000000000000" pitchFamily="2" charset="2"/>
              </a:rPr>
              <a:t>riga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possono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omettere</a:t>
            </a:r>
            <a:r>
              <a:rPr lang="en-US" dirty="0" smtClean="0">
                <a:sym typeface="Wingdings" panose="05000000000000000000" pitchFamily="2" charset="2"/>
              </a:rPr>
              <a:t> se </a:t>
            </a:r>
            <a:r>
              <a:rPr lang="en-US" dirty="0" err="1" smtClean="0">
                <a:sym typeface="Wingdings" panose="05000000000000000000" pitchFamily="2" charset="2"/>
              </a:rPr>
              <a:t>coincidono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quelle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Molto simile ad SQL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table1;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column1, column2, column3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table1;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table1;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table1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del 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 err="1" smtClean="0"/>
              <a:t>killrvideo</a:t>
            </a:r>
            <a:endParaRPr lang="en-US" dirty="0" smtClean="0"/>
          </a:p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keyspace</a:t>
            </a:r>
            <a:endParaRPr lang="en-US" dirty="0" smtClean="0"/>
          </a:p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VIDEOS per </a:t>
            </a:r>
            <a:br>
              <a:rPr lang="en-US" dirty="0" smtClean="0"/>
            </a:br>
            <a:r>
              <a:rPr lang="en-US" dirty="0" err="1" smtClean="0"/>
              <a:t>memorizzare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</a:t>
            </a:r>
            <a:br>
              <a:rPr lang="en-US" dirty="0" smtClean="0"/>
            </a:br>
            <a:r>
              <a:rPr lang="en-US" dirty="0" smtClean="0"/>
              <a:t>con le </a:t>
            </a:r>
            <a:r>
              <a:rPr lang="en-US" dirty="0" err="1" smtClean="0"/>
              <a:t>colonne</a:t>
            </a:r>
            <a:r>
              <a:rPr lang="en-US" dirty="0" smtClean="0"/>
              <a:t> indicate</a:t>
            </a:r>
          </a:p>
          <a:p>
            <a:pPr lvl="1"/>
            <a:r>
              <a:rPr lang="en-US" dirty="0" err="1" smtClean="0"/>
              <a:t>Caricare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endParaRPr lang="en-US" dirty="0" smtClean="0"/>
          </a:p>
          <a:p>
            <a:pPr lvl="2"/>
            <a:r>
              <a:rPr lang="en-US" dirty="0" smtClean="0"/>
              <a:t>/root/</a:t>
            </a:r>
            <a:r>
              <a:rPr lang="en-US" dirty="0" err="1" smtClean="0"/>
              <a:t>labwork</a:t>
            </a:r>
            <a:r>
              <a:rPr lang="en-US" dirty="0" smtClean="0"/>
              <a:t>/exercise-2/videos.csv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Visualizzare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SELECT</a:t>
            </a:r>
          </a:p>
          <a:p>
            <a:pPr lvl="1"/>
            <a:r>
              <a:rPr lang="en-US" dirty="0" err="1" smtClean="0"/>
              <a:t>Familiarizzare</a:t>
            </a:r>
            <a:r>
              <a:rPr lang="en-US" dirty="0" smtClean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1 - </a:t>
            </a:r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REPLICATION = {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'class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 smtClean="0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videos( 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 TEXT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title TEXT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6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/exercise-2/videos.csv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videos; 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Limitazioni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query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Cassandra </a:t>
            </a:r>
            <a:r>
              <a:rPr lang="en-US" dirty="0" err="1" smtClean="0"/>
              <a:t>impedisce</a:t>
            </a:r>
            <a:r>
              <a:rPr lang="en-US" dirty="0" smtClean="0"/>
              <a:t> di </a:t>
            </a:r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specificare</a:t>
            </a:r>
            <a:r>
              <a:rPr lang="en-US" dirty="0" smtClean="0"/>
              <a:t> </a:t>
            </a:r>
            <a:r>
              <a:rPr lang="en-US" dirty="0" err="1" smtClean="0"/>
              <a:t>l'ID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costruito</a:t>
            </a:r>
            <a:r>
              <a:rPr lang="en-US" dirty="0" smtClean="0"/>
              <a:t> un 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secondario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videos( 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 TEXT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title TEXT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per </a:t>
            </a:r>
            <a:br>
              <a:rPr lang="en-US" dirty="0" smtClean="0"/>
            </a:br>
            <a:r>
              <a:rPr lang="en-US" dirty="0" err="1" smtClean="0"/>
              <a:t>memorizzare</a:t>
            </a:r>
            <a:r>
              <a:rPr lang="en-US" dirty="0" smtClean="0"/>
              <a:t> video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endParaRPr lang="en-US" dirty="0" smtClean="0"/>
          </a:p>
          <a:p>
            <a:pPr lvl="2"/>
            <a:r>
              <a:rPr lang="en-US" dirty="0" err="1" smtClean="0"/>
              <a:t>videos_by_title_year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E' </a:t>
            </a:r>
            <a:r>
              <a:rPr lang="en-US" dirty="0" err="1" smtClean="0">
                <a:solidFill>
                  <a:srgbClr val="0070C0"/>
                </a:solidFill>
              </a:rPr>
              <a:t>buona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pratica</a:t>
            </a:r>
            <a:r>
              <a:rPr lang="en-US" dirty="0" smtClean="0">
                <a:solidFill>
                  <a:srgbClr val="0070C0"/>
                </a:solidFill>
              </a:rPr>
              <a:t> dare </a:t>
            </a:r>
            <a:r>
              <a:rPr lang="en-US" dirty="0" err="1" smtClean="0">
                <a:solidFill>
                  <a:srgbClr val="0070C0"/>
                </a:solidFill>
              </a:rPr>
              <a:t>alle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tabelle</a:t>
            </a:r>
            <a:r>
              <a:rPr lang="en-US" dirty="0" smtClean="0">
                <a:solidFill>
                  <a:srgbClr val="0070C0"/>
                </a:solidFill>
              </a:rPr>
              <a:t> un </a:t>
            </a:r>
            <a:r>
              <a:rPr lang="en-US" dirty="0" err="1" smtClean="0">
                <a:solidFill>
                  <a:srgbClr val="0070C0"/>
                </a:solidFill>
              </a:rPr>
              <a:t>nome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che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rispecchi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modo</a:t>
            </a:r>
            <a:r>
              <a:rPr lang="en-US" dirty="0" smtClean="0">
                <a:solidFill>
                  <a:srgbClr val="0070C0"/>
                </a:solidFill>
              </a:rPr>
              <a:t> di </a:t>
            </a:r>
            <a:r>
              <a:rPr lang="en-US" dirty="0" err="1" smtClean="0">
                <a:solidFill>
                  <a:srgbClr val="0070C0"/>
                </a:solidFill>
              </a:rPr>
              <a:t>interrogarle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/root/</a:t>
            </a:r>
            <a:r>
              <a:rPr lang="en-US" dirty="0" err="1" smtClean="0"/>
              <a:t>labwork</a:t>
            </a:r>
            <a:r>
              <a:rPr lang="en-US" dirty="0" smtClean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qualche</a:t>
            </a:r>
            <a:r>
              <a:rPr lang="en-US" dirty="0" smtClean="0"/>
              <a:t> query</a:t>
            </a:r>
          </a:p>
          <a:p>
            <a:pPr lvl="2"/>
            <a:r>
              <a:rPr lang="en-US" dirty="0" err="1" smtClean="0"/>
              <a:t>Cercare</a:t>
            </a:r>
            <a:r>
              <a:rPr lang="en-US" dirty="0" smtClean="0"/>
              <a:t> un video per </a:t>
            </a:r>
            <a:r>
              <a:rPr lang="en-US" dirty="0" err="1" smtClean="0"/>
              <a:t>nome</a:t>
            </a:r>
            <a:r>
              <a:rPr lang="en-US" dirty="0" smtClean="0"/>
              <a:t> e anno</a:t>
            </a:r>
          </a:p>
          <a:p>
            <a:pPr lvl="2"/>
            <a:r>
              <a:rPr lang="en-US" dirty="0" err="1" smtClean="0"/>
              <a:t>Cercare</a:t>
            </a:r>
            <a:r>
              <a:rPr lang="en-US" dirty="0" smtClean="0"/>
              <a:t> video solo per </a:t>
            </a:r>
            <a:r>
              <a:rPr lang="en-US" dirty="0" err="1" smtClean="0"/>
              <a:t>nome</a:t>
            </a:r>
            <a:r>
              <a:rPr lang="en-US" dirty="0" smtClean="0"/>
              <a:t> o solo per anno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2 - </a:t>
            </a:r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TIMEUUID,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((title,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_by_title_year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'Sleepy Grumpy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Cat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_by_title_year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,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Chiave primaria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 smtClean="0"/>
              <a:t>Insieme di campi i cui valori identificano la riga all’interno della tabella</a:t>
            </a:r>
          </a:p>
          <a:p>
            <a:pPr lvl="1"/>
            <a:r>
              <a:rPr lang="it-IT" dirty="0" smtClean="0"/>
              <a:t>Stessa semantica del modello </a:t>
            </a:r>
            <a:r>
              <a:rPr lang="it-IT" dirty="0" smtClean="0"/>
              <a:t>relazionale</a:t>
            </a:r>
          </a:p>
          <a:p>
            <a:pPr lvl="1"/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 smtClean="0"/>
              <a:t>Le righe sono memorizzate in blocchi detti </a:t>
            </a:r>
            <a:r>
              <a:rPr lang="it-IT" dirty="0" smtClean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 smtClean="0"/>
              <a:t>Le partizioni sono definite sulla base di uno o più campi, definiti </a:t>
            </a:r>
            <a:r>
              <a:rPr lang="it-IT" dirty="0" smtClean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 smtClean="0"/>
              <a:t>Di </a:t>
            </a:r>
            <a:r>
              <a:rPr lang="it-IT" dirty="0" smtClean="0"/>
              <a:t>default, </a:t>
            </a:r>
            <a:r>
              <a:rPr lang="it-IT" dirty="0" smtClean="0"/>
              <a:t>la </a:t>
            </a:r>
            <a:r>
              <a:rPr lang="it-IT" dirty="0" smtClean="0"/>
              <a:t>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al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 smtClean="0"/>
              <a:t>Getting</a:t>
            </a:r>
            <a:r>
              <a:rPr lang="it-IT" noProof="0" dirty="0" smtClean="0"/>
              <a:t> </a:t>
            </a:r>
            <a:r>
              <a:rPr lang="it-IT" noProof="0" dirty="0" err="1" smtClean="0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di </a:t>
            </a:r>
            <a:r>
              <a:rPr lang="en-US" dirty="0" err="1" smtClean="0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partizione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distribuito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smtClean="0"/>
              <a:t>hashing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di </a:t>
            </a:r>
            <a:r>
              <a:rPr lang="en-US" dirty="0" err="1" smtClean="0"/>
              <a:t>partizione</a:t>
            </a:r>
            <a:r>
              <a:rPr lang="en-US" dirty="0" smtClean="0"/>
              <a:t> per </a:t>
            </a:r>
            <a:r>
              <a:rPr lang="en-US" dirty="0" err="1" smtClean="0"/>
              <a:t>decidere</a:t>
            </a:r>
            <a:r>
              <a:rPr lang="en-US" dirty="0" smtClean="0"/>
              <a:t> </a:t>
            </a:r>
            <a:r>
              <a:rPr lang="en-US" dirty="0" smtClean="0"/>
              <a:t>in quale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la </a:t>
            </a:r>
            <a:r>
              <a:rPr lang="en-US" dirty="0" err="1" smtClean="0"/>
              <a:t>partizione</a:t>
            </a:r>
            <a:r>
              <a:rPr lang="en-US" dirty="0" smtClean="0"/>
              <a:t>..</a:t>
            </a:r>
            <a:endParaRPr lang="en-US" dirty="0" smtClean="0"/>
          </a:p>
          <a:p>
            <a:pPr lvl="1"/>
            <a:r>
              <a:rPr lang="en-US" dirty="0" smtClean="0"/>
              <a:t>..e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sapere</a:t>
            </a:r>
            <a:r>
              <a:rPr lang="en-US" dirty="0" smtClean="0"/>
              <a:t> </a:t>
            </a:r>
            <a:r>
              <a:rPr lang="en-US" dirty="0" smtClean="0"/>
              <a:t>quale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interrogare</a:t>
            </a:r>
            <a:r>
              <a:rPr lang="en-US" dirty="0" smtClean="0"/>
              <a:t> per </a:t>
            </a:r>
            <a:r>
              <a:rPr lang="en-US" dirty="0" err="1" smtClean="0"/>
              <a:t>ritrovarla</a:t>
            </a:r>
            <a:r>
              <a:rPr lang="en-US" dirty="0" smtClean="0"/>
              <a:t> se so la </a:t>
            </a:r>
            <a:r>
              <a:rPr lang="en-US" dirty="0" err="1" smtClean="0"/>
              <a:t>chiave</a:t>
            </a:r>
            <a:r>
              <a:rPr lang="en-US" dirty="0" smtClean="0"/>
              <a:t> (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doverli</a:t>
            </a:r>
            <a:r>
              <a:rPr lang="en-US" dirty="0" smtClean="0"/>
              <a:t> </a:t>
            </a:r>
            <a:r>
              <a:rPr lang="en-US" dirty="0" err="1" smtClean="0"/>
              <a:t>interrogare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Chiave di partizione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 smtClean="0"/>
              <a:t>La chiave di partizione corrisponde </a:t>
            </a:r>
            <a:r>
              <a:rPr lang="it-IT" dirty="0" smtClean="0"/>
              <a:t>alla </a:t>
            </a:r>
            <a:r>
              <a:rPr lang="it-IT" dirty="0"/>
              <a:t>chiave </a:t>
            </a:r>
            <a:r>
              <a:rPr lang="it-IT" dirty="0" smtClean="0"/>
              <a:t>primaria o ad un suo </a:t>
            </a:r>
            <a:r>
              <a:rPr lang="it-IT" dirty="0" smtClean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 smtClean="0"/>
              <a:t>Se la chiave di partizionamento è un sottoinsieme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della </a:t>
            </a:r>
            <a:r>
              <a:rPr lang="it-IT" dirty="0" smtClean="0"/>
              <a:t>chiave primaria, </a:t>
            </a:r>
            <a:r>
              <a:rPr lang="it-IT" dirty="0" smtClean="0">
                <a:solidFill>
                  <a:srgbClr val="0070C0"/>
                </a:solidFill>
              </a:rPr>
              <a:t>più </a:t>
            </a:r>
            <a:r>
              <a:rPr lang="it-IT" dirty="0" smtClean="0">
                <a:solidFill>
                  <a:srgbClr val="0070C0"/>
                </a:solidFill>
              </a:rPr>
              <a:t>righe </a:t>
            </a:r>
            <a:r>
              <a:rPr lang="it-IT" dirty="0" smtClean="0">
                <a:solidFill>
                  <a:srgbClr val="0070C0"/>
                </a:solidFill>
              </a:rPr>
              <a:t>possono </a:t>
            </a:r>
            <a:r>
              <a:rPr lang="it-IT" dirty="0" smtClean="0">
                <a:solidFill>
                  <a:srgbClr val="0070C0"/>
                </a:solidFill>
              </a:rPr>
              <a:t>essere 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raggruppate nella stessa partizione</a:t>
            </a:r>
            <a:endParaRPr lang="it-IT" dirty="0" smtClean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year), name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Chiave di partizione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</a:t>
            </a:r>
            <a:r>
              <a:rPr lang="it-IT" dirty="0" smtClean="0"/>
              <a:t>sono </a:t>
            </a:r>
            <a:br>
              <a:rPr lang="it-IT" dirty="0" smtClean="0"/>
            </a:br>
            <a:r>
              <a:rPr lang="it-IT" dirty="0" smtClean="0"/>
              <a:t>memorizzate </a:t>
            </a:r>
            <a:r>
              <a:rPr lang="it-IT" dirty="0"/>
              <a:t>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year), name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Colonna di </a:t>
            </a:r>
            <a:r>
              <a:rPr lang="en-US" dirty="0" err="1" smtClean="0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  <a:endParaRPr lang="en-US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L'ordinamento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righe</a:t>
            </a:r>
            <a:r>
              <a:rPr lang="en-US" dirty="0" smtClean="0"/>
              <a:t> </a:t>
            </a:r>
            <a:r>
              <a:rPr lang="en-US" dirty="0" err="1" smtClean="0"/>
              <a:t>consente</a:t>
            </a:r>
            <a:r>
              <a:rPr lang="en-US" dirty="0" smtClean="0"/>
              <a:t> di </a:t>
            </a:r>
            <a:r>
              <a:rPr lang="en-US" dirty="0" err="1" smtClean="0"/>
              <a:t>effettuare</a:t>
            </a:r>
            <a:r>
              <a:rPr lang="en-US" dirty="0" smtClean="0"/>
              <a:t> query di range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Morale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sfruttare i concetti di chiave primaria e chiave di partizione per definire le tabelle in funzione..</a:t>
            </a:r>
          </a:p>
          <a:p>
            <a:pPr lvl="1"/>
            <a:r>
              <a:rPr lang="it-IT" dirty="0" smtClean="0"/>
              <a:t>..non solo dei dati che deve contenere..</a:t>
            </a:r>
          </a:p>
          <a:p>
            <a:pPr lvl="1"/>
            <a:r>
              <a:rPr lang="it-IT" dirty="0" smtClean="0"/>
              <a:t>..ma 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id) 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(id) 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name, id)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per </a:t>
            </a:r>
            <a:br>
              <a:rPr lang="en-US" dirty="0" smtClean="0"/>
            </a:br>
            <a:r>
              <a:rPr lang="en-US" dirty="0" err="1" smtClean="0"/>
              <a:t>memorizzare</a:t>
            </a:r>
            <a:r>
              <a:rPr lang="en-US" dirty="0" smtClean="0"/>
              <a:t> video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diversa</a:t>
            </a:r>
            <a:endParaRPr lang="en-US" dirty="0" smtClean="0"/>
          </a:p>
          <a:p>
            <a:pPr lvl="2"/>
            <a:r>
              <a:rPr lang="en-US" dirty="0" err="1" smtClean="0"/>
              <a:t>Obiettivo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interrogare</a:t>
            </a:r>
            <a:r>
              <a:rPr lang="en-US" dirty="0" smtClean="0">
                <a:solidFill>
                  <a:srgbClr val="0070C0"/>
                </a:solidFill>
              </a:rPr>
              <a:t> la </a:t>
            </a:r>
            <a:r>
              <a:rPr lang="en-US" dirty="0" err="1" smtClean="0">
                <a:solidFill>
                  <a:srgbClr val="0070C0"/>
                </a:solidFill>
              </a:rPr>
              <a:t>tabella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sulla</a:t>
            </a:r>
            <a:r>
              <a:rPr lang="en-US" dirty="0" smtClean="0">
                <a:solidFill>
                  <a:srgbClr val="0070C0"/>
                </a:solidFill>
              </a:rPr>
              <a:t> base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dei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campi</a:t>
            </a:r>
            <a:r>
              <a:rPr lang="en-US" dirty="0" smtClean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 smtClean="0">
                <a:solidFill>
                  <a:srgbClr val="0070C0"/>
                </a:solidFill>
              </a:rPr>
              <a:t>su</a:t>
            </a:r>
            <a:r>
              <a:rPr lang="en-US" dirty="0" smtClean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 smtClean="0"/>
              <a:t>videos_by_tag_year</a:t>
            </a:r>
            <a:endParaRPr lang="en-US" dirty="0" smtClean="0"/>
          </a:p>
          <a:p>
            <a:pPr lvl="2"/>
            <a:r>
              <a:rPr lang="en-US" dirty="0" smtClean="0"/>
              <a:t>/root/</a:t>
            </a:r>
            <a:r>
              <a:rPr lang="en-US" dirty="0" err="1" smtClean="0"/>
              <a:t>labwork</a:t>
            </a:r>
            <a:r>
              <a:rPr lang="en-US" dirty="0" smtClean="0"/>
              <a:t>/exercise-4/videos_by_tag_year.csv</a:t>
            </a:r>
          </a:p>
          <a:p>
            <a:pPr lvl="2"/>
            <a:r>
              <a:rPr lang="en-US" dirty="0" smtClean="0"/>
              <a:t>ATTENZIONE: un video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associate a </a:t>
            </a:r>
            <a:r>
              <a:rPr lang="en-US" dirty="0" err="1" smtClean="0"/>
              <a:t>tanti</a:t>
            </a:r>
            <a:r>
              <a:rPr lang="en-US" dirty="0" smtClean="0"/>
              <a:t> tag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tag TEXT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TIMEUUID,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avere</a:t>
            </a:r>
            <a:r>
              <a:rPr lang="en-US" sz="1600" dirty="0" smtClean="0"/>
              <a:t> </a:t>
            </a:r>
            <a:r>
              <a:rPr lang="en-US" sz="1600" dirty="0" err="1" smtClean="0"/>
              <a:t>più</a:t>
            </a:r>
            <a:r>
              <a:rPr lang="en-US" sz="1600" dirty="0" smtClean="0"/>
              <a:t> tag per lo </a:t>
            </a:r>
            <a:r>
              <a:rPr lang="en-US" sz="1600" dirty="0" err="1" smtClean="0"/>
              <a:t>stesso</a:t>
            </a:r>
            <a:r>
              <a:rPr lang="en-US" sz="1600" dirty="0" smtClean="0"/>
              <a:t> video? </a:t>
            </a:r>
            <a:r>
              <a:rPr lang="en-US" sz="1600" dirty="0" smtClean="0"/>
              <a:t>SI</a:t>
            </a:r>
            <a:endParaRPr lang="en-US" sz="1600" dirty="0" smtClean="0"/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interrogare</a:t>
            </a:r>
            <a:r>
              <a:rPr lang="en-US" sz="1600" dirty="0" smtClean="0"/>
              <a:t> per tag e year? NO</a:t>
            </a:r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fare query di range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added_year</a:t>
            </a:r>
            <a:r>
              <a:rPr lang="en-US" sz="1600" dirty="0" smtClean="0"/>
              <a:t>? NO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</a:t>
            </a:r>
            <a:r>
              <a:rPr lang="en-US" sz="1600" dirty="0" smtClean="0"/>
              <a:t>SI</a:t>
            </a:r>
            <a:endParaRPr lang="en-US" sz="1600" dirty="0"/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interrogare</a:t>
            </a:r>
            <a:r>
              <a:rPr lang="en-US" sz="1600" dirty="0" smtClean="0"/>
              <a:t> per tag e year? SI</a:t>
            </a:r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fare query di range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added_year</a:t>
            </a:r>
            <a:r>
              <a:rPr lang="en-US" sz="1600" dirty="0" smtClean="0"/>
              <a:t>? SI</a:t>
            </a:r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avere</a:t>
            </a:r>
            <a:r>
              <a:rPr lang="en-US" sz="1600" dirty="0" smtClean="0"/>
              <a:t> </a:t>
            </a:r>
            <a:r>
              <a:rPr lang="en-US" sz="1600" dirty="0" err="1" smtClean="0"/>
              <a:t>più</a:t>
            </a:r>
            <a:r>
              <a:rPr lang="en-US" sz="1600" dirty="0" smtClean="0"/>
              <a:t> video </a:t>
            </a:r>
            <a:r>
              <a:rPr lang="en-US" sz="1600" dirty="0" err="1" smtClean="0"/>
              <a:t>nello</a:t>
            </a:r>
            <a:r>
              <a:rPr lang="en-US" sz="1600" dirty="0" smtClean="0"/>
              <a:t> </a:t>
            </a:r>
            <a:r>
              <a:rPr lang="en-US" sz="1600" dirty="0" err="1" smtClean="0"/>
              <a:t>stesso</a:t>
            </a:r>
            <a:r>
              <a:rPr lang="en-US" sz="1600" dirty="0" smtClean="0"/>
              <a:t> anno con lo </a:t>
            </a:r>
            <a:r>
              <a:rPr lang="en-US" sz="1600" dirty="0" err="1" smtClean="0"/>
              <a:t>stesso</a:t>
            </a:r>
            <a:r>
              <a:rPr lang="en-US" sz="1600" dirty="0" smtClean="0"/>
              <a:t> tag? NO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((tag),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</a:t>
            </a:r>
            <a:r>
              <a:rPr lang="en-US" sz="1600" dirty="0" smtClean="0"/>
              <a:t>SI</a:t>
            </a:r>
            <a:endParaRPr lang="en-US" sz="1600" dirty="0"/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interrogare</a:t>
            </a:r>
            <a:r>
              <a:rPr lang="en-US" sz="1600" dirty="0" smtClean="0"/>
              <a:t> per tag e year? SI</a:t>
            </a:r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fare query di range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added_year</a:t>
            </a:r>
            <a:r>
              <a:rPr lang="en-US" sz="1600" dirty="0" smtClean="0"/>
              <a:t>? SI</a:t>
            </a:r>
          </a:p>
          <a:p>
            <a:r>
              <a:rPr lang="en-US" sz="1600" dirty="0" err="1" smtClean="0"/>
              <a:t>Posso</a:t>
            </a:r>
            <a:r>
              <a:rPr lang="en-US" sz="1600" dirty="0" smtClean="0"/>
              <a:t> </a:t>
            </a:r>
            <a:r>
              <a:rPr lang="en-US" sz="1600" dirty="0" err="1" smtClean="0"/>
              <a:t>avere</a:t>
            </a:r>
            <a:r>
              <a:rPr lang="en-US" sz="1600" dirty="0" smtClean="0"/>
              <a:t> </a:t>
            </a:r>
            <a:r>
              <a:rPr lang="en-US" sz="1600" dirty="0" err="1" smtClean="0"/>
              <a:t>più</a:t>
            </a:r>
            <a:r>
              <a:rPr lang="en-US" sz="1600" dirty="0" smtClean="0"/>
              <a:t> video </a:t>
            </a:r>
            <a:r>
              <a:rPr lang="en-US" sz="1600" dirty="0" err="1" smtClean="0"/>
              <a:t>nello</a:t>
            </a:r>
            <a:r>
              <a:rPr lang="en-US" sz="1600" dirty="0" smtClean="0"/>
              <a:t> </a:t>
            </a:r>
            <a:r>
              <a:rPr lang="en-US" sz="1600" dirty="0" err="1" smtClean="0"/>
              <a:t>stesso</a:t>
            </a:r>
            <a:r>
              <a:rPr lang="en-US" sz="1600" dirty="0" smtClean="0"/>
              <a:t> anno con lo </a:t>
            </a:r>
            <a:r>
              <a:rPr lang="en-US" sz="1600" dirty="0" err="1" smtClean="0"/>
              <a:t>stesso</a:t>
            </a:r>
            <a:r>
              <a:rPr lang="en-US" sz="1600" dirty="0" smtClean="0"/>
              <a:t> tag? SI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((tag),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Introduzione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Cassandra è un database </a:t>
            </a:r>
            <a:r>
              <a:rPr lang="it-IT" noProof="0" dirty="0" err="1" smtClean="0"/>
              <a:t>NoSQL</a:t>
            </a:r>
            <a:r>
              <a:rPr lang="it-IT" noProof="0" dirty="0" smtClean="0"/>
              <a:t> wide-</a:t>
            </a:r>
            <a:r>
              <a:rPr lang="it-IT" noProof="0" dirty="0" err="1" smtClean="0"/>
              <a:t>column</a:t>
            </a:r>
            <a:r>
              <a:rPr lang="it-IT" dirty="0" smtClean="0"/>
              <a:t>, </a:t>
            </a:r>
            <a:r>
              <a:rPr lang="it-IT" noProof="0" dirty="0" smtClean="0"/>
              <a:t>ispirato al modello </a:t>
            </a:r>
            <a:r>
              <a:rPr lang="it-IT" noProof="0" dirty="0" err="1" smtClean="0"/>
              <a:t>BigTable</a:t>
            </a:r>
            <a:endParaRPr lang="it-IT" noProof="0" dirty="0" smtClean="0"/>
          </a:p>
          <a:p>
            <a:r>
              <a:rPr lang="it-IT" noProof="0" dirty="0" smtClean="0"/>
              <a:t>I database </a:t>
            </a:r>
            <a:r>
              <a:rPr lang="it-IT" dirty="0" smtClean="0"/>
              <a:t>wide-</a:t>
            </a:r>
            <a:r>
              <a:rPr lang="it-IT" noProof="0" dirty="0" err="1" smtClean="0"/>
              <a:t>column</a:t>
            </a:r>
            <a:r>
              <a:rPr lang="it-IT" noProof="0" dirty="0" smtClean="0"/>
              <a:t> riprendono il concetto relazionale di </a:t>
            </a:r>
            <a:r>
              <a:rPr lang="it-IT" i="1" noProof="0" dirty="0" smtClean="0"/>
              <a:t>riga,</a:t>
            </a:r>
            <a:r>
              <a:rPr lang="it-IT" noProof="0" dirty="0" smtClean="0"/>
              <a:t> ma lo modificano sostanzialmente</a:t>
            </a:r>
            <a:endParaRPr lang="it-IT" b="1" i="1" noProof="0" dirty="0" smtClean="0"/>
          </a:p>
          <a:p>
            <a:pPr lvl="1"/>
            <a:r>
              <a:rPr lang="it-IT" noProof="0" dirty="0" smtClean="0"/>
              <a:t>Una riga è sempre associata ad una chiave (primaria)</a:t>
            </a:r>
            <a:endParaRPr lang="it-IT" noProof="0" dirty="0" smtClean="0">
              <a:solidFill>
                <a:srgbClr val="FF0000"/>
              </a:solidFill>
            </a:endParaRPr>
          </a:p>
          <a:p>
            <a:pPr lvl="1"/>
            <a:r>
              <a:rPr lang="it-IT" noProof="0" dirty="0" smtClean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 smtClean="0"/>
              <a:t>Alcune delle caratteristiche principali:</a:t>
            </a:r>
          </a:p>
          <a:p>
            <a:pPr lvl="1"/>
            <a:r>
              <a:rPr lang="it-IT" dirty="0" smtClean="0"/>
              <a:t>Gestione decentralizzata di repliche e scritture (</a:t>
            </a:r>
            <a:r>
              <a:rPr lang="it-IT" dirty="0" smtClean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 smtClean="0"/>
              <a:t>Garantisce un'elevata disponibilità del sistema e non presenta</a:t>
            </a:r>
            <a:r>
              <a:rPr lang="it-IT" i="1" dirty="0" smtClean="0"/>
              <a:t> </a:t>
            </a:r>
            <a:r>
              <a:rPr lang="it-IT" dirty="0" smtClean="0"/>
              <a:t>un </a:t>
            </a:r>
            <a:r>
              <a:rPr lang="it-IT" i="1" dirty="0" smtClean="0"/>
              <a:t>single </a:t>
            </a:r>
            <a:r>
              <a:rPr lang="it-IT" i="1" dirty="0" err="1" smtClean="0"/>
              <a:t>point</a:t>
            </a:r>
            <a:r>
              <a:rPr lang="it-IT" i="1" dirty="0" smtClean="0"/>
              <a:t> of </a:t>
            </a:r>
            <a:r>
              <a:rPr lang="it-IT" i="1" dirty="0" err="1" smtClean="0"/>
              <a:t>failure</a:t>
            </a:r>
            <a:endParaRPr lang="it-IT" noProof="0" dirty="0" smtClean="0"/>
          </a:p>
          <a:p>
            <a:pPr lvl="1"/>
            <a:r>
              <a:rPr lang="it-IT" dirty="0" smtClean="0"/>
              <a:t>Scalabilità semplice e lineare</a:t>
            </a:r>
          </a:p>
          <a:p>
            <a:pPr lvl="1"/>
            <a:r>
              <a:rPr lang="it-IT" dirty="0" smtClean="0"/>
              <a:t>Il livello di consistenza (</a:t>
            </a:r>
            <a:r>
              <a:rPr lang="it-IT" dirty="0" err="1" smtClean="0"/>
              <a:t>one</a:t>
            </a:r>
            <a:r>
              <a:rPr lang="it-IT" dirty="0" smtClean="0"/>
              <a:t>, quorum, </a:t>
            </a:r>
            <a:r>
              <a:rPr lang="it-IT" dirty="0" err="1" smtClean="0"/>
              <a:t>all</a:t>
            </a:r>
            <a:r>
              <a:rPr lang="it-IT" dirty="0" smtClean="0"/>
              <a:t>) è settato in fase di interrogazione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CQL</a:t>
            </a:r>
            <a:r>
              <a:rPr lang="it-IT" dirty="0" smtClean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/exercise-4/videos_by_tag_year.csv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tag=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Tipi di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Rimuovere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endParaRPr lang="en-US" dirty="0" smtClean="0"/>
          </a:p>
          <a:p>
            <a:endParaRPr lang="en-US" sz="1100" dirty="0"/>
          </a:p>
          <a:p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endParaRPr lang="en-US" dirty="0" smtClean="0"/>
          </a:p>
          <a:p>
            <a:endParaRPr lang="en-US" sz="1050" dirty="0"/>
          </a:p>
          <a:p>
            <a:r>
              <a:rPr lang="en-US" dirty="0" err="1" smtClean="0"/>
              <a:t>Rimuovere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colona</a:t>
            </a:r>
            <a:endParaRPr lang="en-US" dirty="0" smtClean="0"/>
          </a:p>
          <a:p>
            <a:endParaRPr lang="en-US" sz="1400" dirty="0"/>
          </a:p>
          <a:p>
            <a:r>
              <a:rPr lang="en-US" dirty="0" smtClean="0"/>
              <a:t>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</a:t>
            </a:r>
            <a:r>
              <a:rPr lang="it-IT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collezioni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endParaRPr lang="en-US" dirty="0" smtClean="0"/>
          </a:p>
          <a:p>
            <a:r>
              <a:rPr lang="en-US" dirty="0" err="1" smtClean="0"/>
              <a:t>Progettate</a:t>
            </a:r>
            <a:r>
              <a:rPr lang="en-US" dirty="0" smtClean="0"/>
              <a:t> per </a:t>
            </a:r>
            <a:r>
              <a:rPr lang="en-US" dirty="0" err="1" smtClean="0"/>
              <a:t>memorizzare</a:t>
            </a:r>
            <a:r>
              <a:rPr lang="en-US" dirty="0" smtClean="0"/>
              <a:t> un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limitato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endParaRPr lang="en-US" dirty="0" smtClean="0"/>
          </a:p>
          <a:p>
            <a:r>
              <a:rPr lang="en-US" dirty="0" smtClean="0"/>
              <a:t>Se interrogate, </a:t>
            </a:r>
            <a:r>
              <a:rPr lang="en-US" dirty="0" err="1" smtClean="0"/>
              <a:t>restituiscono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contenuto</a:t>
            </a:r>
            <a:r>
              <a:rPr lang="en-US" dirty="0" smtClean="0"/>
              <a:t> </a:t>
            </a:r>
            <a:r>
              <a:rPr lang="en-US" dirty="0" err="1" smtClean="0"/>
              <a:t>intero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innestabili</a:t>
            </a:r>
            <a:r>
              <a:rPr lang="en-US" dirty="0" smtClean="0"/>
              <a:t> (non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collezioni</a:t>
            </a:r>
            <a:r>
              <a:rPr lang="en-US" dirty="0" smtClean="0"/>
              <a:t> di </a:t>
            </a:r>
            <a:r>
              <a:rPr lang="en-US" dirty="0" err="1" smtClean="0"/>
              <a:t>collezioni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Tipi di </a:t>
            </a:r>
            <a:r>
              <a:rPr lang="en-US" dirty="0" err="1" smtClean="0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univoci</a:t>
            </a:r>
            <a:r>
              <a:rPr lang="en-US" dirty="0" smtClean="0"/>
              <a:t> e </a:t>
            </a:r>
            <a:r>
              <a:rPr lang="en-US" dirty="0" err="1" smtClean="0"/>
              <a:t>ordinati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Valori</a:t>
            </a:r>
            <a:r>
              <a:rPr lang="en-US" dirty="0" smtClean="0"/>
              <a:t> non-</a:t>
            </a:r>
            <a:r>
              <a:rPr lang="en-US" dirty="0" err="1" smtClean="0"/>
              <a:t>univoci</a:t>
            </a:r>
            <a:r>
              <a:rPr lang="en-US" dirty="0" smtClean="0"/>
              <a:t> e </a:t>
            </a:r>
            <a:r>
              <a:rPr lang="en-US" dirty="0" err="1" smtClean="0"/>
              <a:t>ordinati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Coppie</a:t>
            </a:r>
            <a:r>
              <a:rPr lang="en-US" dirty="0" smtClean="0"/>
              <a:t> </a:t>
            </a:r>
            <a:r>
              <a:rPr lang="en-US" dirty="0" err="1" smtClean="0"/>
              <a:t>chiave-valore</a:t>
            </a:r>
            <a:r>
              <a:rPr lang="en-US" dirty="0" smtClean="0"/>
              <a:t> ordinate </a:t>
            </a:r>
            <a:br>
              <a:rPr lang="en-US" dirty="0" smtClean="0"/>
            </a:br>
            <a:r>
              <a:rPr lang="en-US" dirty="0" smtClean="0"/>
              <a:t>per </a:t>
            </a:r>
            <a:r>
              <a:rPr lang="en-US" dirty="0" err="1" smtClean="0"/>
              <a:t>chiave</a:t>
            </a:r>
            <a:r>
              <a:rPr lang="en-US" dirty="0" smtClean="0"/>
              <a:t> (</a:t>
            </a:r>
            <a:r>
              <a:rPr lang="en-US" dirty="0" err="1" smtClean="0"/>
              <a:t>univoca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UDT (user-defined type)</a:t>
            </a:r>
          </a:p>
          <a:p>
            <a:pPr lvl="1"/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street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city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usare</a:t>
            </a:r>
            <a:r>
              <a:rPr lang="en-US" dirty="0" smtClean="0"/>
              <a:t> UDT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clausola</a:t>
            </a:r>
            <a:r>
              <a:rPr lang="en-US" dirty="0" smtClean="0"/>
              <a:t> frozen </a:t>
            </a:r>
            <a:r>
              <a:rPr lang="en-US" dirty="0" err="1" smtClean="0"/>
              <a:t>consente</a:t>
            </a:r>
            <a:r>
              <a:rPr lang="en-US" dirty="0" smtClean="0"/>
              <a:t> di </a:t>
            </a:r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campo come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endParaRPr lang="en-US" dirty="0" smtClean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aggiornare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porzione</a:t>
            </a:r>
            <a:r>
              <a:rPr lang="en-US" dirty="0" smtClean="0"/>
              <a:t> del campo (e.g., solo </a:t>
            </a:r>
            <a:r>
              <a:rPr lang="en-US" dirty="0" err="1" smtClean="0"/>
              <a:t>first_name</a:t>
            </a:r>
            <a:r>
              <a:rPr lang="en-US" dirty="0" smtClean="0"/>
              <a:t>) </a:t>
            </a:r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aggiornare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campo</a:t>
            </a:r>
          </a:p>
          <a:p>
            <a:pPr lvl="1"/>
            <a:r>
              <a:rPr lang="en-US" dirty="0" smtClean="0"/>
              <a:t>Il campo è </a:t>
            </a:r>
            <a:r>
              <a:rPr lang="en-US" dirty="0" err="1" smtClean="0"/>
              <a:t>trattato</a:t>
            </a:r>
            <a:r>
              <a:rPr lang="en-US" dirty="0" smtClean="0"/>
              <a:t> come un BLOB</a:t>
            </a:r>
          </a:p>
          <a:p>
            <a:pPr lvl="1"/>
            <a:r>
              <a:rPr lang="en-US" dirty="0" smtClean="0"/>
              <a:t>E' </a:t>
            </a:r>
            <a:r>
              <a:rPr lang="en-US" dirty="0" err="1" smtClean="0"/>
              <a:t>possibile</a:t>
            </a:r>
            <a:r>
              <a:rPr lang="en-US" dirty="0" smtClean="0"/>
              <a:t> non </a:t>
            </a:r>
            <a:r>
              <a:rPr lang="en-US" dirty="0" err="1" smtClean="0"/>
              <a:t>specificare</a:t>
            </a:r>
            <a:r>
              <a:rPr lang="en-US" dirty="0" smtClean="0"/>
              <a:t> la </a:t>
            </a:r>
            <a:r>
              <a:rPr lang="en-US" dirty="0" err="1" smtClean="0"/>
              <a:t>clausola</a:t>
            </a:r>
            <a:r>
              <a:rPr lang="en-US" dirty="0" smtClean="0"/>
              <a:t> e </a:t>
            </a:r>
            <a:r>
              <a:rPr lang="en-US" dirty="0" err="1" smtClean="0"/>
              <a:t>lasciare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campo non-frozen</a:t>
            </a:r>
          </a:p>
          <a:p>
            <a:pPr lvl="1"/>
            <a:r>
              <a:rPr lang="en-US" dirty="0" smtClean="0"/>
              <a:t>Il campo DEVE </a:t>
            </a:r>
            <a:r>
              <a:rPr lang="en-US" dirty="0" err="1" smtClean="0"/>
              <a:t>essere</a:t>
            </a:r>
            <a:r>
              <a:rPr lang="en-US" dirty="0" smtClean="0"/>
              <a:t> frozen se lo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addresses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 frozen &lt;address&gt;&gt;,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PRIMARY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contatori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 </a:t>
            </a:r>
            <a:r>
              <a:rPr lang="en-US" dirty="0" err="1" smtClean="0"/>
              <a:t>offerto</a:t>
            </a:r>
            <a:r>
              <a:rPr lang="en-US" dirty="0" smtClean="0"/>
              <a:t> da Cassandra</a:t>
            </a:r>
          </a:p>
          <a:p>
            <a:pPr lvl="1"/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dirty="0" err="1" smtClean="0"/>
              <a:t>evitare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di </a:t>
            </a:r>
            <a:r>
              <a:rPr lang="en-US" dirty="0" err="1" smtClean="0"/>
              <a:t>concorrenza</a:t>
            </a:r>
            <a:r>
              <a:rPr lang="en-US" dirty="0" smtClean="0"/>
              <a:t> </a:t>
            </a:r>
            <a:r>
              <a:rPr lang="en-US" dirty="0" err="1" smtClean="0"/>
              <a:t>nell'update</a:t>
            </a:r>
            <a:r>
              <a:rPr lang="en-US" dirty="0" smtClean="0"/>
              <a:t> di un campo</a:t>
            </a:r>
          </a:p>
          <a:p>
            <a:pPr lvl="1"/>
            <a:r>
              <a:rPr lang="en-US" dirty="0" err="1" smtClean="0"/>
              <a:t>Inizializzati</a:t>
            </a:r>
            <a:r>
              <a:rPr lang="en-US" dirty="0" smtClean="0"/>
              <a:t> a 0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aumentare</a:t>
            </a:r>
            <a:r>
              <a:rPr lang="en-US" dirty="0" smtClean="0"/>
              <a:t> o </a:t>
            </a:r>
            <a:r>
              <a:rPr lang="en-US" dirty="0" err="1" smtClean="0"/>
              <a:t>decrementare</a:t>
            </a:r>
            <a:r>
              <a:rPr lang="en-US" dirty="0" smtClean="0"/>
              <a:t>, ma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fare </a:t>
            </a:r>
            <a:r>
              <a:rPr lang="en-US" dirty="0" err="1" smtClean="0"/>
              <a:t>assegnamenti</a:t>
            </a:r>
            <a:r>
              <a:rPr lang="en-US" dirty="0" smtClean="0"/>
              <a:t> </a:t>
            </a:r>
            <a:r>
              <a:rPr lang="en-US" dirty="0" err="1" smtClean="0"/>
              <a:t>diretti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di </a:t>
            </a:r>
            <a:r>
              <a:rPr lang="en-US" dirty="0" err="1" smtClean="0"/>
              <a:t>essi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usati</a:t>
            </a:r>
            <a:r>
              <a:rPr lang="en-US" dirty="0" smtClean="0"/>
              <a:t>, non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esistere</a:t>
            </a:r>
            <a:r>
              <a:rPr lang="en-US" dirty="0" smtClean="0"/>
              <a:t> </a:t>
            </a:r>
            <a:r>
              <a:rPr lang="en-US" dirty="0" err="1" smtClean="0"/>
              <a:t>colonne</a:t>
            </a:r>
            <a:r>
              <a:rPr lang="en-US" dirty="0" smtClean="0"/>
              <a:t> non-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counter,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r>
              <a:rPr lang="en-US" dirty="0" smtClean="0"/>
              <a:t>: </a:t>
            </a:r>
            <a:r>
              <a:rPr lang="en-US" dirty="0" err="1" smtClean="0"/>
              <a:t>estendere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 </a:t>
            </a:r>
            <a:r>
              <a:rPr lang="en-US" i="1" dirty="0" smtClean="0"/>
              <a:t>videos</a:t>
            </a:r>
            <a:r>
              <a:rPr lang="en-US" dirty="0" smtClean="0"/>
              <a:t> con: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colonna</a:t>
            </a:r>
            <a:r>
              <a:rPr lang="en-US" dirty="0" smtClean="0"/>
              <a:t> </a:t>
            </a:r>
            <a:r>
              <a:rPr lang="en-US" i="1" dirty="0" smtClean="0"/>
              <a:t>tags </a:t>
            </a:r>
            <a:r>
              <a:rPr lang="en-US" dirty="0" smtClean="0"/>
              <a:t>come </a:t>
            </a:r>
            <a:r>
              <a:rPr lang="en-US" dirty="0" err="1" smtClean="0"/>
              <a:t>collezione</a:t>
            </a:r>
            <a:r>
              <a:rPr lang="en-US" dirty="0" smtClean="0"/>
              <a:t> di </a:t>
            </a:r>
            <a:r>
              <a:rPr lang="en-US" dirty="0" err="1" smtClean="0"/>
              <a:t>stringhe</a:t>
            </a:r>
            <a:endParaRPr lang="en-US" dirty="0" smtClean="0"/>
          </a:p>
          <a:p>
            <a:pPr lvl="2"/>
            <a:r>
              <a:rPr lang="en-US" dirty="0" err="1" smtClean="0"/>
              <a:t>Troncare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e </a:t>
            </a:r>
            <a:r>
              <a:rPr lang="en-US" dirty="0" err="1" smtClean="0"/>
              <a:t>ripopolarla</a:t>
            </a:r>
            <a:r>
              <a:rPr lang="en-US" dirty="0" smtClean="0"/>
              <a:t> </a:t>
            </a:r>
            <a:r>
              <a:rPr lang="en-US" dirty="0" err="1" smtClean="0"/>
              <a:t>caricando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comprendono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tag</a:t>
            </a:r>
          </a:p>
          <a:p>
            <a:pPr lvl="2"/>
            <a:r>
              <a:rPr lang="en-US" dirty="0" smtClean="0"/>
              <a:t>Fonte</a:t>
            </a:r>
            <a:r>
              <a:rPr lang="en-US" dirty="0"/>
              <a:t>: /</a:t>
            </a:r>
            <a:r>
              <a:rPr lang="en-US" dirty="0" smtClean="0"/>
              <a:t>root/</a:t>
            </a:r>
            <a:r>
              <a:rPr lang="en-US" dirty="0" err="1" smtClean="0"/>
              <a:t>labwork</a:t>
            </a:r>
            <a:r>
              <a:rPr lang="en-US" dirty="0" smtClean="0"/>
              <a:t>/exercise-5/videos.csv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colonna</a:t>
            </a:r>
            <a:r>
              <a:rPr lang="en-US" dirty="0" smtClean="0"/>
              <a:t> </a:t>
            </a:r>
            <a:r>
              <a:rPr lang="en-US" i="1" dirty="0" err="1" smtClean="0"/>
              <a:t>video_encoding</a:t>
            </a:r>
            <a:r>
              <a:rPr lang="en-US" i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tipo</a:t>
            </a:r>
            <a:r>
              <a:rPr lang="en-US" dirty="0" smtClean="0"/>
              <a:t> UDT e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endParaRPr lang="en-US" dirty="0" smtClean="0"/>
          </a:p>
          <a:p>
            <a:pPr lvl="2"/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commando copy per </a:t>
            </a:r>
            <a:r>
              <a:rPr lang="en-US" dirty="0" err="1" smtClean="0"/>
              <a:t>popolare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r>
              <a:rPr lang="en-US" dirty="0" smtClean="0"/>
              <a:t> </a:t>
            </a:r>
            <a:r>
              <a:rPr lang="en-US" dirty="0" err="1" smtClean="0"/>
              <a:t>colonna</a:t>
            </a:r>
            <a:endParaRPr lang="en-US" dirty="0" smtClean="0"/>
          </a:p>
          <a:p>
            <a:pPr lvl="2"/>
            <a:r>
              <a:rPr lang="en-US" dirty="0"/>
              <a:t>Fonte: /</a:t>
            </a:r>
            <a:r>
              <a:rPr lang="en-US" dirty="0" smtClean="0"/>
              <a:t>root/</a:t>
            </a:r>
            <a:r>
              <a:rPr lang="en-US" dirty="0" err="1" smtClean="0"/>
              <a:t>labwork</a:t>
            </a:r>
            <a:r>
              <a:rPr lang="en-US" dirty="0" smtClean="0"/>
              <a:t>/exercise-5/videos_encoding.csv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bit_rates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height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/exercise-5/videos.csv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encoding </a:t>
            </a:r>
            <a:r>
              <a:rPr lang="it-IT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Eseguire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 script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contenere</a:t>
            </a:r>
            <a:r>
              <a:rPr lang="en-US" dirty="0" smtClean="0"/>
              <a:t> </a:t>
            </a:r>
            <a:r>
              <a:rPr lang="en-US" dirty="0" err="1" smtClean="0"/>
              <a:t>tante</a:t>
            </a:r>
            <a:r>
              <a:rPr lang="en-US" dirty="0" smtClean="0"/>
              <a:t> </a:t>
            </a:r>
            <a:r>
              <a:rPr lang="en-US" dirty="0" err="1" smtClean="0"/>
              <a:t>istruzioni</a:t>
            </a:r>
            <a:r>
              <a:rPr lang="en-US" dirty="0" smtClean="0"/>
              <a:t> 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Installazione</a:t>
            </a:r>
            <a:r>
              <a:rPr lang="en-US" dirty="0" smtClean="0"/>
              <a:t> di base</a:t>
            </a:r>
          </a:p>
          <a:p>
            <a:pPr lvl="1"/>
            <a:r>
              <a:rPr lang="en-US" dirty="0" err="1" smtClean="0"/>
              <a:t>Scaricare</a:t>
            </a:r>
            <a:r>
              <a:rPr lang="en-US" dirty="0" smtClean="0"/>
              <a:t> </a:t>
            </a:r>
            <a:r>
              <a:rPr lang="en-US" dirty="0" err="1" smtClean="0"/>
              <a:t>l'ultima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dal </a:t>
            </a:r>
            <a:r>
              <a:rPr lang="en-US" dirty="0" err="1" smtClean="0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Scompattare</a:t>
            </a:r>
            <a:r>
              <a:rPr lang="en-US" dirty="0" smtClean="0"/>
              <a:t> </a:t>
            </a:r>
            <a:r>
              <a:rPr lang="en-US" dirty="0" err="1" smtClean="0"/>
              <a:t>l'archivio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impostare</a:t>
            </a:r>
            <a:r>
              <a:rPr lang="en-US" dirty="0" smtClean="0"/>
              <a:t> la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d'ambiente</a:t>
            </a:r>
            <a:r>
              <a:rPr lang="en-US" dirty="0" smtClean="0"/>
              <a:t> JAVA_HOME</a:t>
            </a:r>
          </a:p>
          <a:p>
            <a:pPr lvl="1"/>
            <a:r>
              <a:rPr lang="en-US" dirty="0" err="1" smtClean="0"/>
              <a:t>Avviare</a:t>
            </a:r>
            <a:r>
              <a:rPr lang="en-US" dirty="0" smtClean="0"/>
              <a:t> Cassandra: </a:t>
            </a:r>
            <a:r>
              <a:rPr lang="en-US" dirty="0"/>
              <a:t>bin/</a:t>
            </a:r>
            <a:r>
              <a:rPr lang="en-US" dirty="0" err="1"/>
              <a:t>cassandra</a:t>
            </a:r>
            <a:r>
              <a:rPr lang="en-US" dirty="0"/>
              <a:t> -f </a:t>
            </a:r>
            <a:r>
              <a:rPr lang="en-US" dirty="0" smtClean="0"/>
              <a:t>-R</a:t>
            </a:r>
          </a:p>
          <a:p>
            <a:pPr lvl="1"/>
            <a:r>
              <a:rPr lang="en-US" dirty="0" err="1" smtClean="0"/>
              <a:t>Avviare</a:t>
            </a:r>
            <a:r>
              <a:rPr lang="en-US" dirty="0" smtClean="0"/>
              <a:t> la shell CQL: </a:t>
            </a:r>
            <a:r>
              <a:rPr lang="en-US" dirty="0" err="1" smtClean="0"/>
              <a:t>cqlsh</a:t>
            </a:r>
            <a:endParaRPr lang="en-US" dirty="0" smtClean="0"/>
          </a:p>
          <a:p>
            <a:r>
              <a:rPr lang="en-US" dirty="0" err="1" smtClean="0"/>
              <a:t>DataStax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</a:t>
            </a:r>
            <a:r>
              <a:rPr lang="en-US" dirty="0" err="1" smtClean="0"/>
              <a:t>fornitore</a:t>
            </a:r>
            <a:r>
              <a:rPr lang="en-US" dirty="0" smtClean="0"/>
              <a:t> di software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Cassandra</a:t>
            </a:r>
          </a:p>
          <a:p>
            <a:pPr lvl="1"/>
            <a:r>
              <a:rPr lang="en-US" dirty="0" err="1" smtClean="0"/>
              <a:t>DataStax</a:t>
            </a:r>
            <a:r>
              <a:rPr lang="en-US" dirty="0" smtClean="0"/>
              <a:t> Community Edition: </a:t>
            </a:r>
            <a:r>
              <a:rPr lang="en-US" dirty="0" err="1" smtClean="0"/>
              <a:t>gratuito</a:t>
            </a:r>
            <a:r>
              <a:rPr lang="en-US" dirty="0" smtClean="0"/>
              <a:t>, non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supportato</a:t>
            </a:r>
            <a:r>
              <a:rPr lang="en-US" dirty="0" smtClean="0"/>
              <a:t> (</a:t>
            </a:r>
            <a:r>
              <a:rPr lang="en-US" dirty="0" err="1" smtClean="0"/>
              <a:t>obsoleto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DataStax</a:t>
            </a:r>
            <a:r>
              <a:rPr lang="en-US" dirty="0" smtClean="0">
                <a:solidFill>
                  <a:srgbClr val="0070C0"/>
                </a:solidFill>
              </a:rPr>
              <a:t> Enterprise (DSE): </a:t>
            </a:r>
            <a:r>
              <a:rPr lang="en-US" dirty="0" err="1" smtClean="0">
                <a:solidFill>
                  <a:srgbClr val="0070C0"/>
                </a:solidFill>
              </a:rPr>
              <a:t>gratuito</a:t>
            </a:r>
            <a:r>
              <a:rPr lang="en-US" dirty="0" smtClean="0">
                <a:solidFill>
                  <a:srgbClr val="0070C0"/>
                </a:solidFill>
              </a:rPr>
              <a:t> per </a:t>
            </a:r>
            <a:r>
              <a:rPr lang="en-US" dirty="0" err="1" smtClean="0">
                <a:solidFill>
                  <a:srgbClr val="0070C0"/>
                </a:solidFill>
              </a:rPr>
              <a:t>scopi</a:t>
            </a:r>
            <a:r>
              <a:rPr lang="en-US" dirty="0" smtClean="0">
                <a:solidFill>
                  <a:srgbClr val="0070C0"/>
                </a:solidFill>
              </a:rPr>
              <a:t> non </a:t>
            </a:r>
            <a:r>
              <a:rPr lang="en-US" dirty="0" err="1" smtClean="0">
                <a:solidFill>
                  <a:srgbClr val="0070C0"/>
                </a:solidFill>
              </a:rPr>
              <a:t>commerciali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r>
              <a:rPr lang="en-US" dirty="0" smtClean="0"/>
              <a:t>: </a:t>
            </a:r>
            <a:r>
              <a:rPr lang="en-US" dirty="0" err="1" smtClean="0"/>
              <a:t>strumento</a:t>
            </a:r>
            <a:r>
              <a:rPr lang="en-US" dirty="0" smtClean="0"/>
              <a:t> per </a:t>
            </a:r>
            <a:r>
              <a:rPr lang="en-US" dirty="0" err="1" smtClean="0"/>
              <a:t>configurare</a:t>
            </a:r>
            <a:r>
              <a:rPr lang="en-US" dirty="0" smtClean="0"/>
              <a:t> e </a:t>
            </a:r>
            <a:r>
              <a:rPr lang="en-US" dirty="0" err="1" smtClean="0"/>
              <a:t>gestire</a:t>
            </a:r>
            <a:r>
              <a:rPr lang="en-US" dirty="0" smtClean="0"/>
              <a:t> un cluster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DataStax</a:t>
            </a:r>
            <a:r>
              <a:rPr lang="en-US" dirty="0" smtClean="0">
                <a:solidFill>
                  <a:srgbClr val="0070C0"/>
                </a:solidFill>
              </a:rPr>
              <a:t> Studio e </a:t>
            </a:r>
            <a:r>
              <a:rPr lang="en-US" dirty="0" err="1" smtClean="0">
                <a:solidFill>
                  <a:srgbClr val="0070C0"/>
                </a:solidFill>
              </a:rPr>
              <a:t>DevCenter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strumenti</a:t>
            </a:r>
            <a:r>
              <a:rPr lang="en-US" dirty="0" smtClean="0">
                <a:solidFill>
                  <a:srgbClr val="0070C0"/>
                </a:solidFill>
              </a:rPr>
              <a:t> per </a:t>
            </a:r>
            <a:r>
              <a:rPr lang="en-US" dirty="0" err="1" smtClean="0">
                <a:solidFill>
                  <a:srgbClr val="0070C0"/>
                </a:solidFill>
              </a:rPr>
              <a:t>interrogare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r>
              <a:rPr lang="en-US" dirty="0" smtClean="0"/>
              <a:t>: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i="1" dirty="0" err="1" smtClean="0"/>
              <a:t>videos_count_by_tag</a:t>
            </a:r>
            <a:r>
              <a:rPr lang="en-US" i="1" dirty="0" smtClean="0"/>
              <a:t> </a:t>
            </a:r>
            <a:r>
              <a:rPr lang="en-US" dirty="0" smtClean="0"/>
              <a:t>con un </a:t>
            </a:r>
            <a:r>
              <a:rPr lang="en-US" dirty="0" err="1" smtClean="0"/>
              <a:t>contatore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conteggi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video a cui è </a:t>
            </a:r>
            <a:r>
              <a:rPr lang="en-US" dirty="0" err="1" smtClean="0"/>
              <a:t>assegnato</a:t>
            </a:r>
            <a:r>
              <a:rPr lang="en-US" dirty="0" smtClean="0"/>
              <a:t> un </a:t>
            </a:r>
            <a:r>
              <a:rPr lang="en-US" dirty="0" err="1" smtClean="0"/>
              <a:t>determinato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Fonte</a:t>
            </a:r>
            <a:r>
              <a:rPr lang="en-US" dirty="0"/>
              <a:t>: /</a:t>
            </a:r>
            <a:r>
              <a:rPr lang="en-US" dirty="0" smtClean="0"/>
              <a:t>root/</a:t>
            </a:r>
            <a:r>
              <a:rPr lang="en-US" dirty="0" err="1" smtClean="0"/>
              <a:t>labwork</a:t>
            </a:r>
            <a:r>
              <a:rPr lang="en-US" dirty="0" smtClean="0"/>
              <a:t>/exercise-6/</a:t>
            </a:r>
            <a:r>
              <a:rPr lang="en-US" dirty="0" err="1" smtClean="0"/>
              <a:t>videos_count_by_tag.cql</a:t>
            </a:r>
            <a:endParaRPr lang="en-US" dirty="0" smtClean="0"/>
          </a:p>
          <a:p>
            <a:pPr lvl="2"/>
            <a:r>
              <a:rPr lang="en-US" dirty="0" err="1" smtClean="0"/>
              <a:t>Notare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è .</a:t>
            </a:r>
            <a:r>
              <a:rPr lang="en-US" dirty="0" err="1" smtClean="0"/>
              <a:t>cql</a:t>
            </a:r>
            <a:r>
              <a:rPr lang="en-US" dirty="0" smtClean="0"/>
              <a:t>, non .csv</a:t>
            </a:r>
          </a:p>
          <a:p>
            <a:pPr lvl="2"/>
            <a:r>
              <a:rPr lang="en-US" dirty="0" err="1" smtClean="0"/>
              <a:t>Notare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</a:t>
            </a:r>
            <a:r>
              <a:rPr lang="en-US" dirty="0" err="1" smtClean="0"/>
              <a:t>contiene</a:t>
            </a:r>
            <a:r>
              <a:rPr lang="en-US" dirty="0" smtClean="0"/>
              <a:t> solo update, </a:t>
            </a:r>
            <a:r>
              <a:rPr lang="en-US" dirty="0" err="1" smtClean="0"/>
              <a:t>nessuna</a:t>
            </a:r>
            <a:r>
              <a:rPr lang="en-US" dirty="0" smtClean="0"/>
              <a:t> insert</a:t>
            </a:r>
          </a:p>
          <a:p>
            <a:pPr lvl="1"/>
            <a:r>
              <a:rPr lang="en-US" dirty="0" smtClean="0"/>
              <a:t>Prima di </a:t>
            </a:r>
            <a:r>
              <a:rPr lang="en-US" dirty="0" err="1" smtClean="0"/>
              <a:t>creare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,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file .</a:t>
            </a:r>
            <a:r>
              <a:rPr lang="en-US" dirty="0" err="1" smtClean="0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tag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Query: </a:t>
            </a:r>
            <a:r>
              <a:rPr lang="en-US" dirty="0" err="1" smtClean="0"/>
              <a:t>commenti</a:t>
            </a:r>
            <a:r>
              <a:rPr lang="en-US" dirty="0" smtClean="0"/>
              <a:t> di un video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 smtClean="0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users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comments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Modellazione</a:t>
            </a:r>
            <a:r>
              <a:rPr lang="en-US" dirty="0" smtClean="0"/>
              <a:t> in Cassandra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Cassandra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fare join</a:t>
            </a:r>
          </a:p>
          <a:p>
            <a:pPr lvl="1"/>
            <a:r>
              <a:rPr lang="en-US" dirty="0" err="1" smtClean="0"/>
              <a:t>Soluzione</a:t>
            </a:r>
            <a:r>
              <a:rPr lang="en-US" dirty="0" smtClean="0"/>
              <a:t>: </a:t>
            </a:r>
            <a:r>
              <a:rPr lang="en-US" dirty="0" err="1" smtClean="0"/>
              <a:t>denormalizzare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Come </a:t>
            </a:r>
            <a:r>
              <a:rPr lang="en-US" dirty="0" err="1" smtClean="0"/>
              <a:t>denormalizzare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fondamentalmente</a:t>
            </a:r>
            <a:r>
              <a:rPr lang="en-US" dirty="0" smtClean="0"/>
              <a:t> </a:t>
            </a:r>
            <a:r>
              <a:rPr lang="en-US" smtClean="0"/>
              <a:t>dalle</a:t>
            </a:r>
            <a:r>
              <a:rPr lang="en-US" dirty="0" smtClean="0"/>
              <a:t> query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vogliono</a:t>
            </a:r>
            <a:r>
              <a:rPr lang="en-US" dirty="0" smtClean="0"/>
              <a:t> fare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vogliono</a:t>
            </a:r>
            <a:r>
              <a:rPr lang="en-US" dirty="0" smtClean="0"/>
              <a:t> fare </a:t>
            </a:r>
            <a:r>
              <a:rPr lang="en-US" dirty="0" err="1" smtClean="0"/>
              <a:t>tante</a:t>
            </a:r>
            <a:r>
              <a:rPr lang="en-US" dirty="0" smtClean="0"/>
              <a:t> query diverse?</a:t>
            </a:r>
          </a:p>
          <a:p>
            <a:pPr lvl="1"/>
            <a:r>
              <a:rPr lang="en-US" dirty="0" smtClean="0"/>
              <a:t>Q1: </a:t>
            </a:r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video</a:t>
            </a:r>
          </a:p>
          <a:p>
            <a:pPr lvl="1"/>
            <a:r>
              <a:rPr lang="en-US" dirty="0" smtClean="0"/>
              <a:t>Q2: </a:t>
            </a:r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da un </a:t>
            </a:r>
            <a:r>
              <a:rPr lang="en-US" dirty="0" err="1" smtClean="0"/>
              <a:t>utente</a:t>
            </a:r>
            <a:endParaRPr lang="en-US" dirty="0" smtClean="0"/>
          </a:p>
          <a:p>
            <a:pPr lvl="1"/>
            <a:r>
              <a:rPr lang="en-US" dirty="0" err="1" smtClean="0"/>
              <a:t>Soluzione</a:t>
            </a:r>
            <a:r>
              <a:rPr lang="en-US" dirty="0" smtClean="0"/>
              <a:t>: </a:t>
            </a:r>
            <a:r>
              <a:rPr lang="en-US" dirty="0" err="1" smtClean="0"/>
              <a:t>duplicare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commenti</a:t>
            </a:r>
            <a:r>
              <a:rPr lang="en-US" dirty="0" smtClean="0"/>
              <a:t> in </a:t>
            </a:r>
            <a:r>
              <a:rPr lang="en-US" dirty="0" err="1" smtClean="0"/>
              <a:t>tabelle</a:t>
            </a:r>
            <a:r>
              <a:rPr lang="en-US" dirty="0" smtClean="0"/>
              <a:t> diverse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err="1" smtClean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PRIMARY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 smtClean="0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PRIMARY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sito</a:t>
            </a:r>
            <a:r>
              <a:rPr lang="en-US" dirty="0" smtClean="0"/>
              <a:t> di </a:t>
            </a:r>
            <a:r>
              <a:rPr lang="en-US" dirty="0" err="1" smtClean="0"/>
              <a:t>DataStax</a:t>
            </a:r>
            <a:r>
              <a:rPr lang="en-US" dirty="0" smtClean="0"/>
              <a:t> propone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Academy per </a:t>
            </a:r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utilizzare</a:t>
            </a:r>
            <a:r>
              <a:rPr lang="en-US" dirty="0" smtClean="0"/>
              <a:t> Cassandra e la suite software </a:t>
            </a:r>
            <a:r>
              <a:rPr lang="en-US" dirty="0" err="1" smtClean="0"/>
              <a:t>DataStax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https://academy.datastax.com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Necessaria</a:t>
            </a:r>
            <a:r>
              <a:rPr lang="en-US" dirty="0" smtClean="0"/>
              <a:t> la </a:t>
            </a:r>
            <a:r>
              <a:rPr lang="en-US" dirty="0" err="1" smtClean="0"/>
              <a:t>registrazione</a:t>
            </a:r>
            <a:r>
              <a:rPr lang="en-US" dirty="0" smtClean="0"/>
              <a:t> (</a:t>
            </a:r>
            <a:r>
              <a:rPr lang="en-US" dirty="0" err="1" smtClean="0"/>
              <a:t>gratuita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academy.datastax.com/courses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DataStax</a:t>
            </a:r>
            <a:r>
              <a:rPr lang="en-US" dirty="0" smtClean="0"/>
              <a:t> Sandbox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macchina</a:t>
            </a:r>
            <a:r>
              <a:rPr lang="en-US" dirty="0" smtClean="0"/>
              <a:t> </a:t>
            </a:r>
            <a:r>
              <a:rPr lang="en-US" dirty="0" err="1" smtClean="0"/>
              <a:t>virtuale</a:t>
            </a:r>
            <a:r>
              <a:rPr lang="en-US" dirty="0" smtClean="0"/>
              <a:t> Linux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configurata</a:t>
            </a:r>
            <a:r>
              <a:rPr lang="en-US" dirty="0" smtClean="0"/>
              <a:t> per </a:t>
            </a:r>
            <a:r>
              <a:rPr lang="en-US" dirty="0" err="1" smtClean="0"/>
              <a:t>lavorare</a:t>
            </a:r>
            <a:r>
              <a:rPr lang="en-US" dirty="0" smtClean="0"/>
              <a:t> </a:t>
            </a:r>
            <a:r>
              <a:rPr lang="en-US" dirty="0" err="1" smtClean="0"/>
              <a:t>subito</a:t>
            </a:r>
            <a:r>
              <a:rPr lang="en-US" dirty="0" smtClean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portal.datastax.com/downloads.php?dsedownload=tar/enterprise/sandbox/DataStax_Sandbox.ova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r>
              <a:rPr lang="en-US" dirty="0" smtClean="0"/>
              <a:t>: </a:t>
            </a:r>
            <a:r>
              <a:rPr lang="en-US" dirty="0" err="1" smtClean="0"/>
              <a:t>modellare</a:t>
            </a:r>
            <a:r>
              <a:rPr lang="en-US" dirty="0" smtClean="0"/>
              <a:t> la </a:t>
            </a:r>
            <a:r>
              <a:rPr lang="en-US" dirty="0" err="1" smtClean="0"/>
              <a:t>relazione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video e </a:t>
            </a:r>
            <a:r>
              <a:rPr lang="en-US" dirty="0" err="1" smtClean="0"/>
              <a:t>attori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modellazione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supportare</a:t>
            </a:r>
            <a:r>
              <a:rPr lang="en-US" dirty="0" smtClean="0"/>
              <a:t> le query Q1 e Q2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Q1: </a:t>
            </a:r>
            <a:r>
              <a:rPr lang="en-US" dirty="0" err="1" smtClean="0"/>
              <a:t>restituire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in cui compare</a:t>
            </a:r>
            <a:br>
              <a:rPr lang="en-US" dirty="0" smtClean="0"/>
            </a:br>
            <a:r>
              <a:rPr lang="en-US" dirty="0" smtClean="0"/>
              <a:t>un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attore</a:t>
            </a:r>
            <a:r>
              <a:rPr lang="en-US" dirty="0" smtClean="0"/>
              <a:t> (a </a:t>
            </a:r>
            <a:r>
              <a:rPr lang="en-US" dirty="0" err="1" smtClean="0"/>
              <a:t>partire</a:t>
            </a:r>
            <a:r>
              <a:rPr lang="en-US" dirty="0" smtClean="0"/>
              <a:t> dal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Q2: </a:t>
            </a:r>
            <a:r>
              <a:rPr lang="en-US" dirty="0" err="1" smtClean="0"/>
              <a:t>restituire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video di un </a:t>
            </a:r>
            <a:r>
              <a:rPr lang="en-US" dirty="0" err="1" smtClean="0"/>
              <a:t>dato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genere</a:t>
            </a:r>
            <a:r>
              <a:rPr lang="en-US" dirty="0" smtClean="0"/>
              <a:t> (a </a:t>
            </a:r>
            <a:r>
              <a:rPr lang="en-US" dirty="0" err="1" smtClean="0"/>
              <a:t>partire</a:t>
            </a:r>
            <a:r>
              <a:rPr lang="en-US" dirty="0" smtClean="0"/>
              <a:t> dal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</a:t>
            </a:r>
            <a:r>
              <a:rPr lang="it-IT" dirty="0" smtClean="0"/>
              <a:t>compare un </a:t>
            </a:r>
            <a:r>
              <a:rPr lang="it-IT" dirty="0"/>
              <a:t>dato attore (a partire dal più recente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Filtro su attore </a:t>
            </a:r>
            <a:r>
              <a:rPr lang="it-IT" dirty="0" smtClean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it-IT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</a:t>
            </a:r>
            <a:r>
              <a:rPr lang="it-IT" dirty="0" smtClean="0"/>
              <a:t>compare un </a:t>
            </a:r>
            <a:r>
              <a:rPr lang="it-IT" dirty="0"/>
              <a:t>dato attore (a partire dal più recente</a:t>
            </a:r>
            <a:r>
              <a:rPr lang="it-IT" dirty="0" smtClean="0"/>
              <a:t>)</a:t>
            </a:r>
          </a:p>
          <a:p>
            <a:pPr lvl="1"/>
            <a:endParaRPr lang="it-IT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/exercise-7/videos_by_actor.csv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actor,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genere</a:t>
            </a:r>
            <a:r>
              <a:rPr lang="en-US" dirty="0" smtClean="0"/>
              <a:t> </a:t>
            </a:r>
            <a:r>
              <a:rPr lang="en-US" dirty="0"/>
              <a:t>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 smtClean="0"/>
          </a:p>
          <a:p>
            <a:pPr lvl="1"/>
            <a:r>
              <a:rPr lang="it-IT" dirty="0" smtClean="0"/>
              <a:t>Filtro su genere </a:t>
            </a:r>
            <a:r>
              <a:rPr lang="it-IT" dirty="0" smtClean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text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it-IT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it-IT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Q2: </a:t>
            </a:r>
            <a:r>
              <a:rPr lang="en-US"/>
              <a:t>restituire i video di un dato genere (a partire dal più recente)</a:t>
            </a:r>
            <a:endParaRPr lang="it-IT" dirty="0" smtClean="0"/>
          </a:p>
          <a:p>
            <a:pPr lvl="1"/>
            <a:endParaRPr lang="it-IT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/exercise-7/videos_by_genre.csv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Nei</a:t>
            </a:r>
            <a:r>
              <a:rPr lang="en-US" dirty="0" smtClean="0"/>
              <a:t> DBMS </a:t>
            </a:r>
            <a:r>
              <a:rPr lang="en-US" dirty="0" err="1" smtClean="0"/>
              <a:t>relazionali</a:t>
            </a:r>
            <a:r>
              <a:rPr lang="en-US" dirty="0"/>
              <a:t> </a:t>
            </a:r>
            <a:r>
              <a:rPr lang="en-US" dirty="0" smtClean="0"/>
              <a:t>(ma </a:t>
            </a:r>
            <a:r>
              <a:rPr lang="en-US" dirty="0" err="1" smtClean="0"/>
              <a:t>anche</a:t>
            </a:r>
            <a:r>
              <a:rPr lang="en-US" dirty="0" smtClean="0"/>
              <a:t> in MongoDB) la </a:t>
            </a:r>
            <a:r>
              <a:rPr lang="en-US" dirty="0" err="1" smtClean="0"/>
              <a:t>funzionalità</a:t>
            </a:r>
            <a:r>
              <a:rPr lang="en-US" dirty="0" smtClean="0"/>
              <a:t> di UPSERT (i.e., </a:t>
            </a:r>
            <a:r>
              <a:rPr lang="en-US" dirty="0" err="1" smtClean="0"/>
              <a:t>inserisci</a:t>
            </a:r>
            <a:r>
              <a:rPr lang="en-US" dirty="0" smtClean="0"/>
              <a:t> se la tupla/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non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,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aggiornane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) è </a:t>
            </a:r>
            <a:r>
              <a:rPr lang="en-US" dirty="0" err="1" smtClean="0"/>
              <a:t>gestita</a:t>
            </a:r>
            <a:r>
              <a:rPr lang="en-US" dirty="0" smtClean="0"/>
              <a:t> con </a:t>
            </a:r>
            <a:r>
              <a:rPr lang="en-US" dirty="0" err="1" smtClean="0"/>
              <a:t>comandi</a:t>
            </a:r>
            <a:r>
              <a:rPr lang="en-US" dirty="0" smtClean="0"/>
              <a:t> ad-hoc</a:t>
            </a:r>
          </a:p>
          <a:p>
            <a:pPr lvl="1"/>
            <a:r>
              <a:rPr lang="en-US" dirty="0" err="1" smtClean="0"/>
              <a:t>db.collection.update</a:t>
            </a:r>
            <a:r>
              <a:rPr lang="en-US" dirty="0" smtClean="0"/>
              <a:t>( </a:t>
            </a:r>
            <a:r>
              <a:rPr lang="en-US" i="1" dirty="0" err="1" smtClean="0"/>
              <a:t>queryObj</a:t>
            </a:r>
            <a:r>
              <a:rPr lang="en-US" dirty="0" smtClean="0"/>
              <a:t>, </a:t>
            </a:r>
            <a:r>
              <a:rPr lang="en-US" i="1" dirty="0" err="1" smtClean="0"/>
              <a:t>updateObj</a:t>
            </a:r>
            <a:r>
              <a:rPr lang="en-US" dirty="0" smtClean="0"/>
              <a:t>, { </a:t>
            </a:r>
            <a:r>
              <a:rPr lang="en-US" dirty="0" err="1" smtClean="0"/>
              <a:t>upsert</a:t>
            </a:r>
            <a:r>
              <a:rPr lang="en-US" dirty="0" smtClean="0"/>
              <a:t>: true})</a:t>
            </a:r>
          </a:p>
          <a:p>
            <a:pPr lvl="1"/>
            <a:r>
              <a:rPr lang="en-US" dirty="0" err="1" smtClean="0"/>
              <a:t>Inserire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con un ID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esistente</a:t>
            </a:r>
            <a:r>
              <a:rPr lang="en-US" dirty="0" smtClean="0"/>
              <a:t> </a:t>
            </a:r>
            <a:r>
              <a:rPr lang="en-US" dirty="0" err="1" smtClean="0"/>
              <a:t>dà</a:t>
            </a:r>
            <a:r>
              <a:rPr lang="en-US" dirty="0" smtClean="0"/>
              <a:t> </a:t>
            </a:r>
            <a:r>
              <a:rPr lang="en-US" dirty="0" err="1" smtClean="0"/>
              <a:t>errore</a:t>
            </a:r>
            <a:endParaRPr lang="en-US" dirty="0" smtClean="0"/>
          </a:p>
          <a:p>
            <a:pPr lvl="1"/>
            <a:r>
              <a:rPr lang="en-US" dirty="0" err="1" smtClean="0"/>
              <a:t>Aggiornare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con un ID non </a:t>
            </a:r>
            <a:r>
              <a:rPr lang="en-US" dirty="0" err="1" smtClean="0"/>
              <a:t>esistente</a:t>
            </a:r>
            <a:r>
              <a:rPr lang="en-US" dirty="0" smtClean="0"/>
              <a:t> non ha </a:t>
            </a:r>
            <a:r>
              <a:rPr lang="en-US" dirty="0" err="1" smtClean="0"/>
              <a:t>alcun</a:t>
            </a:r>
            <a:r>
              <a:rPr lang="en-US" dirty="0" smtClean="0"/>
              <a:t> </a:t>
            </a:r>
            <a:r>
              <a:rPr lang="en-US" dirty="0" err="1" smtClean="0"/>
              <a:t>effetto</a:t>
            </a:r>
            <a:endParaRPr lang="en-US" dirty="0" smtClean="0"/>
          </a:p>
          <a:p>
            <a:r>
              <a:rPr lang="en-US" dirty="0" smtClean="0"/>
              <a:t>In Cassandra </a:t>
            </a:r>
            <a:r>
              <a:rPr lang="en-US" dirty="0" err="1" smtClean="0"/>
              <a:t>l'UPSERT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con </a:t>
            </a:r>
            <a:r>
              <a:rPr lang="en-US" dirty="0"/>
              <a:t>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aggiornarne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endParaRPr lang="en-US" dirty="0" smtClean="0"/>
          </a:p>
          <a:p>
            <a:pPr lvl="1"/>
            <a:r>
              <a:rPr lang="en-US" dirty="0" err="1" smtClean="0"/>
              <a:t>Aggiornare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con un ID non </a:t>
            </a:r>
            <a:r>
              <a:rPr lang="en-US" dirty="0" err="1" smtClean="0"/>
              <a:t>esistente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Number of inserted rows: 797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it-IT" sz="1600" dirty="0" smtClean="0"/>
              <a:t>Un </a:t>
            </a:r>
            <a:r>
              <a:rPr lang="it-IT" sz="1600" dirty="0"/>
              <a:t>video può avere più </a:t>
            </a:r>
            <a:r>
              <a:rPr lang="it-IT" sz="1600" dirty="0" err="1"/>
              <a:t>tag</a:t>
            </a:r>
            <a:r>
              <a:rPr lang="it-IT" sz="1600" dirty="0"/>
              <a:t>, </a:t>
            </a:r>
            <a:r>
              <a:rPr lang="it-IT" sz="1600" dirty="0" smtClean="0"/>
              <a:t>quindi i sui dati sono duplicati nel CSV (tante righe, una per ogni </a:t>
            </a:r>
            <a:r>
              <a:rPr lang="it-IT" sz="1600" dirty="0" err="1" smtClean="0"/>
              <a:t>tag</a:t>
            </a:r>
            <a:r>
              <a:rPr lang="it-IT" sz="1600" dirty="0" smtClean="0"/>
              <a:t>)</a:t>
            </a:r>
            <a:endParaRPr lang="it-IT" sz="1600" dirty="0"/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root/</a:t>
            </a:r>
            <a:r>
              <a:rPr lang="en-US" sz="1400" dirty="0" err="1" smtClean="0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 smtClean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count(*)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corso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Fonte di </a:t>
            </a:r>
            <a:r>
              <a:rPr lang="en-US" dirty="0" err="1" smtClean="0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academy.datastax.com/resources/ds220-data-modeling</a:t>
            </a:r>
            <a:endParaRPr lang="en-US" dirty="0" smtClean="0"/>
          </a:p>
          <a:p>
            <a:r>
              <a:rPr lang="en-US" dirty="0" err="1" smtClean="0"/>
              <a:t>Macchina</a:t>
            </a:r>
            <a:r>
              <a:rPr lang="en-US" dirty="0" smtClean="0"/>
              <a:t> </a:t>
            </a:r>
            <a:r>
              <a:rPr lang="en-US" dirty="0" err="1" smtClean="0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s3.amazonaws.com/datastaxtraining/VM/DS220-vm-Jul2015.zip</a:t>
            </a:r>
            <a:endParaRPr lang="en-US" dirty="0" smtClean="0"/>
          </a:p>
          <a:p>
            <a:pPr lvl="1"/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leggera</a:t>
            </a:r>
            <a:r>
              <a:rPr lang="en-US" dirty="0" smtClean="0"/>
              <a:t> di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indicata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slide </a:t>
            </a:r>
            <a:r>
              <a:rPr lang="en-US" dirty="0" err="1" smtClean="0"/>
              <a:t>precedente</a:t>
            </a:r>
            <a:endParaRPr lang="en-US" dirty="0" smtClean="0"/>
          </a:p>
          <a:p>
            <a:pPr lvl="1"/>
            <a:r>
              <a:rPr lang="en-US" dirty="0" err="1" smtClean="0"/>
              <a:t>Contiene</a:t>
            </a:r>
            <a:r>
              <a:rPr lang="en-US" dirty="0" smtClean="0"/>
              <a:t> file di </a:t>
            </a:r>
            <a:r>
              <a:rPr lang="en-US" dirty="0" err="1" smtClean="0"/>
              <a:t>dati</a:t>
            </a:r>
            <a:r>
              <a:rPr lang="en-US" dirty="0" smtClean="0"/>
              <a:t> da </a:t>
            </a:r>
            <a:r>
              <a:rPr lang="en-US" dirty="0" err="1" smtClean="0"/>
              <a:t>usare</a:t>
            </a:r>
            <a:r>
              <a:rPr lang="en-US" dirty="0" smtClean="0"/>
              <a:t> per le </a:t>
            </a:r>
            <a:r>
              <a:rPr lang="en-US" dirty="0" err="1" smtClean="0"/>
              <a:t>esercitazioni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attenzione</a:t>
            </a:r>
            <a:r>
              <a:rPr lang="en-US" dirty="0" smtClean="0"/>
              <a:t>: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KillrVideo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di </a:t>
            </a:r>
            <a:r>
              <a:rPr lang="en-US" dirty="0" err="1" smtClean="0"/>
              <a:t>esempio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supporta</a:t>
            </a:r>
            <a:r>
              <a:rPr lang="en-US" dirty="0" smtClean="0"/>
              <a:t> un </a:t>
            </a:r>
            <a:r>
              <a:rPr lang="en-US" dirty="0" err="1" smtClean="0"/>
              <a:t>sito</a:t>
            </a:r>
            <a:r>
              <a:rPr lang="en-US" dirty="0" smtClean="0"/>
              <a:t> per la </a:t>
            </a:r>
            <a:r>
              <a:rPr lang="en-US" dirty="0" err="1" smtClean="0"/>
              <a:t>condivisione</a:t>
            </a:r>
            <a:r>
              <a:rPr lang="en-US" dirty="0" smtClean="0"/>
              <a:t> di video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Keyspace</a:t>
            </a:r>
            <a:r>
              <a:rPr lang="en-US" dirty="0" smtClean="0"/>
              <a:t> = Database</a:t>
            </a:r>
          </a:p>
          <a:p>
            <a:pPr lvl="1"/>
            <a:r>
              <a:rPr lang="en-US" dirty="0" smtClean="0"/>
              <a:t>Class = </a:t>
            </a:r>
            <a:r>
              <a:rPr lang="en-US" dirty="0" err="1" smtClean="0"/>
              <a:t>strategia</a:t>
            </a:r>
            <a:r>
              <a:rPr lang="en-US" dirty="0" smtClean="0"/>
              <a:t> di </a:t>
            </a:r>
            <a:r>
              <a:rPr lang="en-US" dirty="0" err="1" smtClean="0"/>
              <a:t>sharding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WITH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REPLICATION = {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'class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 smtClean="0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UUID,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TEXT,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PRIMARY</a:t>
            </a:r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Tipi di </a:t>
            </a:r>
            <a:r>
              <a:rPr lang="en-US" dirty="0" err="1" smtClean="0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Text, </a:t>
            </a:r>
            <a:r>
              <a:rPr lang="en-US" dirty="0" err="1" smtClean="0"/>
              <a:t>Int</a:t>
            </a:r>
            <a:r>
              <a:rPr lang="en-US" dirty="0" smtClean="0"/>
              <a:t>, ... </a:t>
            </a:r>
          </a:p>
          <a:p>
            <a:r>
              <a:rPr lang="en-US" dirty="0" smtClean="0"/>
              <a:t>UUID (Universally Unique </a:t>
            </a:r>
            <a:r>
              <a:rPr lang="en-US" dirty="0" err="1" smtClean="0"/>
              <a:t>Identidifier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Generato</a:t>
            </a:r>
            <a:r>
              <a:rPr lang="en-US" dirty="0" smtClean="0"/>
              <a:t> </a:t>
            </a:r>
            <a:r>
              <a:rPr lang="en-US" dirty="0" err="1" smtClean="0"/>
              <a:t>chiamando</a:t>
            </a:r>
            <a:r>
              <a:rPr lang="en-US" dirty="0" smtClean="0"/>
              <a:t> </a:t>
            </a:r>
            <a:r>
              <a:rPr lang="en-US" i="1" dirty="0" err="1" smtClean="0"/>
              <a:t>uuid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: 52b11d6d-16e2-4ee2-b2a9-5ef1e9589328</a:t>
            </a:r>
          </a:p>
          <a:p>
            <a:r>
              <a:rPr lang="en-US" dirty="0" err="1" smtClean="0"/>
              <a:t>TimeUUID</a:t>
            </a:r>
            <a:endParaRPr lang="en-US" dirty="0" smtClean="0"/>
          </a:p>
          <a:p>
            <a:pPr lvl="1"/>
            <a:r>
              <a:rPr lang="en-US" dirty="0" smtClean="0"/>
              <a:t>UUID + timestamp del </a:t>
            </a:r>
            <a:r>
              <a:rPr lang="en-US" dirty="0" err="1" smtClean="0"/>
              <a:t>momento</a:t>
            </a:r>
            <a:r>
              <a:rPr lang="en-US" dirty="0" smtClean="0"/>
              <a:t> di insert</a:t>
            </a:r>
          </a:p>
          <a:p>
            <a:pPr lvl="1"/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per </a:t>
            </a:r>
            <a:r>
              <a:rPr lang="en-US" dirty="0" err="1" smtClean="0"/>
              <a:t>memorizzare</a:t>
            </a:r>
            <a:r>
              <a:rPr lang="en-US" dirty="0" smtClean="0"/>
              <a:t> </a:t>
            </a:r>
            <a:r>
              <a:rPr lang="en-US" i="1" dirty="0" smtClean="0"/>
              <a:t>time series 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: 1be43390-9fe4-11e3-8d05-425861b86ab6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72500</TotalTime>
  <Words>3364</Words>
  <Application>Microsoft Office PowerPoint</Application>
  <PresentationFormat>Presentazione su schermo (4:3)</PresentationFormat>
  <Paragraphs>791</Paragraphs>
  <Slides>56</Slides>
  <Notes>12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Wingdings</vt:lpstr>
      <vt:lpstr>Retrospettivo</vt:lpstr>
      <vt:lpstr>Apache Cassandra</vt:lpstr>
      <vt:lpstr>Getting started</vt:lpstr>
      <vt:lpstr>Introduzione</vt:lpstr>
      <vt:lpstr>Installazione</vt:lpstr>
      <vt:lpstr>Installazione</vt:lpstr>
      <vt:lpstr>Installazione per il corso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693</cp:revision>
  <dcterms:created xsi:type="dcterms:W3CDTF">2014-12-16T10:04:42Z</dcterms:created>
  <dcterms:modified xsi:type="dcterms:W3CDTF">2021-01-23T15:59:36Z</dcterms:modified>
</cp:coreProperties>
</file>