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46"/>
  </p:notesMasterIdLst>
  <p:sldIdLst>
    <p:sldId id="256" r:id="rId2"/>
    <p:sldId id="328" r:id="rId3"/>
    <p:sldId id="336" r:id="rId4"/>
    <p:sldId id="329" r:id="rId5"/>
    <p:sldId id="331" r:id="rId6"/>
    <p:sldId id="332" r:id="rId7"/>
    <p:sldId id="333" r:id="rId8"/>
    <p:sldId id="335" r:id="rId9"/>
    <p:sldId id="334" r:id="rId10"/>
    <p:sldId id="337" r:id="rId11"/>
    <p:sldId id="356" r:id="rId12"/>
    <p:sldId id="338" r:id="rId13"/>
    <p:sldId id="340" r:id="rId14"/>
    <p:sldId id="341" r:id="rId15"/>
    <p:sldId id="339" r:id="rId16"/>
    <p:sldId id="342" r:id="rId17"/>
    <p:sldId id="343" r:id="rId18"/>
    <p:sldId id="344" r:id="rId19"/>
    <p:sldId id="346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102" d="100"/>
          <a:sy n="102" d="100"/>
        </p:scale>
        <p:origin x="234" y="10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01/11/2017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Secondo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del </a:t>
            </a:r>
            <a:r>
              <a:rPr lang="en-US" dirty="0" err="1" smtClean="0"/>
              <a:t>corso</a:t>
            </a:r>
            <a:r>
              <a:rPr lang="en-US" dirty="0" smtClean="0"/>
              <a:t>, </a:t>
            </a:r>
            <a:r>
              <a:rPr lang="en-US" dirty="0" err="1" smtClean="0"/>
              <a:t>l'order</a:t>
            </a:r>
            <a:r>
              <a:rPr lang="en-US" dirty="0" smtClean="0"/>
              <a:t> by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entrambi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, cambia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verso di </a:t>
            </a:r>
            <a:r>
              <a:rPr lang="en-US" baseline="0" dirty="0" err="1" smtClean="0"/>
              <a:t>lettura</a:t>
            </a:r>
            <a:r>
              <a:rPr lang="en-US" baseline="0" dirty="0" smtClean="0"/>
              <a:t> di Cassandra (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date &gt; X)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smtClean="0"/>
              <a:t>Apache Cassandra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smtClean="0"/>
              <a:t>A COLUMN-BASED NOSQL database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workflow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7" y="1845734"/>
            <a:ext cx="6613264" cy="43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Modellazione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83" y="2673921"/>
            <a:ext cx="3166099" cy="349051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Approccio</a:t>
            </a:r>
            <a:r>
              <a:rPr lang="en-US" dirty="0" smtClean="0"/>
              <a:t> query-driven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concettuale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workflow </a:t>
            </a:r>
            <a:r>
              <a:rPr lang="en-US" dirty="0" err="1" smtClean="0"/>
              <a:t>dell'applicazione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ricavato</a:t>
            </a:r>
            <a:r>
              <a:rPr lang="en-US" dirty="0" smtClean="0"/>
              <a:t> </a:t>
            </a:r>
            <a:r>
              <a:rPr lang="en-US" dirty="0" err="1" smtClean="0"/>
              <a:t>seguendo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query-driven</a:t>
            </a:r>
          </a:p>
          <a:p>
            <a:pPr lvl="1"/>
            <a:r>
              <a:rPr lang="en-US" dirty="0" err="1" smtClean="0"/>
              <a:t>Regole</a:t>
            </a:r>
            <a:r>
              <a:rPr lang="en-US" dirty="0" smtClean="0"/>
              <a:t> di mapping </a:t>
            </a:r>
            <a:r>
              <a:rPr lang="en-US" dirty="0" err="1" smtClean="0"/>
              <a:t>garantiscono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 </a:t>
            </a:r>
            <a:r>
              <a:rPr lang="en-US" dirty="0" err="1" smtClean="0"/>
              <a:t>correttezza</a:t>
            </a:r>
            <a:r>
              <a:rPr lang="en-US" dirty="0" smtClean="0"/>
              <a:t> del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endParaRPr lang="en-US" dirty="0" smtClean="0"/>
          </a:p>
          <a:p>
            <a:pPr lvl="1"/>
            <a:r>
              <a:rPr lang="en-US" dirty="0" smtClean="0"/>
              <a:t>Ad </a:t>
            </a:r>
            <a:r>
              <a:rPr lang="en-US" dirty="0" err="1" smtClean="0"/>
              <a:t>ogni</a:t>
            </a:r>
            <a:r>
              <a:rPr lang="en-US" dirty="0" smtClean="0"/>
              <a:t> query la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progettate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 </a:t>
            </a:r>
            <a:r>
              <a:rPr lang="en-US" dirty="0" err="1" smtClean="0"/>
              <a:t>garantire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corretta</a:t>
            </a:r>
            <a:r>
              <a:rPr lang="en-US" dirty="0" smtClean="0"/>
              <a:t> </a:t>
            </a:r>
            <a:r>
              <a:rPr lang="en-US" dirty="0" err="1" smtClean="0"/>
              <a:t>esecuzione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delle</a:t>
            </a:r>
            <a:r>
              <a:rPr lang="en-US" dirty="0" smtClean="0"/>
              <a:t> query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restituiscono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nell'ordine</a:t>
            </a:r>
            <a:r>
              <a:rPr lang="en-US" dirty="0" smtClean="0"/>
              <a:t> </a:t>
            </a:r>
            <a:r>
              <a:rPr lang="en-US" dirty="0" err="1" smtClean="0"/>
              <a:t>corretto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workflow </a:t>
            </a:r>
            <a:r>
              <a:rPr lang="en-US" dirty="0" err="1" smtClean="0"/>
              <a:t>dell'applicazione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ricavato</a:t>
            </a:r>
            <a:r>
              <a:rPr lang="en-US" dirty="0" smtClean="0"/>
              <a:t> </a:t>
            </a:r>
            <a:r>
              <a:rPr lang="en-US" dirty="0" err="1" smtClean="0"/>
              <a:t>applicando</a:t>
            </a:r>
            <a:r>
              <a:rPr lang="en-US" dirty="0" smtClean="0"/>
              <a:t> </a:t>
            </a:r>
            <a:r>
              <a:rPr lang="en-US" b="1" dirty="0" smtClean="0"/>
              <a:t>in </a:t>
            </a:r>
            <a:r>
              <a:rPr lang="en-US" b="1" dirty="0" err="1" smtClean="0"/>
              <a:t>ordine</a:t>
            </a:r>
            <a:r>
              <a:rPr lang="en-US" dirty="0" smtClean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seguenti</a:t>
            </a:r>
            <a:r>
              <a:rPr lang="en-US" dirty="0" smtClean="0"/>
              <a:t> 5 </a:t>
            </a:r>
            <a:r>
              <a:rPr lang="en-US" dirty="0" err="1" smtClean="0"/>
              <a:t>regole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riguardano</a:t>
            </a:r>
            <a:r>
              <a:rPr lang="en-US" dirty="0" smtClean="0"/>
              <a:t>, </a:t>
            </a:r>
            <a:r>
              <a:rPr lang="en-US" dirty="0" err="1" smtClean="0"/>
              <a:t>rispettivamente</a:t>
            </a:r>
            <a:r>
              <a:rPr lang="en-US" dirty="0" smtClean="0"/>
              <a:t>: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Entità</a:t>
            </a:r>
            <a:r>
              <a:rPr lang="en-US" dirty="0" smtClean="0"/>
              <a:t> e </a:t>
            </a:r>
            <a:r>
              <a:rPr lang="en-US" dirty="0" err="1" smtClean="0"/>
              <a:t>relazioni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inesatte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ordinamento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Entità</a:t>
            </a:r>
            <a:r>
              <a:rPr lang="en-US" dirty="0" smtClean="0"/>
              <a:t> e </a:t>
            </a:r>
            <a:r>
              <a:rPr lang="en-US" dirty="0" err="1" smtClean="0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Traduzione</a:t>
            </a:r>
            <a:r>
              <a:rPr lang="en-US" dirty="0" smtClean="0"/>
              <a:t> di </a:t>
            </a:r>
            <a:r>
              <a:rPr lang="en-US" dirty="0" err="1" smtClean="0"/>
              <a:t>entità</a:t>
            </a:r>
            <a:endParaRPr lang="en-US" dirty="0" smtClean="0"/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tabella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entità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colonna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attributo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647279"/>
            <a:ext cx="7543802" cy="18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Entità</a:t>
            </a:r>
            <a:r>
              <a:rPr lang="en-US" dirty="0" smtClean="0"/>
              <a:t> e </a:t>
            </a:r>
            <a:r>
              <a:rPr lang="en-US" dirty="0" err="1" smtClean="0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Traduzione</a:t>
            </a:r>
            <a:r>
              <a:rPr lang="en-US" dirty="0" smtClean="0"/>
              <a:t> di </a:t>
            </a:r>
            <a:r>
              <a:rPr lang="en-US" dirty="0" err="1" smtClean="0"/>
              <a:t>relazioni</a:t>
            </a:r>
            <a:endParaRPr lang="en-US" dirty="0" smtClean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 smtClean="0"/>
              <a:t>relazione</a:t>
            </a:r>
            <a:endParaRPr lang="en-US" dirty="0"/>
          </a:p>
          <a:p>
            <a:pPr lvl="1"/>
            <a:r>
              <a:rPr lang="en-US" dirty="0" err="1" smtClean="0"/>
              <a:t>Attenzione</a:t>
            </a:r>
            <a:r>
              <a:rPr lang="en-US" dirty="0" smtClean="0"/>
              <a:t>: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esistere</a:t>
            </a:r>
            <a:r>
              <a:rPr lang="en-US" dirty="0" smtClean="0"/>
              <a:t> </a:t>
            </a:r>
            <a:r>
              <a:rPr lang="en-US" dirty="0" err="1" smtClean="0"/>
              <a:t>soluzioni</a:t>
            </a:r>
            <a:r>
              <a:rPr lang="en-US" dirty="0" smtClean="0"/>
              <a:t> diverse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scelta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quale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dipende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cardinalità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 e dal </a:t>
            </a:r>
            <a:r>
              <a:rPr lang="en-US" dirty="0" err="1" smtClean="0"/>
              <a:t>carico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8" y="3665977"/>
            <a:ext cx="7378361" cy="2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2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effettuare</a:t>
            </a:r>
            <a:r>
              <a:rPr lang="en-US" dirty="0" smtClean="0"/>
              <a:t>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r>
              <a:rPr lang="en-US" dirty="0" smtClean="0"/>
              <a:t> è un </a:t>
            </a:r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ordinato</a:t>
            </a:r>
            <a:r>
              <a:rPr lang="en-US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colonne</a:t>
            </a:r>
            <a:r>
              <a:rPr lang="en-US" dirty="0" smtClean="0"/>
              <a:t>, </a:t>
            </a:r>
            <a:r>
              <a:rPr lang="en-US" dirty="0" err="1" smtClean="0"/>
              <a:t>costituito</a:t>
            </a:r>
            <a:r>
              <a:rPr lang="en-US" dirty="0" smtClean="0"/>
              <a:t> da </a:t>
            </a:r>
            <a:r>
              <a:rPr lang="en-US" dirty="0" err="1" smtClean="0"/>
              <a:t>chiave</a:t>
            </a:r>
            <a:r>
              <a:rPr lang="en-US" dirty="0" smtClean="0"/>
              <a:t> di </a:t>
            </a:r>
            <a:r>
              <a:rPr lang="en-US" dirty="0" err="1" smtClean="0"/>
              <a:t>partizionamento</a:t>
            </a:r>
            <a:r>
              <a:rPr lang="en-US" dirty="0" smtClean="0"/>
              <a:t> e </a:t>
            </a:r>
            <a:r>
              <a:rPr lang="en-US" dirty="0" err="1" smtClean="0"/>
              <a:t>colonne</a:t>
            </a:r>
            <a:r>
              <a:rPr lang="en-US" dirty="0" smtClean="0"/>
              <a:t> di </a:t>
            </a:r>
            <a:r>
              <a:rPr lang="en-US" dirty="0" err="1" smtClean="0"/>
              <a:t>raggruppamento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chiave</a:t>
            </a:r>
            <a:r>
              <a:rPr lang="en-US" dirty="0" smtClean="0"/>
              <a:t> di </a:t>
            </a:r>
            <a:r>
              <a:rPr lang="en-US" dirty="0" err="1" smtClean="0"/>
              <a:t>partizionamento</a:t>
            </a:r>
            <a:r>
              <a:rPr lang="en-US" dirty="0" smtClean="0"/>
              <a:t> è </a:t>
            </a:r>
            <a:r>
              <a:rPr lang="en-US" dirty="0" err="1" smtClean="0"/>
              <a:t>formato</a:t>
            </a:r>
            <a:r>
              <a:rPr lang="en-US" dirty="0" smtClean="0"/>
              <a:t> da </a:t>
            </a:r>
            <a:r>
              <a:rPr lang="en-US" dirty="0" err="1" smtClean="0"/>
              <a:t>una</a:t>
            </a:r>
            <a:r>
              <a:rPr lang="en-US" dirty="0" smtClean="0"/>
              <a:t> (o </a:t>
            </a:r>
            <a:r>
              <a:rPr lang="en-US" dirty="0" err="1" smtClean="0"/>
              <a:t>più</a:t>
            </a:r>
            <a:r>
              <a:rPr lang="en-US" dirty="0" smtClean="0"/>
              <a:t>) </a:t>
            </a:r>
            <a:r>
              <a:rPr lang="en-US" dirty="0" err="1" smtClean="0"/>
              <a:t>delle</a:t>
            </a:r>
            <a:r>
              <a:rPr lang="en-US" dirty="0" smtClean="0"/>
              <a:t> prime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dichiarate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 smtClean="0"/>
          </a:p>
          <a:p>
            <a:pPr lvl="1"/>
            <a:r>
              <a:rPr lang="en-US" dirty="0" smtClean="0"/>
              <a:t>Le query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includere</a:t>
            </a:r>
            <a:r>
              <a:rPr lang="en-US" dirty="0" smtClean="0"/>
              <a:t> le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di </a:t>
            </a:r>
            <a:r>
              <a:rPr lang="en-US" dirty="0" err="1" smtClean="0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2" y="4237580"/>
            <a:ext cx="7543801" cy="7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2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effettuare</a:t>
            </a:r>
            <a:r>
              <a:rPr lang="en-US" dirty="0" smtClean="0"/>
              <a:t>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le prime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 smtClean="0"/>
          </a:p>
          <a:p>
            <a:pPr lvl="1"/>
            <a:r>
              <a:rPr lang="en-US" dirty="0" err="1" smtClean="0"/>
              <a:t>Ricerca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i="1" dirty="0" smtClean="0"/>
              <a:t>title</a:t>
            </a:r>
            <a:r>
              <a:rPr lang="en-US" dirty="0" smtClean="0"/>
              <a:t> e </a:t>
            </a:r>
            <a:r>
              <a:rPr lang="en-US" i="1" dirty="0" smtClean="0"/>
              <a:t>type</a:t>
            </a:r>
          </a:p>
          <a:p>
            <a:pPr lvl="1"/>
            <a:r>
              <a:rPr lang="en-US" dirty="0" smtClean="0"/>
              <a:t>3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" y="3321715"/>
            <a:ext cx="7494963" cy="2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2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effettuare</a:t>
            </a:r>
            <a:r>
              <a:rPr lang="en-US" dirty="0" smtClean="0"/>
              <a:t>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le prime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 smtClean="0"/>
          </a:p>
          <a:p>
            <a:pPr lvl="1"/>
            <a:r>
              <a:rPr lang="en-US" dirty="0" err="1" smtClean="0"/>
              <a:t>Ricerca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i="1" dirty="0" err="1" smtClean="0"/>
              <a:t>last_name</a:t>
            </a:r>
            <a:r>
              <a:rPr lang="en-US" i="1" dirty="0" smtClean="0"/>
              <a:t> </a:t>
            </a:r>
            <a:r>
              <a:rPr lang="en-US" dirty="0" smtClean="0"/>
              <a:t>e </a:t>
            </a:r>
            <a:r>
              <a:rPr lang="en-US" i="1" dirty="0" err="1" smtClean="0"/>
              <a:t>first_name</a:t>
            </a:r>
            <a:endParaRPr lang="en-US" i="1" dirty="0" smtClean="0"/>
          </a:p>
          <a:p>
            <a:pPr lvl="1"/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2" y="3202083"/>
            <a:ext cx="7358093" cy="26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 smtClean="0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effettuare</a:t>
            </a:r>
            <a:r>
              <a:rPr lang="en-US" dirty="0" smtClean="0"/>
              <a:t>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inesatte</a:t>
            </a:r>
            <a:endParaRPr lang="en-US" dirty="0" smtClean="0"/>
          </a:p>
          <a:p>
            <a:pPr lvl="1"/>
            <a:r>
              <a:rPr lang="en-US" dirty="0" smtClean="0"/>
              <a:t>Sulla </a:t>
            </a:r>
            <a:r>
              <a:rPr lang="en-US" dirty="0" err="1" smtClean="0"/>
              <a:t>chiave</a:t>
            </a:r>
            <a:r>
              <a:rPr lang="en-US" dirty="0" smtClean="0"/>
              <a:t> di </a:t>
            </a:r>
            <a:r>
              <a:rPr lang="en-US" dirty="0" err="1" smtClean="0"/>
              <a:t>partizionamento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fare solo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endParaRPr lang="en-US" dirty="0" smtClean="0"/>
          </a:p>
          <a:p>
            <a:pPr lvl="1"/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inesatte</a:t>
            </a:r>
            <a:r>
              <a:rPr lang="en-US" dirty="0" smtClean="0"/>
              <a:t> </a:t>
            </a:r>
            <a:r>
              <a:rPr lang="en-US" dirty="0" err="1" smtClean="0"/>
              <a:t>vanno</a:t>
            </a:r>
            <a:r>
              <a:rPr lang="en-US" dirty="0" smtClean="0"/>
              <a:t> </a:t>
            </a:r>
            <a:r>
              <a:rPr lang="en-US" dirty="0" err="1" smtClean="0"/>
              <a:t>dichiarati</a:t>
            </a:r>
            <a:r>
              <a:rPr lang="en-US" dirty="0" smtClean="0"/>
              <a:t> come </a:t>
            </a:r>
            <a:r>
              <a:rPr lang="en-US" dirty="0" err="1" smtClean="0"/>
              <a:t>colonne</a:t>
            </a:r>
            <a:r>
              <a:rPr lang="en-US" dirty="0" smtClean="0"/>
              <a:t> di clustering, DOPO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fare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esatte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451226"/>
            <a:ext cx="7586404" cy="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come </a:t>
            </a:r>
            <a:r>
              <a:rPr lang="en-US" dirty="0" err="1" smtClean="0"/>
              <a:t>modellare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per </a:t>
            </a:r>
            <a:r>
              <a:rPr lang="en-US" dirty="0" err="1" smtClean="0"/>
              <a:t>rispondere</a:t>
            </a:r>
            <a:r>
              <a:rPr lang="en-US" dirty="0" smtClean="0"/>
              <a:t> a </a:t>
            </a:r>
            <a:r>
              <a:rPr lang="en-US" dirty="0" err="1" smtClean="0"/>
              <a:t>specifiche</a:t>
            </a:r>
            <a:r>
              <a:rPr lang="en-US" dirty="0" smtClean="0"/>
              <a:t> query..</a:t>
            </a:r>
          </a:p>
          <a:p>
            <a:r>
              <a:rPr lang="en-US" dirty="0" smtClean="0"/>
              <a:t>.. ma come </a:t>
            </a:r>
            <a:r>
              <a:rPr lang="en-US" dirty="0" err="1" smtClean="0"/>
              <a:t>progettare</a:t>
            </a:r>
            <a:r>
              <a:rPr lang="en-US" dirty="0" smtClean="0"/>
              <a:t> la </a:t>
            </a:r>
            <a:r>
              <a:rPr lang="en-US" dirty="0" err="1" smtClean="0"/>
              <a:t>modellazione</a:t>
            </a:r>
            <a:r>
              <a:rPr lang="en-US" dirty="0" smtClean="0"/>
              <a:t> di un </a:t>
            </a:r>
            <a:r>
              <a:rPr lang="en-US" dirty="0" err="1" smtClean="0"/>
              <a:t>intero</a:t>
            </a:r>
            <a:r>
              <a:rPr lang="en-US" dirty="0" smtClean="0"/>
              <a:t> database?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139478"/>
            <a:ext cx="7543801" cy="2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3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Ricerca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i="1" dirty="0" err="1" smtClean="0"/>
              <a:t>last_name</a:t>
            </a:r>
            <a:r>
              <a:rPr lang="en-US" i="1" dirty="0" smtClean="0"/>
              <a:t> = ? </a:t>
            </a:r>
            <a:r>
              <a:rPr lang="en-US" dirty="0" smtClean="0"/>
              <a:t>e </a:t>
            </a:r>
            <a:r>
              <a:rPr lang="en-US" i="1" dirty="0" err="1" smtClean="0"/>
              <a:t>registration_date</a:t>
            </a:r>
            <a:r>
              <a:rPr lang="en-US" i="1" dirty="0" smtClean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63284"/>
            <a:ext cx="7471214" cy="19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3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ricerche</a:t>
            </a:r>
            <a:r>
              <a:rPr lang="en-US" dirty="0" smtClean="0"/>
              <a:t> </a:t>
            </a:r>
            <a:r>
              <a:rPr lang="en-US" dirty="0" err="1" smtClean="0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Ricerca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i="1" dirty="0" err="1" smtClean="0"/>
              <a:t>user_id</a:t>
            </a:r>
            <a:r>
              <a:rPr lang="en-US" i="1" dirty="0" smtClean="0"/>
              <a:t> = ? </a:t>
            </a:r>
            <a:r>
              <a:rPr lang="en-US" dirty="0" smtClean="0"/>
              <a:t>e </a:t>
            </a:r>
            <a:r>
              <a:rPr lang="en-US" i="1" dirty="0" err="1" smtClean="0"/>
              <a:t>uploaded_timestamp</a:t>
            </a:r>
            <a:r>
              <a:rPr lang="en-US" i="1" dirty="0" smtClean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37957"/>
            <a:ext cx="7476109" cy="2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4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 smtClean="0"/>
              <a:t>ordinamenti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, le </a:t>
            </a:r>
            <a:r>
              <a:rPr lang="en-US" dirty="0" err="1" smtClean="0"/>
              <a:t>partizioni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ordinate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di </a:t>
            </a:r>
            <a:r>
              <a:rPr lang="en-US" dirty="0" err="1" smtClean="0"/>
              <a:t>raggruppamento</a:t>
            </a:r>
            <a:r>
              <a:rPr lang="en-US" dirty="0" smtClean="0"/>
              <a:t>, </a:t>
            </a:r>
            <a:r>
              <a:rPr lang="en-US" dirty="0" err="1" smtClean="0"/>
              <a:t>nell'ordine</a:t>
            </a:r>
            <a:r>
              <a:rPr lang="en-US" dirty="0" smtClean="0"/>
              <a:t> in cui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dichiarate</a:t>
            </a:r>
            <a:endParaRPr lang="en-US" dirty="0" smtClean="0"/>
          </a:p>
          <a:p>
            <a:pPr lvl="1"/>
            <a:r>
              <a:rPr lang="en-US" dirty="0" err="1" smtClean="0"/>
              <a:t>L'ordinamento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specificato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creazione</a:t>
            </a:r>
            <a:endParaRPr lang="en-US" dirty="0" smtClean="0"/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esiste</a:t>
            </a:r>
            <a:r>
              <a:rPr lang="en-US" dirty="0" smtClean="0"/>
              <a:t> la </a:t>
            </a:r>
            <a:r>
              <a:rPr lang="en-US" dirty="0" err="1" smtClean="0"/>
              <a:t>clausola</a:t>
            </a:r>
            <a:r>
              <a:rPr lang="en-US" dirty="0" smtClean="0"/>
              <a:t> di ORDER BY in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" y="3857414"/>
            <a:ext cx="7543943" cy="7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4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 smtClean="0"/>
              <a:t>ordinamenti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  <a:p>
            <a:pPr lvl="1"/>
            <a:r>
              <a:rPr lang="en-US" dirty="0" err="1" smtClean="0"/>
              <a:t>Ordinamento</a:t>
            </a:r>
            <a:r>
              <a:rPr lang="en-US" dirty="0" smtClean="0"/>
              <a:t> per </a:t>
            </a:r>
            <a:r>
              <a:rPr lang="en-US" i="1" dirty="0" err="1" smtClean="0"/>
              <a:t>registration_date</a:t>
            </a:r>
            <a:r>
              <a:rPr lang="en-US" i="1" dirty="0" smtClean="0"/>
              <a:t> </a:t>
            </a:r>
            <a:r>
              <a:rPr lang="en-US" dirty="0" err="1" smtClean="0"/>
              <a:t>crescente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228484"/>
            <a:ext cx="7586404" cy="17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4 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per </a:t>
            </a:r>
            <a:r>
              <a:rPr lang="en-US" dirty="0" err="1" smtClean="0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 smtClean="0"/>
              <a:t>ordinamenti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uploaded_timestamp</a:t>
            </a:r>
            <a:r>
              <a:rPr lang="en-US" i="1" dirty="0"/>
              <a:t> </a:t>
            </a:r>
            <a:r>
              <a:rPr lang="en-US" dirty="0" err="1" smtClean="0"/>
              <a:t>decrescente</a:t>
            </a:r>
            <a:r>
              <a:rPr lang="en-US" dirty="0" smtClean="0"/>
              <a:t> e </a:t>
            </a:r>
            <a:r>
              <a:rPr lang="en-US" i="1" dirty="0" err="1" smtClean="0"/>
              <a:t>video_id</a:t>
            </a:r>
            <a:r>
              <a:rPr lang="en-US" i="1" dirty="0" smtClean="0"/>
              <a:t> </a:t>
            </a:r>
            <a:r>
              <a:rPr lang="en-US" dirty="0" err="1" smtClean="0"/>
              <a:t>crescente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46391"/>
            <a:ext cx="7586404" cy="27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5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dichiarati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 smtClean="0"/>
          </a:p>
          <a:p>
            <a:pPr lvl="1"/>
            <a:r>
              <a:rPr lang="en-US" dirty="0" err="1" smtClean="0"/>
              <a:t>Importante</a:t>
            </a:r>
            <a:r>
              <a:rPr lang="en-US" dirty="0" smtClean="0"/>
              <a:t> per </a:t>
            </a:r>
            <a:r>
              <a:rPr lang="en-US" dirty="0" err="1" smtClean="0"/>
              <a:t>mantenere</a:t>
            </a:r>
            <a:r>
              <a:rPr lang="en-US" dirty="0" smtClean="0"/>
              <a:t> la </a:t>
            </a:r>
            <a:r>
              <a:rPr lang="en-US" dirty="0" err="1" smtClean="0"/>
              <a:t>granularità</a:t>
            </a:r>
            <a:r>
              <a:rPr lang="en-US" dirty="0" smtClean="0"/>
              <a:t> </a:t>
            </a:r>
            <a:r>
              <a:rPr lang="en-US" dirty="0" err="1" smtClean="0"/>
              <a:t>giusta</a:t>
            </a:r>
            <a:r>
              <a:rPr lang="en-US" dirty="0" smtClean="0"/>
              <a:t> per la </a:t>
            </a:r>
            <a:r>
              <a:rPr lang="en-US" dirty="0" err="1" smtClean="0"/>
              <a:t>tabella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852870"/>
            <a:ext cx="7543801" cy="3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Regola</a:t>
            </a:r>
            <a:r>
              <a:rPr lang="en-US" dirty="0" smtClean="0"/>
              <a:t> 5</a:t>
            </a:r>
            <a:br>
              <a:rPr lang="en-US" dirty="0" smtClean="0"/>
            </a:b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dichiarati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 smtClean="0"/>
          </a:p>
          <a:p>
            <a:pPr lvl="1"/>
            <a:r>
              <a:rPr lang="en-US" dirty="0" err="1" smtClean="0"/>
              <a:t>Importante</a:t>
            </a:r>
            <a:r>
              <a:rPr lang="en-US" dirty="0" smtClean="0"/>
              <a:t> per </a:t>
            </a:r>
            <a:r>
              <a:rPr lang="en-US" dirty="0" err="1" smtClean="0"/>
              <a:t>mantenere</a:t>
            </a:r>
            <a:r>
              <a:rPr lang="en-US" dirty="0" smtClean="0"/>
              <a:t> la </a:t>
            </a:r>
            <a:r>
              <a:rPr lang="en-US" dirty="0" err="1" smtClean="0"/>
              <a:t>granularità</a:t>
            </a:r>
            <a:r>
              <a:rPr lang="en-US" dirty="0" smtClean="0"/>
              <a:t> </a:t>
            </a:r>
            <a:r>
              <a:rPr lang="en-US" dirty="0" err="1" smtClean="0"/>
              <a:t>giusta</a:t>
            </a:r>
            <a:r>
              <a:rPr lang="en-US" dirty="0" smtClean="0"/>
              <a:t> per la </a:t>
            </a:r>
            <a:r>
              <a:rPr lang="en-US" dirty="0" err="1" smtClean="0"/>
              <a:t>tabella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981480"/>
            <a:ext cx="7543801" cy="25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" y="2381390"/>
            <a:ext cx="9021170" cy="2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79212"/>
            <a:ext cx="7586404" cy="180706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seguente</a:t>
            </a:r>
            <a:r>
              <a:rPr lang="en-US" dirty="0" smtClean="0"/>
              <a:t> schema </a:t>
            </a:r>
            <a:r>
              <a:rPr lang="en-US" dirty="0" err="1" smtClean="0"/>
              <a:t>concettuale</a:t>
            </a:r>
            <a:r>
              <a:rPr lang="en-US" dirty="0" smtClean="0"/>
              <a:t>, </a:t>
            </a:r>
            <a:r>
              <a:rPr lang="en-US" dirty="0" err="1" smtClean="0"/>
              <a:t>definire</a:t>
            </a:r>
            <a:r>
              <a:rPr lang="en-US" dirty="0" smtClean="0"/>
              <a:t> le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rispondono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query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Q1: </a:t>
            </a:r>
            <a:r>
              <a:rPr lang="en-US" dirty="0" err="1" smtClean="0"/>
              <a:t>Dato</a:t>
            </a:r>
            <a:r>
              <a:rPr lang="en-US" dirty="0" smtClean="0"/>
              <a:t> un tag,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video (</a:t>
            </a:r>
            <a:r>
              <a:rPr lang="en-US" dirty="0" err="1" smtClean="0"/>
              <a:t>mostra</a:t>
            </a:r>
            <a:r>
              <a:rPr lang="en-US" dirty="0" smtClean="0"/>
              <a:t> prima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recenti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Q2: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video di un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attore</a:t>
            </a:r>
            <a:r>
              <a:rPr lang="en-US" dirty="0" smtClean="0"/>
              <a:t> in un </a:t>
            </a:r>
            <a:r>
              <a:rPr lang="en-US" dirty="0" err="1" smtClean="0"/>
              <a:t>dato</a:t>
            </a:r>
            <a:r>
              <a:rPr lang="en-US" dirty="0" smtClean="0"/>
              <a:t> range di </a:t>
            </a:r>
            <a:r>
              <a:rPr lang="en-US" dirty="0" err="1" smtClean="0"/>
              <a:t>anni</a:t>
            </a:r>
            <a:r>
              <a:rPr lang="en-US" dirty="0" smtClean="0"/>
              <a:t> (</a:t>
            </a:r>
            <a:r>
              <a:rPr lang="en-US" dirty="0" err="1" smtClean="0"/>
              <a:t>mostra</a:t>
            </a:r>
            <a:r>
              <a:rPr lang="en-US" dirty="0" smtClean="0"/>
              <a:t> prima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recenti</a:t>
            </a:r>
            <a:r>
              <a:rPr lang="en-US" dirty="0" smtClean="0"/>
              <a:t> e </a:t>
            </a:r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titolo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Q3</a:t>
            </a:r>
            <a:r>
              <a:rPr lang="en-US" dirty="0"/>
              <a:t>. </a:t>
            </a:r>
            <a:r>
              <a:rPr lang="en-US" dirty="0" smtClean="0"/>
              <a:t>Come Q2, ma </a:t>
            </a:r>
            <a:r>
              <a:rPr lang="en-US" dirty="0" err="1" smtClean="0"/>
              <a:t>filtrando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genere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7</a:t>
            </a:r>
            <a:endParaRPr lang="en-US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14408"/>
              </p:ext>
            </p:extLst>
          </p:nvPr>
        </p:nvGraphicFramePr>
        <p:xfrm>
          <a:off x="1065231" y="2413259"/>
          <a:ext cx="7145515" cy="3110844"/>
        </p:xfrm>
        <a:graphic>
          <a:graphicData uri="http://schemas.openxmlformats.org/drawingml/2006/table">
            <a:tbl>
              <a:tblPr/>
              <a:tblGrid>
                <a:gridCol w="1734520"/>
                <a:gridCol w="423699"/>
                <a:gridCol w="335429"/>
                <a:gridCol w="1734520"/>
                <a:gridCol w="423699"/>
                <a:gridCol w="335429"/>
                <a:gridCol w="1734520"/>
                <a:gridCol w="423699"/>
              </a:tblGrid>
              <a:tr h="2828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videos_by_tag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videos_by_genre_actor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44589"/>
            <a:ext cx="7543802" cy="15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 </a:t>
            </a:r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r>
              <a:rPr lang="en-US" dirty="0" smtClean="0"/>
              <a:t> (</a:t>
            </a:r>
            <a:r>
              <a:rPr lang="en-US" dirty="0" err="1" smtClean="0"/>
              <a:t>partizionamento</a:t>
            </a:r>
            <a:r>
              <a:rPr lang="en-US" dirty="0" smtClean="0"/>
              <a:t> + </a:t>
            </a:r>
            <a:r>
              <a:rPr lang="en-US" dirty="0" err="1" smtClean="0"/>
              <a:t>raggruppamento</a:t>
            </a:r>
            <a:r>
              <a:rPr lang="en-US" dirty="0" smtClean="0"/>
              <a:t>) </a:t>
            </a:r>
            <a:r>
              <a:rPr lang="en-US" dirty="0" err="1" smtClean="0"/>
              <a:t>consente</a:t>
            </a:r>
            <a:r>
              <a:rPr lang="en-US" dirty="0" smtClean="0"/>
              <a:t> di </a:t>
            </a:r>
            <a:r>
              <a:rPr lang="en-US" dirty="0" err="1" smtClean="0"/>
              <a:t>memorizzare</a:t>
            </a:r>
            <a:r>
              <a:rPr lang="en-US" dirty="0" smtClean="0"/>
              <a:t> </a:t>
            </a:r>
            <a:r>
              <a:rPr lang="en-US" dirty="0" err="1" smtClean="0"/>
              <a:t>pù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stessa</a:t>
            </a:r>
            <a:r>
              <a:rPr lang="en-US" dirty="0" smtClean="0"/>
              <a:t> </a:t>
            </a:r>
            <a:r>
              <a:rPr lang="en-US" dirty="0" err="1" smtClean="0"/>
              <a:t>partizione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colonna</a:t>
            </a:r>
            <a:r>
              <a:rPr lang="en-US" dirty="0" smtClean="0"/>
              <a:t> è </a:t>
            </a:r>
            <a:r>
              <a:rPr lang="en-US" dirty="0" err="1" smtClean="0"/>
              <a:t>funzionalmente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di </a:t>
            </a:r>
            <a:r>
              <a:rPr lang="en-US" dirty="0" err="1" smtClean="0"/>
              <a:t>partizionamento</a:t>
            </a:r>
            <a:r>
              <a:rPr lang="en-US" dirty="0" smtClean="0"/>
              <a:t>,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dichiararla</a:t>
            </a:r>
            <a:r>
              <a:rPr lang="en-US" dirty="0" smtClean="0"/>
              <a:t> come </a:t>
            </a:r>
            <a:r>
              <a:rPr lang="en-US" dirty="0" err="1" smtClean="0"/>
              <a:t>statica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sarà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per </a:t>
            </a:r>
            <a:r>
              <a:rPr lang="en-US" dirty="0" err="1" smtClean="0"/>
              <a:t>partizione</a:t>
            </a:r>
            <a:r>
              <a:rPr lang="en-US" dirty="0" smtClean="0"/>
              <a:t>, non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endParaRPr lang="en-US" dirty="0" smtClean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48" y="2555448"/>
            <a:ext cx="4972822" cy="21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usarle</a:t>
            </a:r>
            <a:endParaRPr lang="en-US" dirty="0" smtClean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52914"/>
            <a:ext cx="7569160" cy="3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Quando</a:t>
            </a:r>
            <a:r>
              <a:rPr lang="en-US" dirty="0" smtClean="0"/>
              <a:t> non </a:t>
            </a:r>
            <a:r>
              <a:rPr lang="en-US" dirty="0" err="1" smtClean="0"/>
              <a:t>usarle</a:t>
            </a:r>
            <a:endParaRPr lang="en-US" dirty="0" smtClean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48312"/>
            <a:ext cx="7586403" cy="31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" y="2140081"/>
            <a:ext cx="8622860" cy="307294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764860" cy="44230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seguente</a:t>
            </a:r>
            <a:r>
              <a:rPr lang="en-US" dirty="0" smtClean="0"/>
              <a:t> schema </a:t>
            </a:r>
            <a:r>
              <a:rPr lang="en-US" dirty="0" err="1" smtClean="0"/>
              <a:t>concettuale</a:t>
            </a:r>
            <a:r>
              <a:rPr lang="en-US" dirty="0" smtClean="0"/>
              <a:t>, </a:t>
            </a:r>
            <a:r>
              <a:rPr lang="en-US" dirty="0" err="1" smtClean="0"/>
              <a:t>definire</a:t>
            </a:r>
            <a:r>
              <a:rPr lang="en-US" dirty="0" smtClean="0"/>
              <a:t> le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rispondono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query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Q1</a:t>
            </a:r>
            <a:r>
              <a:rPr lang="en-US" dirty="0"/>
              <a:t>: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playlist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proprietario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un range di date di </a:t>
            </a:r>
            <a:r>
              <a:rPr lang="en-US" dirty="0" err="1" smtClean="0"/>
              <a:t>modifica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mostra</a:t>
            </a:r>
            <a:r>
              <a:rPr lang="en-US" dirty="0" smtClean="0"/>
              <a:t> prima </a:t>
            </a:r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modificate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di </a:t>
            </a:r>
            <a:r>
              <a:rPr lang="en-US" dirty="0" err="1" smtClean="0"/>
              <a:t>recente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Q2: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canali</a:t>
            </a:r>
            <a:r>
              <a:rPr lang="en-US" dirty="0" smtClean="0"/>
              <a:t> (ordinate </a:t>
            </a:r>
            <a:r>
              <a:rPr lang="en-US" dirty="0" err="1" smtClean="0"/>
              <a:t>alfabeticamente</a:t>
            </a:r>
            <a:r>
              <a:rPr lang="en-US" dirty="0" smtClean="0"/>
              <a:t>) a cui un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utente</a:t>
            </a:r>
            <a:r>
              <a:rPr lang="en-US" dirty="0" smtClean="0"/>
              <a:t> è </a:t>
            </a:r>
            <a:r>
              <a:rPr lang="en-US" dirty="0" err="1" smtClean="0"/>
              <a:t>registrato</a:t>
            </a:r>
            <a:endParaRPr lang="en-US" dirty="0"/>
          </a:p>
          <a:p>
            <a:pPr lvl="1"/>
            <a:r>
              <a:rPr lang="en-US" dirty="0" smtClean="0"/>
              <a:t>Q3</a:t>
            </a:r>
            <a:r>
              <a:rPr lang="en-US" dirty="0"/>
              <a:t>.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video </a:t>
            </a:r>
            <a:r>
              <a:rPr lang="en-US" dirty="0" err="1" smtClean="0"/>
              <a:t>contenuti</a:t>
            </a:r>
            <a:r>
              <a:rPr lang="en-US" dirty="0" smtClean="0"/>
              <a:t> in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</a:t>
            </a:r>
            <a:r>
              <a:rPr lang="en-US" dirty="0" err="1" smtClean="0"/>
              <a:t>canale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smtClean="0"/>
              <a:t> 8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87598"/>
              </p:ext>
            </p:extLst>
          </p:nvPr>
        </p:nvGraphicFramePr>
        <p:xfrm>
          <a:off x="927834" y="2526386"/>
          <a:ext cx="7334052" cy="2526872"/>
        </p:xfrm>
        <a:graphic>
          <a:graphicData uri="http://schemas.openxmlformats.org/drawingml/2006/table">
            <a:tbl>
              <a:tblPr/>
              <a:tblGrid>
                <a:gridCol w="1871387"/>
                <a:gridCol w="427745"/>
                <a:gridCol w="338632"/>
                <a:gridCol w="1751083"/>
                <a:gridCol w="427745"/>
                <a:gridCol w="338632"/>
                <a:gridCol w="1751083"/>
                <a:gridCol w="427745"/>
              </a:tblGrid>
              <a:tr h="3158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playlist_by_owner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channels_by_subscriber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 smtClean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videos_by_channel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subscriber_id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modified_timestamp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registration_date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Modellazione</a:t>
            </a:r>
            <a:r>
              <a:rPr lang="en-US" dirty="0" smtClean="0"/>
              <a:t> </a:t>
            </a:r>
            <a:r>
              <a:rPr lang="en-US" dirty="0" err="1" smtClean="0"/>
              <a:t>fisica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regole</a:t>
            </a:r>
            <a:r>
              <a:rPr lang="en-US" dirty="0" smtClean="0"/>
              <a:t> di </a:t>
            </a:r>
            <a:r>
              <a:rPr lang="en-US" dirty="0" err="1" smtClean="0"/>
              <a:t>modellazione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definiscono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i="1" dirty="0" smtClean="0"/>
              <a:t>best practices </a:t>
            </a:r>
            <a:r>
              <a:rPr lang="en-US" dirty="0" smtClean="0"/>
              <a:t>per </a:t>
            </a:r>
            <a:r>
              <a:rPr lang="en-US" dirty="0" err="1" smtClean="0"/>
              <a:t>costruire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coerenti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dell'applicazione</a:t>
            </a:r>
            <a:endParaRPr lang="en-US" dirty="0" smtClean="0"/>
          </a:p>
          <a:p>
            <a:r>
              <a:rPr lang="en-US" dirty="0" err="1" smtClean="0"/>
              <a:t>Tuttavia</a:t>
            </a:r>
            <a:r>
              <a:rPr lang="en-US" dirty="0" smtClean="0"/>
              <a:t>, </a:t>
            </a:r>
            <a:r>
              <a:rPr lang="en-US" dirty="0" err="1" smtClean="0"/>
              <a:t>rimane</a:t>
            </a:r>
            <a:r>
              <a:rPr lang="en-US" dirty="0" smtClean="0"/>
              <a:t> del </a:t>
            </a:r>
            <a:r>
              <a:rPr lang="en-US" dirty="0" err="1" smtClean="0"/>
              <a:t>margine</a:t>
            </a:r>
            <a:r>
              <a:rPr lang="en-US" dirty="0" smtClean="0"/>
              <a:t> per </a:t>
            </a:r>
            <a:r>
              <a:rPr lang="en-US" dirty="0" err="1" smtClean="0"/>
              <a:t>ottimizzare</a:t>
            </a:r>
            <a:r>
              <a:rPr lang="en-US" dirty="0" smtClean="0"/>
              <a:t> le </a:t>
            </a:r>
            <a:r>
              <a:rPr lang="en-US" dirty="0" err="1" smtClean="0"/>
              <a:t>tabelle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di vista </a:t>
            </a:r>
            <a:r>
              <a:rPr lang="en-US" dirty="0" err="1" smtClean="0"/>
              <a:t>dell'efficienza</a:t>
            </a:r>
            <a:r>
              <a:rPr lang="en-US" dirty="0" smtClean="0"/>
              <a:t>, </a:t>
            </a:r>
            <a:r>
              <a:rPr lang="en-US" dirty="0" err="1" smtClean="0"/>
              <a:t>considerando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limitazioni</a:t>
            </a:r>
            <a:r>
              <a:rPr lang="en-US" dirty="0" smtClean="0"/>
              <a:t> del database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risorse</a:t>
            </a:r>
            <a:r>
              <a:rPr lang="en-US" dirty="0" smtClean="0"/>
              <a:t> del cluster (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nodi</a:t>
            </a:r>
            <a:r>
              <a:rPr lang="en-US" dirty="0" smtClean="0"/>
              <a:t>, </a:t>
            </a:r>
            <a:r>
              <a:rPr lang="en-US" dirty="0" err="1" smtClean="0"/>
              <a:t>spazio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disco, </a:t>
            </a:r>
            <a:r>
              <a:rPr lang="en-US" dirty="0" err="1" smtClean="0"/>
              <a:t>memoria</a:t>
            </a:r>
            <a:r>
              <a:rPr lang="en-US" dirty="0" smtClean="0"/>
              <a:t>, ..)</a:t>
            </a:r>
          </a:p>
          <a:p>
            <a:pPr lvl="1"/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err="1" smtClean="0"/>
              <a:t>operazioni</a:t>
            </a:r>
            <a:r>
              <a:rPr lang="en-US" dirty="0" smtClean="0"/>
              <a:t> non </a:t>
            </a:r>
            <a:r>
              <a:rPr lang="en-US" dirty="0" err="1" smtClean="0"/>
              <a:t>supportate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dal DBMS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8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Dimensione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partizioni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importanti</a:t>
            </a:r>
            <a:r>
              <a:rPr lang="en-US" dirty="0" smtClean="0"/>
              <a:t> da </a:t>
            </a:r>
            <a:r>
              <a:rPr lang="en-US" dirty="0" err="1" smtClean="0"/>
              <a:t>controllare</a:t>
            </a:r>
            <a:endParaRPr lang="en-US" dirty="0" smtClean="0"/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partizione</a:t>
            </a:r>
            <a:r>
              <a:rPr lang="en-US" dirty="0" smtClean="0"/>
              <a:t> è </a:t>
            </a:r>
            <a:r>
              <a:rPr lang="en-US" dirty="0" err="1" smtClean="0"/>
              <a:t>atomica</a:t>
            </a:r>
            <a:r>
              <a:rPr lang="en-US" dirty="0" smtClean="0"/>
              <a:t>, </a:t>
            </a:r>
            <a:r>
              <a:rPr lang="en-US" dirty="0" err="1" smtClean="0"/>
              <a:t>indivisibile</a:t>
            </a:r>
            <a:endParaRPr lang="en-US" dirty="0" smtClean="0"/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/>
              <a:t>risidere</a:t>
            </a:r>
            <a:r>
              <a:rPr lang="en-US" dirty="0"/>
              <a:t> </a:t>
            </a:r>
            <a:r>
              <a:rPr lang="en-US" dirty="0" err="1"/>
              <a:t>interamente</a:t>
            </a:r>
            <a:r>
              <a:rPr lang="en-US" dirty="0"/>
              <a:t> in un </a:t>
            </a:r>
            <a:r>
              <a:rPr lang="en-US" dirty="0" err="1"/>
              <a:t>nodo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Limite</a:t>
            </a:r>
            <a:r>
              <a:rPr lang="en-US" dirty="0" smtClean="0"/>
              <a:t> di Cassandra: </a:t>
            </a:r>
            <a:r>
              <a:rPr lang="en-US" dirty="0" err="1" smtClean="0"/>
              <a:t>massimo</a:t>
            </a:r>
            <a:r>
              <a:rPr lang="en-US" dirty="0" smtClean="0"/>
              <a:t> 2 </a:t>
            </a:r>
            <a:r>
              <a:rPr lang="en-US" dirty="0" err="1" smtClean="0"/>
              <a:t>miliardi</a:t>
            </a:r>
            <a:r>
              <a:rPr lang="en-US" dirty="0" smtClean="0"/>
              <a:t> di </a:t>
            </a:r>
            <a:r>
              <a:rPr lang="en-US" dirty="0" err="1" smtClean="0"/>
              <a:t>colonne</a:t>
            </a:r>
            <a:r>
              <a:rPr lang="en-US" dirty="0" smtClean="0"/>
              <a:t> per </a:t>
            </a:r>
            <a:r>
              <a:rPr lang="en-US" dirty="0" err="1" smtClean="0"/>
              <a:t>partizione</a:t>
            </a:r>
            <a:endParaRPr lang="en-US" dirty="0" smtClean="0"/>
          </a:p>
          <a:p>
            <a:pPr lvl="1"/>
            <a:r>
              <a:rPr lang="en-US" dirty="0" smtClean="0"/>
              <a:t>Best practice: non </a:t>
            </a:r>
            <a:r>
              <a:rPr lang="en-US" dirty="0" err="1" smtClean="0"/>
              <a:t>superare</a:t>
            </a:r>
            <a:r>
              <a:rPr lang="en-US" dirty="0" smtClean="0"/>
              <a:t> </a:t>
            </a:r>
            <a:r>
              <a:rPr lang="en-US" dirty="0" err="1" smtClean="0"/>
              <a:t>l'ordine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centinaia</a:t>
            </a:r>
            <a:r>
              <a:rPr lang="en-US" dirty="0" smtClean="0"/>
              <a:t> di MB per </a:t>
            </a:r>
            <a:r>
              <a:rPr lang="en-US" smtClean="0"/>
              <a:t>partizione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Ridondanza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smtClean="0"/>
              <a:t>dati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causa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regole</a:t>
            </a:r>
            <a:r>
              <a:rPr lang="en-US" dirty="0" smtClean="0"/>
              <a:t> di </a:t>
            </a:r>
            <a:r>
              <a:rPr lang="en-US" dirty="0" err="1" smtClean="0"/>
              <a:t>modellazione</a:t>
            </a:r>
            <a:r>
              <a:rPr lang="en-US" dirty="0" smtClean="0"/>
              <a:t> (</a:t>
            </a:r>
            <a:r>
              <a:rPr lang="en-US" dirty="0" err="1" smtClean="0"/>
              <a:t>niente</a:t>
            </a:r>
            <a:r>
              <a:rPr lang="en-US" dirty="0" smtClean="0"/>
              <a:t> </a:t>
            </a:r>
            <a:r>
              <a:rPr lang="en-US" dirty="0" err="1" smtClean="0"/>
              <a:t>normalizzazione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per query), </a:t>
            </a:r>
            <a:r>
              <a:rPr lang="en-US" dirty="0" err="1" smtClean="0"/>
              <a:t>il</a:t>
            </a:r>
            <a:r>
              <a:rPr lang="en-US" dirty="0" smtClean="0"/>
              <a:t> database </a:t>
            </a:r>
            <a:r>
              <a:rPr lang="en-US" dirty="0" err="1" smtClean="0"/>
              <a:t>conterrà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copie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stessi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 smtClean="0"/>
          </a:p>
          <a:p>
            <a:pPr lvl="1"/>
            <a:r>
              <a:rPr lang="en-US" dirty="0" smtClean="0"/>
              <a:t>Da non </a:t>
            </a:r>
            <a:r>
              <a:rPr lang="en-US" dirty="0" err="1" smtClean="0"/>
              <a:t>confondere</a:t>
            </a:r>
            <a:r>
              <a:rPr lang="en-US" dirty="0" smtClean="0"/>
              <a:t> col </a:t>
            </a:r>
            <a:r>
              <a:rPr lang="en-US" dirty="0" err="1" smtClean="0"/>
              <a:t>meccanismo</a:t>
            </a:r>
            <a:r>
              <a:rPr lang="en-US" dirty="0" smtClean="0"/>
              <a:t> di replication </a:t>
            </a:r>
          </a:p>
          <a:p>
            <a:pPr lvl="1"/>
            <a:r>
              <a:rPr lang="en-US" dirty="0" err="1" smtClean="0"/>
              <a:t>Esempio</a:t>
            </a:r>
            <a:r>
              <a:rPr lang="en-US" dirty="0" smtClean="0"/>
              <a:t>: dataset da 10TB, </a:t>
            </a:r>
            <a:r>
              <a:rPr lang="en-US" dirty="0" err="1" smtClean="0"/>
              <a:t>ridondanza</a:t>
            </a:r>
            <a:r>
              <a:rPr lang="en-US" dirty="0" smtClean="0"/>
              <a:t> 10x, </a:t>
            </a:r>
            <a:r>
              <a:rPr lang="en-US" dirty="0" err="1" smtClean="0"/>
              <a:t>replicazione</a:t>
            </a:r>
            <a:r>
              <a:rPr lang="en-US" dirty="0" smtClean="0"/>
              <a:t> 5x; </a:t>
            </a:r>
            <a:r>
              <a:rPr lang="en-US" dirty="0" err="1" smtClean="0"/>
              <a:t>totale</a:t>
            </a:r>
            <a:r>
              <a:rPr lang="en-US" dirty="0" smtClean="0"/>
              <a:t> 500TB</a:t>
            </a:r>
          </a:p>
          <a:p>
            <a:r>
              <a:rPr lang="en-US" dirty="0" err="1" smtClean="0"/>
              <a:t>Evitare</a:t>
            </a:r>
            <a:r>
              <a:rPr lang="en-US" dirty="0" smtClean="0"/>
              <a:t> </a:t>
            </a:r>
            <a:r>
              <a:rPr lang="en-US" dirty="0" err="1" smtClean="0"/>
              <a:t>fattori</a:t>
            </a:r>
            <a:r>
              <a:rPr lang="en-US" dirty="0" smtClean="0"/>
              <a:t> di </a:t>
            </a:r>
            <a:r>
              <a:rPr lang="en-US" dirty="0" err="1" smtClean="0"/>
              <a:t>ridondanza</a:t>
            </a:r>
            <a:r>
              <a:rPr lang="en-US" dirty="0" smtClean="0"/>
              <a:t> non </a:t>
            </a:r>
            <a:r>
              <a:rPr lang="en-US" dirty="0" err="1" smtClean="0"/>
              <a:t>costanti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(e.g., n,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ecc</a:t>
            </a:r>
            <a:r>
              <a:rPr lang="en-US" dirty="0" smtClean="0"/>
              <a:t>.)</a:t>
            </a:r>
          </a:p>
          <a:p>
            <a:pPr lvl="1"/>
            <a:r>
              <a:rPr lang="en-US" dirty="0" err="1" smtClean="0"/>
              <a:t>Quanti</a:t>
            </a:r>
            <a:r>
              <a:rPr lang="en-US" dirty="0" smtClean="0"/>
              <a:t> tag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un video?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caso</a:t>
            </a:r>
            <a:r>
              <a:rPr lang="en-US" dirty="0" smtClean="0"/>
              <a:t> di </a:t>
            </a:r>
            <a:r>
              <a:rPr lang="en-US" dirty="0" err="1" smtClean="0"/>
              <a:t>ridondanza</a:t>
            </a:r>
            <a:r>
              <a:rPr lang="en-US" dirty="0" smtClean="0"/>
              <a:t> non </a:t>
            </a:r>
            <a:r>
              <a:rPr lang="en-US" dirty="0" err="1" smtClean="0"/>
              <a:t>costante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rivedere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d'uso</a:t>
            </a:r>
            <a:r>
              <a:rPr lang="en-US" dirty="0" smtClean="0"/>
              <a:t> o </a:t>
            </a:r>
            <a:r>
              <a:rPr lang="en-US" dirty="0" err="1" smtClean="0"/>
              <a:t>imporre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limiti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dimenticare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consistenza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3313005"/>
            <a:ext cx="2651008" cy="2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Consistenza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smtClean="0"/>
              <a:t>dati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consistenza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gestita</a:t>
            </a:r>
            <a:r>
              <a:rPr lang="en-US" dirty="0" smtClean="0"/>
              <a:t> a </a:t>
            </a:r>
            <a:r>
              <a:rPr lang="en-US" dirty="0" err="1" smtClean="0"/>
              <a:t>livello</a:t>
            </a:r>
            <a:r>
              <a:rPr lang="en-US" dirty="0" smtClean="0"/>
              <a:t> di </a:t>
            </a:r>
            <a:r>
              <a:rPr lang="en-US" dirty="0" err="1" smtClean="0"/>
              <a:t>applicazione</a:t>
            </a:r>
            <a:endParaRPr lang="en-US" dirty="0" smtClean="0"/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comportare</a:t>
            </a:r>
            <a:r>
              <a:rPr lang="en-US" dirty="0" smtClean="0"/>
              <a:t> </a:t>
            </a:r>
            <a:r>
              <a:rPr lang="en-US" dirty="0" err="1" smtClean="0"/>
              <a:t>l'esecuzione</a:t>
            </a:r>
            <a:r>
              <a:rPr lang="en-US" dirty="0" smtClean="0"/>
              <a:t> di </a:t>
            </a:r>
            <a:r>
              <a:rPr lang="en-US" dirty="0" err="1" smtClean="0"/>
              <a:t>tante</a:t>
            </a:r>
            <a:r>
              <a:rPr lang="en-US" dirty="0" smtClean="0"/>
              <a:t> INSERT/UPDATE/DELETE</a:t>
            </a:r>
          </a:p>
          <a:p>
            <a:r>
              <a:rPr lang="en-US" dirty="0" smtClean="0"/>
              <a:t>Cassandra </a:t>
            </a:r>
            <a:r>
              <a:rPr lang="en-US" dirty="0" err="1" smtClean="0"/>
              <a:t>fornisce</a:t>
            </a:r>
            <a:r>
              <a:rPr lang="en-US" dirty="0" smtClean="0"/>
              <a:t> un </a:t>
            </a:r>
            <a:r>
              <a:rPr lang="en-US" dirty="0" err="1" smtClean="0"/>
              <a:t>meccanismo</a:t>
            </a:r>
            <a:r>
              <a:rPr lang="en-US" dirty="0" smtClean="0"/>
              <a:t> di </a:t>
            </a:r>
            <a:r>
              <a:rPr lang="en-US" dirty="0" err="1" smtClean="0"/>
              <a:t>esecuzione</a:t>
            </a:r>
            <a:r>
              <a:rPr lang="en-US" dirty="0" smtClean="0"/>
              <a:t> batch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Garantisce</a:t>
            </a:r>
            <a:r>
              <a:rPr lang="en-US" dirty="0" smtClean="0"/>
              <a:t> </a:t>
            </a:r>
            <a:r>
              <a:rPr lang="en-US" dirty="0" err="1" smtClean="0"/>
              <a:t>l'atomicità</a:t>
            </a:r>
            <a:r>
              <a:rPr lang="en-US" dirty="0" smtClean="0"/>
              <a:t> </a:t>
            </a:r>
            <a:r>
              <a:rPr lang="en-US" dirty="0" err="1" smtClean="0"/>
              <a:t>dell'operazione</a:t>
            </a:r>
            <a:endParaRPr lang="en-US" dirty="0" smtClean="0"/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prevede</a:t>
            </a:r>
            <a:r>
              <a:rPr lang="en-US" dirty="0" smtClean="0"/>
              <a:t> rollback</a:t>
            </a:r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garantisce</a:t>
            </a:r>
            <a:r>
              <a:rPr lang="en-US" dirty="0" smtClean="0"/>
              <a:t> isolation </a:t>
            </a:r>
            <a:r>
              <a:rPr lang="en-US" dirty="0" err="1" smtClean="0"/>
              <a:t>rispetto</a:t>
            </a:r>
            <a:r>
              <a:rPr lang="en-US" dirty="0" smtClean="0"/>
              <a:t> a </a:t>
            </a:r>
            <a:r>
              <a:rPr lang="en-US" dirty="0" err="1" smtClean="0"/>
              <a:t>letture</a:t>
            </a:r>
            <a:r>
              <a:rPr lang="en-US" dirty="0" smtClean="0"/>
              <a:t> e </a:t>
            </a:r>
            <a:r>
              <a:rPr lang="en-US" dirty="0" err="1" smtClean="0"/>
              <a:t>scritture</a:t>
            </a:r>
            <a:r>
              <a:rPr lang="en-US" dirty="0" smtClean="0"/>
              <a:t> </a:t>
            </a:r>
            <a:r>
              <a:rPr lang="en-US" dirty="0" err="1" smtClean="0"/>
              <a:t>concorrenti</a:t>
            </a:r>
            <a:endParaRPr lang="en-US" dirty="0" smtClean="0"/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ottimizza</a:t>
            </a:r>
            <a:r>
              <a:rPr lang="en-US" dirty="0" smtClean="0"/>
              <a:t> le performance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032717"/>
            <a:ext cx="7856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BEGIN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BATCH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INSERT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INTO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...)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DELETE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APPLY 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BATCH;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73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CQL non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join</a:t>
            </a:r>
          </a:p>
          <a:p>
            <a:pPr lvl="1"/>
            <a:r>
              <a:rPr lang="en-US" dirty="0" err="1" smtClean="0"/>
              <a:t>Materializzare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query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comporta</a:t>
            </a:r>
            <a:r>
              <a:rPr lang="en-US" dirty="0" smtClean="0"/>
              <a:t> </a:t>
            </a:r>
            <a:r>
              <a:rPr lang="en-US" dirty="0" err="1" smtClean="0"/>
              <a:t>costi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 </a:t>
            </a:r>
            <a:r>
              <a:rPr lang="en-US" dirty="0" err="1" smtClean="0"/>
              <a:t>ridondanza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 smtClean="0"/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soluzione</a:t>
            </a:r>
            <a:r>
              <a:rPr lang="en-US" dirty="0" smtClean="0"/>
              <a:t> è </a:t>
            </a:r>
            <a:r>
              <a:rPr lang="en-US" dirty="0" err="1" smtClean="0"/>
              <a:t>quella</a:t>
            </a:r>
            <a:r>
              <a:rPr lang="en-US" dirty="0" smtClean="0"/>
              <a:t> di </a:t>
            </a:r>
            <a:r>
              <a:rPr lang="en-US" dirty="0" err="1" smtClean="0"/>
              <a:t>ristrutturare</a:t>
            </a:r>
            <a:r>
              <a:rPr lang="en-US" dirty="0" smtClean="0"/>
              <a:t> le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query come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indici</a:t>
            </a:r>
            <a:r>
              <a:rPr lang="en-US" dirty="0" smtClean="0"/>
              <a:t> verso 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/>
            <a:r>
              <a:rPr lang="en-US" dirty="0" smtClean="0"/>
              <a:t>Il join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gestito</a:t>
            </a:r>
            <a:r>
              <a:rPr lang="en-US" dirty="0" smtClean="0"/>
              <a:t> a </a:t>
            </a:r>
            <a:r>
              <a:rPr lang="en-US" dirty="0" err="1" smtClean="0"/>
              <a:t>livello</a:t>
            </a:r>
            <a:r>
              <a:rPr lang="en-US" dirty="0" smtClean="0"/>
              <a:t> di </a:t>
            </a:r>
            <a:r>
              <a:rPr lang="en-US" dirty="0" err="1" smtClean="0"/>
              <a:t>applicazione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6" y="3742862"/>
            <a:ext cx="7586405" cy="23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Modellazione</a:t>
            </a:r>
            <a:r>
              <a:rPr lang="en-US" dirty="0" smtClean="0"/>
              <a:t> </a:t>
            </a:r>
            <a:r>
              <a:rPr lang="en-US" dirty="0" err="1" smtClean="0"/>
              <a:t>concettuale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Aggregazioni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Cassandra non </a:t>
            </a:r>
            <a:r>
              <a:rPr lang="en-US" dirty="0" err="1" smtClean="0"/>
              <a:t>supporta</a:t>
            </a:r>
            <a:r>
              <a:rPr lang="en-US" dirty="0" smtClean="0"/>
              <a:t> GROUP BY</a:t>
            </a:r>
          </a:p>
          <a:p>
            <a:pPr lvl="1"/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 err="1" smtClean="0"/>
              <a:t>raggruppamento</a:t>
            </a:r>
            <a:r>
              <a:rPr lang="en-US" dirty="0" smtClean="0"/>
              <a:t> </a:t>
            </a:r>
            <a:r>
              <a:rPr lang="en-US" dirty="0" err="1" smtClean="0"/>
              <a:t>supportato</a:t>
            </a:r>
            <a:r>
              <a:rPr lang="en-US" dirty="0" smtClean="0"/>
              <a:t>: COUNT(*)</a:t>
            </a:r>
          </a:p>
          <a:p>
            <a:r>
              <a:rPr lang="en-US" dirty="0" smtClean="0"/>
              <a:t>Come fare </a:t>
            </a:r>
            <a:r>
              <a:rPr lang="en-US" dirty="0" err="1" smtClean="0"/>
              <a:t>aggregazioni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aggregati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aggiornarla</a:t>
            </a:r>
            <a:r>
              <a:rPr lang="en-US" dirty="0" smtClean="0"/>
              <a:t> </a:t>
            </a:r>
            <a:r>
              <a:rPr lang="en-US" dirty="0" err="1" smtClean="0"/>
              <a:t>continuamente</a:t>
            </a:r>
            <a:endParaRPr lang="en-US" dirty="0" smtClean="0"/>
          </a:p>
          <a:p>
            <a:pPr lvl="1"/>
            <a:r>
              <a:rPr lang="en-US" dirty="0" err="1" smtClean="0"/>
              <a:t>Sfruttare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dato</a:t>
            </a:r>
            <a:r>
              <a:rPr lang="en-US" dirty="0" smtClean="0"/>
              <a:t> counter</a:t>
            </a:r>
          </a:p>
          <a:p>
            <a:pPr lvl="2"/>
            <a:r>
              <a:rPr lang="en-US" dirty="0" err="1" smtClean="0"/>
              <a:t>Anche</a:t>
            </a:r>
            <a:r>
              <a:rPr lang="en-US" dirty="0" smtClean="0"/>
              <a:t> se non è </a:t>
            </a:r>
            <a:r>
              <a:rPr lang="en-US" dirty="0" err="1" smtClean="0"/>
              <a:t>accurato</a:t>
            </a:r>
            <a:r>
              <a:rPr lang="en-US" dirty="0" smtClean="0"/>
              <a:t> al 100%</a:t>
            </a:r>
          </a:p>
          <a:p>
            <a:pPr lvl="1"/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l'aggregazione</a:t>
            </a:r>
            <a:r>
              <a:rPr lang="en-US" dirty="0" smtClean="0"/>
              <a:t> a </a:t>
            </a:r>
            <a:r>
              <a:rPr lang="en-US" dirty="0" err="1" smtClean="0"/>
              <a:t>livello</a:t>
            </a:r>
            <a:r>
              <a:rPr lang="en-US" dirty="0" smtClean="0"/>
              <a:t> di </a:t>
            </a:r>
            <a:r>
              <a:rPr lang="en-US" dirty="0" err="1" smtClean="0"/>
              <a:t>applicazione</a:t>
            </a:r>
            <a:endParaRPr lang="en-US" dirty="0" smtClean="0"/>
          </a:p>
          <a:p>
            <a:pPr lvl="1"/>
            <a:r>
              <a:rPr lang="en-US" dirty="0" err="1" smtClean="0"/>
              <a:t>Sfruttare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permettono</a:t>
            </a:r>
            <a:r>
              <a:rPr lang="en-US" dirty="0" smtClean="0"/>
              <a:t> di </a:t>
            </a:r>
            <a:r>
              <a:rPr lang="en-US" dirty="0" err="1" smtClean="0"/>
              <a:t>effettuare</a:t>
            </a:r>
            <a:r>
              <a:rPr lang="en-US" dirty="0" smtClean="0"/>
              <a:t> </a:t>
            </a:r>
            <a:r>
              <a:rPr lang="en-US" dirty="0" err="1" smtClean="0"/>
              <a:t>aggregazioni</a:t>
            </a:r>
            <a:r>
              <a:rPr lang="en-US" dirty="0" smtClean="0"/>
              <a:t> 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interfacciano</a:t>
            </a:r>
            <a:r>
              <a:rPr lang="en-US" dirty="0" smtClean="0"/>
              <a:t> con Cassandra (e.g., Apache Spark)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13" y="2907531"/>
            <a:ext cx="2352347" cy="1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Cassandra non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transazioni</a:t>
            </a:r>
            <a:r>
              <a:rPr lang="en-US" dirty="0" smtClean="0"/>
              <a:t> ACID..</a:t>
            </a:r>
          </a:p>
          <a:p>
            <a:pPr lvl="1"/>
            <a:r>
              <a:rPr lang="en-US" dirty="0" smtClean="0"/>
              <a:t>Atomicity, Consistency, Isolation, Durability</a:t>
            </a:r>
          </a:p>
          <a:p>
            <a:r>
              <a:rPr lang="en-US" dirty="0" smtClean="0"/>
              <a:t>..ma </a:t>
            </a:r>
            <a:r>
              <a:rPr lang="en-US" dirty="0" err="1" smtClean="0"/>
              <a:t>fornisce</a:t>
            </a:r>
            <a:r>
              <a:rPr lang="en-US" dirty="0" smtClean="0"/>
              <a:t> </a:t>
            </a:r>
            <a:r>
              <a:rPr lang="en-US" dirty="0" err="1" smtClean="0"/>
              <a:t>costrutti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supportano</a:t>
            </a:r>
            <a:r>
              <a:rPr lang="en-US" dirty="0" smtClean="0"/>
              <a:t> </a:t>
            </a:r>
            <a:r>
              <a:rPr lang="en-US" b="1" dirty="0" err="1" smtClean="0"/>
              <a:t>parzialmente</a:t>
            </a:r>
            <a:r>
              <a:rPr lang="en-US" dirty="0" smtClean="0"/>
              <a:t> </a:t>
            </a:r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proprietà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Contatori</a:t>
            </a:r>
            <a:endParaRPr lang="en-US" dirty="0" smtClean="0"/>
          </a:p>
          <a:p>
            <a:pPr lvl="2"/>
            <a:r>
              <a:rPr lang="en-US" dirty="0" err="1" smtClean="0"/>
              <a:t>Leggono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corrente</a:t>
            </a:r>
            <a:r>
              <a:rPr lang="en-US" dirty="0" smtClean="0"/>
              <a:t> prima di </a:t>
            </a:r>
            <a:r>
              <a:rPr lang="en-US" dirty="0" err="1" smtClean="0"/>
              <a:t>incrementarlo</a:t>
            </a:r>
            <a:r>
              <a:rPr lang="en-US" dirty="0" smtClean="0"/>
              <a:t>/</a:t>
            </a:r>
            <a:r>
              <a:rPr lang="en-US" dirty="0" err="1" smtClean="0"/>
              <a:t>decrementarlo</a:t>
            </a:r>
            <a:endParaRPr lang="en-US" dirty="0" smtClean="0"/>
          </a:p>
          <a:p>
            <a:pPr lvl="1"/>
            <a:r>
              <a:rPr lang="en-US" dirty="0" err="1" smtClean="0"/>
              <a:t>Esecuzioni</a:t>
            </a:r>
            <a:r>
              <a:rPr lang="en-US" dirty="0" smtClean="0"/>
              <a:t> batch</a:t>
            </a:r>
          </a:p>
          <a:p>
            <a:pPr lvl="2"/>
            <a:r>
              <a:rPr lang="en-US" dirty="0" err="1" smtClean="0"/>
              <a:t>Garantiscono</a:t>
            </a:r>
            <a:r>
              <a:rPr lang="en-US" dirty="0" smtClean="0"/>
              <a:t> </a:t>
            </a:r>
            <a:r>
              <a:rPr lang="en-US" dirty="0" err="1" smtClean="0"/>
              <a:t>l'atomicità</a:t>
            </a:r>
            <a:r>
              <a:rPr lang="en-US" dirty="0" smtClean="0"/>
              <a:t> di un </a:t>
            </a:r>
            <a:r>
              <a:rPr lang="en-US" dirty="0" err="1" smtClean="0"/>
              <a:t>insieme</a:t>
            </a:r>
            <a:r>
              <a:rPr lang="en-US" dirty="0" smtClean="0"/>
              <a:t> di </a:t>
            </a:r>
            <a:r>
              <a:rPr lang="en-US" dirty="0" err="1" smtClean="0"/>
              <a:t>istruzioni</a:t>
            </a:r>
            <a:endParaRPr lang="en-US" dirty="0" smtClean="0"/>
          </a:p>
          <a:p>
            <a:pPr lvl="1"/>
            <a:r>
              <a:rPr lang="en-US" dirty="0" smtClean="0"/>
              <a:t>INSERT INTO ... IF NOT EXISTS;</a:t>
            </a:r>
          </a:p>
          <a:p>
            <a:pPr lvl="2"/>
            <a:r>
              <a:rPr lang="en-US" dirty="0" smtClean="0"/>
              <a:t>Evita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 err="1" smtClean="0"/>
              <a:t>effettuato</a:t>
            </a:r>
            <a:r>
              <a:rPr lang="en-US" dirty="0" smtClean="0"/>
              <a:t> un update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esista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endParaRPr lang="en-US" dirty="0" smtClean="0"/>
          </a:p>
          <a:p>
            <a:pPr lvl="1"/>
            <a:r>
              <a:rPr lang="en-US" dirty="0" smtClean="0"/>
              <a:t>UPDATE ... IF ...;</a:t>
            </a:r>
          </a:p>
          <a:p>
            <a:pPr lvl="2"/>
            <a:r>
              <a:rPr lang="en-US" dirty="0" smtClean="0"/>
              <a:t>Simile al counter: </a:t>
            </a:r>
            <a:r>
              <a:rPr lang="en-US" dirty="0" err="1" smtClean="0"/>
              <a:t>verifica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prima di fare </a:t>
            </a:r>
            <a:r>
              <a:rPr lang="en-US" dirty="0" err="1" smtClean="0"/>
              <a:t>l'update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17829" y="4807916"/>
            <a:ext cx="3011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endParaRPr lang="it-IT" sz="140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null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password 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'trustno1'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tlberglund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12345678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053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smtClean="0"/>
              <a:t> finale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Aprire</a:t>
            </a:r>
            <a:r>
              <a:rPr lang="en-US" dirty="0" smtClean="0"/>
              <a:t> lo script /root/</a:t>
            </a:r>
            <a:r>
              <a:rPr lang="en-US" dirty="0" err="1" smtClean="0"/>
              <a:t>labwork</a:t>
            </a:r>
            <a:r>
              <a:rPr lang="en-US" dirty="0" smtClean="0"/>
              <a:t>/exercise-16/</a:t>
            </a:r>
            <a:r>
              <a:rPr lang="en-US" dirty="0" err="1" smtClean="0"/>
              <a:t>killrvideo.cql</a:t>
            </a:r>
            <a:endParaRPr lang="en-US" dirty="0" smtClean="0"/>
          </a:p>
          <a:p>
            <a:pPr lvl="1"/>
            <a:r>
              <a:rPr lang="en-US" dirty="0" smtClean="0"/>
              <a:t>Nelle prime 4 </a:t>
            </a:r>
            <a:r>
              <a:rPr lang="en-US" dirty="0" err="1" smtClean="0"/>
              <a:t>tabelle</a:t>
            </a:r>
            <a:r>
              <a:rPr lang="en-US" dirty="0" smtClean="0"/>
              <a:t>, </a:t>
            </a:r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corretto</a:t>
            </a:r>
            <a:r>
              <a:rPr lang="en-US" dirty="0" smtClean="0"/>
              <a:t> al </a:t>
            </a:r>
            <a:r>
              <a:rPr lang="en-US" dirty="0" err="1" smtClean="0"/>
              <a:t>posto</a:t>
            </a:r>
            <a:r>
              <a:rPr lang="en-US" dirty="0" smtClean="0"/>
              <a:t> di "CQL TYPE"</a:t>
            </a:r>
          </a:p>
          <a:p>
            <a:pPr lvl="1"/>
            <a:r>
              <a:rPr lang="en-US" dirty="0" err="1" smtClean="0"/>
              <a:t>Eseguire</a:t>
            </a:r>
            <a:r>
              <a:rPr lang="en-US" dirty="0" smtClean="0"/>
              <a:t> lo script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Popolare</a:t>
            </a:r>
            <a:r>
              <a:rPr lang="en-US" dirty="0" smtClean="0"/>
              <a:t> le </a:t>
            </a:r>
            <a:r>
              <a:rPr lang="en-US" dirty="0" err="1" smtClean="0"/>
              <a:t>tabelle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03725" y="2837467"/>
            <a:ext cx="69381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400" dirty="0" smtClean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400" dirty="0" err="1" smtClean="0">
                <a:solidFill>
                  <a:srgbClr val="DD1144"/>
                </a:solidFill>
                <a:latin typeface="inherit"/>
              </a:rPr>
              <a:t>killrvideo.cql</a:t>
            </a:r>
            <a:r>
              <a:rPr lang="it-IT" sz="1400" dirty="0" smtClean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28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</a:rPr>
              <a:t>USE</a:t>
            </a:r>
            <a:r>
              <a:rPr lang="en-US" sz="1400" dirty="0" smtClean="0"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killr_video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'latest_videos.csv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smtClean="0">
                <a:solidFill>
                  <a:srgbClr val="374C51"/>
                </a:solidFill>
                <a:latin typeface="Courier New" panose="02070309020205020404" pitchFamily="49" charset="0"/>
              </a:rPr>
              <a:t>trailers_by_video 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DD1144"/>
                </a:solidFill>
                <a:latin typeface="inherit"/>
              </a:rPr>
              <a:t>'trailers_by_video.csv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'actors_by_video.csv '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it-IT" sz="140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3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smtClean="0"/>
              <a:t> finale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Query: </a:t>
            </a:r>
            <a:r>
              <a:rPr lang="en-US" dirty="0" err="1" smtClean="0"/>
              <a:t>visualizzare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50 video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recenti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latest_videos</a:t>
            </a:r>
            <a:endParaRPr lang="en-US" dirty="0" smtClean="0"/>
          </a:p>
          <a:p>
            <a:pPr lvl="2"/>
            <a:r>
              <a:rPr lang="en-US" dirty="0" err="1" smtClean="0"/>
              <a:t>Cercare</a:t>
            </a:r>
            <a:r>
              <a:rPr lang="en-US" dirty="0" smtClean="0"/>
              <a:t> </a:t>
            </a:r>
            <a:r>
              <a:rPr lang="en-US" dirty="0" err="1" smtClean="0"/>
              <a:t>l'ID</a:t>
            </a:r>
            <a:r>
              <a:rPr lang="en-US" dirty="0" smtClean="0"/>
              <a:t> del film "Gone Girl" ("</a:t>
            </a:r>
            <a:r>
              <a:rPr lang="en-US" dirty="0" err="1" smtClean="0"/>
              <a:t>L'amore</a:t>
            </a:r>
            <a:r>
              <a:rPr lang="en-US" dirty="0" smtClean="0"/>
              <a:t> </a:t>
            </a:r>
            <a:r>
              <a:rPr lang="en-US" dirty="0" err="1" smtClean="0"/>
              <a:t>bugiardo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Query: </a:t>
            </a:r>
            <a:r>
              <a:rPr lang="en-US" dirty="0" err="1" smtClean="0"/>
              <a:t>visualizzare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del film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videos</a:t>
            </a:r>
          </a:p>
          <a:p>
            <a:pPr lvl="2"/>
            <a:r>
              <a:rPr lang="en-US" dirty="0" err="1" smtClean="0"/>
              <a:t>Quando</a:t>
            </a:r>
            <a:r>
              <a:rPr lang="en-US" dirty="0" smtClean="0"/>
              <a:t>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rilasciato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film? A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generi</a:t>
            </a:r>
            <a:r>
              <a:rPr lang="en-US" dirty="0" smtClean="0"/>
              <a:t> </a:t>
            </a:r>
            <a:r>
              <a:rPr lang="en-US" dirty="0" err="1" smtClean="0"/>
              <a:t>appartiene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Query: </a:t>
            </a:r>
            <a:r>
              <a:rPr lang="en-US" dirty="0" err="1" smtClean="0"/>
              <a:t>visualizzare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attori</a:t>
            </a:r>
            <a:r>
              <a:rPr lang="en-US" dirty="0" smtClean="0"/>
              <a:t> </a:t>
            </a:r>
            <a:r>
              <a:rPr lang="en-US" dirty="0" err="1" smtClean="0"/>
              <a:t>coinvlti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film 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personaggi</a:t>
            </a:r>
            <a:r>
              <a:rPr lang="en-US" dirty="0" smtClean="0"/>
              <a:t> da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interpretati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actors_by_video</a:t>
            </a:r>
            <a:endParaRPr lang="en-US" dirty="0" smtClean="0"/>
          </a:p>
          <a:p>
            <a:pPr lvl="2"/>
            <a:r>
              <a:rPr lang="en-US" dirty="0" smtClean="0"/>
              <a:t>Quale </a:t>
            </a:r>
            <a:r>
              <a:rPr lang="en-US" dirty="0" err="1" smtClean="0"/>
              <a:t>attore</a:t>
            </a:r>
            <a:r>
              <a:rPr lang="en-US" dirty="0" smtClean="0"/>
              <a:t> ha </a:t>
            </a:r>
            <a:r>
              <a:rPr lang="en-US" dirty="0" err="1" smtClean="0"/>
              <a:t>interpretato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personaggio</a:t>
            </a:r>
            <a:r>
              <a:rPr lang="en-US" dirty="0" smtClean="0"/>
              <a:t> Desi Collings?</a:t>
            </a:r>
          </a:p>
          <a:p>
            <a:pPr lvl="1"/>
            <a:r>
              <a:rPr lang="en-US" dirty="0" smtClean="0"/>
              <a:t>Query: </a:t>
            </a:r>
            <a:r>
              <a:rPr lang="en-US" dirty="0" err="1" smtClean="0"/>
              <a:t>cercare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trailer del film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trailers_by_video</a:t>
            </a:r>
            <a:endParaRPr lang="en-US" dirty="0" smtClean="0"/>
          </a:p>
          <a:p>
            <a:pPr lvl="2"/>
            <a:r>
              <a:rPr lang="en-US" dirty="0" smtClean="0"/>
              <a:t>Il </a:t>
            </a:r>
            <a:r>
              <a:rPr lang="en-US" dirty="0" err="1" smtClean="0"/>
              <a:t>trailer_id</a:t>
            </a:r>
            <a:r>
              <a:rPr lang="en-US" dirty="0" smtClean="0"/>
              <a:t> è un ID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riconduce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videos</a:t>
            </a:r>
          </a:p>
          <a:p>
            <a:pPr lvl="1"/>
            <a:r>
              <a:rPr lang="en-US" dirty="0" smtClean="0"/>
              <a:t>Query: </a:t>
            </a:r>
            <a:r>
              <a:rPr lang="en-US" dirty="0" err="1" smtClean="0"/>
              <a:t>visualizzare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del trailer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videos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9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smtClean="0"/>
              <a:t> finale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60" y="2055926"/>
            <a:ext cx="5984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LIMIT </a:t>
            </a:r>
            <a:r>
              <a:rPr lang="en-US" sz="1400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50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8a65751c-0ef2-11e5-9cac-8438355b7e3a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quasi-ER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Le </a:t>
            </a:r>
            <a:r>
              <a:rPr lang="en-US" dirty="0" err="1" smtClean="0"/>
              <a:t>cardinalità</a:t>
            </a:r>
            <a:r>
              <a:rPr lang="en-US" dirty="0" smtClean="0"/>
              <a:t> </a:t>
            </a:r>
            <a:r>
              <a:rPr lang="en-US" dirty="0" err="1" smtClean="0"/>
              <a:t>sugli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cardinalità</a:t>
            </a:r>
            <a:r>
              <a:rPr lang="en-US" dirty="0" smtClean="0"/>
              <a:t> </a:t>
            </a:r>
            <a:r>
              <a:rPr lang="en-US" dirty="0" err="1" smtClean="0"/>
              <a:t>massime</a:t>
            </a:r>
            <a:endParaRPr lang="en-US" dirty="0" smtClean="0"/>
          </a:p>
          <a:p>
            <a:pPr lvl="1"/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sottolineati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chiavi</a:t>
            </a:r>
            <a:r>
              <a:rPr lang="en-US" dirty="0" smtClean="0"/>
              <a:t> </a:t>
            </a:r>
            <a:r>
              <a:rPr lang="en-US" dirty="0" err="1" smtClean="0"/>
              <a:t>primarie</a:t>
            </a:r>
            <a:endParaRPr lang="en-US" dirty="0" smtClean="0"/>
          </a:p>
          <a:p>
            <a:pPr lvl="1"/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con un </a:t>
            </a:r>
            <a:r>
              <a:rPr lang="en-US" dirty="0" err="1" smtClean="0"/>
              <a:t>doppio</a:t>
            </a:r>
            <a:r>
              <a:rPr lang="en-US" dirty="0" smtClean="0"/>
              <a:t> </a:t>
            </a:r>
            <a:r>
              <a:rPr lang="en-US" dirty="0" err="1" smtClean="0"/>
              <a:t>ovale</a:t>
            </a:r>
            <a:r>
              <a:rPr lang="en-US" dirty="0" smtClean="0"/>
              <a:t> </a:t>
            </a:r>
            <a:r>
              <a:rPr lang="en-US" dirty="0" err="1" smtClean="0"/>
              <a:t>rappresentano</a:t>
            </a:r>
            <a:r>
              <a:rPr lang="en-US" dirty="0" smtClean="0"/>
              <a:t> </a:t>
            </a:r>
            <a:r>
              <a:rPr lang="en-US" dirty="0" err="1" smtClean="0"/>
              <a:t>collezioni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93677"/>
            <a:ext cx="7543802" cy="17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/>
              <a:t>quasi-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Entità</a:t>
            </a:r>
            <a:r>
              <a:rPr lang="en-US" dirty="0" smtClean="0"/>
              <a:t> e </a:t>
            </a:r>
            <a:r>
              <a:rPr lang="en-US" dirty="0" err="1" smtClean="0"/>
              <a:t>relazioni</a:t>
            </a:r>
            <a:r>
              <a:rPr lang="en-US" dirty="0" smtClean="0"/>
              <a:t> con </a:t>
            </a:r>
            <a:r>
              <a:rPr lang="en-US" dirty="0" err="1" smtClean="0"/>
              <a:t>doppio</a:t>
            </a:r>
            <a:r>
              <a:rPr lang="en-US" dirty="0" smtClean="0"/>
              <a:t> </a:t>
            </a:r>
            <a:r>
              <a:rPr lang="en-US" dirty="0" err="1" smtClean="0"/>
              <a:t>rettangolo</a:t>
            </a:r>
            <a:r>
              <a:rPr lang="en-US" dirty="0" smtClean="0"/>
              <a:t> e </a:t>
            </a:r>
            <a:r>
              <a:rPr lang="en-US" dirty="0" err="1" smtClean="0"/>
              <a:t>doppio</a:t>
            </a:r>
            <a:r>
              <a:rPr lang="en-US" dirty="0" smtClean="0"/>
              <a:t> </a:t>
            </a:r>
            <a:r>
              <a:rPr lang="en-US" dirty="0" err="1" smtClean="0"/>
              <a:t>rombo</a:t>
            </a:r>
            <a:r>
              <a:rPr lang="en-US" dirty="0" smtClean="0"/>
              <a:t> </a:t>
            </a:r>
            <a:r>
              <a:rPr lang="en-US" dirty="0" err="1" smtClean="0"/>
              <a:t>rappresentanto</a:t>
            </a:r>
            <a:r>
              <a:rPr lang="en-US" dirty="0" smtClean="0"/>
              <a:t> </a:t>
            </a:r>
            <a:r>
              <a:rPr lang="en-US" dirty="0" err="1" smtClean="0"/>
              <a:t>relazioni</a:t>
            </a:r>
            <a:r>
              <a:rPr lang="en-US" dirty="0" smtClean="0"/>
              <a:t> </a:t>
            </a:r>
            <a:r>
              <a:rPr lang="en-US" i="1" dirty="0" smtClean="0"/>
              <a:t>part-of</a:t>
            </a:r>
          </a:p>
          <a:p>
            <a:pPr lvl="1"/>
            <a:r>
              <a:rPr lang="en-US" dirty="0" err="1" smtClean="0"/>
              <a:t>Un'istanza</a:t>
            </a:r>
            <a:r>
              <a:rPr lang="en-US" dirty="0" smtClean="0"/>
              <a:t> di encoding non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esistere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un'istanza</a:t>
            </a:r>
            <a:r>
              <a:rPr lang="en-US" dirty="0" smtClean="0"/>
              <a:t> di video ad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associata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3361126"/>
            <a:ext cx="7543802" cy="17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 </a:t>
            </a:r>
            <a:r>
              <a:rPr lang="en-US" dirty="0" err="1" smtClean="0"/>
              <a:t>utenti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" y="2042838"/>
            <a:ext cx="8672660" cy="3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Video, </a:t>
            </a:r>
            <a:r>
              <a:rPr lang="en-US" dirty="0" err="1" smtClean="0"/>
              <a:t>codifiche</a:t>
            </a:r>
            <a:r>
              <a:rPr lang="en-US" dirty="0" smtClean="0"/>
              <a:t> e </a:t>
            </a:r>
            <a:r>
              <a:rPr lang="en-US" dirty="0" err="1"/>
              <a:t>a</a:t>
            </a:r>
            <a:r>
              <a:rPr lang="en-US" dirty="0" err="1" smtClean="0"/>
              <a:t>ttori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1962861"/>
            <a:ext cx="8352148" cy="38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567"/>
          <a:stretch/>
        </p:blipFill>
        <p:spPr>
          <a:xfrm>
            <a:off x="2252263" y="1901109"/>
            <a:ext cx="4685193" cy="43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77556</TotalTime>
  <Words>1544</Words>
  <Application>Microsoft Office PowerPoint</Application>
  <PresentationFormat>Presentazione su schermo (4:3)</PresentationFormat>
  <Paragraphs>370</Paragraphs>
  <Slides>44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inherit</vt:lpstr>
      <vt:lpstr>Wingdings</vt:lpstr>
      <vt:lpstr>Retrospettivo</vt:lpstr>
      <vt:lpstr>Apache Cassandra</vt:lpstr>
      <vt:lpstr>Progettazione</vt:lpstr>
      <vt:lpstr>Metodologia</vt:lpstr>
      <vt:lpstr>Modellazione concettuale</vt:lpstr>
      <vt:lpstr>Modello quasi-ER</vt:lpstr>
      <vt:lpstr>Modello quasi-ER</vt:lpstr>
      <vt:lpstr>Video e utenti</vt:lpstr>
      <vt:lpstr>Video, codifiche e attori</vt:lpstr>
      <vt:lpstr>Classificazione dei video</vt:lpstr>
      <vt:lpstr>Application workflow</vt:lpstr>
      <vt:lpstr>Modellazione logica</vt:lpstr>
      <vt:lpstr>Approccio query-driven</vt:lpstr>
      <vt:lpstr>Modello logico</vt:lpstr>
      <vt:lpstr>Regola 1 Entità e relazioni</vt:lpstr>
      <vt:lpstr>Regola 1 Entità e relazioni</vt:lpstr>
      <vt:lpstr>Regola 2  Attributi per ricerche esatte</vt:lpstr>
      <vt:lpstr>Regola 2  Attributi per ricerche esatte</vt:lpstr>
      <vt:lpstr>Regola 2  Attributi per ricerche esatte</vt:lpstr>
      <vt:lpstr>Regola 3  Attributi per ricerche inesatte</vt:lpstr>
      <vt:lpstr>Regola 3  Attributi per ricerche inesatte</vt:lpstr>
      <vt:lpstr>Regola 3  Attributi per ricerche inesatte</vt:lpstr>
      <vt:lpstr>Regola 4  Attributi per ordinamenti</vt:lpstr>
      <vt:lpstr>Regola 4  Attributi per ordinamenti</vt:lpstr>
      <vt:lpstr>Regola 4  Attributi per ordinamenti</vt:lpstr>
      <vt:lpstr>Regola 5 Attributi chiave</vt:lpstr>
      <vt:lpstr>Regola 5 Attributi chiave</vt:lpstr>
      <vt:lpstr>Un esempio completo</vt:lpstr>
      <vt:lpstr>Esercizio 7</vt:lpstr>
      <vt:lpstr>Esercizio 7</vt:lpstr>
      <vt:lpstr>Colonne statiche</vt:lpstr>
      <vt:lpstr>Colonne statiche</vt:lpstr>
      <vt:lpstr>Colonne statiche</vt:lpstr>
      <vt:lpstr>Esercizio 8</vt:lpstr>
      <vt:lpstr>Esercizio 8</vt:lpstr>
      <vt:lpstr>Modellazione fisica</vt:lpstr>
      <vt:lpstr>Dimensione delle partizioni</vt:lpstr>
      <vt:lpstr>Ridondanza dei dati</vt:lpstr>
      <vt:lpstr>Consistenza dei dati</vt:lpstr>
      <vt:lpstr>Join</vt:lpstr>
      <vt:lpstr>Aggregazioni</vt:lpstr>
      <vt:lpstr>Transazioni</vt:lpstr>
      <vt:lpstr>Esercizio finale</vt:lpstr>
      <vt:lpstr>Esercizio finale</vt:lpstr>
      <vt:lpstr>Esercizio finale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 Gallinucci</cp:lastModifiedBy>
  <cp:revision>703</cp:revision>
  <dcterms:created xsi:type="dcterms:W3CDTF">2014-12-16T10:04:42Z</dcterms:created>
  <dcterms:modified xsi:type="dcterms:W3CDTF">2017-11-01T18:20:26Z</dcterms:modified>
</cp:coreProperties>
</file>