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93" r:id="rId1"/>
  </p:sldMasterIdLst>
  <p:notesMasterIdLst>
    <p:notesMasterId r:id="rId19"/>
  </p:notesMasterIdLst>
  <p:sldIdLst>
    <p:sldId id="256" r:id="rId2"/>
    <p:sldId id="259" r:id="rId3"/>
    <p:sldId id="262" r:id="rId4"/>
    <p:sldId id="263" r:id="rId5"/>
    <p:sldId id="270" r:id="rId6"/>
    <p:sldId id="266" r:id="rId7"/>
    <p:sldId id="267" r:id="rId8"/>
    <p:sldId id="269" r:id="rId9"/>
    <p:sldId id="268" r:id="rId10"/>
    <p:sldId id="271" r:id="rId11"/>
    <p:sldId id="272" r:id="rId12"/>
    <p:sldId id="273" r:id="rId13"/>
    <p:sldId id="275" r:id="rId14"/>
    <p:sldId id="276" r:id="rId15"/>
    <p:sldId id="278" r:id="rId16"/>
    <p:sldId id="277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eo Francia" initials="MF" lastIdx="2" clrIdx="0">
    <p:extLst>
      <p:ext uri="{19B8F6BF-5375-455C-9EA6-DF929625EA0E}">
        <p15:presenceInfo xmlns:p15="http://schemas.microsoft.com/office/powerpoint/2012/main" userId="S-1-5-21-2162351890-1506888927-3107636301-1352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7264"/>
    <a:srgbClr val="FFFFFF"/>
    <a:srgbClr val="FF9230"/>
    <a:srgbClr val="1B6AA3"/>
    <a:srgbClr val="D4EEF9"/>
    <a:srgbClr val="E1E1DB"/>
    <a:srgbClr val="6ED7FC"/>
    <a:srgbClr val="DEFF93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71" autoAdjust="0"/>
    <p:restoredTop sz="92769" autoAdjust="0"/>
  </p:normalViewPr>
  <p:slideViewPr>
    <p:cSldViewPr snapToGrid="0">
      <p:cViewPr varScale="1">
        <p:scale>
          <a:sx n="60" d="100"/>
          <a:sy n="60" d="100"/>
        </p:scale>
        <p:origin x="1425" y="36"/>
      </p:cViewPr>
      <p:guideLst/>
    </p:cSldViewPr>
  </p:slideViewPr>
  <p:outlineViewPr>
    <p:cViewPr>
      <p:scale>
        <a:sx n="33" d="100"/>
        <a:sy n="33" d="100"/>
      </p:scale>
      <p:origin x="0" y="-161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1D565-392B-4AB9-9647-420EF17AA3FC}" type="datetimeFigureOut">
              <a:rPr lang="it-IT" smtClean="0"/>
              <a:t>18/02/2020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CEA09-33FA-4F6C-9D30-5FB0AA0E11C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1584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it-IT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3148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61730-2F0F-4B55-83F4-33856D80FFD7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68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035D6-F845-4530-B289-DD4EC9CAE501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6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E46-844C-40F1-AAA7-78AD6518D44C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5339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7768-7A83-43C9-9C3D-95CD5F68D7E2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34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30C4-1715-4BC2-976F-EF7BA4DC70B4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88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F10C-564E-48D4-BE3A-05BB93A7F107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9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B9DB-33AD-46E7-ADFD-C52815BFEA09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0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2824-932F-46A1-8D0D-D52979BEE663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4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3CB2-1968-4F08-9AB4-83693145DE18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150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8F6D7E5-1322-4764-A2E4-7B71FFFDE726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0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0A1A-929F-4DC6-9A8A-74A15252C912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4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D3DE46-844C-40F1-AAA7-78AD6518D44C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43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7474/browser/" TargetMode="External"/><Relationship Id="rId2" Type="http://schemas.openxmlformats.org/officeDocument/2006/relationships/hyperlink" Target="https://neo4j.com/download/other-release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7474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22960" y="3001557"/>
            <a:ext cx="7543800" cy="1099527"/>
          </a:xfrm>
        </p:spPr>
        <p:txBody>
          <a:bodyPr>
            <a:normAutofit fontScale="90000"/>
          </a:bodyPr>
          <a:lstStyle/>
          <a:p>
            <a:pPr algn="ctr"/>
            <a:r>
              <a:rPr lang="it-IT" noProof="0" dirty="0" smtClean="0"/>
              <a:t>Neo4j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22960" y="4452723"/>
            <a:ext cx="7543800" cy="296006"/>
          </a:xfrm>
        </p:spPr>
        <p:txBody>
          <a:bodyPr>
            <a:normAutofit fontScale="77500" lnSpcReduction="20000"/>
          </a:bodyPr>
          <a:lstStyle/>
          <a:p>
            <a:r>
              <a:rPr lang="it-IT" noProof="0" dirty="0" smtClean="0"/>
              <a:t>GRAPH DATABASE</a:t>
            </a:r>
            <a:endParaRPr lang="it-IT" noProof="0" dirty="0"/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822960" y="2243941"/>
            <a:ext cx="7543800" cy="296006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3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Cypher</a:t>
            </a:r>
            <a:r>
              <a:rPr lang="it-IT" dirty="0" smtClean="0"/>
              <a:t> - Esempi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Esempi</a:t>
            </a:r>
          </a:p>
          <a:p>
            <a:pPr lvl="1"/>
            <a:r>
              <a:rPr lang="it-IT" dirty="0" smtClean="0"/>
              <a:t>MATCH </a:t>
            </a:r>
            <a:r>
              <a:rPr lang="it-IT" dirty="0"/>
              <a:t>(</a:t>
            </a:r>
            <a:r>
              <a:rPr lang="it-IT" dirty="0" err="1"/>
              <a:t>p:Person</a:t>
            </a:r>
            <a:r>
              <a:rPr lang="it-IT" dirty="0"/>
              <a:t>)-[:</a:t>
            </a:r>
            <a:r>
              <a:rPr lang="it-IT" dirty="0" err="1"/>
              <a:t>Likes</a:t>
            </a:r>
            <a:r>
              <a:rPr lang="it-IT" dirty="0"/>
              <a:t>]-&gt;(</a:t>
            </a:r>
            <a:r>
              <a:rPr lang="it-IT" dirty="0" err="1" smtClean="0"/>
              <a:t>f:Person</a:t>
            </a:r>
            <a:r>
              <a:rPr lang="it-IT" dirty="0" smtClean="0"/>
              <a:t>)</a:t>
            </a:r>
            <a:br>
              <a:rPr lang="it-IT" dirty="0" smtClean="0"/>
            </a:br>
            <a:r>
              <a:rPr lang="it-IT" dirty="0" smtClean="0"/>
              <a:t>RETURN </a:t>
            </a:r>
            <a:r>
              <a:rPr lang="it-IT" dirty="0"/>
              <a:t>p.name, </a:t>
            </a:r>
            <a:r>
              <a:rPr lang="it-IT" dirty="0" err="1" smtClean="0"/>
              <a:t>f.sex</a:t>
            </a:r>
            <a:endParaRPr lang="it-IT" dirty="0" smtClean="0"/>
          </a:p>
          <a:p>
            <a:pPr lvl="1"/>
            <a:endParaRPr lang="it-IT" dirty="0"/>
          </a:p>
          <a:p>
            <a:pPr lvl="1"/>
            <a:endParaRPr lang="it-IT" dirty="0" smtClean="0"/>
          </a:p>
          <a:p>
            <a:pPr lvl="1"/>
            <a:endParaRPr lang="it-IT" dirty="0"/>
          </a:p>
          <a:p>
            <a:pPr lvl="1"/>
            <a:endParaRPr lang="it-IT" dirty="0" smtClean="0"/>
          </a:p>
          <a:p>
            <a:pPr lvl="1"/>
            <a:endParaRPr lang="it-IT" dirty="0" smtClean="0"/>
          </a:p>
          <a:p>
            <a:pPr lvl="1"/>
            <a:endParaRPr lang="it-IT" dirty="0" smtClean="0"/>
          </a:p>
          <a:p>
            <a:pPr lvl="1"/>
            <a:endParaRPr lang="it-IT" dirty="0" smtClean="0"/>
          </a:p>
          <a:p>
            <a:pPr lvl="1"/>
            <a:r>
              <a:rPr lang="it-IT" dirty="0" smtClean="0"/>
              <a:t>MATCH </a:t>
            </a:r>
            <a:r>
              <a:rPr lang="it-IT" dirty="0"/>
              <a:t>(</a:t>
            </a:r>
            <a:r>
              <a:rPr lang="it-IT" dirty="0" err="1"/>
              <a:t>p:Person</a:t>
            </a:r>
            <a:r>
              <a:rPr lang="it-IT" dirty="0"/>
              <a:t>)-[:</a:t>
            </a:r>
            <a:r>
              <a:rPr lang="it-IT" dirty="0" err="1"/>
              <a:t>Likes</a:t>
            </a:r>
            <a:r>
              <a:rPr lang="it-IT" dirty="0"/>
              <a:t>]-&gt;(:</a:t>
            </a:r>
            <a:r>
              <a:rPr lang="it-IT" dirty="0" err="1"/>
              <a:t>Person</a:t>
            </a:r>
            <a:r>
              <a:rPr lang="it-IT" dirty="0"/>
              <a:t>) -[:</a:t>
            </a:r>
            <a:r>
              <a:rPr lang="it-IT" dirty="0" err="1"/>
              <a:t>Likes</a:t>
            </a:r>
            <a:r>
              <a:rPr lang="it-IT" dirty="0"/>
              <a:t>]-&gt;(</a:t>
            </a:r>
            <a:r>
              <a:rPr lang="it-IT" dirty="0" err="1" smtClean="0"/>
              <a:t>fof:Person</a:t>
            </a:r>
            <a:r>
              <a:rPr lang="it-IT" dirty="0" smtClean="0"/>
              <a:t>)</a:t>
            </a:r>
            <a:br>
              <a:rPr lang="it-IT" dirty="0" smtClean="0"/>
            </a:br>
            <a:r>
              <a:rPr lang="it-IT" dirty="0" smtClean="0"/>
              <a:t>RETURN </a:t>
            </a:r>
            <a:r>
              <a:rPr lang="it-IT" dirty="0"/>
              <a:t>p.name, fof.name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953" y="1773838"/>
            <a:ext cx="3810000" cy="263842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002" y="2783488"/>
            <a:ext cx="1524000" cy="1628775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3963" y="4412263"/>
            <a:ext cx="18288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470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Cypher</a:t>
            </a:r>
            <a:r>
              <a:rPr lang="it-IT" dirty="0" smtClean="0"/>
              <a:t> – Sintassi dei pattern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58" y="1845733"/>
            <a:ext cx="8201771" cy="4242245"/>
          </a:xfrm>
        </p:spPr>
        <p:txBody>
          <a:bodyPr>
            <a:normAutofit fontScale="85000" lnSpcReduction="10000"/>
          </a:bodyPr>
          <a:lstStyle/>
          <a:p>
            <a:r>
              <a:rPr lang="it-IT" dirty="0" smtClean="0"/>
              <a:t>Sintassi per i nodi</a:t>
            </a:r>
            <a:endParaRPr lang="it-IT" dirty="0"/>
          </a:p>
          <a:p>
            <a:pPr lvl="1"/>
            <a:r>
              <a:rPr lang="it-IT" dirty="0" smtClean="0"/>
              <a:t>() 					nodo non identificato</a:t>
            </a:r>
            <a:endParaRPr lang="it-IT" dirty="0"/>
          </a:p>
          <a:p>
            <a:pPr lvl="1"/>
            <a:r>
              <a:rPr lang="it-IT" dirty="0" smtClean="0"/>
              <a:t>(</a:t>
            </a:r>
            <a:r>
              <a:rPr lang="it-IT" dirty="0" err="1"/>
              <a:t>matrix</a:t>
            </a:r>
            <a:r>
              <a:rPr lang="it-IT" dirty="0"/>
              <a:t>) </a:t>
            </a:r>
            <a:r>
              <a:rPr lang="it-IT" dirty="0" smtClean="0"/>
              <a:t>				nodo identificato dalla variabile </a:t>
            </a:r>
            <a:r>
              <a:rPr lang="it-IT" i="1" dirty="0" err="1" smtClean="0"/>
              <a:t>matrix</a:t>
            </a:r>
            <a:endParaRPr lang="it-IT" dirty="0"/>
          </a:p>
          <a:p>
            <a:pPr lvl="1"/>
            <a:r>
              <a:rPr lang="it-IT" dirty="0" smtClean="0"/>
              <a:t>(:</a:t>
            </a:r>
            <a:r>
              <a:rPr lang="it-IT" dirty="0"/>
              <a:t>Movie) </a:t>
            </a:r>
            <a:r>
              <a:rPr lang="it-IT" dirty="0" smtClean="0"/>
              <a:t>				nodo non identificato di classe </a:t>
            </a:r>
            <a:r>
              <a:rPr lang="it-IT" dirty="0"/>
              <a:t>Movie</a:t>
            </a:r>
          </a:p>
          <a:p>
            <a:pPr lvl="1"/>
            <a:r>
              <a:rPr lang="it-IT" dirty="0" smtClean="0"/>
              <a:t>(</a:t>
            </a:r>
            <a:r>
              <a:rPr lang="it-IT" dirty="0" err="1"/>
              <a:t>matrix:Movie:Action</a:t>
            </a:r>
            <a:r>
              <a:rPr lang="it-IT" dirty="0"/>
              <a:t>) </a:t>
            </a:r>
            <a:r>
              <a:rPr lang="it-IT" dirty="0" smtClean="0"/>
              <a:t>			nodo con classi Movie e </a:t>
            </a:r>
            <a:r>
              <a:rPr lang="it-IT" dirty="0"/>
              <a:t>Action </a:t>
            </a:r>
            <a:r>
              <a:rPr lang="it-IT" dirty="0" smtClean="0"/>
              <a:t>identificato</a:t>
            </a:r>
            <a:br>
              <a:rPr lang="it-IT" dirty="0" smtClean="0"/>
            </a:br>
            <a:r>
              <a:rPr lang="it-IT" dirty="0" smtClean="0"/>
              <a:t>					dalla variabile </a:t>
            </a:r>
            <a:r>
              <a:rPr lang="it-IT" i="1" dirty="0" err="1"/>
              <a:t>matrix</a:t>
            </a:r>
            <a:endParaRPr lang="it-IT" i="1" dirty="0"/>
          </a:p>
          <a:p>
            <a:pPr lvl="1"/>
            <a:r>
              <a:rPr lang="it-IT" dirty="0" smtClean="0"/>
              <a:t>(</a:t>
            </a:r>
            <a:r>
              <a:rPr lang="it-IT" dirty="0" err="1"/>
              <a:t>matrix:Movie</a:t>
            </a:r>
            <a:r>
              <a:rPr lang="it-IT" dirty="0"/>
              <a:t> {</a:t>
            </a:r>
            <a:r>
              <a:rPr lang="it-IT" dirty="0" err="1"/>
              <a:t>title</a:t>
            </a:r>
            <a:r>
              <a:rPr lang="it-IT" dirty="0"/>
              <a:t>: "The Matrix"}) </a:t>
            </a:r>
            <a:r>
              <a:rPr lang="it-IT" dirty="0" smtClean="0"/>
              <a:t>		+ con una proprietà </a:t>
            </a:r>
            <a:r>
              <a:rPr lang="it-IT" i="1" dirty="0" err="1"/>
              <a:t>title</a:t>
            </a:r>
            <a:r>
              <a:rPr lang="it-IT" dirty="0"/>
              <a:t> </a:t>
            </a:r>
            <a:r>
              <a:rPr lang="it-IT" dirty="0" smtClean="0"/>
              <a:t>uguale a </a:t>
            </a:r>
            <a:r>
              <a:rPr lang="it-IT" dirty="0"/>
              <a:t>“The Matrix”</a:t>
            </a:r>
          </a:p>
          <a:p>
            <a:pPr lvl="1"/>
            <a:r>
              <a:rPr lang="it-IT" dirty="0" smtClean="0"/>
              <a:t>(</a:t>
            </a:r>
            <a:r>
              <a:rPr lang="it-IT" dirty="0" err="1"/>
              <a:t>matrix:Movie</a:t>
            </a:r>
            <a:r>
              <a:rPr lang="it-IT" dirty="0"/>
              <a:t> {</a:t>
            </a:r>
            <a:r>
              <a:rPr lang="it-IT" dirty="0" err="1"/>
              <a:t>title</a:t>
            </a:r>
            <a:r>
              <a:rPr lang="it-IT" dirty="0"/>
              <a:t>: "The Matrix", </a:t>
            </a:r>
            <a:r>
              <a:rPr lang="it-IT" dirty="0" err="1"/>
              <a:t>released</a:t>
            </a:r>
            <a:r>
              <a:rPr lang="it-IT" dirty="0"/>
              <a:t>: 1997}) </a:t>
            </a:r>
            <a:r>
              <a:rPr lang="it-IT" dirty="0" smtClean="0"/>
              <a:t>	+ </a:t>
            </a:r>
            <a:r>
              <a:rPr lang="it-IT" dirty="0"/>
              <a:t>con una proprietà</a:t>
            </a:r>
            <a:r>
              <a:rPr lang="it-IT" dirty="0" smtClean="0"/>
              <a:t> </a:t>
            </a:r>
            <a:r>
              <a:rPr lang="it-IT" i="1" dirty="0" err="1"/>
              <a:t>released</a:t>
            </a:r>
            <a:r>
              <a:rPr lang="it-IT" dirty="0"/>
              <a:t> </a:t>
            </a:r>
            <a:r>
              <a:rPr lang="it-IT" dirty="0" smtClean="0"/>
              <a:t>uguale a 1997</a:t>
            </a:r>
            <a:endParaRPr lang="it-IT" dirty="0"/>
          </a:p>
          <a:p>
            <a:r>
              <a:rPr lang="it-IT" dirty="0" smtClean="0"/>
              <a:t>Sintassi per gli archi</a:t>
            </a:r>
            <a:endParaRPr lang="it-IT" dirty="0"/>
          </a:p>
          <a:p>
            <a:pPr lvl="1"/>
            <a:r>
              <a:rPr lang="it-IT" dirty="0" smtClean="0"/>
              <a:t>--&gt; 					arco non identificato</a:t>
            </a:r>
          </a:p>
          <a:p>
            <a:pPr lvl="1"/>
            <a:r>
              <a:rPr lang="it-IT" dirty="0" smtClean="0"/>
              <a:t>--					arco </a:t>
            </a:r>
            <a:r>
              <a:rPr lang="it-IT" dirty="0"/>
              <a:t>non </a:t>
            </a:r>
            <a:r>
              <a:rPr lang="it-IT" dirty="0" smtClean="0"/>
              <a:t>identificato senza direzione</a:t>
            </a:r>
            <a:endParaRPr lang="it-IT" dirty="0"/>
          </a:p>
          <a:p>
            <a:pPr lvl="1"/>
            <a:r>
              <a:rPr lang="it-IT" dirty="0" smtClean="0"/>
              <a:t>-[</a:t>
            </a:r>
            <a:r>
              <a:rPr lang="it-IT" dirty="0" err="1"/>
              <a:t>role</a:t>
            </a:r>
            <a:r>
              <a:rPr lang="it-IT" dirty="0"/>
              <a:t>]-&gt; </a:t>
            </a:r>
            <a:r>
              <a:rPr lang="it-IT" dirty="0" smtClean="0"/>
              <a:t>				arco identificato dalla variabile </a:t>
            </a:r>
            <a:r>
              <a:rPr lang="it-IT" i="1" dirty="0" err="1"/>
              <a:t>role</a:t>
            </a:r>
            <a:endParaRPr lang="it-IT" i="1" dirty="0"/>
          </a:p>
          <a:p>
            <a:pPr lvl="1"/>
            <a:r>
              <a:rPr lang="it-IT" dirty="0" smtClean="0"/>
              <a:t>-[:</a:t>
            </a:r>
            <a:r>
              <a:rPr lang="it-IT" dirty="0"/>
              <a:t>ACTED_IN]-&gt; </a:t>
            </a:r>
            <a:r>
              <a:rPr lang="it-IT" dirty="0" smtClean="0"/>
              <a:t>				arco non identificato di classe </a:t>
            </a:r>
            <a:r>
              <a:rPr lang="it-IT" dirty="0"/>
              <a:t>ACTED_IN</a:t>
            </a:r>
          </a:p>
          <a:p>
            <a:pPr lvl="1"/>
            <a:r>
              <a:rPr lang="it-IT" dirty="0" smtClean="0"/>
              <a:t>-[</a:t>
            </a:r>
            <a:r>
              <a:rPr lang="it-IT" dirty="0" err="1"/>
              <a:t>role:ACTED_IN</a:t>
            </a:r>
            <a:r>
              <a:rPr lang="it-IT" dirty="0"/>
              <a:t>]-&gt; </a:t>
            </a:r>
            <a:r>
              <a:rPr lang="it-IT" dirty="0" smtClean="0"/>
              <a:t>			arco di classe ACTED_IN identificato dalla </a:t>
            </a:r>
            <a:br>
              <a:rPr lang="it-IT" dirty="0" smtClean="0"/>
            </a:br>
            <a:r>
              <a:rPr lang="it-IT" dirty="0" smtClean="0"/>
              <a:t>					variabile </a:t>
            </a:r>
            <a:r>
              <a:rPr lang="it-IT" i="1" dirty="0" err="1"/>
              <a:t>role</a:t>
            </a:r>
            <a:endParaRPr lang="it-IT" i="1" dirty="0"/>
          </a:p>
          <a:p>
            <a:pPr lvl="1"/>
            <a:r>
              <a:rPr lang="it-IT" dirty="0" smtClean="0"/>
              <a:t>-[</a:t>
            </a:r>
            <a:r>
              <a:rPr lang="it-IT" dirty="0" err="1"/>
              <a:t>role:ACTED_IN</a:t>
            </a:r>
            <a:r>
              <a:rPr lang="it-IT" dirty="0"/>
              <a:t> {</a:t>
            </a:r>
            <a:r>
              <a:rPr lang="it-IT" dirty="0" err="1"/>
              <a:t>roles</a:t>
            </a:r>
            <a:r>
              <a:rPr lang="it-IT" dirty="0"/>
              <a:t>: ["Neo"]}]-&gt; </a:t>
            </a:r>
            <a:r>
              <a:rPr lang="it-IT" dirty="0" smtClean="0"/>
              <a:t>		+ con proprietà </a:t>
            </a:r>
            <a:r>
              <a:rPr lang="it-IT" i="1" dirty="0" err="1"/>
              <a:t>roles</a:t>
            </a:r>
            <a:r>
              <a:rPr lang="it-IT" dirty="0"/>
              <a:t> </a:t>
            </a:r>
            <a:r>
              <a:rPr lang="it-IT" dirty="0" smtClean="0"/>
              <a:t>che contiene </a:t>
            </a:r>
            <a:r>
              <a:rPr lang="it-IT" dirty="0"/>
              <a:t>“Neo”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419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Cypher</a:t>
            </a:r>
            <a:r>
              <a:rPr lang="it-IT" dirty="0" smtClean="0"/>
              <a:t> – Sintassi dei pattern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58" y="1845734"/>
            <a:ext cx="8201771" cy="4023360"/>
          </a:xfrm>
        </p:spPr>
        <p:txBody>
          <a:bodyPr>
            <a:normAutofit/>
          </a:bodyPr>
          <a:lstStyle/>
          <a:p>
            <a:r>
              <a:rPr lang="it-IT" dirty="0" smtClean="0"/>
              <a:t>Sintassi per i percorsi</a:t>
            </a:r>
            <a:endParaRPr lang="it-IT" dirty="0"/>
          </a:p>
          <a:p>
            <a:pPr lvl="1"/>
            <a:r>
              <a:rPr lang="it-IT" dirty="0" smtClean="0"/>
              <a:t>Un percorso è una stringa in cui si alternano nodi ed archi</a:t>
            </a:r>
          </a:p>
          <a:p>
            <a:pPr lvl="1"/>
            <a:r>
              <a:rPr lang="it-IT" dirty="0" smtClean="0"/>
              <a:t>Un percorso inizia e termina sempre con un nodo</a:t>
            </a:r>
          </a:p>
          <a:p>
            <a:pPr lvl="1"/>
            <a:r>
              <a:rPr lang="pt-BR" dirty="0">
                <a:solidFill>
                  <a:srgbClr val="1B6AA3"/>
                </a:solidFill>
              </a:rPr>
              <a:t>(a)--&gt;(b)&lt;--(c)--(d)--&gt;(a)--&gt;(e</a:t>
            </a:r>
            <a:r>
              <a:rPr lang="pt-BR" dirty="0" smtClean="0">
                <a:solidFill>
                  <a:srgbClr val="1B6AA3"/>
                </a:solidFill>
              </a:rPr>
              <a:t>)</a:t>
            </a:r>
          </a:p>
          <a:p>
            <a:pPr lvl="1"/>
            <a:r>
              <a:rPr lang="it-IT" dirty="0"/>
              <a:t>(</a:t>
            </a:r>
            <a:r>
              <a:rPr lang="it-IT" dirty="0" err="1"/>
              <a:t>keanu:Person:Actor</a:t>
            </a:r>
            <a:r>
              <a:rPr lang="it-IT" dirty="0"/>
              <a:t> {</a:t>
            </a:r>
            <a:r>
              <a:rPr lang="it-IT" dirty="0" err="1"/>
              <a:t>name</a:t>
            </a:r>
            <a:r>
              <a:rPr lang="it-IT" dirty="0"/>
              <a:t>: "Keanu Reeves"}) 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	-[</a:t>
            </a:r>
            <a:r>
              <a:rPr lang="it-IT" dirty="0" err="1"/>
              <a:t>role:ACTED_IN</a:t>
            </a:r>
            <a:r>
              <a:rPr lang="it-IT" dirty="0"/>
              <a:t> {</a:t>
            </a:r>
            <a:r>
              <a:rPr lang="it-IT" dirty="0" err="1"/>
              <a:t>roles</a:t>
            </a:r>
            <a:r>
              <a:rPr lang="it-IT" dirty="0"/>
              <a:t>: ["Neo"]}]-&gt; 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		(</a:t>
            </a:r>
            <a:r>
              <a:rPr lang="it-IT" dirty="0" err="1"/>
              <a:t>matrix:Movie</a:t>
            </a:r>
            <a:r>
              <a:rPr lang="it-IT" dirty="0"/>
              <a:t> {</a:t>
            </a:r>
            <a:r>
              <a:rPr lang="it-IT" dirty="0" err="1"/>
              <a:t>title</a:t>
            </a:r>
            <a:r>
              <a:rPr lang="it-IT" dirty="0"/>
              <a:t>: "The Matrix</a:t>
            </a:r>
            <a:r>
              <a:rPr lang="it-IT" dirty="0" smtClean="0"/>
              <a:t>"})</a:t>
            </a:r>
          </a:p>
          <a:p>
            <a:pPr lvl="1"/>
            <a:endParaRPr lang="it-IT" dirty="0" smtClean="0"/>
          </a:p>
          <a:p>
            <a:pPr lvl="1"/>
            <a:r>
              <a:rPr lang="it-IT" dirty="0" smtClean="0"/>
              <a:t>Si possono specificare più percorsi, a patto che siano collegati da almeno una variabile condivisa</a:t>
            </a:r>
          </a:p>
          <a:p>
            <a:pPr lvl="1"/>
            <a:r>
              <a:rPr lang="pt-BR" dirty="0">
                <a:solidFill>
                  <a:srgbClr val="1B6AA3"/>
                </a:solidFill>
              </a:rPr>
              <a:t>(a)--&gt;(b)&lt;--(c)--(d)--&gt;(a)--&gt;(e),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>
                <a:solidFill>
                  <a:srgbClr val="FF0000"/>
                </a:solidFill>
              </a:rPr>
              <a:t>(</a:t>
            </a:r>
            <a:r>
              <a:rPr lang="pt-BR" dirty="0">
                <a:solidFill>
                  <a:srgbClr val="FF0000"/>
                </a:solidFill>
              </a:rPr>
              <a:t>e)--&gt;(b)--&gt;(d),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>
                <a:solidFill>
                  <a:srgbClr val="FF9230"/>
                </a:solidFill>
              </a:rPr>
              <a:t>(</a:t>
            </a:r>
            <a:r>
              <a:rPr lang="pt-BR" dirty="0">
                <a:solidFill>
                  <a:srgbClr val="FF9230"/>
                </a:solidFill>
              </a:rPr>
              <a:t>a)--&gt;(a)</a:t>
            </a:r>
            <a:endParaRPr lang="it-IT" dirty="0">
              <a:solidFill>
                <a:srgbClr val="FF9230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205" y="2477411"/>
            <a:ext cx="2895600" cy="112395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355" y="4758267"/>
            <a:ext cx="321945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24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Match opzionale &amp; </a:t>
            </a:r>
            <a:r>
              <a:rPr lang="it-IT" dirty="0" err="1" smtClean="0"/>
              <a:t>Where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242245"/>
          </a:xfrm>
        </p:spPr>
        <p:txBody>
          <a:bodyPr>
            <a:normAutofit/>
          </a:bodyPr>
          <a:lstStyle/>
          <a:p>
            <a:r>
              <a:rPr lang="it-IT" dirty="0" smtClean="0"/>
              <a:t>Clausola di Match opzionale</a:t>
            </a:r>
          </a:p>
          <a:p>
            <a:pPr lvl="1"/>
            <a:r>
              <a:rPr lang="it-IT" dirty="0" smtClean="0"/>
              <a:t>Funziona come un </a:t>
            </a:r>
            <a:r>
              <a:rPr lang="it-IT" dirty="0" err="1" smtClean="0"/>
              <a:t>left</a:t>
            </a:r>
            <a:r>
              <a:rPr lang="it-IT" dirty="0" smtClean="0"/>
              <a:t> </a:t>
            </a:r>
            <a:r>
              <a:rPr lang="it-IT" dirty="0" err="1" smtClean="0"/>
              <a:t>outer</a:t>
            </a:r>
            <a:r>
              <a:rPr lang="it-IT" dirty="0" smtClean="0"/>
              <a:t> join</a:t>
            </a:r>
          </a:p>
          <a:p>
            <a:pPr lvl="1"/>
            <a:r>
              <a:rPr lang="it-IT" dirty="0" smtClean="0"/>
              <a:t>Se il pattern non ha una corrispondenza, </a:t>
            </a:r>
            <a:br>
              <a:rPr lang="it-IT" dirty="0" smtClean="0"/>
            </a:br>
            <a:r>
              <a:rPr lang="it-IT" dirty="0" smtClean="0"/>
              <a:t>restituisce </a:t>
            </a:r>
            <a:r>
              <a:rPr lang="it-IT" dirty="0" err="1" smtClean="0"/>
              <a:t>null</a:t>
            </a:r>
            <a:endParaRPr lang="it-IT" dirty="0" smtClean="0"/>
          </a:p>
          <a:p>
            <a:pPr lvl="1"/>
            <a:r>
              <a:rPr lang="en-US" dirty="0">
                <a:latin typeface="+mj-lt"/>
              </a:rPr>
              <a:t>MATCH (</a:t>
            </a:r>
            <a:r>
              <a:rPr lang="en-US" dirty="0" err="1" smtClean="0">
                <a:latin typeface="+mj-lt"/>
              </a:rPr>
              <a:t>a:Movie</a:t>
            </a:r>
            <a:r>
              <a:rPr lang="en-US" dirty="0" smtClean="0">
                <a:latin typeface="+mj-lt"/>
              </a:rPr>
              <a:t>)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OPTIONAL </a:t>
            </a:r>
            <a:r>
              <a:rPr lang="en-US" dirty="0">
                <a:latin typeface="+mj-lt"/>
              </a:rPr>
              <a:t>MATCH (a)&lt;-[:WROTE]-(</a:t>
            </a:r>
            <a:r>
              <a:rPr lang="en-US" dirty="0" smtClean="0">
                <a:latin typeface="+mj-lt"/>
              </a:rPr>
              <a:t>x)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RETURN </a:t>
            </a:r>
            <a:r>
              <a:rPr lang="en-US" dirty="0" err="1">
                <a:latin typeface="+mj-lt"/>
              </a:rPr>
              <a:t>a.title</a:t>
            </a:r>
            <a:r>
              <a:rPr lang="en-US" dirty="0">
                <a:latin typeface="+mj-lt"/>
              </a:rPr>
              <a:t>, </a:t>
            </a:r>
            <a:r>
              <a:rPr lang="en-US" dirty="0" smtClean="0">
                <a:latin typeface="+mj-lt"/>
              </a:rPr>
              <a:t>x.name</a:t>
            </a:r>
          </a:p>
          <a:p>
            <a:r>
              <a:rPr lang="it-IT" dirty="0" smtClean="0"/>
              <a:t>Clausola </a:t>
            </a:r>
            <a:r>
              <a:rPr lang="it-IT" dirty="0" err="1" smtClean="0"/>
              <a:t>Where</a:t>
            </a:r>
            <a:endParaRPr lang="it-IT" dirty="0" smtClean="0"/>
          </a:p>
          <a:p>
            <a:pPr lvl="1"/>
            <a:r>
              <a:rPr lang="it-IT" dirty="0" smtClean="0"/>
              <a:t>Aggiunge delle condizioni che devono essere rispettate dal pattern</a:t>
            </a:r>
          </a:p>
          <a:p>
            <a:pPr lvl="1"/>
            <a:r>
              <a:rPr lang="it-IT" dirty="0" smtClean="0"/>
              <a:t>Più espressivo delle condizioni che possono essere specificate nella Match</a:t>
            </a:r>
          </a:p>
          <a:p>
            <a:pPr lvl="1"/>
            <a:r>
              <a:rPr lang="it-IT" dirty="0">
                <a:latin typeface="+mj-lt"/>
              </a:rPr>
              <a:t>MATCH (</a:t>
            </a:r>
            <a:r>
              <a:rPr lang="it-IT" dirty="0" smtClean="0">
                <a:latin typeface="+mj-lt"/>
              </a:rPr>
              <a:t>n)</a:t>
            </a:r>
            <a:br>
              <a:rPr lang="it-IT" dirty="0" smtClean="0">
                <a:latin typeface="+mj-lt"/>
              </a:rPr>
            </a:br>
            <a:r>
              <a:rPr lang="it-IT" dirty="0" smtClean="0">
                <a:latin typeface="+mj-lt"/>
              </a:rPr>
              <a:t>WHERE </a:t>
            </a:r>
            <a:r>
              <a:rPr lang="it-IT" dirty="0">
                <a:latin typeface="+mj-lt"/>
              </a:rPr>
              <a:t>n.name = </a:t>
            </a:r>
            <a:r>
              <a:rPr lang="it-IT" dirty="0" smtClean="0">
                <a:latin typeface="+mj-lt"/>
              </a:rPr>
              <a:t>'Matteo' </a:t>
            </a:r>
            <a:r>
              <a:rPr lang="it-IT" dirty="0">
                <a:latin typeface="+mj-lt"/>
              </a:rPr>
              <a:t>XOR (</a:t>
            </a:r>
            <a:r>
              <a:rPr lang="it-IT" dirty="0" err="1">
                <a:latin typeface="+mj-lt"/>
              </a:rPr>
              <a:t>n.age</a:t>
            </a:r>
            <a:r>
              <a:rPr lang="it-IT" dirty="0">
                <a:latin typeface="+mj-lt"/>
              </a:rPr>
              <a:t> &lt; 30 AND n.name = </a:t>
            </a:r>
            <a:r>
              <a:rPr lang="it-IT" dirty="0" smtClean="0">
                <a:latin typeface="+mj-lt"/>
              </a:rPr>
              <a:t>'Enrico')</a:t>
            </a:r>
            <a:br>
              <a:rPr lang="it-IT" dirty="0" smtClean="0">
                <a:latin typeface="+mj-lt"/>
              </a:rPr>
            </a:br>
            <a:r>
              <a:rPr lang="it-IT" dirty="0" smtClean="0">
                <a:latin typeface="+mj-lt"/>
              </a:rPr>
              <a:t>OR </a:t>
            </a:r>
            <a:r>
              <a:rPr lang="it-IT" dirty="0">
                <a:latin typeface="+mj-lt"/>
              </a:rPr>
              <a:t>NOT (n.name ~= </a:t>
            </a:r>
            <a:r>
              <a:rPr lang="it-IT" dirty="0" smtClean="0">
                <a:latin typeface="+mj-lt"/>
              </a:rPr>
              <a:t>'</a:t>
            </a:r>
            <a:r>
              <a:rPr lang="it-IT" dirty="0" err="1" smtClean="0">
                <a:latin typeface="+mj-lt"/>
              </a:rPr>
              <a:t>Enr</a:t>
            </a:r>
            <a:r>
              <a:rPr lang="it-IT" dirty="0" smtClean="0">
                <a:latin typeface="+mj-lt"/>
              </a:rPr>
              <a:t>.*' </a:t>
            </a:r>
            <a:r>
              <a:rPr lang="it-IT" dirty="0">
                <a:latin typeface="+mj-lt"/>
              </a:rPr>
              <a:t>OR n.name CONTAINS </a:t>
            </a:r>
            <a:r>
              <a:rPr lang="it-IT" dirty="0" smtClean="0">
                <a:latin typeface="+mj-lt"/>
              </a:rPr>
              <a:t>'</a:t>
            </a:r>
            <a:r>
              <a:rPr lang="it-IT" dirty="0" err="1" smtClean="0">
                <a:latin typeface="+mj-lt"/>
              </a:rPr>
              <a:t>att</a:t>
            </a:r>
            <a:r>
              <a:rPr lang="it-IT" dirty="0" smtClean="0">
                <a:latin typeface="+mj-lt"/>
              </a:rPr>
              <a:t>')</a:t>
            </a:r>
            <a:br>
              <a:rPr lang="it-IT" dirty="0" smtClean="0">
                <a:latin typeface="+mj-lt"/>
              </a:rPr>
            </a:br>
            <a:r>
              <a:rPr lang="it-IT" dirty="0" smtClean="0">
                <a:latin typeface="+mj-lt"/>
              </a:rPr>
              <a:t>RETURN </a:t>
            </a:r>
            <a:r>
              <a:rPr lang="it-IT" dirty="0">
                <a:latin typeface="+mj-lt"/>
              </a:rPr>
              <a:t>n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552" y="1845733"/>
            <a:ext cx="2570053" cy="194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47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Percorsi di lunghezza variabile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E’ possibile seguire in maniera iterativa lo stesso tipo di arco specificando quanti "salti" si vogliono fare</a:t>
            </a:r>
          </a:p>
          <a:p>
            <a:pPr lvl="1"/>
            <a:r>
              <a:rPr lang="it-IT" dirty="0" smtClean="0"/>
              <a:t>Il carattere * precede la dichiarazione della lunghezza</a:t>
            </a:r>
          </a:p>
          <a:p>
            <a:pPr lvl="2"/>
            <a:r>
              <a:rPr lang="it-IT" dirty="0">
                <a:latin typeface="+mj-lt"/>
              </a:rPr>
              <a:t>(a)-[:x*2]-&gt;(b</a:t>
            </a:r>
            <a:r>
              <a:rPr lang="it-IT" dirty="0" smtClean="0">
                <a:latin typeface="+mj-lt"/>
              </a:rPr>
              <a:t>)</a:t>
            </a:r>
            <a:r>
              <a:rPr lang="it-IT" dirty="0" smtClean="0"/>
              <a:t>		Esattamente due salti: (a</a:t>
            </a:r>
            <a:r>
              <a:rPr lang="it-IT" dirty="0"/>
              <a:t>)-[:x]-&gt;()-[:x]-&gt;(b</a:t>
            </a:r>
            <a:r>
              <a:rPr lang="it-IT" dirty="0" smtClean="0"/>
              <a:t>)</a:t>
            </a:r>
          </a:p>
          <a:p>
            <a:pPr lvl="2"/>
            <a:r>
              <a:rPr lang="pt-BR" dirty="0">
                <a:latin typeface="+mj-lt"/>
              </a:rPr>
              <a:t>(a)-[*3..5]-&gt;(b)</a:t>
            </a:r>
            <a:r>
              <a:rPr lang="pt-BR" dirty="0" smtClean="0"/>
              <a:t>		Minimo 3, massimo 5</a:t>
            </a:r>
            <a:endParaRPr lang="pt-BR" dirty="0"/>
          </a:p>
          <a:p>
            <a:pPr lvl="2"/>
            <a:r>
              <a:rPr lang="pt-BR" dirty="0">
                <a:latin typeface="+mj-lt"/>
              </a:rPr>
              <a:t>(a)-[*3..]-&gt;(b)</a:t>
            </a:r>
            <a:r>
              <a:rPr lang="pt-BR" dirty="0" smtClean="0"/>
              <a:t>		Minimo 3</a:t>
            </a:r>
            <a:endParaRPr lang="pt-BR" dirty="0"/>
          </a:p>
          <a:p>
            <a:pPr lvl="2"/>
            <a:r>
              <a:rPr lang="pt-BR" dirty="0">
                <a:latin typeface="+mj-lt"/>
              </a:rPr>
              <a:t>(a)-[*..5]-&gt;(b)</a:t>
            </a:r>
            <a:r>
              <a:rPr lang="pt-BR" dirty="0" smtClean="0"/>
              <a:t>		Massimo 5</a:t>
            </a:r>
            <a:endParaRPr lang="pt-BR" dirty="0"/>
          </a:p>
          <a:p>
            <a:pPr lvl="2"/>
            <a:r>
              <a:rPr lang="pt-BR" dirty="0">
                <a:latin typeface="+mj-lt"/>
              </a:rPr>
              <a:t>(a)-[*]-&gt;(b)</a:t>
            </a:r>
            <a:r>
              <a:rPr lang="pt-BR" dirty="0" smtClean="0"/>
              <a:t>		Nessun limite</a:t>
            </a:r>
          </a:p>
          <a:p>
            <a:pPr lvl="1"/>
            <a:r>
              <a:rPr lang="pt-BR" dirty="0" smtClean="0"/>
              <a:t>Un esempio completo</a:t>
            </a:r>
          </a:p>
          <a:p>
            <a:pPr lvl="2"/>
            <a:r>
              <a:rPr lang="en-US" dirty="0">
                <a:latin typeface="+mj-lt"/>
              </a:rPr>
              <a:t>MATCH (me)-[:KNOWS*1..2</a:t>
            </a:r>
            <a:r>
              <a:rPr lang="en-US" dirty="0" smtClean="0">
                <a:latin typeface="+mj-lt"/>
              </a:rPr>
              <a:t>]-&gt;(</a:t>
            </a:r>
            <a:r>
              <a:rPr lang="en-US" dirty="0" err="1">
                <a:latin typeface="+mj-lt"/>
              </a:rPr>
              <a:t>remote_friend</a:t>
            </a:r>
            <a:r>
              <a:rPr lang="en-US" dirty="0">
                <a:latin typeface="+mj-lt"/>
              </a:rPr>
              <a:t>)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WHERE me.name = </a:t>
            </a:r>
            <a:r>
              <a:rPr lang="en-US" dirty="0" smtClean="0">
                <a:latin typeface="+mj-lt"/>
              </a:rPr>
              <a:t>"Enrico" </a:t>
            </a:r>
            <a:r>
              <a:rPr lang="en-US" dirty="0">
                <a:latin typeface="+mj-lt"/>
              </a:rPr>
              <a:t>RETURN </a:t>
            </a:r>
            <a:r>
              <a:rPr lang="en-US" dirty="0" smtClean="0">
                <a:latin typeface="+mj-lt"/>
              </a:rPr>
              <a:t>remote_friend.name</a:t>
            </a:r>
          </a:p>
          <a:p>
            <a:pPr lvl="2"/>
            <a:r>
              <a:rPr lang="en-US" dirty="0" err="1" smtClean="0"/>
              <a:t>Restituisce</a:t>
            </a:r>
            <a:r>
              <a:rPr lang="en-US" dirty="0" smtClean="0"/>
              <a:t> </a:t>
            </a:r>
            <a:r>
              <a:rPr lang="en-US" dirty="0" err="1" smtClean="0"/>
              <a:t>gli</a:t>
            </a:r>
            <a:r>
              <a:rPr lang="en-US" dirty="0" smtClean="0"/>
              <a:t> amici </a:t>
            </a:r>
            <a:r>
              <a:rPr lang="en-US" dirty="0" err="1" smtClean="0"/>
              <a:t>diretti</a:t>
            </a:r>
            <a:r>
              <a:rPr lang="en-US" dirty="0" smtClean="0"/>
              <a:t> e </a:t>
            </a:r>
            <a:r>
              <a:rPr lang="en-US" dirty="0" err="1" smtClean="0"/>
              <a:t>gli</a:t>
            </a:r>
            <a:r>
              <a:rPr lang="en-US" dirty="0" smtClean="0"/>
              <a:t> amici di amici</a:t>
            </a:r>
          </a:p>
          <a:p>
            <a:pPr lvl="2"/>
            <a:r>
              <a:rPr lang="en-US" dirty="0" err="1" smtClean="0"/>
              <a:t>Attenzione</a:t>
            </a:r>
            <a:r>
              <a:rPr lang="en-US" dirty="0" smtClean="0"/>
              <a:t>: se un </a:t>
            </a:r>
            <a:r>
              <a:rPr lang="en-US" dirty="0" err="1" smtClean="0"/>
              <a:t>amico</a:t>
            </a:r>
            <a:r>
              <a:rPr lang="en-US" dirty="0" smtClean="0"/>
              <a:t> </a:t>
            </a:r>
            <a:r>
              <a:rPr lang="en-US" dirty="0" err="1" smtClean="0"/>
              <a:t>diretto</a:t>
            </a:r>
            <a:r>
              <a:rPr lang="en-US" dirty="0" smtClean="0"/>
              <a:t> e </a:t>
            </a:r>
            <a:r>
              <a:rPr lang="en-US" dirty="0" err="1" smtClean="0"/>
              <a:t>anche</a:t>
            </a:r>
            <a:r>
              <a:rPr lang="en-US" dirty="0" smtClean="0"/>
              <a:t> </a:t>
            </a:r>
            <a:r>
              <a:rPr lang="en-US" dirty="0" err="1" smtClean="0"/>
              <a:t>amico</a:t>
            </a:r>
            <a:r>
              <a:rPr lang="en-US" dirty="0" smtClean="0"/>
              <a:t> di amici, </a:t>
            </a:r>
            <a:r>
              <a:rPr lang="en-US" dirty="0" err="1" smtClean="0"/>
              <a:t>verrà</a:t>
            </a:r>
            <a:r>
              <a:rPr lang="en-US" dirty="0" smtClean="0"/>
              <a:t> </a:t>
            </a:r>
            <a:r>
              <a:rPr lang="en-US" dirty="0" err="1" smtClean="0"/>
              <a:t>restituito</a:t>
            </a:r>
            <a:r>
              <a:rPr lang="en-US" dirty="0" smtClean="0"/>
              <a:t> due volte!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3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Percorsi di lunghezza variabile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E’ possibile cercare il percorso più breve tra due nodi</a:t>
            </a:r>
          </a:p>
          <a:p>
            <a:pPr lvl="1"/>
            <a:r>
              <a:rPr lang="en-US" dirty="0">
                <a:latin typeface="+mj-lt"/>
              </a:rPr>
              <a:t>MATCH (m { </a:t>
            </a:r>
            <a:r>
              <a:rPr lang="en-US" dirty="0" err="1">
                <a:latin typeface="+mj-lt"/>
              </a:rPr>
              <a:t>name:"Martin</a:t>
            </a:r>
            <a:r>
              <a:rPr lang="en-US" dirty="0">
                <a:latin typeface="+mj-lt"/>
              </a:rPr>
              <a:t> Sheen" </a:t>
            </a:r>
            <a:r>
              <a:rPr lang="en-US" dirty="0" smtClean="0">
                <a:latin typeface="+mj-lt"/>
              </a:rPr>
              <a:t>}),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	    (</a:t>
            </a:r>
            <a:r>
              <a:rPr lang="en-US" dirty="0">
                <a:latin typeface="+mj-lt"/>
              </a:rPr>
              <a:t>o { </a:t>
            </a:r>
            <a:r>
              <a:rPr lang="en-US" dirty="0" err="1">
                <a:latin typeface="+mj-lt"/>
              </a:rPr>
              <a:t>name:"Oliver</a:t>
            </a:r>
            <a:r>
              <a:rPr lang="en-US" dirty="0">
                <a:latin typeface="+mj-lt"/>
              </a:rPr>
              <a:t> Stone" }), </a:t>
            </a: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	    p </a:t>
            </a:r>
            <a:r>
              <a:rPr lang="en-US" dirty="0">
                <a:latin typeface="+mj-lt"/>
              </a:rPr>
              <a:t>= </a:t>
            </a:r>
            <a:r>
              <a:rPr lang="en-US" dirty="0" err="1">
                <a:latin typeface="+mj-lt"/>
              </a:rPr>
              <a:t>shortestPath</a:t>
            </a:r>
            <a:r>
              <a:rPr lang="en-US" dirty="0">
                <a:latin typeface="+mj-lt"/>
              </a:rPr>
              <a:t>((m)-[*..15]-(o</a:t>
            </a:r>
            <a:r>
              <a:rPr lang="en-US" dirty="0" smtClean="0">
                <a:latin typeface="+mj-lt"/>
              </a:rPr>
              <a:t>))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RETURN </a:t>
            </a:r>
            <a:r>
              <a:rPr lang="en-US" dirty="0">
                <a:latin typeface="+mj-lt"/>
              </a:rPr>
              <a:t>p</a:t>
            </a:r>
            <a:endParaRPr lang="it-IT" dirty="0">
              <a:latin typeface="+mj-lt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09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Aggregazione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59" y="1845734"/>
            <a:ext cx="7796464" cy="4023360"/>
          </a:xfrm>
        </p:spPr>
        <p:txBody>
          <a:bodyPr/>
          <a:lstStyle/>
          <a:p>
            <a:r>
              <a:rPr lang="it-IT" dirty="0" smtClean="0"/>
              <a:t>La clausola di </a:t>
            </a:r>
            <a:r>
              <a:rPr lang="it-IT" dirty="0" err="1" smtClean="0"/>
              <a:t>group</a:t>
            </a:r>
            <a:r>
              <a:rPr lang="it-IT" dirty="0" smtClean="0"/>
              <a:t>-by è implicita</a:t>
            </a:r>
          </a:p>
          <a:p>
            <a:pPr lvl="1"/>
            <a:r>
              <a:rPr lang="it-IT" dirty="0" smtClean="0"/>
              <a:t>Le espressioni nella RETURN </a:t>
            </a:r>
            <a:r>
              <a:rPr lang="it-IT" u="sng" dirty="0" smtClean="0"/>
              <a:t>senza</a:t>
            </a:r>
            <a:r>
              <a:rPr lang="it-IT" dirty="0" smtClean="0"/>
              <a:t> funzioni di aggregazione sono chiavi di raggruppamento</a:t>
            </a:r>
          </a:p>
          <a:p>
            <a:pPr lvl="1"/>
            <a:r>
              <a:rPr lang="it-IT" dirty="0"/>
              <a:t>Le espressioni nella RETURN </a:t>
            </a:r>
            <a:r>
              <a:rPr lang="it-IT" u="sng" dirty="0" smtClean="0"/>
              <a:t>con</a:t>
            </a:r>
            <a:r>
              <a:rPr lang="it-IT" dirty="0" smtClean="0"/>
              <a:t> </a:t>
            </a:r>
            <a:r>
              <a:rPr lang="it-IT" dirty="0"/>
              <a:t>funzioni di aggregazione </a:t>
            </a:r>
            <a:r>
              <a:rPr lang="it-IT" dirty="0" smtClean="0"/>
              <a:t>producono aggregati</a:t>
            </a:r>
            <a:endParaRPr lang="it-IT" dirty="0"/>
          </a:p>
          <a:p>
            <a:pPr lvl="1"/>
            <a:r>
              <a:rPr lang="en-US" dirty="0">
                <a:latin typeface="+mj-lt"/>
              </a:rPr>
              <a:t>MATCH </a:t>
            </a:r>
            <a:r>
              <a:rPr lang="en-US" dirty="0">
                <a:solidFill>
                  <a:srgbClr val="1B6AA3"/>
                </a:solidFill>
                <a:latin typeface="+mj-lt"/>
              </a:rPr>
              <a:t>(</a:t>
            </a:r>
            <a:r>
              <a:rPr lang="en-US" dirty="0" err="1">
                <a:solidFill>
                  <a:srgbClr val="1B6AA3"/>
                </a:solidFill>
                <a:latin typeface="+mj-lt"/>
              </a:rPr>
              <a:t>me:Person</a:t>
            </a:r>
            <a:r>
              <a:rPr lang="en-US" dirty="0">
                <a:solidFill>
                  <a:srgbClr val="1B6AA3"/>
                </a:solidFill>
                <a:latin typeface="+mj-lt"/>
              </a:rPr>
              <a:t> {</a:t>
            </a:r>
            <a:r>
              <a:rPr lang="en-US" dirty="0" err="1">
                <a:solidFill>
                  <a:srgbClr val="1B6AA3"/>
                </a:solidFill>
                <a:latin typeface="+mj-lt"/>
              </a:rPr>
              <a:t>name:’Ann</a:t>
            </a:r>
            <a:r>
              <a:rPr lang="en-US" dirty="0">
                <a:solidFill>
                  <a:srgbClr val="1B6AA3"/>
                </a:solidFill>
                <a:latin typeface="+mj-lt"/>
              </a:rPr>
              <a:t>'})</a:t>
            </a:r>
            <a:r>
              <a:rPr lang="en-US" dirty="0">
                <a:latin typeface="+mj-lt"/>
              </a:rPr>
              <a:t>--&gt;</a:t>
            </a:r>
            <a:r>
              <a:rPr lang="en-US" dirty="0">
                <a:solidFill>
                  <a:srgbClr val="FF9230"/>
                </a:solidFill>
                <a:latin typeface="+mj-lt"/>
              </a:rPr>
              <a:t>(</a:t>
            </a:r>
            <a:r>
              <a:rPr lang="en-US" dirty="0" err="1">
                <a:solidFill>
                  <a:srgbClr val="FF9230"/>
                </a:solidFill>
                <a:latin typeface="+mj-lt"/>
              </a:rPr>
              <a:t>friend:Person</a:t>
            </a:r>
            <a:r>
              <a:rPr lang="en-US" dirty="0">
                <a:solidFill>
                  <a:srgbClr val="FF9230"/>
                </a:solidFill>
                <a:latin typeface="+mj-lt"/>
              </a:rPr>
              <a:t>)</a:t>
            </a:r>
            <a:r>
              <a:rPr lang="en-US" dirty="0">
                <a:latin typeface="+mj-lt"/>
              </a:rPr>
              <a:t>--&gt;</a:t>
            </a:r>
            <a:r>
              <a:rPr lang="en-US" dirty="0">
                <a:solidFill>
                  <a:srgbClr val="F47264"/>
                </a:solidFill>
                <a:latin typeface="+mj-lt"/>
              </a:rPr>
              <a:t>(</a:t>
            </a:r>
            <a:r>
              <a:rPr lang="en-US" dirty="0" err="1" smtClean="0">
                <a:solidFill>
                  <a:srgbClr val="F47264"/>
                </a:solidFill>
                <a:latin typeface="+mj-lt"/>
              </a:rPr>
              <a:t>friend_of_friend:Person</a:t>
            </a:r>
            <a:r>
              <a:rPr lang="en-US" dirty="0" smtClean="0">
                <a:solidFill>
                  <a:srgbClr val="F47264"/>
                </a:solidFill>
                <a:latin typeface="+mj-lt"/>
              </a:rPr>
              <a:t>)</a:t>
            </a: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RETURN </a:t>
            </a:r>
            <a:r>
              <a:rPr lang="en-US" dirty="0">
                <a:latin typeface="+mj-lt"/>
              </a:rPr>
              <a:t>me.name, count(DISTINCT </a:t>
            </a:r>
            <a:r>
              <a:rPr lang="en-US" dirty="0" err="1">
                <a:latin typeface="+mj-lt"/>
              </a:rPr>
              <a:t>friend_of_friend</a:t>
            </a:r>
            <a:r>
              <a:rPr lang="en-US" dirty="0">
                <a:latin typeface="+mj-lt"/>
              </a:rPr>
              <a:t>), count(</a:t>
            </a:r>
            <a:r>
              <a:rPr lang="en-US" dirty="0" err="1">
                <a:latin typeface="+mj-lt"/>
              </a:rPr>
              <a:t>friend_of_friend</a:t>
            </a:r>
            <a:r>
              <a:rPr lang="en-US" dirty="0" smtClean="0">
                <a:latin typeface="+mj-lt"/>
              </a:rPr>
              <a:t>)</a:t>
            </a:r>
          </a:p>
          <a:p>
            <a:pPr lvl="1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703" y="3857414"/>
            <a:ext cx="4790975" cy="130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556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Neo4j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Una installazione </a:t>
            </a:r>
            <a:r>
              <a:rPr lang="it-IT" dirty="0" smtClean="0">
                <a:sym typeface="Wingdings" panose="05000000000000000000" pitchFamily="2" charset="2"/>
              </a:rPr>
              <a:t> un database</a:t>
            </a:r>
          </a:p>
          <a:p>
            <a:r>
              <a:rPr lang="it-IT" dirty="0" smtClean="0">
                <a:sym typeface="Wingdings" panose="05000000000000000000" pitchFamily="2" charset="2"/>
              </a:rPr>
              <a:t>Query per svuotare tutto:</a:t>
            </a:r>
          </a:p>
          <a:p>
            <a:pPr lvl="1"/>
            <a:r>
              <a:rPr lang="pt-BR" dirty="0">
                <a:latin typeface="+mj-lt"/>
              </a:rPr>
              <a:t>MATCH (n</a:t>
            </a:r>
            <a:r>
              <a:rPr lang="pt-BR" dirty="0" smtClean="0">
                <a:latin typeface="+mj-lt"/>
              </a:rPr>
              <a:t>)</a:t>
            </a:r>
            <a:br>
              <a:rPr lang="pt-BR" dirty="0" smtClean="0">
                <a:latin typeface="+mj-lt"/>
              </a:rPr>
            </a:br>
            <a:r>
              <a:rPr lang="pt-BR" dirty="0" smtClean="0">
                <a:latin typeface="+mj-lt"/>
              </a:rPr>
              <a:t>OPTIONAL </a:t>
            </a:r>
            <a:r>
              <a:rPr lang="pt-BR" dirty="0">
                <a:latin typeface="+mj-lt"/>
              </a:rPr>
              <a:t>MATCH (n)-[r</a:t>
            </a:r>
            <a:r>
              <a:rPr lang="pt-BR" dirty="0" smtClean="0">
                <a:latin typeface="+mj-lt"/>
              </a:rPr>
              <a:t>]-()</a:t>
            </a:r>
            <a:br>
              <a:rPr lang="pt-BR" dirty="0" smtClean="0">
                <a:latin typeface="+mj-lt"/>
              </a:rPr>
            </a:br>
            <a:r>
              <a:rPr lang="pt-BR" dirty="0" smtClean="0">
                <a:latin typeface="+mj-lt"/>
              </a:rPr>
              <a:t>DELETE n,r</a:t>
            </a:r>
          </a:p>
          <a:p>
            <a:pPr lvl="1"/>
            <a:endParaRPr lang="pt-BR" dirty="0">
              <a:latin typeface="+mj-lt"/>
            </a:endParaRPr>
          </a:p>
          <a:p>
            <a:pPr lvl="1"/>
            <a:r>
              <a:rPr lang="en-GB" dirty="0">
                <a:latin typeface="+mj-lt"/>
              </a:rPr>
              <a:t>MATCH (n) DETACH DELETE n</a:t>
            </a:r>
            <a:endParaRPr lang="it-IT" dirty="0">
              <a:latin typeface="+mj-lt"/>
            </a:endParaRPr>
          </a:p>
          <a:p>
            <a:pPr lvl="1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57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Neo4j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Database a grafo</a:t>
            </a:r>
          </a:p>
          <a:p>
            <a:pPr lvl="1"/>
            <a:r>
              <a:rPr lang="it-IT" dirty="0">
                <a:hlinkClick r:id="rId2"/>
              </a:rPr>
              <a:t>https://neo4j.com/download/other-releases/</a:t>
            </a:r>
            <a:endParaRPr lang="it-IT" dirty="0"/>
          </a:p>
          <a:p>
            <a:r>
              <a:rPr lang="it-IT" dirty="0" smtClean="0"/>
              <a:t>GUI </a:t>
            </a:r>
            <a:r>
              <a:rPr lang="it-IT" dirty="0"/>
              <a:t>di </a:t>
            </a:r>
            <a:r>
              <a:rPr lang="it-IT" dirty="0" smtClean="0"/>
              <a:t>base</a:t>
            </a:r>
          </a:p>
          <a:p>
            <a:pPr lvl="1"/>
            <a:r>
              <a:rPr lang="it-IT" dirty="0" smtClean="0">
                <a:hlinkClick r:id="rId3"/>
              </a:rPr>
              <a:t>http</a:t>
            </a:r>
            <a:r>
              <a:rPr lang="it-IT" dirty="0">
                <a:hlinkClick r:id="rId3"/>
              </a:rPr>
              <a:t>://</a:t>
            </a:r>
            <a:r>
              <a:rPr lang="it-IT" dirty="0" smtClean="0">
                <a:hlinkClick r:id="rId3"/>
              </a:rPr>
              <a:t>127.0.0.1:7474/browser/</a:t>
            </a:r>
            <a:endParaRPr lang="it-IT" dirty="0"/>
          </a:p>
          <a:p>
            <a:pPr lvl="1"/>
            <a:r>
              <a:rPr lang="it-IT" dirty="0" smtClean="0"/>
              <a:t>Password iniziale: neo4j</a:t>
            </a:r>
          </a:p>
          <a:p>
            <a:r>
              <a:rPr lang="it-IT" dirty="0" smtClean="0"/>
              <a:t>Completo </a:t>
            </a:r>
            <a:r>
              <a:rPr lang="it-IT" dirty="0"/>
              <a:t>di </a:t>
            </a:r>
            <a:r>
              <a:rPr lang="it-IT" dirty="0" smtClean="0"/>
              <a:t>tutorial per iniziare ad utilizzarlo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071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Neo4j - Installazione	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Istruzioni</a:t>
            </a:r>
          </a:p>
          <a:p>
            <a:pPr marL="544068" lvl="1" indent="-342900">
              <a:buFont typeface="+mj-lt"/>
              <a:buAutoNum type="arabicPeriod"/>
            </a:pPr>
            <a:r>
              <a:rPr lang="it-IT" dirty="0"/>
              <a:t>Scompattare il file .zip della Community </a:t>
            </a:r>
            <a:r>
              <a:rPr lang="it-IT" dirty="0" smtClean="0"/>
              <a:t>Edition</a:t>
            </a:r>
          </a:p>
          <a:p>
            <a:pPr marL="544068" lvl="1" indent="-342900">
              <a:buFont typeface="+mj-lt"/>
              <a:buAutoNum type="arabicPeriod"/>
            </a:pPr>
            <a:r>
              <a:rPr lang="it-IT" dirty="0"/>
              <a:t>Installare il servizio da linea di comando (</a:t>
            </a:r>
            <a:r>
              <a:rPr lang="it-IT" dirty="0" smtClean="0"/>
              <a:t>CMD):</a:t>
            </a:r>
          </a:p>
          <a:p>
            <a:pPr lvl="2"/>
            <a:r>
              <a:rPr lang="it-IT" dirty="0"/>
              <a:t>Con CMD, posizionarsi dentro alla cartella </a:t>
            </a:r>
            <a:r>
              <a:rPr lang="it-IT" b="1" dirty="0" smtClean="0"/>
              <a:t>neo4j/bin</a:t>
            </a:r>
          </a:p>
          <a:p>
            <a:pPr lvl="2"/>
            <a:r>
              <a:rPr lang="it-IT" dirty="0" smtClean="0"/>
              <a:t>Installare col comando </a:t>
            </a:r>
            <a:r>
              <a:rPr lang="it-IT" b="1" dirty="0"/>
              <a:t>neo4j </a:t>
            </a:r>
            <a:r>
              <a:rPr lang="it-IT" b="1" dirty="0" err="1"/>
              <a:t>install</a:t>
            </a:r>
            <a:r>
              <a:rPr lang="it-IT" b="1" dirty="0"/>
              <a:t>-service</a:t>
            </a:r>
            <a:endParaRPr lang="it-IT" dirty="0" smtClean="0"/>
          </a:p>
          <a:p>
            <a:pPr marL="544068" lvl="1" indent="-342900">
              <a:buFont typeface="+mj-lt"/>
              <a:buAutoNum type="arabicPeriod"/>
            </a:pPr>
            <a:r>
              <a:rPr lang="it-IT" dirty="0" smtClean="0"/>
              <a:t>Controllare tra i servizi di Windows che il servizio sia installato e avviato</a:t>
            </a:r>
          </a:p>
          <a:p>
            <a:pPr marL="544068" lvl="1" indent="-342900">
              <a:buFont typeface="+mj-lt"/>
              <a:buAutoNum type="arabicPeriod"/>
            </a:pPr>
            <a:r>
              <a:rPr lang="it-IT" dirty="0" smtClean="0"/>
              <a:t>Collegarsi col </a:t>
            </a:r>
            <a:r>
              <a:rPr lang="it-IT" dirty="0"/>
              <a:t>browser all’indirizzo </a:t>
            </a:r>
            <a:r>
              <a:rPr lang="it-IT" dirty="0">
                <a:hlinkClick r:id="rId2"/>
              </a:rPr>
              <a:t>http://localhost:7474</a:t>
            </a:r>
            <a:r>
              <a:rPr lang="it-IT" dirty="0" smtClean="0">
                <a:hlinkClick r:id="rId2"/>
              </a:rPr>
              <a:t>/</a:t>
            </a:r>
            <a:endParaRPr lang="it-IT" dirty="0" smtClean="0"/>
          </a:p>
          <a:p>
            <a:pPr lvl="2"/>
            <a:r>
              <a:rPr lang="it-IT" dirty="0" smtClean="0">
                <a:solidFill>
                  <a:srgbClr val="FF0000"/>
                </a:solidFill>
              </a:rPr>
              <a:t>Username e password: neo4j</a:t>
            </a:r>
          </a:p>
          <a:p>
            <a:pPr marL="544068" lvl="1" indent="-342900">
              <a:buFont typeface="+mj-lt"/>
              <a:buAutoNum type="arabicPeriod"/>
            </a:pPr>
            <a:r>
              <a:rPr lang="it-IT" dirty="0" smtClean="0"/>
              <a:t>Al primo accesso bisogna cambiare la password</a:t>
            </a:r>
          </a:p>
          <a:p>
            <a:pPr lvl="2"/>
            <a:r>
              <a:rPr lang="it-IT" dirty="0" smtClean="0"/>
              <a:t>Suggerimento password: </a:t>
            </a:r>
            <a:r>
              <a:rPr lang="it-IT" dirty="0" err="1" smtClean="0">
                <a:solidFill>
                  <a:srgbClr val="FF0000"/>
                </a:solidFill>
              </a:rPr>
              <a:t>fitstic</a:t>
            </a:r>
            <a:endParaRPr lang="it-IT" dirty="0" smtClean="0">
              <a:solidFill>
                <a:srgbClr val="FF0000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781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013" y="1845734"/>
            <a:ext cx="1276350" cy="2962275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Database a grafo - Concetti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In un database a grafo esistono tre concetti fondamentali:</a:t>
            </a:r>
          </a:p>
          <a:p>
            <a:pPr lvl="1"/>
            <a:r>
              <a:rPr lang="it-IT" dirty="0" smtClean="0"/>
              <a:t>Nodi: record, unità di dati</a:t>
            </a:r>
          </a:p>
          <a:p>
            <a:pPr lvl="1"/>
            <a:r>
              <a:rPr lang="it-IT" dirty="0" smtClean="0"/>
              <a:t>Relazioni (o archi): collegamenti </a:t>
            </a:r>
            <a:r>
              <a:rPr lang="it-IT" b="1" dirty="0" smtClean="0"/>
              <a:t>direzionati</a:t>
            </a:r>
            <a:r>
              <a:rPr lang="it-IT" dirty="0" smtClean="0"/>
              <a:t> tra i nodi</a:t>
            </a:r>
          </a:p>
          <a:p>
            <a:pPr lvl="1"/>
            <a:r>
              <a:rPr lang="it-IT" dirty="0" smtClean="0"/>
              <a:t>Proprietà: valori (con una determinata etichetta) </a:t>
            </a:r>
            <a:br>
              <a:rPr lang="it-IT" dirty="0" smtClean="0"/>
            </a:br>
            <a:r>
              <a:rPr lang="it-IT" dirty="0" smtClean="0"/>
              <a:t>associati ad un nodo o ad una relazione</a:t>
            </a:r>
          </a:p>
          <a:p>
            <a:pPr lvl="1"/>
            <a:endParaRPr lang="it-IT" dirty="0"/>
          </a:p>
          <a:p>
            <a:pPr lvl="1"/>
            <a:endParaRPr lang="it-IT" dirty="0" smtClean="0"/>
          </a:p>
          <a:p>
            <a:r>
              <a:rPr lang="it-IT" dirty="0" smtClean="0"/>
              <a:t>Le relazioni sono puntatori contenuto dentro ad un nodo e che rimandano direttamente ad un altro nodo</a:t>
            </a:r>
          </a:p>
          <a:p>
            <a:pPr lvl="1"/>
            <a:r>
              <a:rPr lang="it-IT" dirty="0" smtClean="0"/>
              <a:t>Meccanismo molto diverso da quello di </a:t>
            </a:r>
            <a:r>
              <a:rPr lang="it-IT" dirty="0" err="1" smtClean="0"/>
              <a:t>foreign</a:t>
            </a:r>
            <a:r>
              <a:rPr lang="it-IT" dirty="0" smtClean="0"/>
              <a:t> </a:t>
            </a:r>
            <a:r>
              <a:rPr lang="it-IT" dirty="0" err="1" smtClean="0"/>
              <a:t>key</a:t>
            </a:r>
            <a:r>
              <a:rPr lang="it-IT" dirty="0" smtClean="0"/>
              <a:t> negli RDBMS</a:t>
            </a:r>
          </a:p>
          <a:p>
            <a:pPr lvl="1"/>
            <a:r>
              <a:rPr lang="it-IT" dirty="0" smtClean="0"/>
              <a:t>Molto più efficiente per determinati tipi di interrogazione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456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Database a grafo - Concetti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1845734"/>
            <a:ext cx="76962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293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Percorso</a:t>
            </a:r>
          </a:p>
          <a:p>
            <a:pPr lvl="1"/>
            <a:r>
              <a:rPr lang="it-IT" dirty="0" smtClean="0"/>
              <a:t>Sequenza di archi distinti che connettono due nodi</a:t>
            </a:r>
          </a:p>
          <a:p>
            <a:r>
              <a:rPr lang="it-IT" dirty="0" smtClean="0"/>
              <a:t>Cammino</a:t>
            </a:r>
          </a:p>
          <a:p>
            <a:pPr lvl="1"/>
            <a:r>
              <a:rPr lang="it-IT" dirty="0" smtClean="0"/>
              <a:t>Percorso che passa attraverso nodi distinti</a:t>
            </a:r>
          </a:p>
          <a:p>
            <a:r>
              <a:rPr lang="it-IT" dirty="0" smtClean="0"/>
              <a:t>Ciclo</a:t>
            </a:r>
          </a:p>
          <a:p>
            <a:pPr lvl="1"/>
            <a:r>
              <a:rPr lang="it-IT" dirty="0" smtClean="0"/>
              <a:t>Cammino che inizia e termina nello stesso nodo</a:t>
            </a:r>
          </a:p>
          <a:p>
            <a:endParaRPr lang="it-IT" dirty="0" smtClean="0"/>
          </a:p>
          <a:p>
            <a:r>
              <a:rPr lang="it-IT" dirty="0" smtClean="0"/>
              <a:t>Distanza tra due nodi</a:t>
            </a:r>
          </a:p>
          <a:p>
            <a:pPr lvl="1"/>
            <a:r>
              <a:rPr lang="it-IT" dirty="0" smtClean="0"/>
              <a:t>Numero minimo di archi che collegano due nodi</a:t>
            </a:r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Database a grafo - Concetti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142" y="2058808"/>
            <a:ext cx="2371725" cy="70485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004" y="2872031"/>
            <a:ext cx="2286000" cy="685800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7263" y="3581223"/>
            <a:ext cx="15621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766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Database a grafo - Concetti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Una delle </a:t>
            </a:r>
            <a:r>
              <a:rPr lang="it-IT" dirty="0" err="1" smtClean="0"/>
              <a:t>query</a:t>
            </a:r>
            <a:r>
              <a:rPr lang="it-IT" dirty="0" smtClean="0"/>
              <a:t> più utilizzate è quella della </a:t>
            </a:r>
            <a:br>
              <a:rPr lang="it-IT" dirty="0" smtClean="0"/>
            </a:br>
            <a:r>
              <a:rPr lang="it-IT" dirty="0" smtClean="0"/>
              <a:t>ricerca del cammino più breve tra due nodi </a:t>
            </a:r>
            <a:br>
              <a:rPr lang="it-IT" dirty="0" smtClean="0"/>
            </a:br>
            <a:r>
              <a:rPr lang="it-IT" dirty="0" smtClean="0"/>
              <a:t>(</a:t>
            </a:r>
            <a:r>
              <a:rPr lang="it-IT" dirty="0" err="1" smtClean="0"/>
              <a:t>shortest</a:t>
            </a:r>
            <a:r>
              <a:rPr lang="it-IT" dirty="0" smtClean="0"/>
              <a:t> </a:t>
            </a:r>
            <a:r>
              <a:rPr lang="it-IT" dirty="0" err="1" smtClean="0"/>
              <a:t>path</a:t>
            </a:r>
            <a:r>
              <a:rPr lang="it-IT" dirty="0" smtClean="0"/>
              <a:t>)</a:t>
            </a:r>
          </a:p>
          <a:p>
            <a:r>
              <a:rPr lang="it-IT" dirty="0" smtClean="0"/>
              <a:t>Due metodi principali:</a:t>
            </a:r>
          </a:p>
          <a:p>
            <a:pPr lvl="1"/>
            <a:r>
              <a:rPr lang="it-IT" dirty="0" smtClean="0"/>
              <a:t>In profondità (</a:t>
            </a:r>
            <a:r>
              <a:rPr lang="it-IT" dirty="0" err="1" smtClean="0"/>
              <a:t>depth</a:t>
            </a:r>
            <a:r>
              <a:rPr lang="it-IT" dirty="0" smtClean="0"/>
              <a:t>-first </a:t>
            </a:r>
            <a:r>
              <a:rPr lang="it-IT" dirty="0" err="1" smtClean="0"/>
              <a:t>search</a:t>
            </a:r>
            <a:r>
              <a:rPr lang="it-IT" dirty="0" smtClean="0"/>
              <a:t>)</a:t>
            </a:r>
          </a:p>
          <a:p>
            <a:pPr lvl="2"/>
            <a:r>
              <a:rPr lang="it-IT" dirty="0"/>
              <a:t>Esamina</a:t>
            </a:r>
            <a:r>
              <a:rPr lang="it-IT" dirty="0" smtClean="0"/>
              <a:t> tutti i nodi figli prima di esaminare i nodi fratelli</a:t>
            </a:r>
          </a:p>
          <a:p>
            <a:pPr lvl="2"/>
            <a:r>
              <a:rPr lang="it-IT" dirty="0" smtClean="0"/>
              <a:t>Richiede meno risorse</a:t>
            </a:r>
          </a:p>
          <a:p>
            <a:pPr lvl="2"/>
            <a:r>
              <a:rPr lang="it-IT" dirty="0" smtClean="0"/>
              <a:t>Occorre esaminare tutto il grafo per trovare la soluzione giusta</a:t>
            </a:r>
          </a:p>
          <a:p>
            <a:pPr lvl="1"/>
            <a:r>
              <a:rPr lang="it-IT" dirty="0" smtClean="0"/>
              <a:t>In ampiezza (</a:t>
            </a:r>
            <a:r>
              <a:rPr lang="it-IT" dirty="0" err="1" smtClean="0"/>
              <a:t>breadth</a:t>
            </a:r>
            <a:r>
              <a:rPr lang="it-IT" dirty="0" smtClean="0"/>
              <a:t>-first </a:t>
            </a:r>
            <a:r>
              <a:rPr lang="it-IT" dirty="0" err="1" smtClean="0"/>
              <a:t>search</a:t>
            </a:r>
            <a:r>
              <a:rPr lang="it-IT" dirty="0" smtClean="0"/>
              <a:t>)</a:t>
            </a:r>
          </a:p>
          <a:p>
            <a:pPr lvl="2"/>
            <a:r>
              <a:rPr lang="it-IT" dirty="0" smtClean="0"/>
              <a:t>Esamina </a:t>
            </a:r>
            <a:r>
              <a:rPr lang="it-IT" dirty="0"/>
              <a:t>tutti i nodi </a:t>
            </a:r>
            <a:r>
              <a:rPr lang="it-IT" dirty="0" smtClean="0"/>
              <a:t>fratelli </a:t>
            </a:r>
            <a:r>
              <a:rPr lang="it-IT" dirty="0"/>
              <a:t>prima di esaminare i nodi </a:t>
            </a:r>
            <a:r>
              <a:rPr lang="it-IT" dirty="0" smtClean="0"/>
              <a:t>figli</a:t>
            </a:r>
            <a:endParaRPr lang="it-IT" dirty="0"/>
          </a:p>
          <a:p>
            <a:pPr lvl="2"/>
            <a:r>
              <a:rPr lang="it-IT" dirty="0"/>
              <a:t>Richiede </a:t>
            </a:r>
            <a:r>
              <a:rPr lang="it-IT" dirty="0" smtClean="0"/>
              <a:t>più </a:t>
            </a:r>
            <a:r>
              <a:rPr lang="it-IT" dirty="0"/>
              <a:t>risorse</a:t>
            </a:r>
          </a:p>
          <a:p>
            <a:pPr lvl="2"/>
            <a:r>
              <a:rPr lang="it-IT" dirty="0" smtClean="0"/>
              <a:t>La prima soluzione che trova è quella giusta</a:t>
            </a:r>
            <a:endParaRPr lang="it-IT" dirty="0"/>
          </a:p>
          <a:p>
            <a:pPr lvl="1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984" y="1954417"/>
            <a:ext cx="2352675" cy="84772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313" y="3125893"/>
            <a:ext cx="1771050" cy="1463041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699" y="4756054"/>
            <a:ext cx="2278061" cy="136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429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Database a grafo - Concetti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275964"/>
          </a:xfrm>
        </p:spPr>
        <p:txBody>
          <a:bodyPr>
            <a:normAutofit/>
          </a:bodyPr>
          <a:lstStyle/>
          <a:p>
            <a:r>
              <a:rPr lang="it-IT" dirty="0" smtClean="0"/>
              <a:t>Un’altra interrogazione frequente è quella</a:t>
            </a:r>
            <a:br>
              <a:rPr lang="it-IT" dirty="0" smtClean="0"/>
            </a:br>
            <a:r>
              <a:rPr lang="it-IT" dirty="0" smtClean="0"/>
              <a:t>per definire delle misure di centralità </a:t>
            </a:r>
          </a:p>
          <a:p>
            <a:r>
              <a:rPr lang="en-US" dirty="0" err="1" smtClean="0"/>
              <a:t>Betweenness</a:t>
            </a:r>
            <a:r>
              <a:rPr lang="en-US" dirty="0" smtClean="0"/>
              <a:t> centrality </a:t>
            </a:r>
            <a:r>
              <a:rPr lang="en-US" dirty="0"/>
              <a:t>(</a:t>
            </a:r>
            <a:r>
              <a:rPr lang="en-US" dirty="0" smtClean="0"/>
              <a:t>A)</a:t>
            </a:r>
          </a:p>
          <a:p>
            <a:pPr lvl="1"/>
            <a:r>
              <a:rPr lang="en-US" dirty="0" err="1" smtClean="0"/>
              <a:t>Numero</a:t>
            </a:r>
            <a:r>
              <a:rPr lang="en-US" dirty="0" smtClean="0"/>
              <a:t> di </a:t>
            </a:r>
            <a:r>
              <a:rPr lang="en-US" dirty="0" err="1" smtClean="0"/>
              <a:t>cammini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brevi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due </a:t>
            </a:r>
            <a:r>
              <a:rPr lang="en-US" dirty="0" err="1" smtClean="0"/>
              <a:t>nodi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passano</a:t>
            </a:r>
            <a:r>
              <a:rPr lang="en-US" dirty="0" smtClean="0"/>
              <a:t> da un </a:t>
            </a:r>
            <a:r>
              <a:rPr lang="en-US" dirty="0" err="1" smtClean="0"/>
              <a:t>certo</a:t>
            </a:r>
            <a:r>
              <a:rPr lang="en-US" dirty="0" smtClean="0"/>
              <a:t> </a:t>
            </a:r>
            <a:r>
              <a:rPr lang="en-US" dirty="0" err="1" smtClean="0"/>
              <a:t>nodo</a:t>
            </a:r>
            <a:endParaRPr lang="en-US" dirty="0" smtClean="0"/>
          </a:p>
          <a:p>
            <a:r>
              <a:rPr lang="en-US" dirty="0" smtClean="0"/>
              <a:t>Closeness </a:t>
            </a:r>
            <a:r>
              <a:rPr lang="en-US" dirty="0"/>
              <a:t>centrality (</a:t>
            </a:r>
            <a:r>
              <a:rPr lang="en-US" dirty="0" smtClean="0"/>
              <a:t>B)</a:t>
            </a:r>
          </a:p>
          <a:p>
            <a:pPr lvl="1"/>
            <a:r>
              <a:rPr lang="en-US" dirty="0" err="1" smtClean="0"/>
              <a:t>Somma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</a:t>
            </a:r>
            <a:r>
              <a:rPr lang="en-US" dirty="0" err="1" smtClean="0"/>
              <a:t>distanze</a:t>
            </a:r>
            <a:r>
              <a:rPr lang="en-US" dirty="0" smtClean="0"/>
              <a:t> da </a:t>
            </a:r>
            <a:r>
              <a:rPr lang="en-US" dirty="0" err="1" smtClean="0"/>
              <a:t>tutti</a:t>
            </a:r>
            <a:r>
              <a:rPr lang="en-US" dirty="0" smtClean="0"/>
              <a:t>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altri</a:t>
            </a:r>
            <a:r>
              <a:rPr lang="en-US" dirty="0" smtClean="0"/>
              <a:t> </a:t>
            </a:r>
            <a:r>
              <a:rPr lang="en-US" dirty="0" err="1" smtClean="0"/>
              <a:t>nodi</a:t>
            </a:r>
            <a:endParaRPr lang="en-US" dirty="0" smtClean="0"/>
          </a:p>
          <a:p>
            <a:r>
              <a:rPr lang="en-US" dirty="0" smtClean="0"/>
              <a:t>Eigenvector centrality </a:t>
            </a:r>
            <a:r>
              <a:rPr lang="en-US" dirty="0"/>
              <a:t>(</a:t>
            </a:r>
            <a:r>
              <a:rPr lang="en-US" dirty="0" smtClean="0"/>
              <a:t>C)</a:t>
            </a:r>
            <a:endParaRPr lang="en-US" dirty="0"/>
          </a:p>
          <a:p>
            <a:pPr lvl="1"/>
            <a:r>
              <a:rPr lang="en-US" dirty="0" smtClean="0"/>
              <a:t>Il </a:t>
            </a:r>
            <a:r>
              <a:rPr lang="en-US" dirty="0" err="1" smtClean="0"/>
              <a:t>punteggio</a:t>
            </a:r>
            <a:r>
              <a:rPr lang="en-US" dirty="0" smtClean="0"/>
              <a:t> di un </a:t>
            </a:r>
            <a:r>
              <a:rPr lang="en-US" dirty="0" err="1" smtClean="0"/>
              <a:t>nodo</a:t>
            </a:r>
            <a:r>
              <a:rPr lang="en-US" dirty="0" smtClean="0"/>
              <a:t> è </a:t>
            </a:r>
            <a:r>
              <a:rPr lang="en-US" dirty="0" err="1" smtClean="0"/>
              <a:t>influenzato</a:t>
            </a:r>
            <a:r>
              <a:rPr lang="en-US" dirty="0" smtClean="0"/>
              <a:t> dal</a:t>
            </a:r>
            <a:br>
              <a:rPr lang="en-US" dirty="0" smtClean="0"/>
            </a:br>
            <a:r>
              <a:rPr lang="en-US" dirty="0" err="1" smtClean="0"/>
              <a:t>punteggio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nodi</a:t>
            </a:r>
            <a:r>
              <a:rPr lang="en-US" dirty="0" smtClean="0"/>
              <a:t> </a:t>
            </a:r>
            <a:r>
              <a:rPr lang="en-US" dirty="0" err="1" smtClean="0"/>
              <a:t>adiacenti</a:t>
            </a:r>
            <a:r>
              <a:rPr lang="en-US" dirty="0" smtClean="0"/>
              <a:t> (Page rank)</a:t>
            </a:r>
            <a:endParaRPr lang="en-US" dirty="0"/>
          </a:p>
          <a:p>
            <a:r>
              <a:rPr lang="en-US" dirty="0" smtClean="0"/>
              <a:t>Degree </a:t>
            </a:r>
            <a:r>
              <a:rPr lang="en-US" dirty="0"/>
              <a:t>centrality (D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Numero</a:t>
            </a:r>
            <a:r>
              <a:rPr lang="en-US" dirty="0" smtClean="0"/>
              <a:t> di </a:t>
            </a:r>
            <a:r>
              <a:rPr lang="en-US" dirty="0" err="1" smtClean="0"/>
              <a:t>nodi</a:t>
            </a:r>
            <a:r>
              <a:rPr lang="en-US" dirty="0" smtClean="0"/>
              <a:t> </a:t>
            </a:r>
            <a:r>
              <a:rPr lang="en-US" dirty="0" err="1" smtClean="0"/>
              <a:t>adiacenti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678" y="2639874"/>
            <a:ext cx="30194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80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Query </a:t>
            </a:r>
            <a:r>
              <a:rPr lang="it-IT" dirty="0" err="1" smtClean="0"/>
              <a:t>language</a:t>
            </a:r>
            <a:r>
              <a:rPr lang="it-IT" dirty="0" smtClean="0"/>
              <a:t>: </a:t>
            </a:r>
            <a:r>
              <a:rPr lang="it-IT" dirty="0" err="1" smtClean="0"/>
              <a:t>Cypher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Due clausole principali: </a:t>
            </a:r>
            <a:r>
              <a:rPr lang="it-IT" b="1" dirty="0" smtClean="0"/>
              <a:t>match</a:t>
            </a:r>
            <a:r>
              <a:rPr lang="it-IT" dirty="0" smtClean="0"/>
              <a:t> e </a:t>
            </a:r>
            <a:r>
              <a:rPr lang="it-IT" b="1" dirty="0" err="1" smtClean="0"/>
              <a:t>return</a:t>
            </a:r>
            <a:endParaRPr lang="it-IT" b="1" dirty="0" smtClean="0"/>
          </a:p>
          <a:p>
            <a:r>
              <a:rPr lang="it-IT" dirty="0" smtClean="0"/>
              <a:t>Match</a:t>
            </a:r>
          </a:p>
          <a:p>
            <a:pPr lvl="1"/>
            <a:r>
              <a:rPr lang="it-IT" dirty="0" smtClean="0"/>
              <a:t>Clausola primaria per estrapolare dati</a:t>
            </a:r>
          </a:p>
          <a:p>
            <a:pPr lvl="1"/>
            <a:r>
              <a:rPr lang="it-IT" dirty="0" smtClean="0"/>
              <a:t>Permette di specificare dei pattern</a:t>
            </a:r>
          </a:p>
          <a:p>
            <a:pPr lvl="1"/>
            <a:r>
              <a:rPr lang="it-IT" dirty="0" smtClean="0"/>
              <a:t>Possibile utilizzare più clausole di match</a:t>
            </a:r>
          </a:p>
          <a:p>
            <a:pPr lvl="1"/>
            <a:r>
              <a:rPr lang="it-IT" dirty="0" smtClean="0"/>
              <a:t>Corrisponde (più o meno) alla combinazione di WHERE e JOIN in SQL</a:t>
            </a:r>
          </a:p>
          <a:p>
            <a:r>
              <a:rPr lang="it-IT" dirty="0" smtClean="0"/>
              <a:t>Return</a:t>
            </a:r>
          </a:p>
          <a:p>
            <a:pPr lvl="1"/>
            <a:r>
              <a:rPr lang="it-IT" dirty="0" smtClean="0"/>
              <a:t>Clausola per indicare i dati da restituire (nodi, archi, proprietà, espressioni)</a:t>
            </a:r>
          </a:p>
          <a:p>
            <a:pPr lvl="1"/>
            <a:r>
              <a:rPr lang="it-IT" dirty="0" smtClean="0"/>
              <a:t>Un’unica clausola per </a:t>
            </a:r>
            <a:r>
              <a:rPr lang="it-IT" dirty="0" err="1" smtClean="0"/>
              <a:t>query</a:t>
            </a:r>
            <a:endParaRPr lang="it-IT" dirty="0" smtClean="0"/>
          </a:p>
          <a:p>
            <a:pPr lvl="1"/>
            <a:r>
              <a:rPr lang="it-IT" dirty="0" smtClean="0"/>
              <a:t>Corrisponde alla SELECT in SQL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657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72243</TotalTime>
  <Words>1225</Words>
  <Application>Microsoft Office PowerPoint</Application>
  <PresentationFormat>Presentazione su schermo (4:3)</PresentationFormat>
  <Paragraphs>160</Paragraphs>
  <Slides>17</Slides>
  <Notes>1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Retrospettivo</vt:lpstr>
      <vt:lpstr>Neo4j</vt:lpstr>
      <vt:lpstr>Neo4j</vt:lpstr>
      <vt:lpstr>Neo4j - Installazione </vt:lpstr>
      <vt:lpstr>Database a grafo - Concetti</vt:lpstr>
      <vt:lpstr>Database a grafo - Concetti</vt:lpstr>
      <vt:lpstr>Database a grafo - Concetti</vt:lpstr>
      <vt:lpstr>Database a grafo - Concetti</vt:lpstr>
      <vt:lpstr>Database a grafo - Concetti</vt:lpstr>
      <vt:lpstr>Query language: Cypher</vt:lpstr>
      <vt:lpstr>Cypher - Esempi</vt:lpstr>
      <vt:lpstr>Cypher – Sintassi dei pattern</vt:lpstr>
      <vt:lpstr>Cypher – Sintassi dei pattern</vt:lpstr>
      <vt:lpstr>Match opzionale &amp; Where</vt:lpstr>
      <vt:lpstr>Percorsi di lunghezza variabile</vt:lpstr>
      <vt:lpstr>Percorsi di lunghezza variabile</vt:lpstr>
      <vt:lpstr>Aggregazione</vt:lpstr>
      <vt:lpstr>Neo4j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INSIGHT</dc:title>
  <dc:creator>Matteo Francia</dc:creator>
  <cp:lastModifiedBy>Enrico Gallinucci</cp:lastModifiedBy>
  <cp:revision>699</cp:revision>
  <dcterms:created xsi:type="dcterms:W3CDTF">2014-12-16T10:04:42Z</dcterms:created>
  <dcterms:modified xsi:type="dcterms:W3CDTF">2020-02-18T19:55:28Z</dcterms:modified>
</cp:coreProperties>
</file>