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17"/>
  </p:notes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EF9"/>
    <a:srgbClr val="E1E1DB"/>
    <a:srgbClr val="FF9230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2769" autoAdjust="0"/>
  </p:normalViewPr>
  <p:slideViewPr>
    <p:cSldViewPr snapToGrid="0">
      <p:cViewPr varScale="1">
        <p:scale>
          <a:sx n="107" d="100"/>
          <a:sy n="107" d="100"/>
        </p:scale>
        <p:origin x="1686" y="102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14/12/2021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71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Rispetto al mondo relazionale, mancano i join (anche se esiste un meccanismo che li ricalca) e le transazioni multi-documento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487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492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gAatZK" TargetMode="External"/><Relationship Id="rId2" Type="http://schemas.openxmlformats.org/officeDocument/2006/relationships/hyperlink" Target="https://raw.githubusercontent.com/mongodb/docs-assets/primer-dataset/primer-dataset.j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elp.com/dataset_challeng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 err="1"/>
              <a:t>MongoDB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0000" lnSpcReduction="20000"/>
          </a:bodyPr>
          <a:lstStyle/>
          <a:p>
            <a:r>
              <a:rPr lang="it-IT" noProof="0" dirty="0"/>
              <a:t>A </a:t>
            </a:r>
            <a:r>
              <a:rPr lang="it-IT" noProof="0" dirty="0" err="1"/>
              <a:t>document-oriented</a:t>
            </a:r>
            <a:r>
              <a:rPr lang="it-IT" noProof="0" dirty="0"/>
              <a:t> database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Connessione via </a:t>
            </a:r>
            <a:r>
              <a:rPr lang="it-IT" noProof="0" dirty="0" err="1"/>
              <a:t>shell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 err="1"/>
              <a:t>MongoDB</a:t>
            </a:r>
            <a:r>
              <a:rPr lang="it-IT" noProof="0" dirty="0"/>
              <a:t> mette a disposizione una </a:t>
            </a:r>
            <a:r>
              <a:rPr lang="it-IT" b="1" noProof="0" dirty="0" err="1"/>
              <a:t>shell</a:t>
            </a:r>
            <a:r>
              <a:rPr lang="it-IT" b="1" noProof="0" dirty="0"/>
              <a:t> </a:t>
            </a:r>
            <a:r>
              <a:rPr lang="it-IT" b="1" noProof="0" dirty="0" err="1"/>
              <a:t>Javascript</a:t>
            </a:r>
            <a:r>
              <a:rPr lang="it-IT" b="1" noProof="0" dirty="0"/>
              <a:t> a linea di comando</a:t>
            </a:r>
            <a:r>
              <a:rPr lang="it-IT" noProof="0" dirty="0"/>
              <a:t> con la quale interagire col database</a:t>
            </a:r>
          </a:p>
          <a:p>
            <a:r>
              <a:rPr lang="it-IT" noProof="0" dirty="0"/>
              <a:t>Come aprirla:</a:t>
            </a:r>
          </a:p>
          <a:p>
            <a:pPr lvl="1"/>
            <a:r>
              <a:rPr lang="it-IT" noProof="0" dirty="0"/>
              <a:t>Aprire l’interfaccia a linea di comando di Windows (Start &gt; 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it-IT" noProof="0" dirty="0"/>
              <a:t>)</a:t>
            </a:r>
          </a:p>
          <a:p>
            <a:pPr lvl="1"/>
            <a:r>
              <a:rPr lang="it-IT" noProof="0" dirty="0"/>
              <a:t>Andare nella cartella d’installazione</a:t>
            </a:r>
          </a:p>
          <a:p>
            <a:pPr lvl="2"/>
            <a:r>
              <a:rPr lang="it-IT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cd C:\Program </a:t>
            </a:r>
            <a:r>
              <a:rPr lang="it-IT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it-IT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it-IT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it-IT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\Server\3.2\bin</a:t>
            </a:r>
          </a:p>
          <a:p>
            <a:pPr lvl="1"/>
            <a:r>
              <a:rPr lang="it-IT" noProof="0" dirty="0"/>
              <a:t>Lanciare l’eseguibile </a:t>
            </a:r>
          </a:p>
          <a:p>
            <a:pPr lvl="2"/>
            <a:r>
              <a:rPr lang="it-IT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</a:t>
            </a:r>
            <a:endParaRPr lang="it-IT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noProof="0" dirty="0">
                <a:cs typeface="Courier New" panose="02070309020205020404" pitchFamily="49" charset="0"/>
              </a:rPr>
              <a:t>La </a:t>
            </a:r>
            <a:r>
              <a:rPr lang="it-IT" noProof="0" dirty="0" err="1">
                <a:cs typeface="Courier New" panose="02070309020205020404" pitchFamily="49" charset="0"/>
              </a:rPr>
              <a:t>shell</a:t>
            </a:r>
            <a:r>
              <a:rPr lang="it-IT" noProof="0" dirty="0">
                <a:cs typeface="Courier New" panose="02070309020205020404" pitchFamily="49" charset="0"/>
              </a:rPr>
              <a:t> si collega ad un database vuoto </a:t>
            </a:r>
            <a:r>
              <a:rPr lang="it-IT" i="1" noProof="0" dirty="0">
                <a:cs typeface="Courier New" panose="02070309020205020404" pitchFamily="49" charset="0"/>
              </a:rPr>
              <a:t>test</a:t>
            </a:r>
          </a:p>
          <a:p>
            <a:r>
              <a:rPr lang="it-IT" noProof="0" dirty="0">
                <a:cs typeface="Courier New" panose="02070309020205020404" pitchFamily="49" charset="0"/>
              </a:rPr>
              <a:t>La </a:t>
            </a:r>
            <a:r>
              <a:rPr lang="it-IT" noProof="0" dirty="0" err="1">
                <a:cs typeface="Courier New" panose="02070309020205020404" pitchFamily="49" charset="0"/>
              </a:rPr>
              <a:t>shell</a:t>
            </a:r>
            <a:r>
              <a:rPr lang="it-IT" noProof="0" dirty="0">
                <a:cs typeface="Courier New" panose="02070309020205020404" pitchFamily="49" charset="0"/>
              </a:rPr>
              <a:t> è sia un client </a:t>
            </a:r>
            <a:r>
              <a:rPr lang="it-IT" noProof="0" dirty="0" err="1">
                <a:cs typeface="Courier New" panose="02070309020205020404" pitchFamily="49" charset="0"/>
              </a:rPr>
              <a:t>MongoDB</a:t>
            </a:r>
            <a:r>
              <a:rPr lang="it-IT" noProof="0" dirty="0">
                <a:cs typeface="Courier New" panose="02070309020205020404" pitchFamily="49" charset="0"/>
              </a:rPr>
              <a:t> e che un interprete </a:t>
            </a:r>
            <a:r>
              <a:rPr lang="it-IT" noProof="0" dirty="0" err="1">
                <a:cs typeface="Courier New" panose="02070309020205020404" pitchFamily="49" charset="0"/>
              </a:rPr>
              <a:t>Javascript</a:t>
            </a:r>
            <a:endParaRPr lang="it-IT" noProof="0" dirty="0"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64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Connessione via Robo3T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perché Robo3T?</a:t>
            </a:r>
          </a:p>
          <a:p>
            <a:pPr lvl="1"/>
            <a:r>
              <a:rPr lang="it-IT" noProof="0" dirty="0"/>
              <a:t>Semplifica la </a:t>
            </a:r>
            <a:br>
              <a:rPr lang="it-IT" noProof="0" dirty="0"/>
            </a:br>
            <a:r>
              <a:rPr lang="it-IT" noProof="0" dirty="0"/>
              <a:t>gestione e la</a:t>
            </a:r>
            <a:br>
              <a:rPr lang="it-IT" noProof="0" dirty="0"/>
            </a:br>
            <a:r>
              <a:rPr lang="it-IT" noProof="0" dirty="0"/>
              <a:t>navigazione </a:t>
            </a:r>
            <a:br>
              <a:rPr lang="it-IT" noProof="0" dirty="0"/>
            </a:br>
            <a:r>
              <a:rPr lang="it-IT" noProof="0" dirty="0"/>
              <a:t>del database</a:t>
            </a:r>
          </a:p>
          <a:p>
            <a:pPr lvl="1"/>
            <a:r>
              <a:rPr lang="it-IT" noProof="0" dirty="0"/>
              <a:t>Incorpora una </a:t>
            </a:r>
            <a:br>
              <a:rPr lang="it-IT" noProof="0" dirty="0"/>
            </a:br>
            <a:r>
              <a:rPr lang="it-IT" noProof="0" dirty="0" err="1"/>
              <a:t>shell</a:t>
            </a:r>
            <a:r>
              <a:rPr lang="it-IT" noProof="0" dirty="0"/>
              <a:t> di </a:t>
            </a:r>
            <a:r>
              <a:rPr lang="it-IT" noProof="0" dirty="0" err="1"/>
              <a:t>MongoDB</a:t>
            </a:r>
            <a:endParaRPr lang="it-IT" noProof="0" dirty="0"/>
          </a:p>
          <a:p>
            <a:r>
              <a:rPr lang="it-IT" dirty="0"/>
              <a:t>Parametri:</a:t>
            </a:r>
          </a:p>
          <a:p>
            <a:pPr lvl="1"/>
            <a:r>
              <a:rPr lang="it-IT" noProof="0" dirty="0"/>
              <a:t>Connessione a</a:t>
            </a:r>
            <a:br>
              <a:rPr lang="it-IT" noProof="0" dirty="0"/>
            </a:br>
            <a:r>
              <a:rPr lang="it-IT" noProof="0" dirty="0" err="1"/>
              <a:t>localhost</a:t>
            </a:r>
            <a:endParaRPr lang="it-IT" noProof="0" dirty="0"/>
          </a:p>
          <a:p>
            <a:pPr lvl="1"/>
            <a:r>
              <a:rPr lang="it-IT" dirty="0"/>
              <a:t>Porta 27017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636" y="1845734"/>
            <a:ext cx="5239212" cy="3629744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5525061" y="5518397"/>
            <a:ext cx="3293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Robo3T è la nuova versione di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Robomongo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2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Database per le esercitazioni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noProof="0" dirty="0"/>
              <a:t>Ristoranti</a:t>
            </a:r>
          </a:p>
          <a:p>
            <a:pPr lvl="1"/>
            <a:r>
              <a:rPr lang="it-IT" noProof="0" dirty="0">
                <a:hlinkClick r:id="rId2"/>
              </a:rPr>
              <a:t>https://raw.githubusercontent.com/mongodb/docs-assets/primer-dataset/primer-dataset.json</a:t>
            </a:r>
            <a:endParaRPr lang="it-IT" noProof="0" dirty="0"/>
          </a:p>
          <a:p>
            <a:pPr lvl="1"/>
            <a:r>
              <a:rPr lang="it-IT" noProof="0" dirty="0"/>
              <a:t>25359 documenti relativi a ristoranti (nome, indirizzo, tipo di cucina, voti)</a:t>
            </a:r>
          </a:p>
          <a:p>
            <a:r>
              <a:rPr lang="it-IT" noProof="0" dirty="0"/>
              <a:t>Partite NBA</a:t>
            </a:r>
          </a:p>
          <a:p>
            <a:pPr lvl="1"/>
            <a:r>
              <a:rPr lang="it-IT" noProof="0" dirty="0">
                <a:hlinkClick r:id="rId3"/>
              </a:rPr>
              <a:t>http://bit.ly/1gAatZK</a:t>
            </a:r>
            <a:endParaRPr lang="it-IT" noProof="0" dirty="0"/>
          </a:p>
          <a:p>
            <a:pPr lvl="1"/>
            <a:r>
              <a:rPr lang="it-IT" noProof="0" dirty="0"/>
              <a:t>31686 documenti relativi a 30 anni di partite dell’NBA (data, rose, statistiche) </a:t>
            </a:r>
          </a:p>
          <a:p>
            <a:r>
              <a:rPr lang="it-IT" dirty="0" err="1"/>
              <a:t>Yelp</a:t>
            </a:r>
            <a:endParaRPr lang="it-IT" dirty="0"/>
          </a:p>
          <a:p>
            <a:pPr lvl="1"/>
            <a:r>
              <a:rPr lang="it-IT" dirty="0">
                <a:hlinkClick r:id="rId4"/>
              </a:rPr>
              <a:t>https://www.yelp.com/dataset_challenge</a:t>
            </a:r>
            <a:endParaRPr lang="it-IT" dirty="0"/>
          </a:p>
          <a:p>
            <a:pPr lvl="1"/>
            <a:r>
              <a:rPr lang="it-IT" dirty="0"/>
              <a:t>Dati reali messi a disposizione della ricerca scientifica</a:t>
            </a:r>
          </a:p>
          <a:p>
            <a:pPr lvl="2"/>
            <a:r>
              <a:rPr lang="it-IT" dirty="0"/>
              <a:t>Più di 50.000$ distribuiti in competizioni, più di 100 </a:t>
            </a:r>
            <a:r>
              <a:rPr lang="it-IT" dirty="0" err="1"/>
              <a:t>paper</a:t>
            </a:r>
            <a:r>
              <a:rPr lang="it-IT" dirty="0"/>
              <a:t> accademici</a:t>
            </a:r>
          </a:p>
          <a:p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mongorestore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games --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test C:\games.bson</a:t>
            </a:r>
            <a:endParaRPr lang="it-IT" sz="16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9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di import/export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2" descr="http://i0.wp.com/liliankasem.azurewebsites.net/wp-content/uploads/2016/07/JSON.png?fit=512%2C5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39" y="2646762"/>
            <a:ext cx="836092" cy="83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o 7"/>
          <p:cNvGrpSpPr/>
          <p:nvPr/>
        </p:nvGrpSpPr>
        <p:grpSpPr>
          <a:xfrm>
            <a:off x="1716039" y="4229857"/>
            <a:ext cx="836092" cy="836092"/>
            <a:chOff x="1716039" y="2483892"/>
            <a:chExt cx="836092" cy="836092"/>
          </a:xfrm>
        </p:grpSpPr>
        <p:pic>
          <p:nvPicPr>
            <p:cNvPr id="1026" name="Picture 2" descr="http://i0.wp.com/liliankasem.azurewebsites.net/wp-content/uploads/2016/07/JSON.png?fit=512%2C5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6039" y="2483892"/>
              <a:ext cx="836092" cy="836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0" t="25737" r="35935" b="38163"/>
            <a:stretch/>
          </p:blipFill>
          <p:spPr>
            <a:xfrm>
              <a:off x="1716040" y="2871776"/>
              <a:ext cx="128636" cy="180322"/>
            </a:xfrm>
            <a:prstGeom prst="rect">
              <a:avLst/>
            </a:prstGeom>
          </p:spPr>
        </p:pic>
      </p:grpSp>
      <p:pic>
        <p:nvPicPr>
          <p:cNvPr id="1028" name="Picture 4" descr="http://db.cse.ohio-state.edu/images/d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8425" y="3445959"/>
            <a:ext cx="815124" cy="90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log.shajahanbasha.in/wp-content/uploads/2016/04/mongodb-logo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87" y="4080546"/>
            <a:ext cx="537195" cy="53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ttore 4 9"/>
          <p:cNvCxnSpPr>
            <a:stCxn id="1028" idx="0"/>
            <a:endCxn id="6" idx="0"/>
          </p:cNvCxnSpPr>
          <p:nvPr/>
        </p:nvCxnSpPr>
        <p:spPr>
          <a:xfrm rot="16200000" flipV="1">
            <a:off x="3920438" y="860410"/>
            <a:ext cx="799197" cy="4371902"/>
          </a:xfrm>
          <a:prstGeom prst="bentConnector3">
            <a:avLst>
              <a:gd name="adj1" fmla="val 128604"/>
            </a:avLst>
          </a:prstGeom>
          <a:ln w="254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11"/>
          <p:cNvCxnSpPr>
            <a:stCxn id="6" idx="3"/>
          </p:cNvCxnSpPr>
          <p:nvPr/>
        </p:nvCxnSpPr>
        <p:spPr>
          <a:xfrm>
            <a:off x="2552131" y="3064808"/>
            <a:ext cx="3546294" cy="634166"/>
          </a:xfrm>
          <a:prstGeom prst="bentConnector3">
            <a:avLst>
              <a:gd name="adj1" fmla="val 88677"/>
            </a:avLst>
          </a:prstGeom>
          <a:ln w="254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4 14"/>
          <p:cNvCxnSpPr>
            <a:stCxn id="1028" idx="2"/>
            <a:endCxn id="1026" idx="2"/>
          </p:cNvCxnSpPr>
          <p:nvPr/>
        </p:nvCxnSpPr>
        <p:spPr>
          <a:xfrm rot="5400000">
            <a:off x="3961634" y="2521595"/>
            <a:ext cx="716805" cy="4371902"/>
          </a:xfrm>
          <a:prstGeom prst="bentConnector3">
            <a:avLst>
              <a:gd name="adj1" fmla="val 131892"/>
            </a:avLst>
          </a:prstGeom>
          <a:ln w="254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4 16"/>
          <p:cNvCxnSpPr>
            <a:stCxn id="1026" idx="3"/>
            <a:endCxn id="1028" idx="3"/>
          </p:cNvCxnSpPr>
          <p:nvPr/>
        </p:nvCxnSpPr>
        <p:spPr>
          <a:xfrm flipV="1">
            <a:off x="2552131" y="3897552"/>
            <a:ext cx="3546294" cy="750351"/>
          </a:xfrm>
          <a:prstGeom prst="bentConnector3">
            <a:avLst>
              <a:gd name="adj1" fmla="val 89035"/>
            </a:avLst>
          </a:prstGeom>
          <a:ln w="254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3619500" y="2051635"/>
            <a:ext cx="145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mongoexport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3593042" y="270084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mongoimport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3619500" y="4229857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mongorestore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3619500" y="491482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mongodump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1477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Comandi di base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La maggior parte dei comandi di </a:t>
            </a:r>
            <a:r>
              <a:rPr lang="it-IT" noProof="0" dirty="0" err="1"/>
              <a:t>MongoDB</a:t>
            </a:r>
            <a:r>
              <a:rPr lang="it-IT" noProof="0" dirty="0"/>
              <a:t> sono metodi dell’oggetto </a:t>
            </a:r>
            <a:r>
              <a:rPr lang="it-IT" noProof="0" dirty="0" err="1"/>
              <a:t>db</a:t>
            </a:r>
            <a:endParaRPr lang="it-IT" noProof="0" dirty="0"/>
          </a:p>
          <a:p>
            <a:r>
              <a:rPr lang="it-IT" noProof="0" dirty="0"/>
              <a:t>Di base, la </a:t>
            </a:r>
            <a:r>
              <a:rPr lang="it-IT" noProof="0" dirty="0" err="1"/>
              <a:t>shell</a:t>
            </a:r>
            <a:r>
              <a:rPr lang="it-IT" noProof="0" dirty="0"/>
              <a:t> si collega al database vuoto </a:t>
            </a:r>
            <a:r>
              <a:rPr lang="it-IT" i="1" noProof="0" dirty="0"/>
              <a:t>test</a:t>
            </a:r>
          </a:p>
          <a:p>
            <a:pPr lvl="1"/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600" noProof="0" dirty="0"/>
              <a:t> </a:t>
            </a:r>
            <a:r>
              <a:rPr lang="it-IT" noProof="0" dirty="0"/>
              <a:t>– mostra il nome del database</a:t>
            </a:r>
          </a:p>
          <a:p>
            <a:pPr lvl="1"/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noProof="0" dirty="0"/>
              <a:t> + 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it-IT" sz="1600" noProof="0" dirty="0"/>
              <a:t> </a:t>
            </a:r>
            <a:r>
              <a:rPr lang="it-IT" noProof="0" dirty="0"/>
              <a:t>– mostra i metodi richiamabili</a:t>
            </a:r>
          </a:p>
          <a:p>
            <a:r>
              <a:rPr lang="it-IT" noProof="0" dirty="0"/>
              <a:t>Alcuni esempi</a:t>
            </a:r>
          </a:p>
          <a:p>
            <a:pPr lvl="1"/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db.getMongo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getDBs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noProof="0" dirty="0"/>
              <a:t>– mostra i database presenti nell’istanza</a:t>
            </a:r>
          </a:p>
          <a:p>
            <a:pPr lvl="1"/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db.getCollectionNames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noProof="0" dirty="0"/>
              <a:t> – mostra i nomi delle collezioni nel DB corrente</a:t>
            </a:r>
          </a:p>
          <a:p>
            <a:pPr lvl="1"/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db.getSisterDB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it-IT" noProof="0" dirty="0"/>
              <a:t>– passa al database </a:t>
            </a:r>
            <a:r>
              <a:rPr lang="it-IT" noProof="0" dirty="0" err="1"/>
              <a:t>foo</a:t>
            </a:r>
            <a:endParaRPr lang="it-IT" noProof="0" dirty="0"/>
          </a:p>
          <a:p>
            <a:r>
              <a:rPr lang="it-IT" noProof="0" dirty="0"/>
              <a:t>Per lavorare su una collezione:</a:t>
            </a:r>
          </a:p>
          <a:p>
            <a:pPr lvl="1"/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.[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collectionName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]([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68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Comandi principali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Interrogazione dei dati </a:t>
            </a:r>
          </a:p>
          <a:p>
            <a:pPr lvl="1"/>
            <a:r>
              <a:rPr lang="it-IT" noProof="0" dirty="0" err="1"/>
              <a:t>Find</a:t>
            </a:r>
            <a:r>
              <a:rPr lang="it-IT" noProof="0" dirty="0"/>
              <a:t>, </a:t>
            </a:r>
            <a:r>
              <a:rPr lang="it-IT" noProof="0" dirty="0" err="1"/>
              <a:t>FindOne</a:t>
            </a:r>
            <a:r>
              <a:rPr lang="it-IT" noProof="0" dirty="0"/>
              <a:t> – modalità semplici per effettuare letture con proiezioni e selezioni</a:t>
            </a:r>
          </a:p>
          <a:p>
            <a:pPr lvl="1"/>
            <a:r>
              <a:rPr lang="it-IT" dirty="0" err="1"/>
              <a:t>Count</a:t>
            </a:r>
            <a:r>
              <a:rPr lang="it-IT" dirty="0"/>
              <a:t>, </a:t>
            </a:r>
            <a:r>
              <a:rPr lang="it-IT" dirty="0" err="1"/>
              <a:t>Distinct</a:t>
            </a:r>
            <a:r>
              <a:rPr lang="it-IT" dirty="0"/>
              <a:t> – modalità semplici per effettuare aggregazioni di dati</a:t>
            </a:r>
            <a:endParaRPr lang="it-IT" noProof="0" dirty="0"/>
          </a:p>
          <a:p>
            <a:pPr lvl="1"/>
            <a:r>
              <a:rPr lang="it-IT" noProof="0" dirty="0"/>
              <a:t>Aggregate – modalità avanzata per effettuare aggregazioni di dati attraverso la concatenazioni di operazioni più semplici (match, </a:t>
            </a:r>
            <a:r>
              <a:rPr lang="it-IT" noProof="0" dirty="0" err="1"/>
              <a:t>unfold</a:t>
            </a:r>
            <a:r>
              <a:rPr lang="it-IT" noProof="0" dirty="0"/>
              <a:t>, </a:t>
            </a:r>
            <a:r>
              <a:rPr lang="it-IT" noProof="0" dirty="0" err="1"/>
              <a:t>group</a:t>
            </a:r>
            <a:r>
              <a:rPr lang="it-IT" noProof="0" dirty="0"/>
              <a:t>, ecc.)</a:t>
            </a:r>
          </a:p>
          <a:p>
            <a:r>
              <a:rPr lang="it-IT" noProof="0" dirty="0"/>
              <a:t>Modifica dei dati</a:t>
            </a:r>
          </a:p>
          <a:p>
            <a:pPr lvl="1"/>
            <a:r>
              <a:rPr lang="it-IT" noProof="0" dirty="0" err="1"/>
              <a:t>Insert</a:t>
            </a:r>
            <a:r>
              <a:rPr lang="it-IT" noProof="0" dirty="0"/>
              <a:t>, Delete, Update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3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err="1"/>
              <a:t>Getting</a:t>
            </a:r>
            <a:r>
              <a:rPr lang="it-IT" noProof="0" dirty="0"/>
              <a:t> </a:t>
            </a:r>
            <a:r>
              <a:rPr lang="it-IT" noProof="0" dirty="0" err="1"/>
              <a:t>started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noProof="0" dirty="0"/>
              <a:t>I database </a:t>
            </a:r>
            <a:r>
              <a:rPr lang="it-IT" noProof="0" dirty="0" err="1"/>
              <a:t>document-oriented</a:t>
            </a:r>
            <a:r>
              <a:rPr lang="it-IT" noProof="0" dirty="0"/>
              <a:t> sostituiscono il concetto di </a:t>
            </a:r>
            <a:r>
              <a:rPr lang="it-IT" i="1" noProof="0" dirty="0"/>
              <a:t>riga</a:t>
            </a:r>
            <a:r>
              <a:rPr lang="it-IT" noProof="0" dirty="0"/>
              <a:t> con un modello più flessibile: il </a:t>
            </a:r>
            <a:r>
              <a:rPr lang="it-IT" b="1" i="1" noProof="0" dirty="0"/>
              <a:t>documento</a:t>
            </a:r>
          </a:p>
          <a:p>
            <a:pPr lvl="1"/>
            <a:r>
              <a:rPr lang="it-IT" noProof="0" dirty="0"/>
              <a:t>Possibilità di rappresentare relazioni </a:t>
            </a:r>
            <a:r>
              <a:rPr lang="it-IT" noProof="0" dirty="0">
                <a:solidFill>
                  <a:srgbClr val="FF0000"/>
                </a:solidFill>
              </a:rPr>
              <a:t>gerarchiche complesse in un unico documento</a:t>
            </a: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Non esiste uno schema predefinito</a:t>
            </a:r>
          </a:p>
          <a:p>
            <a:r>
              <a:rPr lang="it-IT" noProof="0" dirty="0"/>
              <a:t>Alcune delle caratteristiche principali:</a:t>
            </a:r>
          </a:p>
          <a:p>
            <a:pPr lvl="1"/>
            <a:r>
              <a:rPr lang="it-IT" b="1" noProof="0" dirty="0"/>
              <a:t>Tanti indici a disposizione: composti, geo-spaziali, full-text</a:t>
            </a:r>
          </a:p>
          <a:p>
            <a:pPr lvl="1"/>
            <a:r>
              <a:rPr lang="it-IT" noProof="0" dirty="0"/>
              <a:t>Un meccanismo di </a:t>
            </a:r>
            <a:r>
              <a:rPr lang="it-IT" i="1" noProof="0" dirty="0" err="1">
                <a:solidFill>
                  <a:srgbClr val="FF0000"/>
                </a:solidFill>
              </a:rPr>
              <a:t>aggregation</a:t>
            </a:r>
            <a:r>
              <a:rPr lang="it-IT" i="1" noProof="0" dirty="0">
                <a:solidFill>
                  <a:srgbClr val="FF0000"/>
                </a:solidFill>
              </a:rPr>
              <a:t> pipeline </a:t>
            </a:r>
            <a:r>
              <a:rPr lang="it-IT" noProof="0" dirty="0"/>
              <a:t>per costruire aggregazioni complesse attraverso la concatenazione di piccoli «pezzi»</a:t>
            </a:r>
          </a:p>
          <a:p>
            <a:pPr lvl="1"/>
            <a:r>
              <a:rPr lang="it-IT" b="1" noProof="0" dirty="0"/>
              <a:t>Diversi tipi di collezione: time-to-live, </a:t>
            </a:r>
            <a:r>
              <a:rPr lang="it-IT" b="1" noProof="0" dirty="0" err="1"/>
              <a:t>fixed-size</a:t>
            </a:r>
            <a:endParaRPr lang="it-IT" b="1" noProof="0" dirty="0"/>
          </a:p>
          <a:p>
            <a:pPr lvl="1"/>
            <a:r>
              <a:rPr lang="it-IT" noProof="0" dirty="0"/>
              <a:t>Possibilità di usare </a:t>
            </a:r>
            <a:r>
              <a:rPr lang="it-IT" noProof="0" dirty="0">
                <a:solidFill>
                  <a:srgbClr val="0070C0"/>
                </a:solidFill>
              </a:rPr>
              <a:t>script nel linguaggio </a:t>
            </a:r>
            <a:r>
              <a:rPr lang="it-IT" noProof="0" dirty="0" err="1">
                <a:solidFill>
                  <a:srgbClr val="0070C0"/>
                </a:solidFill>
              </a:rPr>
              <a:t>Javascipt</a:t>
            </a:r>
            <a:r>
              <a:rPr lang="it-IT" noProof="0" dirty="0">
                <a:solidFill>
                  <a:srgbClr val="0070C0"/>
                </a:solidFill>
              </a:rPr>
              <a:t> </a:t>
            </a:r>
            <a:r>
              <a:rPr lang="it-IT" noProof="0" dirty="0"/>
              <a:t>per manipolare i dati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CCE87-1B0E-4A52-BA2E-4B6B74896E37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600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Alcuni concetti di base:</a:t>
            </a:r>
          </a:p>
          <a:p>
            <a:pPr lvl="1"/>
            <a:r>
              <a:rPr lang="it-IT" noProof="0" dirty="0"/>
              <a:t>Il </a:t>
            </a:r>
            <a:r>
              <a:rPr lang="it-IT" b="1" i="1" noProof="0" dirty="0"/>
              <a:t>documento</a:t>
            </a:r>
            <a:r>
              <a:rPr lang="it-IT" i="1" noProof="0" dirty="0"/>
              <a:t> </a:t>
            </a:r>
            <a:r>
              <a:rPr lang="it-IT" noProof="0" dirty="0"/>
              <a:t>è l’unità di base, più espressiva della sua controparte relazionale (i.e., la </a:t>
            </a:r>
            <a:r>
              <a:rPr lang="it-IT" i="1" noProof="0" dirty="0"/>
              <a:t>riga</a:t>
            </a:r>
            <a:r>
              <a:rPr lang="it-IT" noProof="0" dirty="0"/>
              <a:t>)</a:t>
            </a:r>
          </a:p>
          <a:p>
            <a:pPr lvl="1"/>
            <a:r>
              <a:rPr lang="it-IT" noProof="0" dirty="0"/>
              <a:t>La </a:t>
            </a:r>
            <a:r>
              <a:rPr lang="it-IT" b="1" i="1" noProof="0" dirty="0"/>
              <a:t>collezione</a:t>
            </a:r>
            <a:r>
              <a:rPr lang="it-IT" i="1" noProof="0" dirty="0"/>
              <a:t> </a:t>
            </a:r>
            <a:r>
              <a:rPr lang="it-IT" noProof="0" dirty="0"/>
              <a:t>è la controparte documentale del concetto di </a:t>
            </a:r>
            <a:r>
              <a:rPr lang="it-IT" i="1" noProof="0" dirty="0"/>
              <a:t>tabella</a:t>
            </a:r>
            <a:r>
              <a:rPr lang="it-IT" noProof="0" dirty="0"/>
              <a:t>; diversamente da quest’ultima, non prevede uno schema di base</a:t>
            </a:r>
          </a:p>
          <a:p>
            <a:pPr lvl="1"/>
            <a:r>
              <a:rPr lang="it-IT" noProof="0" dirty="0"/>
              <a:t>Un’istanza di </a:t>
            </a:r>
            <a:r>
              <a:rPr lang="it-IT" noProof="0" dirty="0" err="1"/>
              <a:t>MongoDB</a:t>
            </a:r>
            <a:r>
              <a:rPr lang="it-IT" noProof="0" dirty="0"/>
              <a:t> può contenere diversi </a:t>
            </a:r>
            <a:r>
              <a:rPr lang="it-IT" b="1" i="1" noProof="0" dirty="0"/>
              <a:t>database</a:t>
            </a:r>
            <a:r>
              <a:rPr lang="it-IT" noProof="0" dirty="0"/>
              <a:t>, ognuno con le sue collezioni</a:t>
            </a:r>
          </a:p>
          <a:p>
            <a:pPr lvl="1"/>
            <a:r>
              <a:rPr lang="it-IT" noProof="0" dirty="0"/>
              <a:t>In ogni documento viene automaticamente inserito un campo speciale, identificato dalla chiave </a:t>
            </a:r>
            <a:r>
              <a:rPr lang="it-IT" b="1" i="1" noProof="0" dirty="0"/>
              <a:t>_id</a:t>
            </a:r>
            <a:r>
              <a:rPr lang="it-IT" noProof="0" dirty="0"/>
              <a:t>, il cui valore è unico all’interno della collezione (corrisponde alla chiave primaria)</a:t>
            </a:r>
          </a:p>
          <a:p>
            <a:pPr lvl="1"/>
            <a:endParaRPr lang="it-IT" noProof="0" dirty="0"/>
          </a:p>
          <a:p>
            <a:pPr lvl="1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6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Documenti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>
                <a:solidFill>
                  <a:srgbClr val="0070C0"/>
                </a:solidFill>
              </a:rPr>
              <a:t>I documenti corrispondono sostanzialmente a oggetti JSON, ma più espressivi</a:t>
            </a:r>
          </a:p>
          <a:p>
            <a:pPr lvl="1"/>
            <a:r>
              <a:rPr lang="it-IT" noProof="0" dirty="0"/>
              <a:t>E’ possibile utilizzare tipi di dato che il formalismo JSON non prevede</a:t>
            </a:r>
          </a:p>
          <a:p>
            <a:r>
              <a:rPr lang="it-IT" noProof="0" dirty="0"/>
              <a:t>In generale, sono </a:t>
            </a:r>
            <a:r>
              <a:rPr lang="it-IT" noProof="0" dirty="0">
                <a:solidFill>
                  <a:srgbClr val="FF0000"/>
                </a:solidFill>
              </a:rPr>
              <a:t>ricorsivamente</a:t>
            </a:r>
            <a:r>
              <a:rPr lang="it-IT" noProof="0" dirty="0"/>
              <a:t> definiti </a:t>
            </a:r>
            <a:r>
              <a:rPr lang="it-IT" b="1" noProof="0" dirty="0"/>
              <a:t>come </a:t>
            </a:r>
            <a:r>
              <a:rPr lang="it-IT" b="1" i="1" noProof="0" dirty="0"/>
              <a:t>oggetti</a:t>
            </a:r>
            <a:r>
              <a:rPr lang="it-IT" b="1" noProof="0" dirty="0"/>
              <a:t> composti da coppie ordinate chiave-valore</a:t>
            </a:r>
            <a:r>
              <a:rPr lang="it-IT" noProof="0" dirty="0"/>
              <a:t>, in cui:</a:t>
            </a: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La </a:t>
            </a:r>
            <a:r>
              <a:rPr lang="it-IT" i="1" noProof="0" dirty="0">
                <a:solidFill>
                  <a:srgbClr val="0070C0"/>
                </a:solidFill>
              </a:rPr>
              <a:t>chiave</a:t>
            </a:r>
            <a:r>
              <a:rPr lang="it-IT" noProof="0" dirty="0">
                <a:solidFill>
                  <a:srgbClr val="0070C0"/>
                </a:solidFill>
              </a:rPr>
              <a:t> è una stringa case-sensitive</a:t>
            </a:r>
          </a:p>
          <a:p>
            <a:pPr lvl="2"/>
            <a:r>
              <a:rPr lang="it-IT" noProof="0" dirty="0"/>
              <a:t>Non si possono usare i caratteri “.” e “$”</a:t>
            </a:r>
          </a:p>
          <a:p>
            <a:pPr lvl="2"/>
            <a:r>
              <a:rPr lang="it-IT" noProof="0" dirty="0"/>
              <a:t>Non possono esistere due chiavi identiche all’interno dello stesso oggetto</a:t>
            </a: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Il </a:t>
            </a:r>
            <a:r>
              <a:rPr lang="it-IT" i="1" noProof="0" dirty="0">
                <a:solidFill>
                  <a:srgbClr val="0070C0"/>
                </a:solidFill>
              </a:rPr>
              <a:t>valore</a:t>
            </a:r>
            <a:r>
              <a:rPr lang="it-IT" noProof="0" dirty="0">
                <a:solidFill>
                  <a:srgbClr val="0070C0"/>
                </a:solidFill>
              </a:rPr>
              <a:t> può essere di diversi tipi:</a:t>
            </a:r>
          </a:p>
          <a:p>
            <a:pPr lvl="2"/>
            <a:r>
              <a:rPr lang="it-IT" noProof="0" dirty="0">
                <a:solidFill>
                  <a:srgbClr val="FF0000"/>
                </a:solidFill>
              </a:rPr>
              <a:t>Un </a:t>
            </a:r>
            <a:r>
              <a:rPr lang="it-IT" i="1" noProof="0" dirty="0">
                <a:solidFill>
                  <a:srgbClr val="FF0000"/>
                </a:solidFill>
              </a:rPr>
              <a:t>tipo semplice </a:t>
            </a:r>
            <a:r>
              <a:rPr lang="it-IT" noProof="0" dirty="0"/>
              <a:t>(e.g., stringa, numero, data, ecc.)</a:t>
            </a:r>
          </a:p>
          <a:p>
            <a:pPr lvl="2"/>
            <a:r>
              <a:rPr lang="it-IT" noProof="0" dirty="0">
                <a:solidFill>
                  <a:srgbClr val="FF0000"/>
                </a:solidFill>
              </a:rPr>
              <a:t>Un altro </a:t>
            </a:r>
            <a:r>
              <a:rPr lang="it-IT" i="1" noProof="0" dirty="0">
                <a:solidFill>
                  <a:srgbClr val="FF0000"/>
                </a:solidFill>
              </a:rPr>
              <a:t>oggetto</a:t>
            </a:r>
          </a:p>
          <a:p>
            <a:pPr lvl="2"/>
            <a:r>
              <a:rPr lang="it-IT" noProof="0" dirty="0">
                <a:solidFill>
                  <a:srgbClr val="FF0000"/>
                </a:solidFill>
              </a:rPr>
              <a:t>Un </a:t>
            </a:r>
            <a:r>
              <a:rPr lang="it-IT" i="1" noProof="0" dirty="0">
                <a:solidFill>
                  <a:srgbClr val="FF0000"/>
                </a:solidFill>
              </a:rPr>
              <a:t>array</a:t>
            </a:r>
            <a:r>
              <a:rPr lang="it-IT" noProof="0" dirty="0">
                <a:solidFill>
                  <a:srgbClr val="FF0000"/>
                </a:solidFill>
              </a:rPr>
              <a:t> di valore</a:t>
            </a:r>
          </a:p>
          <a:p>
            <a:pPr lvl="1"/>
            <a:r>
              <a:rPr lang="it-IT" noProof="0" dirty="0"/>
              <a:t>Generalmente, l’ordine delle chiavi non è importante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5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Documenti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Un esempio</a:t>
            </a:r>
          </a:p>
          <a:p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"_id": 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("5037ee4a1084eb3ffeef7228"), 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"info": {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"nome": "Enrico", 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dataNascita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 : 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ISODate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("1988-08-04T20:42:00.000Z")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"interessi": ["Calcetto", "Viaggi", "Serie TV"], 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"didattica": [{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"corso": "Big Data", 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"datore": "Università di Bologna"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}, {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"corso": "Introduzione ai sistemi di basi di dati", 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"datore": "FITSTIC"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}]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5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Collezioni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Una collezione è costituita da un insieme di documenti</a:t>
            </a:r>
          </a:p>
          <a:p>
            <a:r>
              <a:rPr lang="it-IT" noProof="0" dirty="0"/>
              <a:t>Non esiste uno schema di base</a:t>
            </a:r>
          </a:p>
          <a:p>
            <a:r>
              <a:rPr lang="it-IT" noProof="0" dirty="0"/>
              <a:t>Allora perché creare più collezioni invece che tenerne una sola?</a:t>
            </a:r>
          </a:p>
          <a:p>
            <a:pPr lvl="1"/>
            <a:r>
              <a:rPr lang="it-IT" noProof="0" dirty="0"/>
              <a:t>Comodità</a:t>
            </a:r>
          </a:p>
          <a:p>
            <a:pPr lvl="1"/>
            <a:r>
              <a:rPr lang="it-IT" noProof="0" dirty="0"/>
              <a:t>Performance</a:t>
            </a:r>
          </a:p>
          <a:p>
            <a:pPr lvl="1"/>
            <a:r>
              <a:rPr lang="it-IT" noProof="0" dirty="0"/>
              <a:t>Data </a:t>
            </a:r>
            <a:r>
              <a:rPr lang="it-IT" noProof="0" dirty="0" err="1"/>
              <a:t>locality</a:t>
            </a:r>
            <a:endParaRPr lang="it-IT" noProof="0" dirty="0"/>
          </a:p>
          <a:p>
            <a:pPr lvl="1"/>
            <a:r>
              <a:rPr lang="it-IT" noProof="0" dirty="0"/>
              <a:t>Indici diversi in collezioni diverse</a:t>
            </a:r>
          </a:p>
          <a:p>
            <a:r>
              <a:rPr lang="it-IT" noProof="0" dirty="0"/>
              <a:t>Una collezione è identificata da un nome</a:t>
            </a:r>
          </a:p>
          <a:p>
            <a:pPr lvl="1"/>
            <a:r>
              <a:rPr lang="it-IT" noProof="0" dirty="0"/>
              <a:t>Non si può usare il carattere “$”, ma si può usare il “.”, in particolare per organizzare concettualmente le collezioni in sotto-collezioni</a:t>
            </a:r>
          </a:p>
          <a:p>
            <a:pPr lvl="2"/>
            <a:r>
              <a:rPr lang="it-IT" noProof="0" dirty="0"/>
              <a:t>E.g., </a:t>
            </a:r>
            <a:r>
              <a:rPr lang="it-IT" noProof="0" dirty="0" err="1"/>
              <a:t>blog.posts</a:t>
            </a:r>
            <a:r>
              <a:rPr lang="it-IT" noProof="0" dirty="0"/>
              <a:t>, </a:t>
            </a:r>
            <a:r>
              <a:rPr lang="it-IT" noProof="0" dirty="0" err="1"/>
              <a:t>blog.authors</a:t>
            </a:r>
            <a:r>
              <a:rPr lang="it-IT" noProof="0" dirty="0"/>
              <a:t>, </a:t>
            </a:r>
            <a:r>
              <a:rPr lang="it-IT" noProof="0" dirty="0" err="1"/>
              <a:t>ec</a:t>
            </a:r>
            <a:r>
              <a:rPr lang="it-IT" noProof="0" dirty="0"/>
              <a:t>..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Database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Un’istanza di </a:t>
            </a:r>
            <a:r>
              <a:rPr lang="it-IT" noProof="0" dirty="0" err="1"/>
              <a:t>MongoDB</a:t>
            </a:r>
            <a:r>
              <a:rPr lang="it-IT" noProof="0" dirty="0"/>
              <a:t> può contenere tanti database, ciascuno dei quali può ospitare tante collezioni</a:t>
            </a:r>
          </a:p>
          <a:p>
            <a:r>
              <a:rPr lang="it-IT" noProof="0" dirty="0"/>
              <a:t>Ogni database ha il suo meccanismo di gestione dei permessi ed è salvato in un file dedicato</a:t>
            </a: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Di norma si utilizza un database per ogni applicazione</a:t>
            </a:r>
          </a:p>
          <a:p>
            <a:r>
              <a:rPr lang="it-IT" noProof="0" dirty="0"/>
              <a:t>I database sono identificati da un nome</a:t>
            </a:r>
          </a:p>
          <a:p>
            <a:pPr lvl="1"/>
            <a:r>
              <a:rPr lang="it-IT" noProof="0" dirty="0"/>
              <a:t>Ci sono molte restrizioni sui caratteri (usare caratteri alfanumerici ASCII)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2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Database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Alcuni database sono riservati</a:t>
            </a:r>
          </a:p>
          <a:p>
            <a:r>
              <a:rPr lang="it-IT" b="1" noProof="0" dirty="0" err="1"/>
              <a:t>admin</a:t>
            </a:r>
            <a:endParaRPr lang="it-IT" b="1" noProof="0" dirty="0"/>
          </a:p>
          <a:p>
            <a:pPr lvl="1"/>
            <a:r>
              <a:rPr lang="it-IT" noProof="0" dirty="0"/>
              <a:t>E’ il database principale in termini di </a:t>
            </a:r>
            <a:r>
              <a:rPr lang="it-IT" noProof="0" dirty="0">
                <a:solidFill>
                  <a:srgbClr val="FF0000"/>
                </a:solidFill>
              </a:rPr>
              <a:t>autenticazione</a:t>
            </a:r>
            <a:r>
              <a:rPr lang="it-IT" noProof="0" dirty="0"/>
              <a:t>; gli utenti assegnati a questo database possono accedere anche a tutti gli altri</a:t>
            </a:r>
          </a:p>
          <a:p>
            <a:pPr lvl="1"/>
            <a:r>
              <a:rPr lang="it-IT" noProof="0" dirty="0"/>
              <a:t>Alcuni comandi possono essere eseguiti solo da questo database (e.g., elencare tutti i database, spegnere il server)</a:t>
            </a:r>
          </a:p>
          <a:p>
            <a:r>
              <a:rPr lang="it-IT" b="1" noProof="0" dirty="0" err="1"/>
              <a:t>local</a:t>
            </a:r>
            <a:endParaRPr lang="it-IT" b="1" noProof="0" dirty="0"/>
          </a:p>
          <a:p>
            <a:pPr lvl="1"/>
            <a:r>
              <a:rPr lang="it-IT" noProof="0" dirty="0"/>
              <a:t>In un cluster, ne esiste </a:t>
            </a:r>
            <a:r>
              <a:rPr lang="it-IT" noProof="0" dirty="0">
                <a:solidFill>
                  <a:srgbClr val="FF0000"/>
                </a:solidFill>
              </a:rPr>
              <a:t>uno per ogni macchina </a:t>
            </a:r>
            <a:r>
              <a:rPr lang="it-IT" noProof="0" dirty="0"/>
              <a:t>in cui è installato </a:t>
            </a:r>
            <a:r>
              <a:rPr lang="it-IT" noProof="0" dirty="0" err="1"/>
              <a:t>MongoDB</a:t>
            </a:r>
            <a:endParaRPr lang="it-IT" noProof="0" dirty="0"/>
          </a:p>
          <a:p>
            <a:pPr lvl="1"/>
            <a:r>
              <a:rPr lang="it-IT" noProof="0" dirty="0"/>
              <a:t>Può essere usato per memorizzare </a:t>
            </a:r>
            <a:r>
              <a:rPr lang="it-IT" noProof="0" dirty="0">
                <a:solidFill>
                  <a:srgbClr val="0070C0"/>
                </a:solidFill>
              </a:rPr>
              <a:t>dati che non devono essere distribuiti</a:t>
            </a:r>
          </a:p>
          <a:p>
            <a:r>
              <a:rPr lang="it-IT" b="1" noProof="0" dirty="0" err="1"/>
              <a:t>config</a:t>
            </a:r>
            <a:endParaRPr lang="it-IT" b="1" noProof="0" dirty="0"/>
          </a:p>
          <a:p>
            <a:pPr lvl="1"/>
            <a:r>
              <a:rPr lang="it-IT" noProof="0" dirty="0"/>
              <a:t>Memorizza informazioni utili per l’utilizzo in modalità distribuita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264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67338</TotalTime>
  <Words>1050</Words>
  <Application>Microsoft Office PowerPoint</Application>
  <PresentationFormat>On-screen Show (4:3)</PresentationFormat>
  <Paragraphs>132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Retrospettivo</vt:lpstr>
      <vt:lpstr>MongoDB</vt:lpstr>
      <vt:lpstr>Getting started</vt:lpstr>
      <vt:lpstr>Introduzione</vt:lpstr>
      <vt:lpstr>Introduzione</vt:lpstr>
      <vt:lpstr>Documenti</vt:lpstr>
      <vt:lpstr>Documenti</vt:lpstr>
      <vt:lpstr>Collezioni</vt:lpstr>
      <vt:lpstr>Database</vt:lpstr>
      <vt:lpstr>Database</vt:lpstr>
      <vt:lpstr>Connessione via shell</vt:lpstr>
      <vt:lpstr>Connessione via Robo3T</vt:lpstr>
      <vt:lpstr>Database per le esercitazioni</vt:lpstr>
      <vt:lpstr>Strumenti di import/export</vt:lpstr>
      <vt:lpstr>Comandi di base</vt:lpstr>
      <vt:lpstr>Comandi principali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Matteo Francia</cp:lastModifiedBy>
  <cp:revision>611</cp:revision>
  <dcterms:created xsi:type="dcterms:W3CDTF">2014-12-16T10:04:42Z</dcterms:created>
  <dcterms:modified xsi:type="dcterms:W3CDTF">2021-12-14T16:37:32Z</dcterms:modified>
</cp:coreProperties>
</file>