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5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80" r:id="rId13"/>
    <p:sldId id="282" r:id="rId14"/>
    <p:sldId id="284" r:id="rId15"/>
    <p:sldId id="283" r:id="rId16"/>
    <p:sldId id="285" r:id="rId17"/>
    <p:sldId id="286" r:id="rId18"/>
    <p:sldId id="287" r:id="rId19"/>
    <p:sldId id="296" r:id="rId20"/>
    <p:sldId id="289" r:id="rId21"/>
    <p:sldId id="290" r:id="rId22"/>
    <p:sldId id="312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60" d="100"/>
          <a:sy n="60" d="100"/>
        </p:scale>
        <p:origin x="1425" y="36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05/02/2020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NOR = nessuno dei criteri indicati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46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NOR = nessuno dei criteri indicati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3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 smtClean="0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 smtClean="0"/>
              <a:t>A </a:t>
            </a:r>
            <a:r>
              <a:rPr lang="it-IT" noProof="0" dirty="0" err="1" smtClean="0"/>
              <a:t>document-oriented</a:t>
            </a:r>
            <a:r>
              <a:rPr lang="it-IT" noProof="0" dirty="0" smtClean="0"/>
              <a:t> database</a:t>
            </a:r>
            <a:endParaRPr lang="it-IT" noProof="0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condizioni multiple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Possono esserci modi diversi per esprimere lo stesso criterio, più o meno ottimizzati</a:t>
            </a:r>
          </a:p>
          <a:p>
            <a:r>
              <a:rPr lang="it-IT" dirty="0" smtClean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 : [{"x" : {"$lt" : 5}}, {"x" : 1}]})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 : {"$lt" : 5, "$in" : [1]}})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L’ottimizzatore fa più fatica in presenza di operatori $and e $or; se possibile, è meglio evitare di usarli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negazione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smtClean="0"/>
              <a:t>– permette di negare un determinato criterio</a:t>
            </a:r>
          </a:p>
          <a:p>
            <a:r>
              <a:rPr lang="it-IT" dirty="0" smtClean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id_num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mod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[5, 1]}}})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esistenza e campi nulli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Alcuni attributi possono avere </a:t>
            </a:r>
            <a:r>
              <a:rPr lang="it-IT" sz="1800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sz="1800" dirty="0" smtClean="0"/>
              <a:t> </a:t>
            </a:r>
            <a:r>
              <a:rPr lang="it-IT" dirty="0" smtClean="0"/>
              <a:t>come valore.</a:t>
            </a:r>
          </a:p>
          <a:p>
            <a:r>
              <a:rPr lang="it-IT" dirty="0" smtClean="0"/>
              <a:t>Il comando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({"y" 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})</a:t>
            </a:r>
          </a:p>
          <a:p>
            <a:r>
              <a:rPr lang="it-IT" dirty="0" smtClean="0"/>
              <a:t>restituisce sia i documenti in cui la chiave y esiste ed è valorizzata a </a:t>
            </a:r>
            <a:r>
              <a:rPr lang="it-IT" dirty="0" err="1" smtClean="0"/>
              <a:t>null</a:t>
            </a:r>
            <a:r>
              <a:rPr lang="it-IT" dirty="0" smtClean="0"/>
              <a:t>, sia i documenti in cui la chiave y non esiste.</a:t>
            </a:r>
          </a:p>
          <a:p>
            <a:r>
              <a:rPr lang="it-IT" dirty="0" smtClean="0"/>
              <a:t>Per avere </a:t>
            </a:r>
            <a:r>
              <a:rPr lang="it-IT" dirty="0"/>
              <a:t>solo i documenti in cui la chiave y esiste ed è valorizzata a </a:t>
            </a:r>
            <a:r>
              <a:rPr lang="it-IT" dirty="0" err="1"/>
              <a:t>null</a:t>
            </a:r>
            <a:r>
              <a:rPr lang="it-IT" dirty="0" smtClean="0"/>
              <a:t>, bisogna verificare anche l’esistenza della chiave stessa: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 : {"$in" : [null], "$exists" : </a:t>
            </a:r>
            <a:r>
              <a:rPr lang="en-US">
                <a:latin typeface="+mj-lt"/>
                <a:cs typeface="Courier New" panose="02070309020205020404" pitchFamily="49" charset="0"/>
              </a:rPr>
              <a:t>true</a:t>
            </a:r>
            <a:r>
              <a:rPr lang="en-US" smtClean="0">
                <a:latin typeface="+mj-lt"/>
                <a:cs typeface="Courier New" panose="02070309020205020404" pitchFamily="49" charset="0"/>
              </a:rPr>
              <a:t>}})	</a:t>
            </a:r>
            <a:endParaRPr lang="it-IT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interrogare array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Contesto: collezione </a:t>
            </a:r>
            <a:r>
              <a:rPr lang="it-IT" dirty="0" err="1" smtClean="0"/>
              <a:t>food</a:t>
            </a:r>
            <a:r>
              <a:rPr lang="it-IT" dirty="0" smtClean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 smtClean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"banana"})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 smtClean="0"/>
              <a:t>match se l’array contiene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 smtClean="0"/>
              <a:t>match se l’array contiene sia </a:t>
            </a:r>
            <a:r>
              <a:rPr lang="it-IT" dirty="0" err="1" smtClean="0"/>
              <a:t>apple</a:t>
            </a:r>
            <a:r>
              <a:rPr lang="it-IT" dirty="0" smtClean="0"/>
              <a:t> che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{$in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 smtClean="0"/>
              <a:t>apple</a:t>
            </a:r>
            <a:r>
              <a:rPr lang="it-IT" dirty="0" smtClean="0"/>
              <a:t> o </a:t>
            </a:r>
            <a:r>
              <a:rPr lang="it-IT" dirty="0"/>
              <a:t>banana (restituisce: </a:t>
            </a:r>
            <a:r>
              <a:rPr lang="it-IT" dirty="0" smtClean="0"/>
              <a:t>1, 2 </a:t>
            </a:r>
            <a:r>
              <a:rPr lang="it-IT" dirty="0"/>
              <a:t>e 3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interrogare array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Contesto: collezione </a:t>
            </a:r>
            <a:r>
              <a:rPr lang="it-IT" dirty="0" err="1" smtClean="0"/>
              <a:t>food</a:t>
            </a:r>
            <a:r>
              <a:rPr lang="it-IT" dirty="0" smtClean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 smtClean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corrisponde esattamente a quello indicato (restituisce: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({"fruit.2"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 smtClean="0"/>
              <a:t>match se l’array contiene </a:t>
            </a:r>
            <a:r>
              <a:rPr lang="it-IT" dirty="0" err="1" smtClean="0"/>
              <a:t>peach</a:t>
            </a:r>
            <a:r>
              <a:rPr lang="it-IT" dirty="0" smtClean="0"/>
              <a:t> in posizione 2 0-based (restituisce: 1)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size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3}})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match se l’array contiene 3 elementi (restituisce: 1, 2 e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interrogare array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118339"/>
          </a:xfrm>
        </p:spPr>
        <p:txBody>
          <a:bodyPr>
            <a:normAutofit/>
          </a:bodyPr>
          <a:lstStyle/>
          <a:p>
            <a:r>
              <a:rPr lang="it-IT" dirty="0" smtClean="0"/>
              <a:t>In fase di proiezione è possibile limitare il numero di elementi dell’array che vengono restituiti dalla </a:t>
            </a:r>
            <a:r>
              <a:rPr lang="it-IT" dirty="0" err="1" smtClean="0"/>
              <a:t>query</a:t>
            </a:r>
            <a:endParaRPr lang="it-IT" dirty="0" smtClean="0"/>
          </a:p>
          <a:p>
            <a:r>
              <a:rPr lang="it-IT" dirty="0" smtClean="0"/>
              <a:t>Contesto: un doc che contiene il post di un blog ed i relativi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10}})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 smtClean="0"/>
              <a:t>restituisce i primi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-10}})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restituisce </a:t>
            </a:r>
            <a:r>
              <a:rPr lang="it-IT" dirty="0" smtClean="0"/>
              <a:t>gli ultimi 10 </a:t>
            </a:r>
            <a:r>
              <a:rPr lang="it-IT" dirty="0"/>
              <a:t>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[23,10]}})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salta i primi 23 documenti e restituisce i 10 successivi (dal 24° al 33°)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(criteria, {"comments.$": 1})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/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 smtClean="0"/>
              <a:t>restituisce i commenti che rispondo ai criteri di selezione indicati </a:t>
            </a:r>
            <a:endParaRPr lang="it-IT" dirty="0"/>
          </a:p>
          <a:p>
            <a:r>
              <a:rPr lang="it-IT" dirty="0" smtClean="0"/>
              <a:t>Attenzione: se $</a:t>
            </a:r>
            <a:r>
              <a:rPr lang="it-IT" dirty="0" err="1" smtClean="0"/>
              <a:t>slice</a:t>
            </a:r>
            <a:r>
              <a:rPr lang="it-IT" dirty="0" smtClean="0"/>
              <a:t> è l’unico operatore utilizzato nella proiezione, tutti i campi dei documenti vengono restituiti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interrogare array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Quando si pone una selezione con più criteri su un </a:t>
            </a:r>
            <a:r>
              <a:rPr lang="it-IT" dirty="0" smtClean="0">
                <a:solidFill>
                  <a:srgbClr val="FF0000"/>
                </a:solidFill>
              </a:rPr>
              <a:t>attributo con valore semplice</a:t>
            </a:r>
            <a:r>
              <a:rPr lang="it-IT" dirty="0" smtClean="0"/>
              <a:t> (e.g., una stringa o un numero), i criteri sono valutati in </a:t>
            </a:r>
            <a:r>
              <a:rPr lang="it-IT" dirty="0" smtClean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 smtClean="0"/>
              <a:t>Il valore di x deve essere maggiore di 10 e minore di 20</a:t>
            </a:r>
          </a:p>
          <a:p>
            <a:r>
              <a:rPr lang="it-IT" dirty="0" smtClean="0"/>
              <a:t>Se l’</a:t>
            </a:r>
            <a:r>
              <a:rPr lang="it-IT" dirty="0" smtClean="0">
                <a:solidFill>
                  <a:srgbClr val="FF0000"/>
                </a:solidFill>
              </a:rPr>
              <a:t>attributo è un array</a:t>
            </a:r>
            <a:r>
              <a:rPr lang="it-IT" dirty="0" smtClean="0"/>
              <a:t>, i criteri sono valutati in </a:t>
            </a:r>
            <a:r>
              <a:rPr lang="it-IT" dirty="0" smtClean="0">
                <a:solidFill>
                  <a:srgbClr val="FF0000"/>
                </a:solidFill>
              </a:rPr>
              <a:t>OR</a:t>
            </a:r>
            <a:r>
              <a:rPr lang="it-IT" dirty="0" smtClean="0"/>
              <a:t> per ogni elemento: se ce n’è almeno uno che corrisponde, il documento viene restituito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 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 smtClean="0"/>
              <a:t>Gli elementi dell’array x devono essere o maggiori di 10, o minori di 20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Per imporre i due vincoli in AND sugli elementi di </a:t>
            </a:r>
            <a:r>
              <a:rPr lang="it-IT" dirty="0" err="1" smtClean="0">
                <a:solidFill>
                  <a:srgbClr val="FF0000"/>
                </a:solidFill>
              </a:rPr>
              <a:t>un’array</a:t>
            </a:r>
            <a:r>
              <a:rPr lang="it-IT" dirty="0" smtClean="0">
                <a:solidFill>
                  <a:srgbClr val="FF0000"/>
                </a:solidFill>
              </a:rPr>
              <a:t>, bisogna utilizzare l’operatore </a:t>
            </a:r>
            <a:r>
              <a:rPr lang="it-IT" b="1" dirty="0" smtClean="0">
                <a:solidFill>
                  <a:srgbClr val="FF0000"/>
                </a:solidFill>
              </a:rPr>
              <a:t>$</a:t>
            </a:r>
            <a:r>
              <a:rPr lang="it-IT" b="1" dirty="0" err="1" smtClean="0">
                <a:solidFill>
                  <a:srgbClr val="FF0000"/>
                </a:solidFill>
              </a:rPr>
              <a:t>elemMatch</a:t>
            </a:r>
            <a:endParaRPr lang="it-IT" b="1" dirty="0" smtClean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{"$gt":10, "$lt":20}})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7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interrogare oggetti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Contesto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middle":"K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, "last":"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}}</a:t>
            </a:r>
          </a:p>
          <a:p>
            <a:r>
              <a:rPr lang="it-IT" dirty="0" smtClean="0"/>
              <a:t>Esistono due modalità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 smtClean="0"/>
              <a:t>Match esatto: l’oggetto cercato deve essere uguale a quello specificato (in questo caso, non restituisce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({"name.first</a:t>
            </a:r>
            <a:r>
              <a:rPr lang="it-IT" dirty="0" smtClean="0">
                <a:latin typeface="+mj-lt"/>
                <a:cs typeface="Courier New" panose="02070309020205020404" pitchFamily="49" charset="0"/>
              </a:rPr>
              <a:t>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"name.last</a:t>
            </a:r>
            <a:r>
              <a:rPr lang="it-IT" dirty="0" smtClean="0">
                <a:latin typeface="+mj-lt"/>
                <a:cs typeface="Courier New" panose="02070309020205020404" pitchFamily="49" charset="0"/>
              </a:rPr>
              <a:t>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r>
              <a:rPr lang="it-IT" sz="2000" dirty="0" smtClean="0">
                <a:latin typeface="+mj-lt"/>
              </a:rPr>
              <a:t/>
            </a:r>
            <a:br>
              <a:rPr lang="it-IT" sz="2000" dirty="0" smtClean="0">
                <a:latin typeface="+mj-lt"/>
              </a:rPr>
            </a:br>
            <a:r>
              <a:rPr lang="it-IT" dirty="0" smtClean="0"/>
              <a:t>In alternativa, si può usare la dot </a:t>
            </a:r>
            <a:r>
              <a:rPr lang="it-IT" dirty="0" err="1" smtClean="0"/>
              <a:t>notation</a:t>
            </a:r>
            <a:r>
              <a:rPr lang="it-IT" dirty="0" smtClean="0"/>
              <a:t> per referenziare i singoli campi (in questo caso, restituisce il documento)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</a:t>
            </a:r>
            <a:r>
              <a:rPr lang="it-IT" dirty="0" smtClean="0"/>
              <a:t>oggetti dentro ad array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Obiettivo: cercare i commenti di </a:t>
            </a:r>
            <a:r>
              <a:rPr lang="it-IT" dirty="0" err="1" smtClean="0"/>
              <a:t>Joe</a:t>
            </a:r>
            <a:r>
              <a:rPr lang="it-IT" dirty="0" smtClean="0"/>
              <a:t> con un</a:t>
            </a:r>
            <a:br>
              <a:rPr lang="it-IT" dirty="0" smtClean="0"/>
            </a:br>
            <a:r>
              <a:rPr lang="it-IT" dirty="0" smtClean="0"/>
              <a:t>punteggio di almeno 5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"score" 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5}}})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 smtClean="0"/>
              <a:t>Sbagliato: cerca il match esatto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 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comments.score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5}})</a:t>
            </a:r>
            <a:r>
              <a:rPr lang="it-IT" dirty="0" smtClean="0">
                <a:solidFill>
                  <a:srgbClr val="FF0000"/>
                </a:solidFill>
              </a:rPr>
              <a:t/>
            </a:r>
            <a:br>
              <a:rPr lang="it-IT" dirty="0" smtClean="0">
                <a:solidFill>
                  <a:srgbClr val="FF0000"/>
                </a:solidFill>
              </a:rPr>
            </a:br>
            <a:r>
              <a:rPr lang="it-IT" dirty="0" smtClean="0"/>
              <a:t>Sbagliato: restituisce entrambi i commenti,</a:t>
            </a:r>
            <a:br>
              <a:rPr lang="it-IT" dirty="0" smtClean="0"/>
            </a:br>
            <a:r>
              <a:rPr lang="it-IT" dirty="0" smtClean="0"/>
              <a:t>perché le condizioni sono valutate in OR</a:t>
            </a:r>
          </a:p>
          <a:p>
            <a:pPr lvl="1"/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</a:t>
            </a:r>
            <a:b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", "score" 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5}}}})</a:t>
            </a:r>
            <a:r>
              <a:rPr lang="it-IT" dirty="0" smtClean="0">
                <a:solidFill>
                  <a:srgbClr val="00B050"/>
                </a:solidFill>
              </a:rPr>
              <a:t/>
            </a:r>
            <a:br>
              <a:rPr lang="it-IT" dirty="0" smtClean="0">
                <a:solidFill>
                  <a:srgbClr val="00B050"/>
                </a:solidFill>
              </a:rPr>
            </a:br>
            <a:r>
              <a:rPr lang="it-IT" dirty="0" smtClean="0"/>
              <a:t>Corretto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895834" y="1845734"/>
            <a:ext cx="3351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"...",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[{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3,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nice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},{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mary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6,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terrible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}]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75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</a:t>
            </a:r>
            <a:r>
              <a:rPr lang="it-IT" dirty="0" err="1" smtClean="0"/>
              <a:t>Javascript</a:t>
            </a:r>
            <a:r>
              <a:rPr lang="it-IT" dirty="0" smtClean="0"/>
              <a:t> scripts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L’espressività delle </a:t>
            </a:r>
            <a:r>
              <a:rPr lang="it-IT" dirty="0" err="1" smtClean="0"/>
              <a:t>query</a:t>
            </a:r>
            <a:r>
              <a:rPr lang="it-IT" dirty="0" smtClean="0"/>
              <a:t> tramite coppie chiave-valore è limitata</a:t>
            </a:r>
          </a:p>
          <a:p>
            <a:r>
              <a:rPr lang="it-IT" dirty="0" smtClean="0"/>
              <a:t>Per interrogazioni particolarmente complesse è possibile utilizzare l’operatore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 smtClean="0"/>
              <a:t>, che consente di eseguire uno script </a:t>
            </a:r>
            <a:r>
              <a:rPr lang="it-IT" dirty="0" err="1" smtClean="0"/>
              <a:t>Javascript</a:t>
            </a:r>
            <a:endParaRPr lang="it-IT" dirty="0" smtClean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db.mycoll.find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this.date.getMonth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== 11} })</a:t>
            </a:r>
          </a:p>
          <a:p>
            <a:pPr lvl="1"/>
            <a:r>
              <a:rPr lang="it-IT" dirty="0" smtClean="0"/>
              <a:t>La complessità dello script è liberamente definita dall’utente</a:t>
            </a:r>
          </a:p>
          <a:p>
            <a:r>
              <a:rPr lang="it-IT" dirty="0" smtClean="0"/>
              <a:t>Tramite script è possibile fare praticamente qualunque tipo di operazione</a:t>
            </a:r>
          </a:p>
          <a:p>
            <a:pPr lvl="1"/>
            <a:r>
              <a:rPr lang="it-IT" dirty="0" smtClean="0"/>
              <a:t>Per questioni di sicurezza, però, è fortemente sconsigliato l’utilizzo dell’operatore</a:t>
            </a:r>
            <a:r>
              <a:rPr lang="it-IT" sz="2000" dirty="0">
                <a:latin typeface="+mj-lt"/>
                <a:cs typeface="Courier New" panose="02070309020205020404" pitchFamily="49" charset="0"/>
              </a:rPr>
              <a:t> $</a:t>
            </a:r>
            <a:r>
              <a:rPr lang="it-IT" sz="2000" dirty="0" err="1">
                <a:latin typeface="+mj-lt"/>
                <a:cs typeface="Courier New" panose="02070309020205020404" pitchFamily="49" charset="0"/>
              </a:rPr>
              <a:t>where</a:t>
            </a:r>
            <a:endParaRPr lang="it-IT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smtClean="0"/>
              <a:t>In generale, agli utenti finali non dovrebbe MAI essere concesso di eseguire questo tipo di interrogazioni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3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Interrogazioni semplici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err="1" smtClean="0"/>
              <a:t>Find</a:t>
            </a:r>
            <a:r>
              <a:rPr lang="it-IT" noProof="0" dirty="0" smtClean="0"/>
              <a:t>, </a:t>
            </a:r>
            <a:r>
              <a:rPr lang="it-IT" noProof="0" dirty="0" err="1" smtClean="0"/>
              <a:t>findone</a:t>
            </a:r>
            <a:r>
              <a:rPr lang="it-IT" noProof="0" dirty="0" smtClean="0"/>
              <a:t>, </a:t>
            </a:r>
            <a:r>
              <a:rPr lang="it-IT" noProof="0" dirty="0" err="1" smtClean="0"/>
              <a:t>count</a:t>
            </a:r>
            <a:r>
              <a:rPr lang="it-IT" noProof="0" dirty="0" smtClean="0"/>
              <a:t>, </a:t>
            </a:r>
            <a:r>
              <a:rPr lang="it-IT" noProof="0" dirty="0" err="1" smtClean="0"/>
              <a:t>distinct</a:t>
            </a:r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Al comando </a:t>
            </a:r>
            <a:r>
              <a:rPr lang="it-IT" dirty="0" err="1" smtClean="0"/>
              <a:t>find</a:t>
            </a:r>
            <a:r>
              <a:rPr lang="it-IT" dirty="0" smtClean="0"/>
              <a:t> possono essere applicati in cascata ulteriori comandi, al fine di applicare alcune trasformazioni al risultato ottenuto</a:t>
            </a:r>
          </a:p>
          <a:p>
            <a:r>
              <a:rPr lang="it-IT" dirty="0" smtClean="0"/>
              <a:t>Limit: restituisce solo i primi n documenti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 smtClean="0"/>
              <a:t>Skip</a:t>
            </a:r>
            <a:r>
              <a:rPr lang="it-IT" dirty="0" smtClean="0"/>
              <a:t>: salta i primi n documenti e restituisci i successivi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 smtClean="0"/>
              <a:t>Sort</a:t>
            </a:r>
            <a:r>
              <a:rPr lang="it-IT" dirty="0" smtClean="0"/>
              <a:t>: ordina i risultati sulla base di uno o più attributi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().sort({username : 1, age : -1})</a:t>
            </a:r>
          </a:p>
          <a:p>
            <a:pPr lvl="1"/>
            <a:r>
              <a:rPr lang="en-US" dirty="0" err="1" smtClean="0"/>
              <a:t>L’ordinamento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crescente</a:t>
            </a:r>
            <a:r>
              <a:rPr lang="en-US" dirty="0" smtClean="0"/>
              <a:t> (1) o </a:t>
            </a:r>
            <a:r>
              <a:rPr lang="en-US" dirty="0" err="1" smtClean="0"/>
              <a:t>decrescente</a:t>
            </a:r>
            <a:r>
              <a:rPr lang="en-US" dirty="0" smtClean="0"/>
              <a:t> (-1)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7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34187" cy="4023360"/>
          </a:xfrm>
        </p:spPr>
        <p:txBody>
          <a:bodyPr>
            <a:normAutofit/>
          </a:bodyPr>
          <a:lstStyle/>
          <a:p>
            <a:r>
              <a:rPr lang="it-IT" dirty="0" smtClean="0"/>
              <a:t>Questi comandi possono essere combinati</a:t>
            </a:r>
          </a:p>
          <a:p>
            <a:r>
              <a:rPr lang="it-IT" dirty="0" smtClean="0"/>
              <a:t>Un’applicazione spesso utilizzata è quella della paginazione dei risultati</a:t>
            </a:r>
          </a:p>
          <a:p>
            <a:pPr lvl="1"/>
            <a:r>
              <a:rPr lang="it-IT" dirty="0" smtClean="0"/>
              <a:t>Contesto: negozio di e-commerce</a:t>
            </a:r>
          </a:p>
          <a:p>
            <a:pPr lvl="1"/>
            <a:r>
              <a:rPr lang="it-IT" dirty="0" smtClean="0"/>
              <a:t>L’utente cerca i prodotti di tipo mp3 in ordine decrescente di prezzo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sort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price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-1})</a:t>
            </a:r>
          </a:p>
          <a:p>
            <a:pPr lvl="1"/>
            <a:r>
              <a:rPr lang="it-IT" dirty="0" smtClean="0"/>
              <a:t>L’utente vuole vedere più risultati e clicca per accedere alla pagina successiva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sort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price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-1})</a:t>
            </a:r>
          </a:p>
          <a:p>
            <a:r>
              <a:rPr lang="it-IT" dirty="0" smtClean="0"/>
              <a:t>Il comando </a:t>
            </a:r>
            <a:r>
              <a:rPr lang="it-IT" dirty="0" err="1" smtClean="0"/>
              <a:t>sort</a:t>
            </a:r>
            <a:r>
              <a:rPr lang="it-IT" dirty="0" smtClean="0"/>
              <a:t> può essere specificato prima o dopo </a:t>
            </a:r>
            <a:r>
              <a:rPr lang="it-IT" dirty="0" err="1" smtClean="0"/>
              <a:t>limit</a:t>
            </a:r>
            <a:r>
              <a:rPr lang="it-IT" dirty="0" smtClean="0"/>
              <a:t> e </a:t>
            </a:r>
            <a:r>
              <a:rPr lang="it-IT" dirty="0" err="1" smtClean="0"/>
              <a:t>skip</a:t>
            </a:r>
            <a:r>
              <a:rPr lang="it-IT" dirty="0" smtClean="0"/>
              <a:t>, ma la sua esecuzione è sempre antecedente agli altri</a:t>
            </a:r>
          </a:p>
          <a:p>
            <a:r>
              <a:rPr lang="it-IT" dirty="0" smtClean="0"/>
              <a:t>Nota: a fini prestazionali, è bene evitare valori troppo elevati di </a:t>
            </a:r>
            <a:r>
              <a:rPr lang="it-IT" dirty="0" err="1" smtClean="0"/>
              <a:t>skip</a:t>
            </a:r>
            <a:endParaRPr lang="it-IT" dirty="0" smtClean="0"/>
          </a:p>
          <a:p>
            <a:pPr lvl="1"/>
            <a:r>
              <a:rPr lang="it-IT" dirty="0" smtClean="0"/>
              <a:t>In tal caso, gestire la paginazione lato applicazione può risultare più efficiente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5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Count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Count</a:t>
            </a:r>
            <a:r>
              <a:rPr lang="it-IT" dirty="0" smtClean="0"/>
              <a:t> è </a:t>
            </a:r>
            <a:r>
              <a:rPr lang="it-IT" dirty="0"/>
              <a:t>il comando per </a:t>
            </a:r>
            <a:r>
              <a:rPr lang="it-IT" dirty="0" smtClean="0"/>
              <a:t>contare il numero di documenti restituiti da una </a:t>
            </a:r>
            <a:r>
              <a:rPr lang="it-IT" dirty="0" err="1" smtClean="0"/>
              <a:t>query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 : 1})</a:t>
            </a:r>
          </a:p>
          <a:p>
            <a:pPr lvl="1"/>
            <a:r>
              <a:rPr lang="it-IT" dirty="0" smtClean="0"/>
              <a:t>Sostanzialmente simile al </a:t>
            </a:r>
            <a:r>
              <a:rPr lang="it-IT" dirty="0" err="1" smtClean="0"/>
              <a:t>Find</a:t>
            </a:r>
            <a:r>
              <a:rPr lang="it-IT" dirty="0" smtClean="0"/>
              <a:t>, con l’eccezione dell’assenza dell’oggetto di selezione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1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Distinct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Distinct</a:t>
            </a:r>
            <a:r>
              <a:rPr lang="it-IT" dirty="0" smtClean="0"/>
              <a:t> è il comando per restituire i valori distinti di un campo a partire dai documenti che corrispondono ai criteri indicati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db.inventory.distinct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item.sku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dept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"A" } )</a:t>
            </a:r>
          </a:p>
          <a:p>
            <a:pPr lvl="1"/>
            <a:r>
              <a:rPr lang="it-IT" dirty="0" err="1" smtClean="0"/>
              <a:t>Resituisce</a:t>
            </a:r>
            <a:r>
              <a:rPr lang="it-IT" dirty="0" smtClean="0"/>
              <a:t> i valori distinti del campo </a:t>
            </a:r>
            <a:r>
              <a:rPr lang="it-IT" dirty="0" err="1" smtClean="0"/>
              <a:t>item.sku</a:t>
            </a:r>
            <a:r>
              <a:rPr lang="it-IT" dirty="0" smtClean="0"/>
              <a:t> nei documenti in cui il dipartimento è A</a:t>
            </a:r>
          </a:p>
          <a:p>
            <a:pPr lvl="1"/>
            <a:r>
              <a:rPr lang="it-IT" dirty="0" smtClean="0"/>
              <a:t>Se </a:t>
            </a:r>
            <a:r>
              <a:rPr lang="it-IT" dirty="0" err="1" smtClean="0"/>
              <a:t>item.sku</a:t>
            </a:r>
            <a:r>
              <a:rPr lang="it-IT" dirty="0" smtClean="0"/>
              <a:t> è un array, vengono </a:t>
            </a:r>
            <a:r>
              <a:rPr lang="it-IT" dirty="0" err="1" smtClean="0"/>
              <a:t>restiuiti</a:t>
            </a:r>
            <a:r>
              <a:rPr lang="it-IT" dirty="0" smtClean="0"/>
              <a:t> i valori distinti anche rispetto all’array di un singolo documento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Il comando </a:t>
            </a:r>
            <a:r>
              <a:rPr lang="it-IT" noProof="0" dirty="0" err="1" smtClean="0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È il comando che permette di eseguire interrogazioni (</a:t>
            </a:r>
            <a:r>
              <a:rPr lang="it-IT" noProof="0" dirty="0" err="1" smtClean="0"/>
              <a:t>query</a:t>
            </a:r>
            <a:r>
              <a:rPr lang="it-IT" noProof="0" dirty="0" smtClean="0"/>
              <a:t>) sul DB</a:t>
            </a:r>
          </a:p>
          <a:p>
            <a:r>
              <a:rPr lang="it-IT" noProof="0" dirty="0" smtClean="0"/>
              <a:t>La forma di base è:</a:t>
            </a:r>
          </a:p>
          <a:p>
            <a:pPr algn="ctr"/>
            <a:r>
              <a:rPr lang="it-IT" dirty="0" err="1">
                <a:latin typeface="+mj-lt"/>
                <a:cs typeface="Courier New" panose="02070309020205020404" pitchFamily="49" charset="0"/>
              </a:rPr>
              <a:t>db.nomeCollezione.find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([[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objSel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],[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objProj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]])</a:t>
            </a:r>
          </a:p>
          <a:p>
            <a:r>
              <a:rPr lang="it-IT" noProof="0" dirty="0" smtClean="0"/>
              <a:t>Dove</a:t>
            </a:r>
          </a:p>
          <a:p>
            <a:pPr lvl="1"/>
            <a:r>
              <a:rPr lang="it-IT" noProof="0" dirty="0" err="1" smtClean="0"/>
              <a:t>nomeCollezione</a:t>
            </a:r>
            <a:r>
              <a:rPr lang="it-IT" noProof="0" dirty="0" smtClean="0"/>
              <a:t> va sostituito col nome della collezione da interrogare;</a:t>
            </a:r>
            <a:br>
              <a:rPr lang="it-IT" noProof="0" dirty="0" smtClean="0"/>
            </a:br>
            <a:r>
              <a:rPr lang="it-IT" noProof="0" dirty="0" smtClean="0"/>
              <a:t>corrispettivo SQL : FROM (ma limitato ad un’unica collezione)</a:t>
            </a:r>
          </a:p>
          <a:p>
            <a:pPr lvl="1"/>
            <a:r>
              <a:rPr lang="it-IT" noProof="0" dirty="0" smtClean="0"/>
              <a:t>[</a:t>
            </a:r>
            <a:r>
              <a:rPr lang="it-IT" noProof="0" dirty="0" err="1" smtClean="0"/>
              <a:t>oggettoSelezione</a:t>
            </a:r>
            <a:r>
              <a:rPr lang="it-IT" noProof="0" dirty="0" smtClean="0"/>
              <a:t>] è un (eventuale) oggetto che contiene i criteri di ricerca; </a:t>
            </a:r>
            <a:br>
              <a:rPr lang="it-IT" noProof="0" dirty="0" smtClean="0"/>
            </a:br>
            <a:r>
              <a:rPr lang="it-IT" noProof="0" dirty="0" smtClean="0"/>
              <a:t>corrispettivo </a:t>
            </a:r>
            <a:r>
              <a:rPr lang="it-IT" dirty="0"/>
              <a:t>SQL </a:t>
            </a:r>
            <a:r>
              <a:rPr lang="it-IT" noProof="0" dirty="0" smtClean="0"/>
              <a:t>: WHERE</a:t>
            </a:r>
          </a:p>
          <a:p>
            <a:pPr lvl="1"/>
            <a:r>
              <a:rPr lang="it-IT" noProof="0" dirty="0" smtClean="0"/>
              <a:t>[</a:t>
            </a:r>
            <a:r>
              <a:rPr lang="it-IT" noProof="0" dirty="0" err="1" smtClean="0"/>
              <a:t>oggettoProiezione</a:t>
            </a:r>
            <a:r>
              <a:rPr lang="it-IT" noProof="0" dirty="0" smtClean="0"/>
              <a:t>] è un (eventuale) oggetto che contiene i criteri di ricerca;</a:t>
            </a:r>
            <a:br>
              <a:rPr lang="it-IT" noProof="0" dirty="0" smtClean="0"/>
            </a:br>
            <a:r>
              <a:rPr lang="it-IT" noProof="0" dirty="0" smtClean="0"/>
              <a:t>corrispettivo </a:t>
            </a:r>
            <a:r>
              <a:rPr lang="it-IT" dirty="0"/>
              <a:t>SQL </a:t>
            </a:r>
            <a:r>
              <a:rPr lang="it-IT" noProof="0" dirty="0" smtClean="0"/>
              <a:t>: SELECT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comando </a:t>
            </a:r>
            <a:r>
              <a:rPr lang="it-IT" dirty="0" err="1" smtClean="0"/>
              <a:t>Find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Alcuni esempi</a:t>
            </a:r>
            <a:endParaRPr lang="it-IT" dirty="0"/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tutti i </a:t>
            </a:r>
            <a:r>
              <a:rPr lang="it-IT" dirty="0" smtClean="0"/>
              <a:t>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db.restaurant.findOne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solo il primo </a:t>
            </a:r>
            <a:r>
              <a:rPr lang="it-IT" dirty="0" smtClean="0"/>
              <a:t>documenti</a:t>
            </a:r>
            <a:endParaRPr lang="it-IT" dirty="0"/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"Hamburgers"})</a:t>
            </a:r>
          </a:p>
          <a:p>
            <a:pPr lvl="1"/>
            <a:r>
              <a:rPr lang="it-IT" dirty="0" smtClean="0"/>
              <a:t>Restituisce i documenti in cui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 smtClean="0"/>
              <a:t> </a:t>
            </a:r>
            <a:r>
              <a:rPr lang="it-IT" dirty="0" smtClean="0"/>
              <a:t>(se presente) è valorizzato con la stringa </a:t>
            </a:r>
            <a:r>
              <a:rPr lang="it-IT" dirty="0"/>
              <a:t>"Hamburgers"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({},{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1})</a:t>
            </a:r>
          </a:p>
          <a:p>
            <a:pPr lvl="1"/>
            <a:r>
              <a:rPr lang="it-IT" dirty="0" smtClean="0"/>
              <a:t>Restituisce tutti i documenti, ma proiettando solamente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 smtClean="0"/>
              <a:t> </a:t>
            </a:r>
            <a:r>
              <a:rPr lang="it-IT" dirty="0" smtClean="0"/>
              <a:t>(oltre all’_id, che viene restituito di default)</a:t>
            </a:r>
            <a:endParaRPr lang="it-IT" dirty="0"/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"Hamburgers"},{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1})</a:t>
            </a:r>
          </a:p>
          <a:p>
            <a:pPr lvl="1"/>
            <a:r>
              <a:rPr lang="it-IT" dirty="0" smtClean="0"/>
              <a:t>La combinazione di </a:t>
            </a:r>
            <a:r>
              <a:rPr lang="it-IT" dirty="0"/>
              <a:t>selezione </a:t>
            </a:r>
            <a:r>
              <a:rPr lang="it-IT" dirty="0" smtClean="0"/>
              <a:t>e proiezione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- proiezione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caso di proiezione non specificata, vengono restituiti tutti gli attributi di tutti i documenti</a:t>
            </a:r>
          </a:p>
          <a:p>
            <a:r>
              <a:rPr lang="it-IT" dirty="0" smtClean="0"/>
              <a:t>Se si indica una proiezione, vengono mantenuti solo i campi indicati – ad eccezione del campo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_id</a:t>
            </a:r>
            <a:r>
              <a:rPr lang="it-IT" dirty="0" smtClean="0"/>
              <a:t>, che viene mantenuto ugualmente</a:t>
            </a:r>
          </a:p>
          <a:p>
            <a:pPr lvl="1"/>
            <a:r>
              <a:rPr lang="it-IT" dirty="0" smtClean="0"/>
              <a:t>E’ comunque possibile escludere il campo</a:t>
            </a:r>
          </a:p>
          <a:p>
            <a:r>
              <a:rPr lang="it-IT" dirty="0" smtClean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[0, 1]</a:t>
            </a:r>
          </a:p>
          <a:p>
            <a:r>
              <a:rPr lang="it-IT" dirty="0" smtClean="0"/>
              <a:t>Dove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smtClean="0"/>
              <a:t>è il nome di un attributo</a:t>
            </a:r>
            <a:endParaRPr lang="it-IT" dirty="0"/>
          </a:p>
          <a:p>
            <a:pPr lvl="1"/>
            <a:r>
              <a:rPr lang="it-IT" dirty="0"/>
              <a:t>1 va indicato se si vuole mantenere il </a:t>
            </a:r>
            <a:r>
              <a:rPr lang="it-IT" dirty="0" smtClean="0"/>
              <a:t>campo</a:t>
            </a:r>
            <a:endParaRPr lang="it-IT" dirty="0"/>
          </a:p>
          <a:p>
            <a:pPr lvl="1"/>
            <a:r>
              <a:rPr lang="it-IT" dirty="0" smtClean="0"/>
              <a:t>0 </a:t>
            </a:r>
            <a:r>
              <a:rPr lang="it-IT" dirty="0"/>
              <a:t>va indicato </a:t>
            </a:r>
            <a:r>
              <a:rPr lang="it-IT" dirty="0" smtClean="0"/>
              <a:t>se, invece, </a:t>
            </a:r>
            <a:r>
              <a:rPr lang="it-IT" dirty="0"/>
              <a:t>si vuole </a:t>
            </a:r>
            <a:r>
              <a:rPr lang="it-IT" dirty="0" smtClean="0"/>
              <a:t>escludere </a:t>
            </a:r>
            <a:r>
              <a:rPr lang="it-IT" dirty="0"/>
              <a:t>il </a:t>
            </a:r>
            <a:r>
              <a:rPr lang="it-IT" dirty="0" smtClean="0"/>
              <a:t>campo (e.g., per 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’_id</a:t>
            </a:r>
            <a:r>
              <a:rPr lang="it-IT" dirty="0" smtClean="0"/>
              <a:t>)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selezione semplice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Una prima modalità di selezione avviene attraverso il match esatto del valore dell’attributo con un valore specificato</a:t>
            </a:r>
          </a:p>
          <a:p>
            <a:r>
              <a:rPr lang="it-IT" dirty="0" smtClean="0"/>
              <a:t>Esempi: 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27})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27})</a:t>
            </a:r>
          </a:p>
          <a:p>
            <a:pPr lvl="1"/>
            <a:endParaRPr lang="it-I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/>
              <a:t>Come esprimere condizioni più complesse?</a:t>
            </a:r>
          </a:p>
          <a:p>
            <a:pPr lvl="1"/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</a:t>
            </a:r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restaurant_id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40367790})</a:t>
            </a:r>
          </a:p>
          <a:p>
            <a:pPr lvl="1"/>
            <a:r>
              <a:rPr lang="it-IT" dirty="0" smtClean="0"/>
              <a:t>Non è possibile, perché bisogna rispettare la sintassi degli oggetti </a:t>
            </a:r>
            <a:r>
              <a:rPr lang="it-IT" dirty="0" err="1" smtClean="0"/>
              <a:t>Javascript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selezione complessa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L’espressione di condizioni di selezione complesse avviene attraverso l’incapsulamento di nuovi oggetti</a:t>
            </a:r>
          </a:p>
          <a:p>
            <a:r>
              <a:rPr lang="it-IT" dirty="0" smtClean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 operatore : valore }</a:t>
            </a:r>
          </a:p>
          <a:p>
            <a:r>
              <a:rPr lang="it-IT" dirty="0" smtClean="0"/>
              <a:t>Dove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operatore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/>
              <a:t>corrisponde ad un operatore di confronto secondo la sintassi di </a:t>
            </a:r>
            <a:r>
              <a:rPr lang="it-IT" dirty="0" err="1" smtClean="0"/>
              <a:t>MongoDB</a:t>
            </a:r>
            <a:r>
              <a:rPr lang="it-IT" dirty="0" smtClean="0"/>
              <a:t> (e.g., "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 smtClean="0"/>
              <a:t>", acronimo di "</a:t>
            </a:r>
            <a:r>
              <a:rPr lang="it-IT" dirty="0" err="1" smtClean="0"/>
              <a:t>Greather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or </a:t>
            </a:r>
            <a:r>
              <a:rPr lang="it-IT" dirty="0" err="1" smtClean="0"/>
              <a:t>Equal</a:t>
            </a:r>
            <a:r>
              <a:rPr lang="it-IT" dirty="0" smtClean="0"/>
              <a:t> to")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valore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/>
              <a:t>corrisponde ad un valore semplice (e.g., un numero o una stringa) </a:t>
            </a:r>
          </a:p>
          <a:p>
            <a:pPr lvl="1"/>
            <a:r>
              <a:rPr lang="it-IT" dirty="0" smtClean="0"/>
              <a:t>Alcuni operatori richiedono che </a:t>
            </a:r>
            <a:r>
              <a:rPr lang="it-IT" dirty="0" smtClean="0">
                <a:latin typeface="+mj-lt"/>
                <a:cs typeface="Courier New" panose="02070309020205020404" pitchFamily="49" charset="0"/>
              </a:rPr>
              <a:t>valore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smtClean="0"/>
              <a:t>sia a sua volta un oggetto, composto da un’altra coppia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operatore : valore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operatori di confronto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/>
              <a:t>– corrispondono a ≥ e &gt;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$lt </a:t>
            </a:r>
            <a:r>
              <a:rPr lang="it-IT" dirty="0" smtClean="0"/>
              <a:t>– corrispondono a ≤ e &lt;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$ne </a:t>
            </a:r>
            <a:r>
              <a:rPr lang="it-IT" dirty="0" smtClean="0"/>
              <a:t>– corrisponde a ≠</a:t>
            </a:r>
          </a:p>
          <a:p>
            <a:r>
              <a:rPr lang="it-IT" dirty="0" smtClean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18} 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18, 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30}})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registered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{"$lt" : new Date</a:t>
            </a:r>
            <a:r>
              <a:rPr lang="it-IT" dirty="0" smtClean="0">
                <a:latin typeface="+mj-lt"/>
                <a:cs typeface="Courier New" panose="02070309020205020404" pitchFamily="49" charset="0"/>
              </a:rPr>
              <a:t>("2007-01-01")} })</a:t>
            </a:r>
          </a:p>
          <a:p>
            <a:pPr lvl="2"/>
            <a:r>
              <a:rPr lang="it-IT" dirty="0" smtClean="0">
                <a:latin typeface="+mj-lt"/>
                <a:cs typeface="Courier New" panose="02070309020205020404" pitchFamily="49" charset="0"/>
              </a:rPr>
              <a:t>Il formato della data dipende </a:t>
            </a:r>
            <a:r>
              <a:rPr lang="it-IT" smtClean="0">
                <a:latin typeface="+mj-lt"/>
                <a:cs typeface="Courier New" panose="02070309020205020404" pitchFamily="49" charset="0"/>
              </a:rPr>
              <a:t>dalla localizzazione</a:t>
            </a:r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{"$ne"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</a:t>
            </a:r>
            <a:r>
              <a:rPr lang="it-IT" dirty="0" smtClean="0"/>
              <a:t> – condizioni multiple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$in,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smtClean="0"/>
              <a:t>– equivalenti alle clausole IN e NOT IN di SQL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$or 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, $and </a:t>
            </a:r>
            <a:r>
              <a:rPr lang="it-IT" dirty="0" smtClean="0"/>
              <a:t>– equivalenti ai rispettivi operatori logici</a:t>
            </a:r>
          </a:p>
          <a:p>
            <a:r>
              <a:rPr lang="it-IT" dirty="0" smtClean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user_id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{"$in" : [12345,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[725, 542, 390]}})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({"$or" : [{"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725},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winner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}]})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({"$or" : 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dirty="0">
                <a:latin typeface="+mj-lt"/>
                <a:cs typeface="Courier New" panose="02070309020205020404" pitchFamily="49" charset="0"/>
              </a:rPr>
              <a:t>	[{"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: {"$in" : [725, 542, 390]}},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winner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}]})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725},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winner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 : [{"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725},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winner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}]})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68228</TotalTime>
  <Words>2244</Words>
  <Application>Microsoft Office PowerPoint</Application>
  <PresentationFormat>Presentazione su schermo (4:3)</PresentationFormat>
  <Paragraphs>205</Paragraphs>
  <Slides>23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Retrospettivo</vt:lpstr>
      <vt:lpstr>MongoDB</vt:lpstr>
      <vt:lpstr>Interrogazioni semplici</vt:lpstr>
      <vt:lpstr>Il comando Find</vt:lpstr>
      <vt:lpstr>Il comando Find</vt:lpstr>
      <vt:lpstr>Find - proiezione</vt:lpstr>
      <vt:lpstr>Find – selezione semplice</vt:lpstr>
      <vt:lpstr>Find – selezione complessa</vt:lpstr>
      <vt:lpstr>Find – operatori di confronto</vt:lpstr>
      <vt:lpstr>Find – condizioni multiple</vt:lpstr>
      <vt:lpstr>Find – condizioni multiple</vt:lpstr>
      <vt:lpstr>Find – negazione</vt:lpstr>
      <vt:lpstr>Find – esistenza e campi nulli</vt:lpstr>
      <vt:lpstr>Find – interrogare array</vt:lpstr>
      <vt:lpstr>Find – interrogare array</vt:lpstr>
      <vt:lpstr>Find – interrogare array</vt:lpstr>
      <vt:lpstr>Find – interrogare array</vt:lpstr>
      <vt:lpstr>Find – interrogare oggetti</vt:lpstr>
      <vt:lpstr>Find – interrogare oggetti dentro ad array</vt:lpstr>
      <vt:lpstr>Find – Javascript scripts</vt:lpstr>
      <vt:lpstr>Limit, skip &amp; sort</vt:lpstr>
      <vt:lpstr>Limit, skip &amp; sort</vt:lpstr>
      <vt:lpstr>Count</vt:lpstr>
      <vt:lpstr>Distinct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Enrico Gallinucci</cp:lastModifiedBy>
  <cp:revision>614</cp:revision>
  <dcterms:created xsi:type="dcterms:W3CDTF">2014-12-16T10:04:42Z</dcterms:created>
  <dcterms:modified xsi:type="dcterms:W3CDTF">2020-02-05T11:54:11Z</dcterms:modified>
</cp:coreProperties>
</file>