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3" r:id="rId1"/>
  </p:sldMasterIdLst>
  <p:notesMasterIdLst>
    <p:notesMasterId r:id="rId27"/>
  </p:notesMasterIdLst>
  <p:sldIdLst>
    <p:sldId id="256" r:id="rId2"/>
    <p:sldId id="310" r:id="rId3"/>
    <p:sldId id="311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3" r:id="rId24"/>
    <p:sldId id="334" r:id="rId25"/>
    <p:sldId id="33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Francia" initials="MF" lastIdx="2" clrIdx="0">
    <p:extLst>
      <p:ext uri="{19B8F6BF-5375-455C-9EA6-DF929625EA0E}">
        <p15:presenceInfo xmlns:p15="http://schemas.microsoft.com/office/powerpoint/2012/main" userId="S-1-5-21-2162351890-1506888927-3107636301-13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EF9"/>
    <a:srgbClr val="E1E1DB"/>
    <a:srgbClr val="FF9230"/>
    <a:srgbClr val="6ED7FC"/>
    <a:srgbClr val="DEFF93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2769" autoAdjust="0"/>
  </p:normalViewPr>
  <p:slideViewPr>
    <p:cSldViewPr snapToGrid="0">
      <p:cViewPr varScale="1">
        <p:scale>
          <a:sx n="73" d="100"/>
          <a:sy n="73" d="100"/>
        </p:scale>
        <p:origin x="1050" y="39"/>
      </p:cViewPr>
      <p:guideLst/>
    </p:cSldViewPr>
  </p:slideViewPr>
  <p:outlineViewPr>
    <p:cViewPr>
      <p:scale>
        <a:sx n="33" d="100"/>
        <a:sy n="33" d="100"/>
      </p:scale>
      <p:origin x="0" y="-16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80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D565-392B-4AB9-9647-420EF17AA3FC}" type="datetimeFigureOut">
              <a:rPr lang="it-IT" smtClean="0"/>
              <a:t>14/03/2019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CEA09-33FA-4F6C-9D30-5FB0AA0E11C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158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t-IT" baseline="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31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Le espressioni più semplici sono inclusione (1), esclusione (0) o il riferimento a campi ($</a:t>
            </a:r>
            <a:r>
              <a:rPr lang="it-IT" dirty="0" err="1" smtClean="0"/>
              <a:t>nomeCampo</a:t>
            </a:r>
            <a:r>
              <a:rPr lang="it-IT" dirty="0" smtClean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2575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Le espressioni più semplici sono inclusione (1), esclusione (0) o il riferimento a campi ($</a:t>
            </a:r>
            <a:r>
              <a:rPr lang="it-IT" dirty="0" err="1" smtClean="0"/>
              <a:t>nomeCampo</a:t>
            </a:r>
            <a:r>
              <a:rPr lang="it-IT" dirty="0" smtClean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597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Le espressioni più semplici sono inclusione (1), esclusione (0) o il riferimento a campi ($</a:t>
            </a:r>
            <a:r>
              <a:rPr lang="it-IT" dirty="0" err="1" smtClean="0"/>
              <a:t>nomeCampo</a:t>
            </a:r>
            <a:r>
              <a:rPr lang="it-IT" dirty="0" smtClean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342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Le espressioni più semplici sono inclusione (1), esclusione (0) o il riferimento a campi ($</a:t>
            </a:r>
            <a:r>
              <a:rPr lang="it-IT" dirty="0" err="1" smtClean="0"/>
              <a:t>nomeCampo</a:t>
            </a:r>
            <a:r>
              <a:rPr lang="it-IT" dirty="0" smtClean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44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smtClean="0"/>
              <a:t>Le espressioni più semplici sono inclusione (1), esclusione (0) o il riferimento a campi ($</a:t>
            </a:r>
            <a:r>
              <a:rPr lang="it-IT" dirty="0" err="1" smtClean="0"/>
              <a:t>nomeCampo</a:t>
            </a:r>
            <a:r>
              <a:rPr lang="it-IT" dirty="0" smtClean="0"/>
              <a:t>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626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Sum: 1 </a:t>
            </a:r>
            <a:r>
              <a:rPr lang="it-IT" dirty="0" smtClean="0">
                <a:sym typeface="Wingdings" panose="05000000000000000000" pitchFamily="2" charset="2"/>
              </a:rPr>
              <a:t> è come se facessi riferimento ad un campo che è valorizzato sempre ad 1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8CEA09-33FA-4F6C-9D30-5FB0AA0E11C3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268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61730-2F0F-4B55-83F4-33856D80FFD7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8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035D6-F845-4530-B289-DD4EC9CAE501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DE46-844C-40F1-AAA7-78AD6518D44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533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F7768-7A83-43C9-9C3D-95CD5F68D7E2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34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30C4-1715-4BC2-976F-EF7BA4DC70B4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8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CF10C-564E-48D4-BE3A-05BB93A7F107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B9DB-33AD-46E7-ADFD-C52815BFEA09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0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2824-932F-46A1-8D0D-D52979BEE663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3CB2-1968-4F08-9AB4-83693145DE18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8F6D7E5-1322-4764-A2E4-7B71FFFDE726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0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D0A1A-929F-4DC6-9A8A-74A15252C912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D3DE46-844C-40F1-AAA7-78AD6518D44C}" type="datetime1">
              <a:rPr lang="en-US" smtClean="0"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43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usercontent.com/Miserlou/c5cd8364bf9b2420bb29/raw/2bf258763cdddd704f8ffd3ea9a3e81d25e2c6f6/cities.json" TargetMode="External"/><Relationship Id="rId2" Type="http://schemas.openxmlformats.org/officeDocument/2006/relationships/hyperlink" Target="http://www.mediafire.com/file/ju52cn1eadiydz6/NBA2016.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22960" y="3001557"/>
            <a:ext cx="7543800" cy="1099527"/>
          </a:xfrm>
        </p:spPr>
        <p:txBody>
          <a:bodyPr>
            <a:normAutofit fontScale="90000"/>
          </a:bodyPr>
          <a:lstStyle/>
          <a:p>
            <a:pPr algn="ctr"/>
            <a:r>
              <a:rPr lang="it-IT" noProof="0" dirty="0" err="1" smtClean="0"/>
              <a:t>MongoDB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22960" y="4452723"/>
            <a:ext cx="7543800" cy="296006"/>
          </a:xfrm>
        </p:spPr>
        <p:txBody>
          <a:bodyPr>
            <a:normAutofit fontScale="77500" lnSpcReduction="20000"/>
          </a:bodyPr>
          <a:lstStyle/>
          <a:p>
            <a:r>
              <a:rPr lang="it-IT" noProof="0" dirty="0" smtClean="0"/>
              <a:t>A </a:t>
            </a:r>
            <a:r>
              <a:rPr lang="it-IT" noProof="0" dirty="0" err="1" smtClean="0"/>
              <a:t>document-oriented</a:t>
            </a:r>
            <a:r>
              <a:rPr lang="it-IT" noProof="0" dirty="0" smtClean="0"/>
              <a:t> database</a:t>
            </a:r>
            <a:endParaRPr lang="it-IT" noProof="0" dirty="0"/>
          </a:p>
        </p:txBody>
      </p:sp>
      <p:sp>
        <p:nvSpPr>
          <p:cNvPr id="6" name="Sottotitolo 2"/>
          <p:cNvSpPr txBox="1">
            <a:spLocks/>
          </p:cNvSpPr>
          <p:nvPr/>
        </p:nvSpPr>
        <p:spPr>
          <a:xfrm>
            <a:off x="822960" y="2243941"/>
            <a:ext cx="7543800" cy="29600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project</a:t>
            </a:r>
            <a:r>
              <a:rPr lang="it-IT" dirty="0" smtClean="0"/>
              <a:t> – espressioni logiche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Espressioni di confronto</a:t>
            </a:r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cmp</a:t>
            </a:r>
            <a:r>
              <a:rPr lang="en-US" dirty="0"/>
              <a:t>" : [expr1, </a:t>
            </a:r>
            <a:r>
              <a:rPr lang="en-US" dirty="0" smtClean="0"/>
              <a:t>expr2]</a:t>
            </a:r>
            <a:br>
              <a:rPr lang="en-US" dirty="0" smtClean="0"/>
            </a:br>
            <a:r>
              <a:rPr lang="en-US" dirty="0" err="1" smtClean="0"/>
              <a:t>Confronta</a:t>
            </a:r>
            <a:r>
              <a:rPr lang="en-US" dirty="0" smtClean="0"/>
              <a:t> </a:t>
            </a:r>
            <a:r>
              <a:rPr lang="en-US" dirty="0"/>
              <a:t>expr1 </a:t>
            </a:r>
            <a:r>
              <a:rPr lang="en-US" dirty="0" smtClean="0"/>
              <a:t>con expr2</a:t>
            </a:r>
            <a:r>
              <a:rPr lang="en-US" dirty="0"/>
              <a:t>.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/>
              <a:t>0 </a:t>
            </a:r>
            <a:r>
              <a:rPr lang="en-US" dirty="0" smtClean="0"/>
              <a:t>se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uguali</a:t>
            </a:r>
            <a:r>
              <a:rPr lang="en-US" dirty="0" smtClean="0"/>
              <a:t>, 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negativo</a:t>
            </a:r>
            <a:r>
              <a:rPr lang="en-US" dirty="0" smtClean="0"/>
              <a:t> se expr1 &lt; </a:t>
            </a:r>
            <a:r>
              <a:rPr lang="en-US" dirty="0"/>
              <a:t>expr2, </a:t>
            </a:r>
            <a:r>
              <a:rPr lang="en-US" dirty="0" smtClean="0"/>
              <a:t>un </a:t>
            </a:r>
            <a:r>
              <a:rPr lang="en-US" dirty="0" err="1" smtClean="0"/>
              <a:t>numero</a:t>
            </a:r>
            <a:r>
              <a:rPr lang="en-US" dirty="0" smtClean="0"/>
              <a:t> </a:t>
            </a:r>
            <a:r>
              <a:rPr lang="en-US" dirty="0" err="1" smtClean="0"/>
              <a:t>positivo</a:t>
            </a:r>
            <a:r>
              <a:rPr lang="en-US" dirty="0" smtClean="0"/>
              <a:t> se expr1 &gt; expr2.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strcasecmp</a:t>
            </a:r>
            <a:r>
              <a:rPr lang="en-US" dirty="0"/>
              <a:t>" : [string1, string2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err="1" smtClean="0"/>
              <a:t>Confronto</a:t>
            </a:r>
            <a:r>
              <a:rPr lang="en-US" dirty="0" smtClean="0"/>
              <a:t> case-insensitive </a:t>
            </a:r>
            <a:r>
              <a:rPr lang="en-US" dirty="0" err="1" smtClean="0"/>
              <a:t>tra</a:t>
            </a:r>
            <a:r>
              <a:rPr lang="en-US" dirty="0" smtClean="0"/>
              <a:t> due </a:t>
            </a:r>
            <a:r>
              <a:rPr lang="en-US" dirty="0" err="1" smtClean="0"/>
              <a:t>stringhe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b="1" dirty="0"/>
              <a:t>$</a:t>
            </a:r>
            <a:r>
              <a:rPr lang="en-US" b="1" dirty="0" err="1"/>
              <a:t>eq</a:t>
            </a:r>
            <a:r>
              <a:rPr lang="en-US" dirty="0"/>
              <a:t>"/"</a:t>
            </a:r>
            <a:r>
              <a:rPr lang="en-US" b="1" dirty="0"/>
              <a:t>$ne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gte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</a:t>
            </a:r>
            <a:r>
              <a:rPr lang="en-US" dirty="0"/>
              <a:t>"/"</a:t>
            </a:r>
            <a:r>
              <a:rPr lang="en-US" b="1" dirty="0"/>
              <a:t>$</a:t>
            </a:r>
            <a:r>
              <a:rPr lang="en-US" b="1" dirty="0" err="1"/>
              <a:t>lte</a:t>
            </a:r>
            <a:r>
              <a:rPr lang="en-US" dirty="0"/>
              <a:t>" : [expr1, </a:t>
            </a:r>
            <a:r>
              <a:rPr lang="en-US" dirty="0" smtClean="0"/>
              <a:t>expr2]</a:t>
            </a:r>
            <a:br>
              <a:rPr lang="en-US" dirty="0" smtClean="0"/>
            </a:br>
            <a:r>
              <a:rPr lang="en-US" dirty="0" err="1" smtClean="0"/>
              <a:t>Confronta</a:t>
            </a:r>
            <a:r>
              <a:rPr lang="en-US" dirty="0" smtClean="0"/>
              <a:t> </a:t>
            </a:r>
            <a:r>
              <a:rPr lang="en-US" dirty="0"/>
              <a:t>expr1 </a:t>
            </a:r>
            <a:r>
              <a:rPr lang="en-US" dirty="0" smtClean="0"/>
              <a:t>con expr2 e </a:t>
            </a:r>
            <a:r>
              <a:rPr lang="en-US" dirty="0" err="1" smtClean="0"/>
              <a:t>ritorna</a:t>
            </a:r>
            <a:r>
              <a:rPr lang="en-US" dirty="0" smtClean="0"/>
              <a:t> true o false</a:t>
            </a:r>
          </a:p>
          <a:p>
            <a:r>
              <a:rPr lang="en-US" dirty="0" err="1" smtClean="0"/>
              <a:t>Espressioni</a:t>
            </a:r>
            <a:r>
              <a:rPr lang="en-US" dirty="0" smtClean="0"/>
              <a:t> </a:t>
            </a:r>
            <a:r>
              <a:rPr lang="en-US" dirty="0" err="1" smtClean="0"/>
              <a:t>booleane</a:t>
            </a:r>
            <a:endParaRPr lang="en-US" dirty="0" smtClean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smtClean="0"/>
              <a:t>and</a:t>
            </a:r>
            <a:r>
              <a:rPr lang="it-IT" dirty="0" smtClean="0"/>
              <a:t>", "</a:t>
            </a:r>
            <a:r>
              <a:rPr lang="it-IT" b="1" dirty="0" smtClean="0"/>
              <a:t>$or</a:t>
            </a:r>
            <a:r>
              <a:rPr lang="it-IT" dirty="0" smtClean="0"/>
              <a:t>" </a:t>
            </a:r>
            <a:r>
              <a:rPr lang="it-IT" dirty="0"/>
              <a:t>: [</a:t>
            </a:r>
            <a:r>
              <a:rPr lang="it-IT" i="1" dirty="0"/>
              <a:t>expr1[, expr2, ..., </a:t>
            </a:r>
            <a:r>
              <a:rPr lang="it-IT" i="1" dirty="0" err="1"/>
              <a:t>exprN</a:t>
            </a:r>
            <a:r>
              <a:rPr lang="it-IT" i="1" dirty="0" smtClean="0"/>
              <a:t>]</a:t>
            </a:r>
            <a:r>
              <a:rPr lang="it-IT" dirty="0" smtClean="0"/>
              <a:t>]</a:t>
            </a:r>
            <a:br>
              <a:rPr lang="it-IT" dirty="0" smtClean="0"/>
            </a:b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vero</a:t>
            </a:r>
            <a:r>
              <a:rPr lang="en-US" dirty="0" smtClean="0"/>
              <a:t> se </a:t>
            </a:r>
            <a:r>
              <a:rPr lang="en-US" dirty="0" err="1" smtClean="0"/>
              <a:t>tutte</a:t>
            </a:r>
            <a:r>
              <a:rPr lang="en-US" dirty="0" smtClean="0"/>
              <a:t> ($and) o </a:t>
            </a:r>
            <a:r>
              <a:rPr lang="en-US" dirty="0" err="1" smtClean="0"/>
              <a:t>almeno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($or) </a:t>
            </a:r>
            <a:r>
              <a:rPr lang="en-US" dirty="0" err="1" smtClean="0"/>
              <a:t>delle</a:t>
            </a:r>
            <a:r>
              <a:rPr lang="en-US" dirty="0" smtClean="0"/>
              <a:t> </a:t>
            </a:r>
            <a:r>
              <a:rPr lang="en-US" dirty="0" err="1" smtClean="0"/>
              <a:t>espressioni</a:t>
            </a:r>
            <a:r>
              <a:rPr lang="en-US" dirty="0" smtClean="0"/>
              <a:t> è </a:t>
            </a:r>
            <a:r>
              <a:rPr lang="en-US" dirty="0" err="1" smtClean="0"/>
              <a:t>vera</a:t>
            </a:r>
            <a:endParaRPr lang="en-US" dirty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not</a:t>
            </a:r>
            <a:r>
              <a:rPr lang="it-IT" dirty="0"/>
              <a:t>" : </a:t>
            </a:r>
            <a:r>
              <a:rPr lang="it-IT" i="1" dirty="0" err="1" smtClean="0"/>
              <a:t>expr</a:t>
            </a:r>
            <a:r>
              <a:rPr lang="it-IT" i="1" dirty="0"/>
              <a:t/>
            </a:r>
            <a:br>
              <a:rPr lang="it-IT" i="1" dirty="0"/>
            </a:b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booleano</a:t>
            </a:r>
            <a:r>
              <a:rPr lang="en-US" dirty="0" smtClean="0"/>
              <a:t> </a:t>
            </a:r>
            <a:r>
              <a:rPr lang="en-US" dirty="0" err="1" smtClean="0"/>
              <a:t>opposto</a:t>
            </a:r>
            <a:r>
              <a:rPr lang="en-US" dirty="0" smtClean="0"/>
              <a:t> di </a:t>
            </a:r>
            <a:r>
              <a:rPr lang="en-US" i="1" dirty="0" smtClean="0"/>
              <a:t>expr</a:t>
            </a:r>
            <a:endParaRPr lang="it-IT" i="1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project</a:t>
            </a:r>
            <a:r>
              <a:rPr lang="it-IT" dirty="0" smtClean="0"/>
              <a:t> – espressioni logiche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Espressioni di controllo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cond</a:t>
            </a:r>
            <a:r>
              <a:rPr lang="it-IT" dirty="0"/>
              <a:t>" : [</a:t>
            </a:r>
            <a:r>
              <a:rPr lang="it-IT" i="1" dirty="0" err="1"/>
              <a:t>booleanExpr</a:t>
            </a:r>
            <a:r>
              <a:rPr lang="it-IT" dirty="0"/>
              <a:t>, </a:t>
            </a:r>
            <a:r>
              <a:rPr lang="it-IT" i="1" dirty="0" err="1"/>
              <a:t>trueExpr</a:t>
            </a:r>
            <a:r>
              <a:rPr lang="it-IT" dirty="0"/>
              <a:t>, </a:t>
            </a:r>
            <a:r>
              <a:rPr lang="it-IT" i="1" dirty="0" err="1"/>
              <a:t>falseExpr</a:t>
            </a:r>
            <a:r>
              <a:rPr lang="it-IT" dirty="0" smtClean="0"/>
              <a:t>]</a:t>
            </a:r>
            <a:br>
              <a:rPr lang="it-IT" dirty="0" smtClean="0"/>
            </a:br>
            <a:r>
              <a:rPr lang="it-IT" dirty="0" smtClean="0"/>
              <a:t>Se l’espressione </a:t>
            </a:r>
            <a:r>
              <a:rPr lang="it-IT" i="1" dirty="0" err="1" smtClean="0"/>
              <a:t>booleanExpr</a:t>
            </a:r>
            <a:r>
              <a:rPr lang="it-IT" dirty="0" smtClean="0"/>
              <a:t> è vera, ritorna </a:t>
            </a:r>
            <a:r>
              <a:rPr lang="it-IT" i="1" dirty="0" err="1" smtClean="0"/>
              <a:t>trueExpr</a:t>
            </a:r>
            <a:r>
              <a:rPr lang="it-IT" dirty="0" smtClean="0"/>
              <a:t>, altrimenti </a:t>
            </a:r>
            <a:r>
              <a:rPr lang="it-IT" i="1" dirty="0" err="1" smtClean="0"/>
              <a:t>falseExpr</a:t>
            </a:r>
            <a:endParaRPr lang="it-IT" dirty="0"/>
          </a:p>
          <a:p>
            <a:pPr lvl="1"/>
            <a:r>
              <a:rPr lang="it-IT" dirty="0" smtClean="0"/>
              <a:t>"</a:t>
            </a:r>
            <a:r>
              <a:rPr lang="it-IT" b="1" dirty="0" smtClean="0"/>
              <a:t>$</a:t>
            </a:r>
            <a:r>
              <a:rPr lang="it-IT" b="1" dirty="0" err="1" smtClean="0"/>
              <a:t>ifNull</a:t>
            </a:r>
            <a:r>
              <a:rPr lang="it-IT" dirty="0"/>
              <a:t>" : [</a:t>
            </a:r>
            <a:r>
              <a:rPr lang="it-IT" i="1" dirty="0" err="1"/>
              <a:t>expr</a:t>
            </a:r>
            <a:r>
              <a:rPr lang="it-IT" dirty="0"/>
              <a:t>, </a:t>
            </a:r>
            <a:r>
              <a:rPr lang="it-IT" i="1" dirty="0" err="1" smtClean="0"/>
              <a:t>replacementExpr</a:t>
            </a:r>
            <a:r>
              <a:rPr lang="it-IT" dirty="0" smtClean="0"/>
              <a:t>]</a:t>
            </a:r>
            <a:br>
              <a:rPr lang="it-IT" dirty="0" smtClean="0"/>
            </a:br>
            <a:r>
              <a:rPr lang="en-US" dirty="0" smtClean="0"/>
              <a:t>Se </a:t>
            </a:r>
            <a:r>
              <a:rPr lang="en-US" i="1" dirty="0" smtClean="0"/>
              <a:t>expr </a:t>
            </a:r>
            <a:r>
              <a:rPr lang="en-US" dirty="0" smtClean="0"/>
              <a:t>vale null,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i="1" dirty="0" err="1" smtClean="0"/>
              <a:t>replacementExpr</a:t>
            </a:r>
            <a:r>
              <a:rPr lang="en-US" dirty="0" smtClean="0"/>
              <a:t>, </a:t>
            </a:r>
            <a:r>
              <a:rPr lang="en-US" dirty="0" err="1" smtClean="0"/>
              <a:t>altrimenti</a:t>
            </a:r>
            <a:r>
              <a:rPr lang="en-US" dirty="0" smtClean="0"/>
              <a:t> </a:t>
            </a:r>
            <a:r>
              <a:rPr lang="en-US" dirty="0" err="1" smtClean="0"/>
              <a:t>ritorna</a:t>
            </a:r>
            <a:r>
              <a:rPr lang="en-US" dirty="0" smtClean="0"/>
              <a:t> </a:t>
            </a:r>
            <a:r>
              <a:rPr lang="en-US" i="1" dirty="0" smtClean="0"/>
              <a:t>expr</a:t>
            </a:r>
          </a:p>
          <a:p>
            <a:r>
              <a:rPr lang="en-US" dirty="0" smtClean="0"/>
              <a:t>Un </a:t>
            </a:r>
            <a:r>
              <a:rPr lang="en-US" dirty="0" err="1" smtClean="0"/>
              <a:t>esempio</a:t>
            </a:r>
            <a:r>
              <a:rPr lang="en-US" dirty="0" smtClean="0"/>
              <a:t>: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studenti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valutati</a:t>
            </a:r>
            <a:r>
              <a:rPr lang="en-US" dirty="0"/>
              <a:t> </a:t>
            </a:r>
            <a:r>
              <a:rPr lang="en-US" dirty="0" smtClean="0"/>
              <a:t>per </a:t>
            </a:r>
            <a:r>
              <a:rPr lang="en-US" dirty="0" err="1" smtClean="0"/>
              <a:t>il</a:t>
            </a:r>
            <a:r>
              <a:rPr lang="en-US" dirty="0" smtClean="0"/>
              <a:t> 10% </a:t>
            </a:r>
            <a:r>
              <a:rPr lang="en-US" dirty="0" err="1" smtClean="0"/>
              <a:t>sulla</a:t>
            </a:r>
            <a:r>
              <a:rPr lang="en-US" dirty="0" smtClean="0"/>
              <a:t> </a:t>
            </a:r>
            <a:r>
              <a:rPr lang="en-US" dirty="0" err="1" smtClean="0"/>
              <a:t>presenza</a:t>
            </a:r>
            <a:r>
              <a:rPr lang="en-US" dirty="0" smtClean="0"/>
              <a:t>, 30%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interrogazioni</a:t>
            </a:r>
            <a:r>
              <a:rPr lang="en-US" dirty="0" smtClean="0"/>
              <a:t>, 60% </a:t>
            </a: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verifiche</a:t>
            </a:r>
            <a:r>
              <a:rPr lang="en-US" dirty="0" smtClean="0"/>
              <a:t>; ma </a:t>
            </a:r>
            <a:r>
              <a:rPr lang="en-US" dirty="0" err="1" smtClean="0"/>
              <a:t>prendono</a:t>
            </a:r>
            <a:r>
              <a:rPr lang="en-US" dirty="0" smtClean="0"/>
              <a:t> 100 se </a:t>
            </a:r>
            <a:r>
              <a:rPr lang="en-US" dirty="0" err="1" smtClean="0"/>
              <a:t>sono</a:t>
            </a:r>
            <a:r>
              <a:rPr lang="en-US" dirty="0" smtClean="0"/>
              <a:t> “</a:t>
            </a:r>
            <a:r>
              <a:rPr lang="en-US" dirty="0" err="1" smtClean="0"/>
              <a:t>cocchi</a:t>
            </a:r>
            <a:r>
              <a:rPr lang="en-US" dirty="0" smtClean="0"/>
              <a:t>”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db.students.aggregate</a:t>
            </a:r>
            <a:r>
              <a:rPr lang="it-IT" dirty="0" smtClean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{"</a:t>
            </a:r>
            <a:r>
              <a:rPr lang="it-IT" dirty="0">
                <a:solidFill>
                  <a:srgbClr val="0070C0"/>
                </a:solidFill>
              </a:rPr>
              <a:t>grade" : </a:t>
            </a:r>
            <a:r>
              <a:rPr lang="it-IT" dirty="0" smtClean="0">
                <a:solidFill>
                  <a:srgbClr val="0070C0"/>
                </a:solidFill>
              </a:rPr>
              <a:t>{"$</a:t>
            </a:r>
            <a:r>
              <a:rPr lang="it-IT" dirty="0" err="1">
                <a:solidFill>
                  <a:srgbClr val="0070C0"/>
                </a:solidFill>
              </a:rPr>
              <a:t>cond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/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["$</a:t>
            </a:r>
            <a:r>
              <a:rPr lang="it-IT" dirty="0" err="1">
                <a:solidFill>
                  <a:srgbClr val="0070C0"/>
                </a:solidFill>
              </a:rPr>
              <a:t>teachersPet</a:t>
            </a:r>
            <a:r>
              <a:rPr lang="it-IT" dirty="0" smtClean="0">
                <a:solidFill>
                  <a:srgbClr val="0070C0"/>
                </a:solidFill>
              </a:rPr>
              <a:t>", 100</a:t>
            </a:r>
            <a:r>
              <a:rPr lang="it-IT" dirty="0">
                <a:solidFill>
                  <a:srgbClr val="0070C0"/>
                </a:solidFill>
              </a:rPr>
              <a:t>, </a:t>
            </a:r>
            <a:r>
              <a:rPr lang="it-IT" dirty="0" smtClean="0">
                <a:solidFill>
                  <a:srgbClr val="0070C0"/>
                </a:solidFill>
              </a:rPr>
              <a:t/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{"$</a:t>
            </a:r>
            <a:r>
              <a:rPr lang="it-IT" dirty="0" err="1">
                <a:solidFill>
                  <a:srgbClr val="0070C0"/>
                </a:solidFill>
              </a:rPr>
              <a:t>add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[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[.1, "$</a:t>
            </a:r>
            <a:r>
              <a:rPr lang="it-IT" dirty="0" err="1">
                <a:solidFill>
                  <a:srgbClr val="0070C0"/>
                </a:solidFill>
              </a:rPr>
              <a:t>attendanceAvg</a:t>
            </a:r>
            <a:r>
              <a:rPr lang="it-IT" dirty="0" smtClean="0">
                <a:solidFill>
                  <a:srgbClr val="0070C0"/>
                </a:solidFill>
              </a:rPr>
              <a:t>"]},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[.3, "$</a:t>
            </a:r>
            <a:r>
              <a:rPr lang="it-IT" dirty="0" err="1">
                <a:solidFill>
                  <a:srgbClr val="0070C0"/>
                </a:solidFill>
              </a:rPr>
              <a:t>quizzAvg</a:t>
            </a:r>
            <a:r>
              <a:rPr lang="it-IT" dirty="0" smtClean="0">
                <a:solidFill>
                  <a:srgbClr val="0070C0"/>
                </a:solidFill>
              </a:rPr>
              <a:t>"]},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   {"$</a:t>
            </a:r>
            <a:r>
              <a:rPr lang="it-IT" dirty="0" err="1">
                <a:solidFill>
                  <a:srgbClr val="0070C0"/>
                </a:solidFill>
              </a:rPr>
              <a:t>multiply</a:t>
            </a:r>
            <a:r>
              <a:rPr lang="it-IT" dirty="0">
                <a:solidFill>
                  <a:srgbClr val="0070C0"/>
                </a:solidFill>
              </a:rPr>
              <a:t>" : [.6, "$</a:t>
            </a:r>
            <a:r>
              <a:rPr lang="it-IT" dirty="0" err="1">
                <a:solidFill>
                  <a:srgbClr val="0070C0"/>
                </a:solidFill>
              </a:rPr>
              <a:t>testAvg</a:t>
            </a:r>
            <a:r>
              <a:rPr lang="it-IT" dirty="0" smtClean="0">
                <a:solidFill>
                  <a:srgbClr val="0070C0"/>
                </a:solidFill>
              </a:rPr>
              <a:t>"]}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]}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]} 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 }])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</a:t>
            </a:r>
            <a:r>
              <a:rPr lang="it-IT" b="1" dirty="0" smtClean="0"/>
              <a:t>$</a:t>
            </a:r>
            <a:r>
              <a:rPr lang="it-IT" b="1" dirty="0" err="1" smtClean="0"/>
              <a:t>group</a:t>
            </a:r>
            <a:r>
              <a:rPr lang="it-IT" b="1" dirty="0" smtClean="0"/>
              <a:t> </a:t>
            </a:r>
            <a:r>
              <a:rPr lang="it-IT" dirty="0" smtClean="0"/>
              <a:t>permette </a:t>
            </a:r>
            <a:r>
              <a:rPr lang="it-IT" dirty="0"/>
              <a:t>di </a:t>
            </a:r>
            <a:r>
              <a:rPr lang="it-IT" dirty="0" smtClean="0">
                <a:solidFill>
                  <a:srgbClr val="0070C0"/>
                </a:solidFill>
              </a:rPr>
              <a:t>raggruppare i documenti </a:t>
            </a:r>
            <a:r>
              <a:rPr lang="it-IT" dirty="0" smtClean="0"/>
              <a:t>sulla base di determinate chiavi e di </a:t>
            </a:r>
            <a:r>
              <a:rPr lang="it-IT" dirty="0" smtClean="0">
                <a:solidFill>
                  <a:srgbClr val="0070C0"/>
                </a:solidFill>
              </a:rPr>
              <a:t>calcolare dei valori aggregati</a:t>
            </a:r>
            <a:r>
              <a:rPr lang="it-IT" dirty="0" smtClean="0"/>
              <a:t>. Alcuni esempi:</a:t>
            </a:r>
            <a:endParaRPr lang="it-IT" dirty="0"/>
          </a:p>
          <a:p>
            <a:pPr lvl="1"/>
            <a:r>
              <a:rPr lang="it-IT" dirty="0" smtClean="0"/>
              <a:t>Contesto: misurazioni meteo minuto-per-minuto. </a:t>
            </a:r>
            <a:br>
              <a:rPr lang="it-IT" dirty="0" smtClean="0"/>
            </a:br>
            <a:r>
              <a:rPr lang="it-IT" dirty="0" smtClean="0"/>
              <a:t>Query: umidità media per giorno</a:t>
            </a:r>
            <a:endParaRPr lang="it-IT" dirty="0"/>
          </a:p>
          <a:p>
            <a:pPr lvl="1"/>
            <a:r>
              <a:rPr lang="it-IT" dirty="0" smtClean="0"/>
              <a:t>Contesto: collezione di studenti</a:t>
            </a:r>
            <a:br>
              <a:rPr lang="it-IT" dirty="0" smtClean="0"/>
            </a:br>
            <a:r>
              <a:rPr lang="it-IT" dirty="0" smtClean="0"/>
              <a:t>Query: raggruppare gli studenti per voto</a:t>
            </a:r>
          </a:p>
          <a:p>
            <a:pPr lvl="1"/>
            <a:r>
              <a:rPr lang="it-IT" dirty="0" smtClean="0"/>
              <a:t>Contesto: collezione di utenti</a:t>
            </a:r>
            <a:br>
              <a:rPr lang="it-IT" dirty="0" smtClean="0"/>
            </a:br>
            <a:r>
              <a:rPr lang="it-IT" dirty="0" smtClean="0"/>
              <a:t>Query: raggruppare gli utenti per città e stato</a:t>
            </a:r>
          </a:p>
          <a:p>
            <a:r>
              <a:rPr lang="it-IT" dirty="0" smtClean="0"/>
              <a:t>I campi su cui si vuole raggruppare costituiscono le chiavi del gruppo</a:t>
            </a:r>
          </a:p>
          <a:p>
            <a:pPr lvl="1"/>
            <a:r>
              <a:rPr lang="it-IT" dirty="0"/>
              <a:t>{"$</a:t>
            </a:r>
            <a:r>
              <a:rPr lang="it-IT" dirty="0" err="1"/>
              <a:t>group</a:t>
            </a:r>
            <a:r>
              <a:rPr lang="it-IT" dirty="0"/>
              <a:t>" : {"_id" : "$</a:t>
            </a:r>
            <a:r>
              <a:rPr lang="it-IT" dirty="0" err="1"/>
              <a:t>day</a:t>
            </a:r>
            <a:r>
              <a:rPr lang="it-IT" dirty="0" smtClean="0"/>
              <a:t>"}}</a:t>
            </a:r>
          </a:p>
          <a:p>
            <a:pPr lvl="1"/>
            <a:r>
              <a:rPr lang="it-IT" dirty="0" smtClean="0"/>
              <a:t>{"$</a:t>
            </a:r>
            <a:r>
              <a:rPr lang="it-IT" dirty="0" err="1"/>
              <a:t>group</a:t>
            </a:r>
            <a:r>
              <a:rPr lang="it-IT" dirty="0"/>
              <a:t>" : {"_id" : "$grade</a:t>
            </a:r>
            <a:r>
              <a:rPr lang="it-IT" dirty="0" smtClean="0"/>
              <a:t>"}}</a:t>
            </a:r>
          </a:p>
          <a:p>
            <a:pPr lvl="1"/>
            <a:r>
              <a:rPr lang="en-US" dirty="0" smtClean="0"/>
              <a:t>{"$</a:t>
            </a:r>
            <a:r>
              <a:rPr lang="en-US" dirty="0"/>
              <a:t>group" : {"_id" : {"state" : "$state", "city" : "$city"}}}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group</a:t>
            </a:r>
            <a:r>
              <a:rPr lang="it-IT" dirty="0" smtClean="0"/>
              <a:t> ed operatori aritmetici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Oltre a specificare le chiavi su cui raggruppare è possibile indicare una o più </a:t>
            </a:r>
            <a:r>
              <a:rPr lang="it-IT" dirty="0" smtClean="0">
                <a:solidFill>
                  <a:srgbClr val="0070C0"/>
                </a:solidFill>
              </a:rPr>
              <a:t>operazioni per calcolare valori aggregati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Gli operatori aritmetici sono due:</a:t>
            </a:r>
          </a:p>
          <a:p>
            <a:pPr lvl="1"/>
            <a:r>
              <a:rPr lang="it-IT" dirty="0"/>
              <a:t>"</a:t>
            </a:r>
            <a:r>
              <a:rPr lang="it-IT" b="1" dirty="0"/>
              <a:t>$sum</a:t>
            </a:r>
            <a:r>
              <a:rPr lang="it-IT" dirty="0"/>
              <a:t>" : </a:t>
            </a:r>
            <a:r>
              <a:rPr lang="it-IT" dirty="0" err="1" smtClean="0"/>
              <a:t>value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Produce la somma dei valori</a:t>
            </a:r>
          </a:p>
          <a:p>
            <a:pPr lvl="1"/>
            <a:r>
              <a:rPr lang="it-IT" dirty="0" smtClean="0"/>
              <a:t>"</a:t>
            </a:r>
            <a:r>
              <a:rPr lang="it-IT" b="1" dirty="0" smtClean="0"/>
              <a:t>$</a:t>
            </a:r>
            <a:r>
              <a:rPr lang="it-IT" b="1" dirty="0" err="1" smtClean="0"/>
              <a:t>avg</a:t>
            </a:r>
            <a:r>
              <a:rPr lang="it-IT" dirty="0" smtClean="0"/>
              <a:t>" </a:t>
            </a:r>
            <a:r>
              <a:rPr lang="it-IT" dirty="0"/>
              <a:t>: </a:t>
            </a:r>
            <a:r>
              <a:rPr lang="it-IT" dirty="0" err="1" smtClean="0"/>
              <a:t>value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Produce la media dei valori</a:t>
            </a:r>
            <a:endParaRPr lang="it-IT" dirty="0"/>
          </a:p>
          <a:p>
            <a:r>
              <a:rPr lang="it-IT" dirty="0" smtClean="0"/>
              <a:t>Un esempio completo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db.sales.aggregate</a:t>
            </a:r>
            <a:r>
              <a:rPr lang="it-IT" dirty="0" smtClean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"_</a:t>
            </a:r>
            <a:r>
              <a:rPr lang="it-IT" dirty="0">
                <a:solidFill>
                  <a:srgbClr val="0070C0"/>
                </a:solidFill>
              </a:rPr>
              <a:t>id" : "$country</a:t>
            </a:r>
            <a:r>
              <a:rPr lang="it-IT" dirty="0" smtClean="0">
                <a:solidFill>
                  <a:srgbClr val="0070C0"/>
                </a:solidFill>
              </a:rPr>
              <a:t>",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totalRevenue</a:t>
            </a:r>
            <a:r>
              <a:rPr lang="it-IT" dirty="0">
                <a:solidFill>
                  <a:srgbClr val="0070C0"/>
                </a:solidFill>
              </a:rPr>
              <a:t>" : {"$</a:t>
            </a:r>
            <a:r>
              <a:rPr lang="it-IT" dirty="0" err="1" smtClean="0">
                <a:solidFill>
                  <a:srgbClr val="0070C0"/>
                </a:solidFill>
              </a:rPr>
              <a:t>avg</a:t>
            </a:r>
            <a:r>
              <a:rPr lang="it-IT" dirty="0" smtClean="0">
                <a:solidFill>
                  <a:srgbClr val="0070C0"/>
                </a:solidFill>
              </a:rPr>
              <a:t>" </a:t>
            </a:r>
            <a:r>
              <a:rPr lang="it-IT" dirty="0">
                <a:solidFill>
                  <a:srgbClr val="0070C0"/>
                </a:solidFill>
              </a:rPr>
              <a:t>: "$</a:t>
            </a:r>
            <a:r>
              <a:rPr lang="it-IT" dirty="0" err="1">
                <a:solidFill>
                  <a:srgbClr val="0070C0"/>
                </a:solidFill>
              </a:rPr>
              <a:t>revenue</a:t>
            </a:r>
            <a:r>
              <a:rPr lang="it-IT" dirty="0" smtClean="0">
                <a:solidFill>
                  <a:srgbClr val="0070C0"/>
                </a:solidFill>
              </a:rPr>
              <a:t>"},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numSales</a:t>
            </a:r>
            <a:r>
              <a:rPr lang="it-IT" dirty="0">
                <a:solidFill>
                  <a:srgbClr val="0070C0"/>
                </a:solidFill>
              </a:rPr>
              <a:t>" : {"$sum" : 1</a:t>
            </a:r>
            <a:r>
              <a:rPr lang="it-IT" dirty="0" smtClean="0">
                <a:solidFill>
                  <a:srgbClr val="0070C0"/>
                </a:solidFill>
              </a:rPr>
              <a:t>}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 }])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1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group</a:t>
            </a:r>
            <a:r>
              <a:rPr lang="it-IT" dirty="0" smtClean="0"/>
              <a:t> ed operatori su estremi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Ci sono quattro operatori per ottenere gli "</a:t>
            </a:r>
            <a:r>
              <a:rPr lang="it-IT" b="1" dirty="0" smtClean="0"/>
              <a:t>estremi</a:t>
            </a:r>
            <a:r>
              <a:rPr lang="it-IT" dirty="0" smtClean="0"/>
              <a:t>" del </a:t>
            </a:r>
            <a:r>
              <a:rPr lang="it-IT" dirty="0" err="1" smtClean="0"/>
              <a:t>dataset</a:t>
            </a:r>
            <a:r>
              <a:rPr lang="it-IT" dirty="0" smtClean="0"/>
              <a:t>:</a:t>
            </a:r>
            <a:endParaRPr lang="it-IT" dirty="0"/>
          </a:p>
          <a:p>
            <a:pPr lvl="1"/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max</a:t>
            </a:r>
            <a:r>
              <a:rPr lang="it-IT" dirty="0"/>
              <a:t>" : </a:t>
            </a:r>
            <a:r>
              <a:rPr lang="it-IT" i="1" dirty="0" err="1" smtClean="0"/>
              <a:t>expr</a:t>
            </a:r>
            <a:r>
              <a:rPr lang="it-IT" i="1" dirty="0" smtClean="0"/>
              <a:t> ; </a:t>
            </a:r>
            <a:r>
              <a:rPr lang="it-IT" b="1" dirty="0"/>
              <a:t>"$</a:t>
            </a:r>
            <a:r>
              <a:rPr lang="it-IT" b="1" dirty="0" err="1"/>
              <a:t>min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Esaminano tutti i documenti e restituiscono rispettivamente il </a:t>
            </a:r>
            <a:r>
              <a:rPr lang="it-IT" dirty="0"/>
              <a:t>massimo </a:t>
            </a:r>
            <a:r>
              <a:rPr lang="it-IT" dirty="0" smtClean="0"/>
              <a:t>ed il minimo valore </a:t>
            </a:r>
            <a:r>
              <a:rPr lang="it-IT" dirty="0"/>
              <a:t>trovato</a:t>
            </a:r>
          </a:p>
          <a:p>
            <a:pPr lvl="1"/>
            <a:r>
              <a:rPr lang="it-IT" dirty="0" smtClean="0"/>
              <a:t>"</a:t>
            </a:r>
            <a:r>
              <a:rPr lang="it-IT" b="1" dirty="0" smtClean="0"/>
              <a:t>$first</a:t>
            </a:r>
            <a:r>
              <a:rPr lang="it-IT" dirty="0" smtClean="0"/>
              <a:t>" </a:t>
            </a:r>
            <a:r>
              <a:rPr lang="it-IT" dirty="0"/>
              <a:t>: </a:t>
            </a:r>
            <a:r>
              <a:rPr lang="it-IT" i="1" dirty="0" err="1" smtClean="0"/>
              <a:t>expr</a:t>
            </a:r>
            <a:r>
              <a:rPr lang="it-IT" i="1" dirty="0" smtClean="0"/>
              <a:t> ; </a:t>
            </a:r>
            <a:r>
              <a:rPr lang="it-IT" dirty="0"/>
              <a:t>"</a:t>
            </a:r>
            <a:r>
              <a:rPr lang="it-IT" b="1" dirty="0"/>
              <a:t>$last</a:t>
            </a:r>
            <a:r>
              <a:rPr lang="it-IT" dirty="0"/>
              <a:t>" : </a:t>
            </a:r>
            <a:r>
              <a:rPr lang="it-IT" i="1" dirty="0" err="1"/>
              <a:t>expr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Esaminano solo il primo e l’ultimo documento per restituire il valore </a:t>
            </a:r>
            <a:r>
              <a:rPr lang="it-IT" dirty="0"/>
              <a:t>trovato </a:t>
            </a:r>
            <a:endParaRPr lang="it-IT" dirty="0" smtClean="0"/>
          </a:p>
          <a:p>
            <a:r>
              <a:rPr lang="it-IT" dirty="0" smtClean="0"/>
              <a:t>Due esempi</a:t>
            </a:r>
          </a:p>
          <a:p>
            <a:pPr lvl="1"/>
            <a:r>
              <a:rPr lang="it-IT" dirty="0" err="1" smtClean="0">
                <a:solidFill>
                  <a:srgbClr val="0070C0"/>
                </a:solidFill>
              </a:rPr>
              <a:t>db.scores.aggregate</a:t>
            </a:r>
            <a:r>
              <a:rPr lang="it-IT" dirty="0" smtClean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"_</a:t>
            </a:r>
            <a:r>
              <a:rPr lang="it-IT" dirty="0">
                <a:solidFill>
                  <a:srgbClr val="0070C0"/>
                </a:solidFill>
              </a:rPr>
              <a:t>id" : </a:t>
            </a:r>
            <a:r>
              <a:rPr lang="it-IT" dirty="0" smtClean="0">
                <a:solidFill>
                  <a:srgbClr val="0070C0"/>
                </a:solidFill>
              </a:rPr>
              <a:t>"$grade",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"</a:t>
            </a:r>
            <a:r>
              <a:rPr lang="it-IT" dirty="0" err="1" smtClean="0">
                <a:solidFill>
                  <a:srgbClr val="0070C0"/>
                </a:solidFill>
              </a:rPr>
              <a:t>lowestScore</a:t>
            </a:r>
            <a:r>
              <a:rPr lang="it-IT" dirty="0" smtClean="0">
                <a:solidFill>
                  <a:srgbClr val="0070C0"/>
                </a:solidFill>
              </a:rPr>
              <a:t>" 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 smtClean="0">
                <a:solidFill>
                  <a:srgbClr val="0070C0"/>
                </a:solidFill>
              </a:rPr>
              <a:t>{"$</a:t>
            </a:r>
            <a:r>
              <a:rPr lang="it-IT" dirty="0" err="1" smtClean="0">
                <a:solidFill>
                  <a:srgbClr val="0070C0"/>
                </a:solidFill>
              </a:rPr>
              <a:t>min</a:t>
            </a:r>
            <a:r>
              <a:rPr lang="it-IT" dirty="0" smtClean="0">
                <a:solidFill>
                  <a:srgbClr val="0070C0"/>
                </a:solidFill>
              </a:rPr>
              <a:t>" 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 smtClean="0">
                <a:solidFill>
                  <a:srgbClr val="0070C0"/>
                </a:solidFill>
              </a:rPr>
              <a:t>"$score"},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"</a:t>
            </a:r>
            <a:r>
              <a:rPr lang="it-IT" dirty="0" err="1" smtClean="0">
                <a:solidFill>
                  <a:srgbClr val="0070C0"/>
                </a:solidFill>
              </a:rPr>
              <a:t>highestScore</a:t>
            </a:r>
            <a:r>
              <a:rPr lang="it-IT" dirty="0" smtClean="0">
                <a:solidFill>
                  <a:srgbClr val="0070C0"/>
                </a:solidFill>
              </a:rPr>
              <a:t>" 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 smtClean="0">
                <a:solidFill>
                  <a:srgbClr val="0070C0"/>
                </a:solidFill>
              </a:rPr>
              <a:t>{"$</a:t>
            </a:r>
            <a:r>
              <a:rPr lang="it-IT" dirty="0" err="1" smtClean="0">
                <a:solidFill>
                  <a:srgbClr val="0070C0"/>
                </a:solidFill>
              </a:rPr>
              <a:t>max</a:t>
            </a:r>
            <a:r>
              <a:rPr lang="it-IT" dirty="0" smtClean="0">
                <a:solidFill>
                  <a:srgbClr val="0070C0"/>
                </a:solidFill>
              </a:rPr>
              <a:t>" </a:t>
            </a:r>
            <a:r>
              <a:rPr lang="it-IT" dirty="0">
                <a:solidFill>
                  <a:srgbClr val="0070C0"/>
                </a:solidFill>
              </a:rPr>
              <a:t>: "$score"</a:t>
            </a:r>
            <a:r>
              <a:rPr lang="it-IT" dirty="0" smtClean="0">
                <a:solidFill>
                  <a:srgbClr val="0070C0"/>
                </a:solidFill>
              </a:rPr>
              <a:t>}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 }])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594859" y="3669143"/>
            <a:ext cx="4329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 err="1">
                <a:solidFill>
                  <a:srgbClr val="0070C0"/>
                </a:solidFill>
              </a:rPr>
              <a:t>db.scores.aggregate</a:t>
            </a:r>
            <a:r>
              <a:rPr lang="it-IT" dirty="0" smtClean="0">
                <a:solidFill>
                  <a:srgbClr val="0070C0"/>
                </a:solidFill>
              </a:rPr>
              <a:t>([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{"score" : 1</a:t>
            </a:r>
            <a:r>
              <a:rPr lang="it-IT" dirty="0" smtClean="0">
                <a:solidFill>
                  <a:srgbClr val="0070C0"/>
                </a:solidFill>
              </a:rPr>
              <a:t>} },</a:t>
            </a:r>
            <a:r>
              <a:rPr lang="it-IT" dirty="0">
                <a:solidFill>
                  <a:srgbClr val="0070C0"/>
                </a:solidFill>
              </a:rPr>
              <a:t/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{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</a:t>
            </a:r>
            <a:r>
              <a:rPr lang="it-IT" dirty="0" smtClean="0">
                <a:solidFill>
                  <a:srgbClr val="0070C0"/>
                </a:solidFill>
              </a:rPr>
              <a:t>   "_</a:t>
            </a:r>
            <a:r>
              <a:rPr lang="it-IT" dirty="0">
                <a:solidFill>
                  <a:srgbClr val="0070C0"/>
                </a:solidFill>
              </a:rPr>
              <a:t>id" : "$grade",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</a:t>
            </a:r>
            <a:r>
              <a:rPr lang="it-IT" dirty="0" smtClean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lowestScore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{"$first" </a:t>
            </a:r>
            <a:r>
              <a:rPr lang="it-IT" dirty="0">
                <a:solidFill>
                  <a:srgbClr val="0070C0"/>
                </a:solidFill>
              </a:rPr>
              <a:t>: "$score"},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</a:t>
            </a:r>
            <a:r>
              <a:rPr lang="it-IT" dirty="0" smtClean="0">
                <a:solidFill>
                  <a:srgbClr val="0070C0"/>
                </a:solidFill>
              </a:rPr>
              <a:t>   "</a:t>
            </a:r>
            <a:r>
              <a:rPr lang="it-IT" dirty="0" err="1">
                <a:solidFill>
                  <a:srgbClr val="0070C0"/>
                </a:solidFill>
              </a:rPr>
              <a:t>highestScore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{"$last" </a:t>
            </a:r>
            <a:r>
              <a:rPr lang="it-IT" dirty="0">
                <a:solidFill>
                  <a:srgbClr val="0070C0"/>
                </a:solidFill>
              </a:rPr>
              <a:t>: "$score"}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} 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}])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group</a:t>
            </a:r>
            <a:r>
              <a:rPr lang="it-IT" dirty="0" smtClean="0"/>
              <a:t> ed operatori di collezione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Ci sono due operatori che consentono di costruire un array con i valori riscontrati in ciascun gruppo</a:t>
            </a:r>
            <a:endParaRPr lang="it-IT" dirty="0"/>
          </a:p>
          <a:p>
            <a:pPr lvl="1"/>
            <a:r>
              <a:rPr lang="it-IT" dirty="0" smtClean="0"/>
              <a:t>"</a:t>
            </a:r>
            <a:r>
              <a:rPr lang="it-IT" b="1" dirty="0" smtClean="0"/>
              <a:t>$</a:t>
            </a:r>
            <a:r>
              <a:rPr lang="it-IT" b="1" dirty="0" err="1"/>
              <a:t>addToSet</a:t>
            </a:r>
            <a:r>
              <a:rPr lang="it-IT" dirty="0"/>
              <a:t>" : </a:t>
            </a:r>
            <a:r>
              <a:rPr lang="it-IT" i="1" dirty="0" err="1" smtClean="0"/>
              <a:t>expr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Costruisce un array con tutti i valori distinti</a:t>
            </a:r>
            <a:endParaRPr lang="it-IT" dirty="0"/>
          </a:p>
          <a:p>
            <a:pPr lvl="1"/>
            <a:r>
              <a:rPr lang="it-IT" dirty="0" smtClean="0"/>
              <a:t>"</a:t>
            </a:r>
            <a:r>
              <a:rPr lang="it-IT" b="1" dirty="0" smtClean="0"/>
              <a:t>$</a:t>
            </a:r>
            <a:r>
              <a:rPr lang="it-IT" b="1" dirty="0" err="1" smtClean="0"/>
              <a:t>push</a:t>
            </a:r>
            <a:r>
              <a:rPr lang="it-IT" dirty="0" smtClean="0"/>
              <a:t>": </a:t>
            </a:r>
            <a:r>
              <a:rPr lang="it-IT" i="1" dirty="0" err="1" smtClean="0"/>
              <a:t>expr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Costruisce un array con tutti i valori trovati, anche duplicati</a:t>
            </a:r>
          </a:p>
          <a:p>
            <a:r>
              <a:rPr lang="it-IT" dirty="0" smtClean="0"/>
              <a:t>Un esempio</a:t>
            </a:r>
          </a:p>
          <a:p>
            <a:pPr lvl="1"/>
            <a:r>
              <a:rPr lang="it-IT" dirty="0" err="1" smtClean="0">
                <a:solidFill>
                  <a:srgbClr val="0070C0"/>
                </a:solidFill>
              </a:rPr>
              <a:t>db.sales.aggregate</a:t>
            </a:r>
            <a:r>
              <a:rPr lang="it-IT" dirty="0" smtClean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group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"_</a:t>
            </a:r>
            <a:r>
              <a:rPr lang="it-IT" dirty="0">
                <a:solidFill>
                  <a:srgbClr val="0070C0"/>
                </a:solidFill>
              </a:rPr>
              <a:t>id" : </a:t>
            </a:r>
            <a:r>
              <a:rPr lang="it-IT" dirty="0" smtClean="0">
                <a:solidFill>
                  <a:srgbClr val="0070C0"/>
                </a:solidFill>
              </a:rPr>
              <a:t>{ </a:t>
            </a:r>
            <a:r>
              <a:rPr lang="it-IT" dirty="0" err="1" smtClean="0">
                <a:solidFill>
                  <a:srgbClr val="0070C0"/>
                </a:solidFill>
              </a:rPr>
              <a:t>day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smtClean="0">
                <a:solidFill>
                  <a:srgbClr val="0070C0"/>
                </a:solidFill>
              </a:rPr>
              <a:t>: { </a:t>
            </a:r>
            <a:r>
              <a:rPr lang="en-US" dirty="0" smtClean="0">
                <a:solidFill>
                  <a:srgbClr val="0070C0"/>
                </a:solidFill>
              </a:rPr>
              <a:t>$</a:t>
            </a:r>
            <a:r>
              <a:rPr lang="en-US" dirty="0" err="1">
                <a:solidFill>
                  <a:srgbClr val="0070C0"/>
                </a:solidFill>
              </a:rPr>
              <a:t>dayOfYear</a:t>
            </a:r>
            <a:r>
              <a:rPr lang="en-US" dirty="0">
                <a:solidFill>
                  <a:srgbClr val="0070C0"/>
                </a:solidFill>
              </a:rPr>
              <a:t>: "$date"}, year: { $year: "$date"</a:t>
            </a:r>
            <a:r>
              <a:rPr lang="it-IT" dirty="0" smtClean="0">
                <a:solidFill>
                  <a:srgbClr val="0070C0"/>
                </a:solidFill>
              </a:rPr>
              <a:t> } 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</a:t>
            </a:r>
            <a:r>
              <a:rPr lang="it-IT" dirty="0" smtClean="0">
                <a:solidFill>
                  <a:srgbClr val="0070C0"/>
                </a:solidFill>
              </a:rPr>
              <a:t>"</a:t>
            </a:r>
            <a:r>
              <a:rPr lang="it-IT" dirty="0" err="1" smtClean="0">
                <a:solidFill>
                  <a:srgbClr val="0070C0"/>
                </a:solidFill>
              </a:rPr>
              <a:t>itemsSold</a:t>
            </a:r>
            <a:r>
              <a:rPr lang="it-IT" dirty="0" smtClean="0">
                <a:solidFill>
                  <a:srgbClr val="0070C0"/>
                </a:solidFill>
              </a:rPr>
              <a:t>" : </a:t>
            </a:r>
            <a:r>
              <a:rPr lang="it-IT" dirty="0">
                <a:solidFill>
                  <a:srgbClr val="0070C0"/>
                </a:solidFill>
              </a:rPr>
              <a:t>{ $</a:t>
            </a:r>
            <a:r>
              <a:rPr lang="it-IT" dirty="0" err="1">
                <a:solidFill>
                  <a:srgbClr val="0070C0"/>
                </a:solidFill>
              </a:rPr>
              <a:t>addToSet</a:t>
            </a:r>
            <a:r>
              <a:rPr lang="it-IT" dirty="0">
                <a:solidFill>
                  <a:srgbClr val="0070C0"/>
                </a:solidFill>
              </a:rPr>
              <a:t>: "$item" }</a:t>
            </a:r>
            <a:r>
              <a:rPr lang="it-IT" dirty="0" smtClean="0">
                <a:solidFill>
                  <a:srgbClr val="0070C0"/>
                </a:solidFill>
              </a:rPr>
              <a:t/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 }])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Restituisce l’elenco distinto dei prodotti venduti in ciascun giorno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L’operatore </a:t>
            </a:r>
            <a:r>
              <a:rPr lang="it-IT" b="1" dirty="0" smtClean="0"/>
              <a:t>$</a:t>
            </a:r>
            <a:r>
              <a:rPr lang="it-IT" b="1" dirty="0" err="1" smtClean="0"/>
              <a:t>unwind</a:t>
            </a:r>
            <a:r>
              <a:rPr lang="it-IT" b="1" dirty="0" smtClean="0"/>
              <a:t> </a:t>
            </a:r>
            <a:r>
              <a:rPr lang="it-IT" dirty="0" smtClean="0"/>
              <a:t>permette </a:t>
            </a:r>
            <a:r>
              <a:rPr lang="it-IT" dirty="0"/>
              <a:t>di </a:t>
            </a:r>
            <a:r>
              <a:rPr lang="it-IT" i="1" dirty="0" smtClean="0">
                <a:solidFill>
                  <a:srgbClr val="0070C0"/>
                </a:solidFill>
              </a:rPr>
              <a:t>appiattire</a:t>
            </a:r>
            <a:r>
              <a:rPr lang="it-IT" dirty="0" smtClean="0">
                <a:solidFill>
                  <a:srgbClr val="0070C0"/>
                </a:solidFill>
              </a:rPr>
              <a:t> un array</a:t>
            </a:r>
            <a:r>
              <a:rPr lang="it-IT" dirty="0" smtClean="0"/>
              <a:t>, costruendo tanti documenti quanti sono gli elementi dell’array</a:t>
            </a:r>
          </a:p>
          <a:p>
            <a:pPr lvl="1"/>
            <a:r>
              <a:rPr lang="it-IT" dirty="0" smtClean="0"/>
              <a:t>{</a:t>
            </a:r>
            <a:br>
              <a:rPr lang="it-IT" dirty="0" smtClean="0"/>
            </a:br>
            <a:r>
              <a:rPr lang="it-IT" dirty="0" smtClean="0"/>
              <a:t>   _id: 1,</a:t>
            </a:r>
            <a:br>
              <a:rPr lang="it-IT" dirty="0" smtClean="0"/>
            </a:br>
            <a:r>
              <a:rPr lang="it-IT" dirty="0" smtClean="0"/>
              <a:t>   </a:t>
            </a:r>
            <a:r>
              <a:rPr lang="it-IT" dirty="0" err="1" smtClean="0"/>
              <a:t>categories</a:t>
            </a:r>
            <a:r>
              <a:rPr lang="it-IT" dirty="0" smtClean="0"/>
              <a:t>: ['A','B','C']</a:t>
            </a:r>
            <a:br>
              <a:rPr lang="it-IT" dirty="0" smtClean="0"/>
            </a:br>
            <a:r>
              <a:rPr lang="it-IT" dirty="0" smtClean="0"/>
              <a:t>}</a:t>
            </a:r>
          </a:p>
          <a:p>
            <a:r>
              <a:rPr lang="it-IT" dirty="0" smtClean="0"/>
              <a:t>Ciò torna utile per effettuare proiezioni e aggregazioni sugli elementi interni degli array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db.blog.aggregate</a:t>
            </a:r>
            <a:r>
              <a:rPr lang="it-IT" dirty="0" smtClean="0">
                <a:solidFill>
                  <a:srgbClr val="0070C0"/>
                </a:solidFill>
              </a:rPr>
              <a:t>([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 smtClean="0">
                <a:solidFill>
                  <a:srgbClr val="0070C0"/>
                </a:solidFill>
              </a:rPr>
              <a:t>"} 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comments</a:t>
            </a:r>
            <a:r>
              <a:rPr lang="it-IT" dirty="0" smtClean="0">
                <a:solidFill>
                  <a:srgbClr val="0070C0"/>
                </a:solidFill>
              </a:rPr>
              <a:t>"},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{"$</a:t>
            </a:r>
            <a:r>
              <a:rPr lang="it-IT" dirty="0">
                <a:solidFill>
                  <a:srgbClr val="0070C0"/>
                </a:solidFill>
              </a:rPr>
              <a:t>match" : {"</a:t>
            </a:r>
            <a:r>
              <a:rPr lang="it-IT" dirty="0" err="1">
                <a:solidFill>
                  <a:srgbClr val="0070C0"/>
                </a:solidFill>
              </a:rPr>
              <a:t>comments.author</a:t>
            </a:r>
            <a:r>
              <a:rPr lang="it-IT" dirty="0">
                <a:solidFill>
                  <a:srgbClr val="0070C0"/>
                </a:solidFill>
              </a:rPr>
              <a:t>" : "Mark</a:t>
            </a:r>
            <a:r>
              <a:rPr lang="it-IT" dirty="0" smtClean="0">
                <a:solidFill>
                  <a:srgbClr val="0070C0"/>
                </a:solidFill>
              </a:rPr>
              <a:t>"} }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])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Restituisce i commenti di Mark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594859" y="2495435"/>
            <a:ext cx="2900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'A' 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'B' 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},</a:t>
            </a:r>
          </a:p>
          <a:p>
            <a:pPr lvl="1"/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 _id: 1, </a:t>
            </a:r>
            <a:r>
              <a:rPr lang="it-IT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categories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'C' }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Connettore 2 7"/>
          <p:cNvCxnSpPr/>
          <p:nvPr/>
        </p:nvCxnSpPr>
        <p:spPr>
          <a:xfrm>
            <a:off x="3671248" y="2957100"/>
            <a:ext cx="128288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/>
          <p:cNvSpPr txBox="1"/>
          <p:nvPr/>
        </p:nvSpPr>
        <p:spPr>
          <a:xfrm>
            <a:off x="3286948" y="261150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it-IT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  <a:r>
              <a:rPr lang="it-IT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unwind</a:t>
            </a:r>
            <a:endParaRPr lang="it-IT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7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altro esempio</a:t>
            </a:r>
          </a:p>
          <a:p>
            <a:pPr lvl="1"/>
            <a:r>
              <a:rPr lang="it-IT" dirty="0" smtClean="0"/>
              <a:t>{ _id: 1, nome: "Enrico", città: "Cesena", voti: [1, 2, </a:t>
            </a:r>
            <a:r>
              <a:rPr lang="it-IT" dirty="0"/>
              <a:t>3],</a:t>
            </a:r>
            <a:br>
              <a:rPr lang="it-IT" dirty="0"/>
            </a:br>
            <a:r>
              <a:rPr lang="it-IT" dirty="0"/>
              <a:t>{ _id: </a:t>
            </a:r>
            <a:r>
              <a:rPr lang="it-IT" dirty="0" smtClean="0"/>
              <a:t>2, </a:t>
            </a:r>
            <a:r>
              <a:rPr lang="it-IT" dirty="0"/>
              <a:t>nome: </a:t>
            </a:r>
            <a:r>
              <a:rPr lang="it-IT" dirty="0" smtClean="0"/>
              <a:t>"Lorenzo", </a:t>
            </a:r>
            <a:r>
              <a:rPr lang="it-IT" dirty="0"/>
              <a:t>città: </a:t>
            </a:r>
            <a:r>
              <a:rPr lang="it-IT" dirty="0" smtClean="0"/>
              <a:t>"Cesena", </a:t>
            </a:r>
            <a:r>
              <a:rPr lang="it-IT" dirty="0"/>
              <a:t>voti: </a:t>
            </a:r>
            <a:r>
              <a:rPr lang="it-IT" dirty="0" smtClean="0"/>
              <a:t>[4, 5, 6] },</a:t>
            </a:r>
            <a:br>
              <a:rPr lang="it-IT" dirty="0" smtClean="0"/>
            </a:br>
            <a:r>
              <a:rPr lang="it-IT" dirty="0"/>
              <a:t>{ _id: </a:t>
            </a:r>
            <a:r>
              <a:rPr lang="it-IT" dirty="0" smtClean="0"/>
              <a:t>3, </a:t>
            </a:r>
            <a:r>
              <a:rPr lang="it-IT" dirty="0"/>
              <a:t>nome: </a:t>
            </a:r>
            <a:r>
              <a:rPr lang="it-IT" dirty="0" smtClean="0"/>
              <a:t>"Matteo", </a:t>
            </a:r>
            <a:r>
              <a:rPr lang="it-IT" dirty="0"/>
              <a:t>città: </a:t>
            </a:r>
            <a:r>
              <a:rPr lang="it-IT" dirty="0" smtClean="0"/>
              <a:t>"Trieste", </a:t>
            </a:r>
            <a:r>
              <a:rPr lang="it-IT" dirty="0"/>
              <a:t>voti: </a:t>
            </a:r>
            <a:r>
              <a:rPr lang="it-IT" dirty="0" smtClean="0"/>
              <a:t>[7, 8, 9] }</a:t>
            </a:r>
          </a:p>
          <a:p>
            <a:pPr lvl="1"/>
            <a:r>
              <a:rPr lang="it-IT" dirty="0" err="1" smtClean="0">
                <a:solidFill>
                  <a:srgbClr val="0070C0"/>
                </a:solidFill>
              </a:rPr>
              <a:t>db.col.aggregate</a:t>
            </a:r>
            <a:r>
              <a:rPr lang="it-IT" dirty="0" smtClean="0">
                <a:solidFill>
                  <a:srgbClr val="0070C0"/>
                </a:solidFill>
              </a:rPr>
              <a:t>([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"$voti"}, </a:t>
            </a:r>
            <a:r>
              <a:rPr lang="it-IT" dirty="0">
                <a:solidFill>
                  <a:srgbClr val="0070C0"/>
                </a:solidFill>
              </a:rPr>
              <a:t/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>
                <a:solidFill>
                  <a:srgbClr val="0070C0"/>
                </a:solidFill>
              </a:rPr>
              <a:t>   </a:t>
            </a:r>
            <a:r>
              <a:rPr lang="it-IT" dirty="0" smtClean="0">
                <a:solidFill>
                  <a:srgbClr val="0070C0"/>
                </a:solidFill>
              </a:rPr>
              <a:t>{"$</a:t>
            </a:r>
            <a:r>
              <a:rPr lang="it-IT" dirty="0" err="1" smtClean="0">
                <a:solidFill>
                  <a:srgbClr val="0070C0"/>
                </a:solidFill>
              </a:rPr>
              <a:t>group</a:t>
            </a:r>
            <a:r>
              <a:rPr lang="it-IT" dirty="0" smtClean="0">
                <a:solidFill>
                  <a:srgbClr val="0070C0"/>
                </a:solidFill>
              </a:rPr>
              <a:t>" 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 smtClean="0">
                <a:solidFill>
                  <a:srgbClr val="0070C0"/>
                </a:solidFill>
              </a:rPr>
              <a:t>{"_id" </a:t>
            </a:r>
            <a:r>
              <a:rPr lang="it-IT" dirty="0">
                <a:solidFill>
                  <a:srgbClr val="0070C0"/>
                </a:solidFill>
              </a:rPr>
              <a:t>: </a:t>
            </a:r>
            <a:r>
              <a:rPr lang="it-IT" dirty="0" smtClean="0">
                <a:solidFill>
                  <a:srgbClr val="0070C0"/>
                </a:solidFill>
              </a:rPr>
              <a:t>"$città", "</a:t>
            </a:r>
            <a:r>
              <a:rPr lang="it-IT" dirty="0" err="1" smtClean="0">
                <a:solidFill>
                  <a:srgbClr val="0070C0"/>
                </a:solidFill>
              </a:rPr>
              <a:t>mediaVoti</a:t>
            </a:r>
            <a:r>
              <a:rPr lang="it-IT" dirty="0" smtClean="0">
                <a:solidFill>
                  <a:srgbClr val="0070C0"/>
                </a:solidFill>
              </a:rPr>
              <a:t>": { "$</a:t>
            </a:r>
            <a:r>
              <a:rPr lang="it-IT" dirty="0" err="1" smtClean="0">
                <a:solidFill>
                  <a:srgbClr val="0070C0"/>
                </a:solidFill>
              </a:rPr>
              <a:t>avg</a:t>
            </a:r>
            <a:r>
              <a:rPr lang="it-IT" dirty="0" smtClean="0">
                <a:solidFill>
                  <a:srgbClr val="0070C0"/>
                </a:solidFill>
              </a:rPr>
              <a:t>" : "$voti" } } 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])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Restituisce la media dei voti per città</a:t>
            </a:r>
          </a:p>
          <a:p>
            <a:r>
              <a:rPr lang="it-IT" dirty="0" smtClean="0"/>
              <a:t>Se l’array contiene un altro array, </a:t>
            </a:r>
            <a:r>
              <a:rPr lang="it-IT" dirty="0" smtClean="0">
                <a:solidFill>
                  <a:srgbClr val="0070C0"/>
                </a:solidFill>
              </a:rPr>
              <a:t>è possibile applicare l’operatore $</a:t>
            </a:r>
            <a:r>
              <a:rPr lang="it-IT" dirty="0" err="1" smtClean="0">
                <a:solidFill>
                  <a:srgbClr val="0070C0"/>
                </a:solidFill>
              </a:rPr>
              <a:t>unwind</a:t>
            </a:r>
            <a:r>
              <a:rPr lang="it-IT" dirty="0" smtClean="0">
                <a:solidFill>
                  <a:srgbClr val="0070C0"/>
                </a:solidFill>
              </a:rPr>
              <a:t> in cascata </a:t>
            </a:r>
            <a:r>
              <a:rPr lang="it-IT" dirty="0" smtClean="0"/>
              <a:t>(prima sull’array esterno, poi su quello interno)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9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L’operatore $</a:t>
            </a:r>
            <a:r>
              <a:rPr lang="it-IT" dirty="0" err="1" smtClean="0"/>
              <a:t>unwind</a:t>
            </a:r>
            <a:r>
              <a:rPr lang="it-IT" dirty="0" smtClean="0"/>
              <a:t> può essere dichiarato anche come un oggetto, in cui indicare (oltre al campo da appiattire) alcuni parametri opzionali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$unwind</a:t>
            </a:r>
            <a:r>
              <a:rPr lang="en-US" dirty="0" smtClean="0">
                <a:solidFill>
                  <a:srgbClr val="0070C0"/>
                </a:solidFill>
              </a:rPr>
              <a:t>: {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path</a:t>
            </a:r>
            <a:r>
              <a:rPr lang="en-US" dirty="0">
                <a:solidFill>
                  <a:srgbClr val="0070C0"/>
                </a:solidFill>
              </a:rPr>
              <a:t>: &lt;field path</a:t>
            </a:r>
            <a:r>
              <a:rPr lang="en-US" dirty="0" smtClean="0">
                <a:solidFill>
                  <a:srgbClr val="0070C0"/>
                </a:solidFill>
              </a:rPr>
              <a:t>&gt;,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includeArrayIndex</a:t>
            </a:r>
            <a:r>
              <a:rPr lang="en-US" dirty="0">
                <a:solidFill>
                  <a:srgbClr val="0070C0"/>
                </a:solidFill>
              </a:rPr>
              <a:t>: &lt;string</a:t>
            </a:r>
            <a:r>
              <a:rPr lang="en-US" dirty="0" smtClean="0">
                <a:solidFill>
                  <a:srgbClr val="0070C0"/>
                </a:solidFill>
              </a:rPr>
              <a:t>&gt;,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>
                <a:solidFill>
                  <a:srgbClr val="0070C0"/>
                </a:solidFill>
              </a:rPr>
              <a:t>preserveNullAndEmptyArrays</a:t>
            </a:r>
            <a:r>
              <a:rPr lang="en-US" dirty="0">
                <a:solidFill>
                  <a:srgbClr val="0070C0"/>
                </a:solidFill>
              </a:rPr>
              <a:t>: &lt;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ath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percorso</a:t>
            </a:r>
            <a:r>
              <a:rPr lang="en-US" dirty="0" smtClean="0"/>
              <a:t> </a:t>
            </a:r>
            <a:r>
              <a:rPr lang="en-US" dirty="0" err="1" smtClean="0"/>
              <a:t>dell’array</a:t>
            </a:r>
            <a:r>
              <a:rPr lang="en-US" dirty="0" smtClean="0"/>
              <a:t> (come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err="1" smtClean="0"/>
              <a:t>versione</a:t>
            </a:r>
            <a:r>
              <a:rPr lang="en-US" dirty="0" smtClean="0"/>
              <a:t> </a:t>
            </a:r>
            <a:r>
              <a:rPr lang="en-US" dirty="0" err="1" smtClean="0"/>
              <a:t>semplice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includeArrayIndex</a:t>
            </a:r>
            <a:r>
              <a:rPr lang="en-US" dirty="0" smtClean="0"/>
              <a:t> è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nome</a:t>
            </a:r>
            <a:r>
              <a:rPr lang="en-US" dirty="0" smtClean="0"/>
              <a:t> di un </a:t>
            </a:r>
            <a:r>
              <a:rPr lang="en-US" dirty="0" err="1" smtClean="0"/>
              <a:t>nuovo</a:t>
            </a:r>
            <a:r>
              <a:rPr lang="en-US" dirty="0" smtClean="0"/>
              <a:t> campo in cui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vuole</a:t>
            </a:r>
            <a:r>
              <a:rPr lang="en-US" dirty="0" smtClean="0"/>
              <a:t> </a:t>
            </a:r>
            <a:r>
              <a:rPr lang="en-US" dirty="0" err="1" smtClean="0"/>
              <a:t>estrarre</a:t>
            </a:r>
            <a:r>
              <a:rPr lang="en-US" dirty="0" smtClean="0"/>
              <a:t> </a:t>
            </a:r>
            <a:r>
              <a:rPr lang="en-US" dirty="0" err="1" smtClean="0"/>
              <a:t>l’indice</a:t>
            </a:r>
            <a:r>
              <a:rPr lang="en-US" dirty="0" smtClean="0"/>
              <a:t> </a:t>
            </a:r>
            <a:r>
              <a:rPr lang="en-US" dirty="0" err="1" smtClean="0"/>
              <a:t>posizionale</a:t>
            </a:r>
            <a:r>
              <a:rPr lang="en-US" dirty="0" smtClean="0"/>
              <a:t> </a:t>
            </a:r>
            <a:r>
              <a:rPr lang="en-US" dirty="0" err="1" smtClean="0"/>
              <a:t>dell’array</a:t>
            </a:r>
            <a:endParaRPr lang="en-US" dirty="0" smtClean="0"/>
          </a:p>
          <a:p>
            <a:pPr lvl="1"/>
            <a:r>
              <a:rPr lang="en-US" b="1" dirty="0" err="1" smtClean="0"/>
              <a:t>preserveNullAndEmptyArrays</a:t>
            </a:r>
            <a:r>
              <a:rPr lang="en-US" dirty="0" smtClean="0"/>
              <a:t>, se </a:t>
            </a:r>
            <a:r>
              <a:rPr lang="en-US" dirty="0" err="1" smtClean="0"/>
              <a:t>impostato</a:t>
            </a:r>
            <a:r>
              <a:rPr lang="en-US" dirty="0" smtClean="0"/>
              <a:t> a true, </a:t>
            </a:r>
            <a:r>
              <a:rPr lang="en-US" dirty="0" err="1" smtClean="0"/>
              <a:t>permette</a:t>
            </a:r>
            <a:r>
              <a:rPr lang="en-US" dirty="0" smtClean="0"/>
              <a:t> di </a:t>
            </a:r>
            <a:r>
              <a:rPr lang="en-US" dirty="0" err="1" smtClean="0"/>
              <a:t>restituire</a:t>
            </a:r>
            <a:r>
              <a:rPr lang="en-US" dirty="0" smtClean="0"/>
              <a:t> un </a:t>
            </a:r>
            <a:r>
              <a:rPr lang="en-US" dirty="0" err="1" smtClean="0"/>
              <a:t>documento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se </a:t>
            </a:r>
            <a:r>
              <a:rPr lang="en-US" dirty="0" err="1" smtClean="0"/>
              <a:t>l’array</a:t>
            </a:r>
            <a:r>
              <a:rPr lang="en-US" dirty="0" smtClean="0"/>
              <a:t> </a:t>
            </a:r>
            <a:r>
              <a:rPr lang="en-US" dirty="0" err="1" smtClean="0"/>
              <a:t>indicato</a:t>
            </a:r>
            <a:r>
              <a:rPr lang="en-US" dirty="0" smtClean="0"/>
              <a:t> non </a:t>
            </a:r>
            <a:r>
              <a:rPr lang="en-US" dirty="0" err="1" smtClean="0"/>
              <a:t>esiste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oppure</a:t>
            </a:r>
            <a:r>
              <a:rPr lang="en-US" dirty="0" smtClean="0"/>
              <a:t> è null o </a:t>
            </a:r>
            <a:r>
              <a:rPr lang="en-US" dirty="0" err="1" smtClean="0"/>
              <a:t>vuoto</a:t>
            </a:r>
            <a:r>
              <a:rPr lang="en-US" dirty="0" smtClean="0"/>
              <a:t>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42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unwind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esempio con la versione estesa di $</a:t>
            </a:r>
            <a:r>
              <a:rPr lang="it-IT" dirty="0" err="1" smtClean="0"/>
              <a:t>unwind</a:t>
            </a:r>
            <a:endParaRPr lang="it-IT" dirty="0" smtClean="0"/>
          </a:p>
          <a:p>
            <a:pPr lvl="1"/>
            <a:r>
              <a:rPr lang="it-IT" dirty="0" smtClean="0"/>
              <a:t>{ _id: 1, nome: "Enrico", città: "Cesena", voti: [1, 2, </a:t>
            </a:r>
            <a:r>
              <a:rPr lang="it-IT" dirty="0"/>
              <a:t>3],</a:t>
            </a:r>
            <a:br>
              <a:rPr lang="it-IT" dirty="0"/>
            </a:br>
            <a:r>
              <a:rPr lang="it-IT" dirty="0"/>
              <a:t>{ _id: 1, nome: </a:t>
            </a:r>
            <a:r>
              <a:rPr lang="it-IT" dirty="0" smtClean="0"/>
              <a:t>"Lorenzo", </a:t>
            </a:r>
            <a:r>
              <a:rPr lang="it-IT" dirty="0"/>
              <a:t>città: </a:t>
            </a:r>
            <a:r>
              <a:rPr lang="it-IT" dirty="0" smtClean="0"/>
              <a:t>"Cesena", </a:t>
            </a:r>
            <a:r>
              <a:rPr lang="it-IT" dirty="0"/>
              <a:t>voti: </a:t>
            </a:r>
            <a:r>
              <a:rPr lang="it-IT" dirty="0" smtClean="0"/>
              <a:t>[4, 5, 4] }</a:t>
            </a:r>
          </a:p>
          <a:p>
            <a:pPr lvl="1"/>
            <a:endParaRPr lang="it-IT" dirty="0"/>
          </a:p>
          <a:p>
            <a:pPr lvl="1"/>
            <a:endParaRPr lang="it-IT" dirty="0" smtClean="0"/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lvl="1"/>
            <a:r>
              <a:rPr lang="it-IT" dirty="0"/>
              <a:t>{ _id: 1, nome: "Enrico", città: "Cesena", voti: </a:t>
            </a:r>
            <a:r>
              <a:rPr lang="it-IT" dirty="0" smtClean="0"/>
              <a:t>1, ix: 0 },</a:t>
            </a:r>
            <a:br>
              <a:rPr lang="it-IT" dirty="0" smtClean="0"/>
            </a:br>
            <a:r>
              <a:rPr lang="it-IT" dirty="0"/>
              <a:t>{ _id: 1, nome: "Enrico", città: "Cesena", voti: </a:t>
            </a:r>
            <a:r>
              <a:rPr lang="it-IT" dirty="0" smtClean="0"/>
              <a:t>2, </a:t>
            </a:r>
            <a:r>
              <a:rPr lang="it-IT" dirty="0"/>
              <a:t>ix: </a:t>
            </a:r>
            <a:r>
              <a:rPr lang="it-IT" dirty="0" smtClean="0"/>
              <a:t>1 },</a:t>
            </a:r>
            <a:br>
              <a:rPr lang="it-IT" dirty="0" smtClean="0"/>
            </a:br>
            <a:r>
              <a:rPr lang="it-IT" dirty="0"/>
              <a:t>{ _id: 1, nome: "Enrico", città: "Cesena", voti: </a:t>
            </a:r>
            <a:r>
              <a:rPr lang="it-IT" dirty="0" smtClean="0"/>
              <a:t>3, </a:t>
            </a:r>
            <a:r>
              <a:rPr lang="it-IT" dirty="0"/>
              <a:t>ix: </a:t>
            </a:r>
            <a:r>
              <a:rPr lang="it-IT" dirty="0" smtClean="0"/>
              <a:t>2 },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{ _id: </a:t>
            </a:r>
            <a:r>
              <a:rPr lang="it-IT" dirty="0" smtClean="0"/>
              <a:t>2, </a:t>
            </a:r>
            <a:r>
              <a:rPr lang="it-IT" dirty="0"/>
              <a:t>nome: "Lorenzo", città: "Cesena", voti: 4, ix: 0 </a:t>
            </a:r>
            <a:r>
              <a:rPr lang="it-IT" dirty="0" smtClean="0"/>
              <a:t>},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{ _id: </a:t>
            </a:r>
            <a:r>
              <a:rPr lang="it-IT" dirty="0" smtClean="0"/>
              <a:t>2, </a:t>
            </a:r>
            <a:r>
              <a:rPr lang="it-IT" dirty="0"/>
              <a:t>nome: "Lorenzo", città: "Cesena", voti: </a:t>
            </a:r>
            <a:r>
              <a:rPr lang="it-IT" dirty="0" smtClean="0"/>
              <a:t>5, </a:t>
            </a:r>
            <a:r>
              <a:rPr lang="it-IT" dirty="0"/>
              <a:t>ix: </a:t>
            </a:r>
            <a:r>
              <a:rPr lang="it-IT" dirty="0" smtClean="0"/>
              <a:t>1 },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{ _id: </a:t>
            </a:r>
            <a:r>
              <a:rPr lang="it-IT" dirty="0" smtClean="0"/>
              <a:t>2, </a:t>
            </a:r>
            <a:r>
              <a:rPr lang="it-IT" dirty="0"/>
              <a:t>nome: "Lorenzo", città: "Cesena", voti: </a:t>
            </a:r>
            <a:r>
              <a:rPr lang="it-IT" dirty="0" smtClean="0"/>
              <a:t>6, </a:t>
            </a:r>
            <a:r>
              <a:rPr lang="it-IT" dirty="0"/>
              <a:t>ix: </a:t>
            </a:r>
            <a:r>
              <a:rPr lang="it-IT" dirty="0" smtClean="0"/>
              <a:t>2 }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829782" y="2829873"/>
            <a:ext cx="31136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it-IT" dirty="0" smtClean="0">
                <a:solidFill>
                  <a:srgbClr val="0070C0"/>
                </a:solidFill>
              </a:rPr>
              <a:t>{ "$</a:t>
            </a:r>
            <a:r>
              <a:rPr lang="it-IT" dirty="0" err="1">
                <a:solidFill>
                  <a:srgbClr val="0070C0"/>
                </a:solidFill>
              </a:rPr>
              <a:t>unwind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</a:t>
            </a:r>
            <a:r>
              <a:rPr lang="it-IT" dirty="0" err="1" smtClean="0">
                <a:solidFill>
                  <a:srgbClr val="0070C0"/>
                </a:solidFill>
              </a:rPr>
              <a:t>path</a:t>
            </a:r>
            <a:r>
              <a:rPr lang="it-IT" dirty="0">
                <a:solidFill>
                  <a:srgbClr val="0070C0"/>
                </a:solidFill>
              </a:rPr>
              <a:t>: "$voti</a:t>
            </a:r>
            <a:r>
              <a:rPr lang="it-IT" dirty="0" smtClean="0">
                <a:solidFill>
                  <a:srgbClr val="0070C0"/>
                </a:solidFill>
              </a:rPr>
              <a:t>",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</a:t>
            </a:r>
            <a:r>
              <a:rPr lang="it-IT" dirty="0" err="1" smtClean="0">
                <a:solidFill>
                  <a:srgbClr val="0070C0"/>
                </a:solidFill>
              </a:rPr>
              <a:t>includeArrayIndex</a:t>
            </a:r>
            <a:r>
              <a:rPr lang="it-IT" dirty="0" smtClean="0">
                <a:solidFill>
                  <a:srgbClr val="0070C0"/>
                </a:solidFill>
              </a:rPr>
              <a:t>: "ix"</a:t>
            </a:r>
            <a:r>
              <a:rPr lang="it-IT" dirty="0">
                <a:solidFill>
                  <a:srgbClr val="0070C0"/>
                </a:solidFill>
              </a:rPr>
              <a:t/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 }</a:t>
            </a:r>
            <a:endParaRPr lang="it-IT" dirty="0">
              <a:solidFill>
                <a:srgbClr val="0070C0"/>
              </a:solidFill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152634" y="2774608"/>
            <a:ext cx="0" cy="12555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Framework di aggregazione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Aggregate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0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Operatori $</a:t>
            </a:r>
            <a:r>
              <a:rPr lang="it-IT" dirty="0" err="1" smtClean="0"/>
              <a:t>sort</a:t>
            </a:r>
            <a:r>
              <a:rPr lang="it-IT" dirty="0" smtClean="0"/>
              <a:t>, $</a:t>
            </a:r>
            <a:r>
              <a:rPr lang="it-IT" dirty="0" err="1" smtClean="0"/>
              <a:t>limit</a:t>
            </a:r>
            <a:r>
              <a:rPr lang="it-IT" dirty="0" smtClean="0"/>
              <a:t> e $</a:t>
            </a:r>
            <a:r>
              <a:rPr lang="it-IT" dirty="0" err="1" smtClean="0"/>
              <a:t>skip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Gli operatori </a:t>
            </a:r>
            <a:r>
              <a:rPr lang="it-IT" b="1" dirty="0" smtClean="0"/>
              <a:t>$</a:t>
            </a:r>
            <a:r>
              <a:rPr lang="it-IT" b="1" dirty="0" err="1" smtClean="0"/>
              <a:t>sort</a:t>
            </a:r>
            <a:r>
              <a:rPr lang="it-IT" dirty="0"/>
              <a:t>, </a:t>
            </a:r>
            <a:r>
              <a:rPr lang="it-IT" b="1" dirty="0"/>
              <a:t>$</a:t>
            </a:r>
            <a:r>
              <a:rPr lang="it-IT" b="1" dirty="0" err="1"/>
              <a:t>limit</a:t>
            </a:r>
            <a:r>
              <a:rPr lang="it-IT" dirty="0"/>
              <a:t> e </a:t>
            </a:r>
            <a:r>
              <a:rPr lang="it-IT" b="1" dirty="0"/>
              <a:t>$</a:t>
            </a:r>
            <a:r>
              <a:rPr lang="it-IT" b="1" dirty="0" err="1" smtClean="0"/>
              <a:t>skip</a:t>
            </a:r>
            <a:r>
              <a:rPr lang="it-IT" dirty="0" smtClean="0"/>
              <a:t> funzionano come nella formulazione delle interrogazioni semplici</a:t>
            </a:r>
          </a:p>
          <a:p>
            <a:pPr lvl="1"/>
            <a:r>
              <a:rPr lang="it-IT" dirty="0" smtClean="0"/>
              <a:t>Se si vuole ordinare un grande numero di documenti, è buona norma fare l’ordinamento il prima possibile lungo la pipeline e avere un indice sul campo</a:t>
            </a:r>
          </a:p>
          <a:p>
            <a:r>
              <a:rPr lang="it-IT" dirty="0" smtClean="0"/>
              <a:t>Un 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 smtClean="0">
                <a:solidFill>
                  <a:srgbClr val="0070C0"/>
                </a:solidFill>
              </a:rPr>
              <a:t>([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 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compensation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 "$</a:t>
            </a:r>
            <a:r>
              <a:rPr lang="it-IT" dirty="0" err="1">
                <a:solidFill>
                  <a:srgbClr val="0070C0"/>
                </a:solidFill>
              </a:rPr>
              <a:t>add</a:t>
            </a:r>
            <a:r>
              <a:rPr lang="it-IT" dirty="0">
                <a:solidFill>
                  <a:srgbClr val="0070C0"/>
                </a:solidFill>
              </a:rPr>
              <a:t>" : ["$</a:t>
            </a:r>
            <a:r>
              <a:rPr lang="it-IT" dirty="0" err="1">
                <a:solidFill>
                  <a:srgbClr val="0070C0"/>
                </a:solidFill>
              </a:rPr>
              <a:t>salary</a:t>
            </a:r>
            <a:r>
              <a:rPr lang="it-IT" dirty="0">
                <a:solidFill>
                  <a:srgbClr val="0070C0"/>
                </a:solidFill>
              </a:rPr>
              <a:t>", "$bonus</a:t>
            </a:r>
            <a:r>
              <a:rPr lang="it-IT" dirty="0" smtClean="0">
                <a:solidFill>
                  <a:srgbClr val="0070C0"/>
                </a:solidFill>
              </a:rPr>
              <a:t>"] 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   "</a:t>
            </a:r>
            <a:r>
              <a:rPr lang="it-IT" dirty="0" err="1">
                <a:solidFill>
                  <a:srgbClr val="0070C0"/>
                </a:solidFill>
              </a:rPr>
              <a:t>name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1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} },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 "$</a:t>
            </a:r>
            <a:r>
              <a:rPr lang="it-IT" dirty="0" err="1">
                <a:solidFill>
                  <a:srgbClr val="0070C0"/>
                </a:solidFill>
              </a:rPr>
              <a:t>sort</a:t>
            </a:r>
            <a:r>
              <a:rPr lang="it-IT" dirty="0">
                <a:solidFill>
                  <a:srgbClr val="0070C0"/>
                </a:solidFill>
              </a:rPr>
              <a:t>" : {"</a:t>
            </a:r>
            <a:r>
              <a:rPr lang="it-IT" dirty="0" err="1">
                <a:solidFill>
                  <a:srgbClr val="0070C0"/>
                </a:solidFill>
              </a:rPr>
              <a:t>compensation</a:t>
            </a:r>
            <a:r>
              <a:rPr lang="it-IT" dirty="0">
                <a:solidFill>
                  <a:srgbClr val="0070C0"/>
                </a:solidFill>
              </a:rPr>
              <a:t>" : -1, "</a:t>
            </a:r>
            <a:r>
              <a:rPr lang="it-IT" dirty="0" err="1">
                <a:solidFill>
                  <a:srgbClr val="0070C0"/>
                </a:solidFill>
              </a:rPr>
              <a:t>name</a:t>
            </a:r>
            <a:r>
              <a:rPr lang="it-IT" dirty="0">
                <a:solidFill>
                  <a:srgbClr val="0070C0"/>
                </a:solidFill>
              </a:rPr>
              <a:t>" : 1</a:t>
            </a:r>
            <a:r>
              <a:rPr lang="it-IT" dirty="0" smtClean="0">
                <a:solidFill>
                  <a:srgbClr val="0070C0"/>
                </a:solidFill>
              </a:rPr>
              <a:t>}</a:t>
            </a:r>
            <a:r>
              <a:rPr lang="it-IT" dirty="0">
                <a:solidFill>
                  <a:srgbClr val="0070C0"/>
                </a:solidFill>
              </a:rPr>
              <a:t> </a:t>
            </a:r>
            <a:r>
              <a:rPr lang="it-IT" dirty="0" smtClean="0">
                <a:solidFill>
                  <a:srgbClr val="0070C0"/>
                </a:solidFill>
              </a:rPr>
              <a:t>}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])</a:t>
            </a:r>
          </a:p>
          <a:p>
            <a:pPr lvl="1"/>
            <a:r>
              <a:rPr lang="it-IT" dirty="0" smtClean="0"/>
              <a:t>E’ possibile ordinare anche sui campi creati lungo la pipeline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666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Lookup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Introdotto a partire dalla versione 3.2</a:t>
            </a:r>
          </a:p>
          <a:p>
            <a:r>
              <a:rPr lang="it-IT" dirty="0"/>
              <a:t>L’operatore </a:t>
            </a:r>
            <a:r>
              <a:rPr lang="it-IT" b="1" dirty="0" smtClean="0"/>
              <a:t>$</a:t>
            </a:r>
            <a:r>
              <a:rPr lang="it-IT" b="1" dirty="0" err="1" smtClean="0"/>
              <a:t>lookup</a:t>
            </a:r>
            <a:r>
              <a:rPr lang="it-IT" b="1" dirty="0" smtClean="0"/>
              <a:t> </a:t>
            </a:r>
            <a:r>
              <a:rPr lang="it-IT" dirty="0" smtClean="0"/>
              <a:t>permette </a:t>
            </a:r>
            <a:r>
              <a:rPr lang="it-IT" dirty="0"/>
              <a:t>di </a:t>
            </a:r>
            <a:r>
              <a:rPr lang="it-IT" dirty="0" smtClean="0"/>
              <a:t>eseguire il </a:t>
            </a:r>
            <a:r>
              <a:rPr lang="it-IT" dirty="0" err="1" smtClean="0">
                <a:solidFill>
                  <a:srgbClr val="0070C0"/>
                </a:solidFill>
              </a:rPr>
              <a:t>left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outer</a:t>
            </a:r>
            <a:r>
              <a:rPr lang="it-IT" dirty="0" smtClean="0">
                <a:solidFill>
                  <a:srgbClr val="0070C0"/>
                </a:solidFill>
              </a:rPr>
              <a:t> join </a:t>
            </a:r>
            <a:r>
              <a:rPr lang="it-IT" dirty="0" smtClean="0"/>
              <a:t>tra collezioni residenti nello </a:t>
            </a:r>
            <a:r>
              <a:rPr lang="it-IT" dirty="0" smtClean="0">
                <a:solidFill>
                  <a:srgbClr val="0070C0"/>
                </a:solidFill>
              </a:rPr>
              <a:t>stesso database</a:t>
            </a:r>
          </a:p>
          <a:p>
            <a:pPr lvl="1"/>
            <a:r>
              <a:rPr lang="it-IT" dirty="0" smtClean="0"/>
              <a:t>Nella collezione «primaria» viene creato un nuovo campo di tipo </a:t>
            </a:r>
            <a:r>
              <a:rPr lang="it-IT" i="1" dirty="0" smtClean="0"/>
              <a:t>array</a:t>
            </a:r>
            <a:r>
              <a:rPr lang="it-IT" dirty="0" smtClean="0"/>
              <a:t>, contenente gli eventuali documenti corrispondenti nella collezione «secondaria»</a:t>
            </a:r>
          </a:p>
          <a:p>
            <a:r>
              <a:rPr lang="it-IT" dirty="0" smtClean="0"/>
              <a:t>La sintassi: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$lookup</a:t>
            </a:r>
            <a:r>
              <a:rPr lang="en-US" dirty="0" smtClean="0">
                <a:solidFill>
                  <a:srgbClr val="0070C0"/>
                </a:solidFill>
              </a:rPr>
              <a:t>: {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from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</a:t>
            </a:r>
            <a:r>
              <a:rPr lang="en-US" dirty="0" smtClean="0"/>
              <a:t>collection to join&gt;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localField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input documents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</a:t>
            </a:r>
            <a:r>
              <a:rPr lang="en-US" dirty="0" err="1" smtClean="0">
                <a:solidFill>
                  <a:srgbClr val="0070C0"/>
                </a:solidFill>
              </a:rPr>
              <a:t>foreignField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&lt;field from the documents of the "from" collection</a:t>
            </a:r>
            <a:r>
              <a:rPr lang="en-US" dirty="0" smtClean="0"/>
              <a:t>&gt;</a:t>
            </a:r>
            <a:r>
              <a:rPr lang="en-US" dirty="0" smtClean="0">
                <a:solidFill>
                  <a:srgbClr val="0070C0"/>
                </a:solidFill>
              </a:rPr>
              <a:t>,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as</a:t>
            </a:r>
            <a:r>
              <a:rPr lang="en-US" dirty="0">
                <a:solidFill>
                  <a:srgbClr val="0070C0"/>
                </a:solidFill>
              </a:rPr>
              <a:t>: &lt;</a:t>
            </a:r>
            <a:r>
              <a:rPr lang="en-US" dirty="0"/>
              <a:t>output array field</a:t>
            </a:r>
            <a:r>
              <a:rPr lang="en-US" dirty="0" smtClean="0"/>
              <a:t>&gt;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Collezione </a:t>
            </a:r>
            <a:r>
              <a:rPr lang="it-IT" b="1" dirty="0" err="1" smtClean="0"/>
              <a:t>orders</a:t>
            </a:r>
            <a:endParaRPr lang="it-IT" b="1" dirty="0"/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1, "item"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"</a:t>
            </a:r>
            <a:r>
              <a:rPr lang="it-IT" dirty="0" err="1">
                <a:solidFill>
                  <a:schemeClr val="accent2"/>
                </a:solidFill>
              </a:rPr>
              <a:t>price</a:t>
            </a:r>
            <a:r>
              <a:rPr lang="it-IT" dirty="0">
                <a:solidFill>
                  <a:schemeClr val="accent2"/>
                </a:solidFill>
              </a:rPr>
              <a:t>" : 12, "</a:t>
            </a:r>
            <a:r>
              <a:rPr lang="it-IT" dirty="0" err="1">
                <a:solidFill>
                  <a:schemeClr val="accent2"/>
                </a:solidFill>
              </a:rPr>
              <a:t>quantity</a:t>
            </a:r>
            <a:r>
              <a:rPr lang="it-IT" dirty="0">
                <a:solidFill>
                  <a:schemeClr val="accent2"/>
                </a:solidFill>
              </a:rPr>
              <a:t>" : 2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2, "item" : "</a:t>
            </a:r>
            <a:r>
              <a:rPr lang="it-IT" dirty="0" err="1">
                <a:solidFill>
                  <a:schemeClr val="accent2"/>
                </a:solidFill>
              </a:rPr>
              <a:t>jkl</a:t>
            </a:r>
            <a:r>
              <a:rPr lang="it-IT" dirty="0">
                <a:solidFill>
                  <a:schemeClr val="accent2"/>
                </a:solidFill>
              </a:rPr>
              <a:t>", "</a:t>
            </a:r>
            <a:r>
              <a:rPr lang="it-IT" dirty="0" err="1">
                <a:solidFill>
                  <a:schemeClr val="accent2"/>
                </a:solidFill>
              </a:rPr>
              <a:t>price</a:t>
            </a:r>
            <a:r>
              <a:rPr lang="it-IT" dirty="0">
                <a:solidFill>
                  <a:schemeClr val="accent2"/>
                </a:solidFill>
              </a:rPr>
              <a:t>" : 20, "</a:t>
            </a:r>
            <a:r>
              <a:rPr lang="it-IT" dirty="0" err="1">
                <a:solidFill>
                  <a:schemeClr val="accent2"/>
                </a:solidFill>
              </a:rPr>
              <a:t>quantity</a:t>
            </a:r>
            <a:r>
              <a:rPr lang="it-IT" dirty="0">
                <a:solidFill>
                  <a:schemeClr val="accent2"/>
                </a:solidFill>
              </a:rPr>
              <a:t>" : 1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3  </a:t>
            </a:r>
            <a:r>
              <a:rPr lang="it-IT" dirty="0" smtClean="0">
                <a:solidFill>
                  <a:schemeClr val="accent2"/>
                </a:solidFill>
              </a:rPr>
              <a:t>}</a:t>
            </a:r>
          </a:p>
          <a:p>
            <a:r>
              <a:rPr lang="it-IT" dirty="0" smtClean="0"/>
              <a:t>Collezione </a:t>
            </a:r>
            <a:r>
              <a:rPr lang="it-IT" b="1" dirty="0" err="1" smtClean="0"/>
              <a:t>inventory</a:t>
            </a:r>
            <a:endParaRPr lang="it-IT" b="1" dirty="0" smtClean="0"/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1,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abc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1",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120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2,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def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2",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80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3,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</a:t>
            </a:r>
            <a:r>
              <a:rPr lang="it-IT" dirty="0" smtClean="0">
                <a:solidFill>
                  <a:schemeClr val="accent2"/>
                </a:solidFill>
              </a:rPr>
              <a:t>"</a:t>
            </a:r>
            <a:r>
              <a:rPr lang="it-IT" dirty="0" err="1" smtClean="0">
                <a:solidFill>
                  <a:schemeClr val="accent2"/>
                </a:solidFill>
              </a:rPr>
              <a:t>ghi</a:t>
            </a:r>
            <a:r>
              <a:rPr lang="it-IT" dirty="0" smtClean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3",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60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4,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 : "</a:t>
            </a:r>
            <a:r>
              <a:rPr lang="it-IT" dirty="0" err="1">
                <a:solidFill>
                  <a:schemeClr val="accent2"/>
                </a:solidFill>
              </a:rPr>
              <a:t>jkl</a:t>
            </a:r>
            <a:r>
              <a:rPr lang="it-IT" dirty="0">
                <a:solidFill>
                  <a:schemeClr val="accent2"/>
                </a:solidFill>
              </a:rPr>
              <a:t>",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product</a:t>
            </a:r>
            <a:r>
              <a:rPr lang="it-IT" dirty="0">
                <a:solidFill>
                  <a:schemeClr val="accent2"/>
                </a:solidFill>
              </a:rPr>
              <a:t> 4", "</a:t>
            </a:r>
            <a:r>
              <a:rPr lang="it-IT" dirty="0" err="1">
                <a:solidFill>
                  <a:schemeClr val="accent2"/>
                </a:solidFill>
              </a:rPr>
              <a:t>instock</a:t>
            </a:r>
            <a:r>
              <a:rPr lang="it-IT" dirty="0">
                <a:solidFill>
                  <a:schemeClr val="accent2"/>
                </a:solidFill>
              </a:rPr>
              <a:t>" : 70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5,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>
                <a:solidFill>
                  <a:schemeClr val="accent2"/>
                </a:solidFill>
              </a:rPr>
              <a:t>": </a:t>
            </a:r>
            <a:r>
              <a:rPr lang="it-IT" dirty="0" err="1">
                <a:solidFill>
                  <a:schemeClr val="accent2"/>
                </a:solidFill>
              </a:rPr>
              <a:t>null</a:t>
            </a:r>
            <a:r>
              <a:rPr lang="it-IT" dirty="0">
                <a:solidFill>
                  <a:schemeClr val="accent2"/>
                </a:solidFill>
              </a:rPr>
              <a:t>, </a:t>
            </a:r>
            <a:r>
              <a:rPr lang="it-IT" dirty="0" err="1">
                <a:solidFill>
                  <a:schemeClr val="accent2"/>
                </a:solidFill>
              </a:rPr>
              <a:t>description</a:t>
            </a:r>
            <a:r>
              <a:rPr lang="it-IT" dirty="0">
                <a:solidFill>
                  <a:schemeClr val="accent2"/>
                </a:solidFill>
              </a:rPr>
              <a:t>: "Incomplete" }</a:t>
            </a:r>
          </a:p>
          <a:p>
            <a:pPr lvl="1"/>
            <a:r>
              <a:rPr lang="it-IT" dirty="0">
                <a:solidFill>
                  <a:schemeClr val="accent2"/>
                </a:solidFill>
              </a:rPr>
              <a:t>{ "_id" : 6 }</a:t>
            </a:r>
            <a:endParaRPr lang="it-IT" dirty="0" smtClean="0">
              <a:solidFill>
                <a:schemeClr val="accent2"/>
              </a:solidFill>
            </a:endParaRP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3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$</a:t>
            </a:r>
            <a:r>
              <a:rPr lang="it-IT" dirty="0" err="1"/>
              <a:t>lookup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Esempio di </a:t>
            </a:r>
            <a:r>
              <a:rPr lang="it-IT" dirty="0" err="1" smtClean="0"/>
              <a:t>lookup</a:t>
            </a:r>
            <a:endParaRPr lang="it-IT" dirty="0" smtClean="0"/>
          </a:p>
          <a:p>
            <a:pPr lvl="1"/>
            <a:r>
              <a:rPr lang="it-IT" dirty="0" err="1">
                <a:solidFill>
                  <a:schemeClr val="accent2"/>
                </a:solidFill>
              </a:rPr>
              <a:t>db.orders.aggregate</a:t>
            </a:r>
            <a:r>
              <a:rPr lang="it-IT" dirty="0" smtClean="0">
                <a:solidFill>
                  <a:schemeClr val="accent2"/>
                </a:solidFill>
              </a:rPr>
              <a:t>([{</a:t>
            </a:r>
            <a:br>
              <a:rPr lang="it-IT" dirty="0" smtClean="0">
                <a:solidFill>
                  <a:schemeClr val="accent2"/>
                </a:solidFill>
              </a:rPr>
            </a:br>
            <a:r>
              <a:rPr lang="it-IT" dirty="0" smtClean="0">
                <a:solidFill>
                  <a:schemeClr val="accent2"/>
                </a:solidFill>
              </a:rPr>
              <a:t>   $</a:t>
            </a:r>
            <a:r>
              <a:rPr lang="it-IT" dirty="0" err="1">
                <a:solidFill>
                  <a:schemeClr val="accent2"/>
                </a:solidFill>
              </a:rPr>
              <a:t>lookup</a:t>
            </a:r>
            <a:r>
              <a:rPr lang="it-IT" dirty="0" smtClean="0">
                <a:solidFill>
                  <a:schemeClr val="accent2"/>
                </a:solidFill>
              </a:rPr>
              <a:t>: {</a:t>
            </a:r>
            <a:br>
              <a:rPr lang="it-IT" dirty="0" smtClean="0">
                <a:solidFill>
                  <a:schemeClr val="accent2"/>
                </a:solidFill>
              </a:rPr>
            </a:br>
            <a:r>
              <a:rPr lang="it-IT" dirty="0" smtClean="0">
                <a:solidFill>
                  <a:schemeClr val="accent2"/>
                </a:solidFill>
              </a:rPr>
              <a:t>      from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inventory</a:t>
            </a:r>
            <a:r>
              <a:rPr lang="it-IT" dirty="0" smtClean="0">
                <a:solidFill>
                  <a:schemeClr val="accent2"/>
                </a:solidFill>
              </a:rPr>
              <a:t>",</a:t>
            </a:r>
            <a:br>
              <a:rPr lang="it-IT" dirty="0" smtClean="0">
                <a:solidFill>
                  <a:schemeClr val="accent2"/>
                </a:solidFill>
              </a:rPr>
            </a:br>
            <a:r>
              <a:rPr lang="it-IT" dirty="0" smtClean="0">
                <a:solidFill>
                  <a:schemeClr val="accent2"/>
                </a:solidFill>
              </a:rPr>
              <a:t>      </a:t>
            </a:r>
            <a:r>
              <a:rPr lang="it-IT" dirty="0" err="1" smtClean="0">
                <a:solidFill>
                  <a:schemeClr val="accent2"/>
                </a:solidFill>
              </a:rPr>
              <a:t>localField</a:t>
            </a:r>
            <a:r>
              <a:rPr lang="it-IT" dirty="0">
                <a:solidFill>
                  <a:schemeClr val="accent2"/>
                </a:solidFill>
              </a:rPr>
              <a:t>: "item</a:t>
            </a:r>
            <a:r>
              <a:rPr lang="it-IT" dirty="0" smtClean="0">
                <a:solidFill>
                  <a:schemeClr val="accent2"/>
                </a:solidFill>
              </a:rPr>
              <a:t>",</a:t>
            </a:r>
            <a:br>
              <a:rPr lang="it-IT" dirty="0" smtClean="0">
                <a:solidFill>
                  <a:schemeClr val="accent2"/>
                </a:solidFill>
              </a:rPr>
            </a:br>
            <a:r>
              <a:rPr lang="it-IT" dirty="0" smtClean="0">
                <a:solidFill>
                  <a:schemeClr val="accent2"/>
                </a:solidFill>
              </a:rPr>
              <a:t>      </a:t>
            </a:r>
            <a:r>
              <a:rPr lang="it-IT" dirty="0" err="1" smtClean="0">
                <a:solidFill>
                  <a:schemeClr val="accent2"/>
                </a:solidFill>
              </a:rPr>
              <a:t>foreignField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>
                <a:solidFill>
                  <a:schemeClr val="accent2"/>
                </a:solidFill>
              </a:rPr>
              <a:t>sku</a:t>
            </a:r>
            <a:r>
              <a:rPr lang="it-IT" dirty="0" smtClean="0">
                <a:solidFill>
                  <a:schemeClr val="accent2"/>
                </a:solidFill>
              </a:rPr>
              <a:t>",</a:t>
            </a:r>
            <a:br>
              <a:rPr lang="it-IT" dirty="0" smtClean="0">
                <a:solidFill>
                  <a:schemeClr val="accent2"/>
                </a:solidFill>
              </a:rPr>
            </a:br>
            <a:r>
              <a:rPr lang="it-IT" dirty="0" smtClean="0">
                <a:solidFill>
                  <a:schemeClr val="accent2"/>
                </a:solidFill>
              </a:rPr>
              <a:t>      </a:t>
            </a:r>
            <a:r>
              <a:rPr lang="it-IT" dirty="0" err="1" smtClean="0">
                <a:solidFill>
                  <a:schemeClr val="accent2"/>
                </a:solidFill>
              </a:rPr>
              <a:t>as</a:t>
            </a:r>
            <a:r>
              <a:rPr lang="it-IT" dirty="0">
                <a:solidFill>
                  <a:schemeClr val="accent2"/>
                </a:solidFill>
              </a:rPr>
              <a:t>: "</a:t>
            </a:r>
            <a:r>
              <a:rPr lang="it-IT" dirty="0" err="1" smtClean="0">
                <a:solidFill>
                  <a:schemeClr val="accent2"/>
                </a:solidFill>
              </a:rPr>
              <a:t>inventory_docs</a:t>
            </a:r>
            <a:r>
              <a:rPr lang="it-IT" dirty="0" smtClean="0">
                <a:solidFill>
                  <a:schemeClr val="accent2"/>
                </a:solidFill>
              </a:rPr>
              <a:t>"</a:t>
            </a:r>
            <a:br>
              <a:rPr lang="it-IT" dirty="0" smtClean="0">
                <a:solidFill>
                  <a:schemeClr val="accent2"/>
                </a:solidFill>
              </a:rPr>
            </a:br>
            <a:r>
              <a:rPr lang="it-IT" dirty="0" smtClean="0">
                <a:solidFill>
                  <a:schemeClr val="accent2"/>
                </a:solidFill>
              </a:rPr>
              <a:t>   }</a:t>
            </a:r>
            <a:br>
              <a:rPr lang="it-IT" dirty="0" smtClean="0">
                <a:solidFill>
                  <a:schemeClr val="accent2"/>
                </a:solidFill>
              </a:rPr>
            </a:br>
            <a:r>
              <a:rPr lang="it-IT" dirty="0" smtClean="0">
                <a:solidFill>
                  <a:schemeClr val="accent2"/>
                </a:solidFill>
              </a:rPr>
              <a:t>}])</a:t>
            </a:r>
          </a:p>
          <a:p>
            <a:endParaRPr lang="it-IT" dirty="0" smtClean="0"/>
          </a:p>
          <a:p>
            <a:r>
              <a:rPr lang="it-IT" dirty="0"/>
              <a:t> </a:t>
            </a:r>
            <a:r>
              <a:rPr lang="it-IT" dirty="0" smtClean="0"/>
              <a:t>             Risultato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360787" y="1737361"/>
            <a:ext cx="47559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"_id" : 1,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"item" :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price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12,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quantity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2,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inventory_docs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[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{ "_id" : 1,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sku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abc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", </a:t>
            </a: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r>
              <a:rPr lang="it-IT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1",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instock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120 }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]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  <a:p>
            <a:r>
              <a:rPr lang="it-IT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</a:t>
            </a:r>
            <a:endParaRPr lang="it-IT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"_id" : 3,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inventory_docs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[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{ "_id" : 5,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sku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"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 : "Incomplete" },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{ "_id" : 6 }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]</a:t>
            </a:r>
          </a:p>
          <a:p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5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Nuove </a:t>
            </a:r>
            <a:r>
              <a:rPr lang="it-IT" dirty="0" err="1" smtClean="0"/>
              <a:t>collection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Statistiche NBA</a:t>
            </a:r>
            <a:endParaRPr lang="it-IT" dirty="0"/>
          </a:p>
          <a:p>
            <a:pPr lvl="1"/>
            <a:r>
              <a:rPr lang="it-IT" dirty="0" smtClean="0">
                <a:hlinkClick r:id="rId2"/>
              </a:rPr>
              <a:t>http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www.mediafire.com/file/ju52cn1eadiydz6/NBA2016.json</a:t>
            </a:r>
            <a:endParaRPr lang="it-IT" dirty="0" smtClean="0"/>
          </a:p>
          <a:p>
            <a:pPr lvl="1"/>
            <a:r>
              <a:rPr lang="it-IT" dirty="0" smtClean="0"/>
              <a:t>1 documento contenente statistiche relative alla stagione 2016/17 per tutti i giocatori e tutte le squadre</a:t>
            </a:r>
          </a:p>
          <a:p>
            <a:pPr lvl="1"/>
            <a:r>
              <a:rPr lang="it-IT" dirty="0" smtClean="0"/>
              <a:t>Modificato per separare le statistiche su giocatori e squadre in due file</a:t>
            </a:r>
          </a:p>
          <a:p>
            <a:r>
              <a:rPr lang="it-IT" dirty="0" smtClean="0"/>
              <a:t>Statistiche città USA</a:t>
            </a:r>
          </a:p>
          <a:p>
            <a:pPr lvl="1"/>
            <a:r>
              <a:rPr lang="it-IT" dirty="0">
                <a:hlinkClick r:id="rId3"/>
              </a:rPr>
              <a:t>https://</a:t>
            </a:r>
            <a:r>
              <a:rPr lang="it-IT" dirty="0" smtClean="0">
                <a:hlinkClick r:id="rId3"/>
              </a:rPr>
              <a:t>gist.githubusercontent.com/Miserlou/c5cd8364bf9b2420bb29/raw/2bf258763cdddd704f8ffd3ea9a3e81d25e2c6f6/cities.json</a:t>
            </a:r>
            <a:endParaRPr lang="it-IT" dirty="0" smtClean="0"/>
          </a:p>
          <a:p>
            <a:pPr lvl="1"/>
            <a:r>
              <a:rPr lang="it-IT" dirty="0" smtClean="0"/>
              <a:t>1000 documenti con statistiche sulle città più popolose negli Stati Uniti d’America</a:t>
            </a:r>
          </a:p>
          <a:p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mongoimport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collection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nba2016players --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it-IT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:\nba2016players.json </a:t>
            </a:r>
            <a:r>
              <a:rPr lang="it-IT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endParaRPr lang="it-IT" sz="18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Framework di aggregazione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framework di aggregazione permette di applicare </a:t>
            </a:r>
            <a:r>
              <a:rPr lang="it-IT" b="1" dirty="0" smtClean="0"/>
              <a:t>trasformazioni e aggregazioni </a:t>
            </a:r>
            <a:r>
              <a:rPr lang="it-IT" dirty="0" smtClean="0"/>
              <a:t>sui documenti di una collezione</a:t>
            </a:r>
          </a:p>
          <a:p>
            <a:r>
              <a:rPr lang="it-IT" dirty="0" smtClean="0"/>
              <a:t>E’ costituito da una serie di </a:t>
            </a:r>
            <a:r>
              <a:rPr lang="it-IT" b="1" dirty="0" smtClean="0"/>
              <a:t>operatori di pipeline</a:t>
            </a:r>
            <a:r>
              <a:rPr lang="it-IT" dirty="0" smtClean="0"/>
              <a:t>, </a:t>
            </a:r>
            <a:r>
              <a:rPr lang="it-IT" i="1" dirty="0" smtClean="0"/>
              <a:t>mattoni</a:t>
            </a:r>
            <a:r>
              <a:rPr lang="it-IT" dirty="0" smtClean="0"/>
              <a:t> che possono essere liberamente combinati tra loro (</a:t>
            </a:r>
            <a:r>
              <a:rPr lang="it-IT" dirty="0" smtClean="0">
                <a:solidFill>
                  <a:srgbClr val="0070C0"/>
                </a:solidFill>
              </a:rPr>
              <a:t>anche più volte ed in qualunque ordine</a:t>
            </a:r>
            <a:r>
              <a:rPr lang="it-IT" dirty="0" smtClean="0"/>
              <a:t>) per dar vita ad interrogazioni più o meno complesse</a:t>
            </a:r>
          </a:p>
          <a:p>
            <a:pPr lvl="1"/>
            <a:r>
              <a:rPr lang="it-IT" dirty="0" smtClean="0"/>
              <a:t>Match, Project, Group, </a:t>
            </a:r>
            <a:r>
              <a:rPr lang="it-IT" dirty="0" err="1" smtClean="0"/>
              <a:t>Unwind</a:t>
            </a:r>
            <a:r>
              <a:rPr lang="it-IT" smtClean="0"/>
              <a:t>, Sort</a:t>
            </a:r>
            <a:r>
              <a:rPr lang="it-IT" dirty="0" smtClean="0"/>
              <a:t>, Limit, </a:t>
            </a:r>
            <a:r>
              <a:rPr lang="it-IT" dirty="0" err="1" smtClean="0"/>
              <a:t>Skip</a:t>
            </a:r>
            <a:endParaRPr lang="it-IT" dirty="0"/>
          </a:p>
          <a:p>
            <a:r>
              <a:rPr lang="it-IT" dirty="0" smtClean="0"/>
              <a:t>Non solo aggregazioni: l’elevata espressività del framework consente di formulare </a:t>
            </a:r>
            <a:r>
              <a:rPr lang="it-IT" b="1" dirty="0" smtClean="0"/>
              <a:t>interrogazioni che non si potevano fare col </a:t>
            </a:r>
            <a:r>
              <a:rPr lang="it-IT" b="1" dirty="0" err="1" smtClean="0"/>
              <a:t>Find</a:t>
            </a:r>
            <a:endParaRPr lang="it-IT" b="1" dirty="0" smtClean="0"/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Applicare trasformazioni sulle date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Concatenare due o più campi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Confrontare i valori di due campi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Restituire un singolo elemento di un array invece dell’array intero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Framework di aggregazione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esempio: in una collezione di riviste, voglio sapere quali sono gli autori che hanno venduto più di tutti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Project</a:t>
            </a:r>
            <a:r>
              <a:rPr lang="it-IT" dirty="0" smtClean="0"/>
              <a:t>: estraggo da ogni documento l’autore della rivisita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Group</a:t>
            </a:r>
            <a:r>
              <a:rPr lang="it-IT" dirty="0" smtClean="0"/>
              <a:t>: raggruppo per autore, contando il numero di occorrenze di ciascuno</a:t>
            </a:r>
          </a:p>
          <a:p>
            <a:pPr lvl="1"/>
            <a:r>
              <a:rPr lang="it-IT" dirty="0" err="1" smtClean="0">
                <a:solidFill>
                  <a:srgbClr val="0070C0"/>
                </a:solidFill>
              </a:rPr>
              <a:t>Sort</a:t>
            </a:r>
            <a:r>
              <a:rPr lang="it-IT" dirty="0" smtClean="0"/>
              <a:t>: ordino in maniera decrescente sul numero di occorrenze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Limit</a:t>
            </a:r>
            <a:r>
              <a:rPr lang="it-IT" dirty="0" smtClean="0"/>
              <a:t>: mantengo solo i primi 5 risultati</a:t>
            </a:r>
          </a:p>
          <a:p>
            <a:r>
              <a:rPr lang="it-IT" dirty="0" smtClean="0"/>
              <a:t>La </a:t>
            </a:r>
            <a:r>
              <a:rPr lang="it-IT" dirty="0" err="1" smtClean="0"/>
              <a:t>query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/>
              <a:t>db.articles.aggregate</a:t>
            </a:r>
            <a:r>
              <a:rPr lang="it-IT" dirty="0" smtClean="0"/>
              <a:t>([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 err="1"/>
              <a:t>project</a:t>
            </a:r>
            <a:r>
              <a:rPr lang="it-IT" dirty="0"/>
              <a:t>" </a:t>
            </a:r>
            <a:r>
              <a:rPr lang="it-IT" dirty="0" smtClean="0"/>
              <a:t>:	{"</a:t>
            </a:r>
            <a:r>
              <a:rPr lang="it-IT" dirty="0" err="1"/>
              <a:t>author</a:t>
            </a:r>
            <a:r>
              <a:rPr lang="it-IT" dirty="0"/>
              <a:t>" : 1</a:t>
            </a:r>
            <a:r>
              <a:rPr lang="it-IT" dirty="0" smtClean="0"/>
              <a:t>}},</a:t>
            </a:r>
            <a:br>
              <a:rPr lang="it-IT" dirty="0" smtClean="0"/>
            </a:br>
            <a:r>
              <a:rPr lang="it-IT" dirty="0" smtClean="0"/>
              <a:t>   </a:t>
            </a:r>
            <a:r>
              <a:rPr lang="en-US" dirty="0" smtClean="0"/>
              <a:t>{"$</a:t>
            </a:r>
            <a:r>
              <a:rPr lang="en-US" dirty="0"/>
              <a:t>group" </a:t>
            </a:r>
            <a:r>
              <a:rPr lang="en-US" dirty="0" smtClean="0"/>
              <a:t>:	{"_</a:t>
            </a:r>
            <a:r>
              <a:rPr lang="en-US" dirty="0"/>
              <a:t>id" : "$author", "count" : {"$sum" : 1</a:t>
            </a:r>
            <a:r>
              <a:rPr lang="en-US" dirty="0" smtClean="0"/>
              <a:t>}}},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it-IT" dirty="0" smtClean="0"/>
              <a:t>{"$</a:t>
            </a:r>
            <a:r>
              <a:rPr lang="it-IT" dirty="0" err="1"/>
              <a:t>sort</a:t>
            </a:r>
            <a:r>
              <a:rPr lang="it-IT" dirty="0"/>
              <a:t>" : </a:t>
            </a:r>
            <a:r>
              <a:rPr lang="it-IT" dirty="0" smtClean="0"/>
              <a:t>	{"</a:t>
            </a:r>
            <a:r>
              <a:rPr lang="it-IT" dirty="0" err="1"/>
              <a:t>count</a:t>
            </a:r>
            <a:r>
              <a:rPr lang="it-IT" dirty="0"/>
              <a:t>" : -1</a:t>
            </a:r>
            <a:r>
              <a:rPr lang="it-IT" dirty="0" smtClean="0"/>
              <a:t>}},</a:t>
            </a:r>
            <a:br>
              <a:rPr lang="it-IT" dirty="0" smtClean="0"/>
            </a:br>
            <a:r>
              <a:rPr lang="it-IT" dirty="0" smtClean="0"/>
              <a:t>   {"$</a:t>
            </a:r>
            <a:r>
              <a:rPr lang="it-IT" dirty="0" err="1"/>
              <a:t>limit</a:t>
            </a:r>
            <a:r>
              <a:rPr lang="it-IT" dirty="0"/>
              <a:t>" : </a:t>
            </a:r>
            <a:r>
              <a:rPr lang="it-IT" dirty="0" smtClean="0"/>
              <a:t>	5}</a:t>
            </a:r>
            <a:br>
              <a:rPr lang="it-IT" dirty="0" smtClean="0"/>
            </a:br>
            <a:r>
              <a:rPr lang="it-IT" dirty="0" smtClean="0"/>
              <a:t>])</a:t>
            </a:r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$match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L’operatore </a:t>
            </a:r>
            <a:r>
              <a:rPr lang="it-IT" b="1" dirty="0" smtClean="0"/>
              <a:t>$match </a:t>
            </a:r>
            <a:r>
              <a:rPr lang="it-IT" dirty="0" smtClean="0"/>
              <a:t>permette di </a:t>
            </a:r>
            <a:r>
              <a:rPr lang="it-IT" b="1" dirty="0" smtClean="0"/>
              <a:t>filtrare i documenti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Opera sostanzialmente come una </a:t>
            </a:r>
            <a:r>
              <a:rPr lang="it-IT" dirty="0" err="1" smtClean="0">
                <a:solidFill>
                  <a:srgbClr val="0070C0"/>
                </a:solidFill>
              </a:rPr>
              <a:t>query</a:t>
            </a:r>
            <a:r>
              <a:rPr lang="it-IT" dirty="0" smtClean="0">
                <a:solidFill>
                  <a:srgbClr val="0070C0"/>
                </a:solidFill>
              </a:rPr>
              <a:t> di </a:t>
            </a:r>
            <a:r>
              <a:rPr lang="it-IT" dirty="0" err="1" smtClean="0">
                <a:solidFill>
                  <a:srgbClr val="0070C0"/>
                </a:solidFill>
              </a:rPr>
              <a:t>Find</a:t>
            </a:r>
            <a:endParaRPr lang="it-IT" dirty="0" smtClean="0">
              <a:solidFill>
                <a:srgbClr val="0070C0"/>
              </a:solidFill>
            </a:endParaRPr>
          </a:p>
          <a:p>
            <a:pPr lvl="1"/>
            <a:r>
              <a:rPr lang="it-IT" dirty="0" smtClean="0"/>
              <a:t>Unica eccezione: non supporta operatori </a:t>
            </a:r>
            <a:r>
              <a:rPr lang="it-IT" dirty="0" err="1" smtClean="0"/>
              <a:t>geospaziali</a:t>
            </a:r>
            <a:endParaRPr lang="it-IT" dirty="0" smtClean="0"/>
          </a:p>
          <a:p>
            <a:r>
              <a:rPr lang="it-IT" dirty="0" smtClean="0"/>
              <a:t>E’ buona norma utilizzare l’operatore il prima possibile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Riduce il numero di documenti </a:t>
            </a:r>
            <a:r>
              <a:rPr lang="it-IT" dirty="0" smtClean="0"/>
              <a:t>delle operazioni successive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Può sfruttare gli indici </a:t>
            </a:r>
            <a:r>
              <a:rPr lang="it-IT" dirty="0" smtClean="0"/>
              <a:t>(in fasi successive potrebbero non essere utilizzabili)</a:t>
            </a:r>
          </a:p>
          <a:p>
            <a:r>
              <a:rPr lang="it-IT" dirty="0" smtClean="0"/>
              <a:t>Un esempio</a:t>
            </a:r>
          </a:p>
          <a:p>
            <a:pPr lvl="1"/>
            <a:r>
              <a:rPr lang="it-IT" dirty="0" err="1" smtClean="0"/>
              <a:t>db.restaurants.aggregate</a:t>
            </a:r>
            <a:r>
              <a:rPr lang="it-IT" dirty="0" smtClean="0"/>
              <a:t>([{$match: {</a:t>
            </a:r>
            <a:r>
              <a:rPr lang="it-IT" dirty="0" err="1" smtClean="0"/>
              <a:t>cuisine</a:t>
            </a:r>
            <a:r>
              <a:rPr lang="it-IT" dirty="0" smtClean="0"/>
              <a:t>: "Hamburger"} }])</a:t>
            </a:r>
          </a:p>
          <a:p>
            <a:pPr lvl="1"/>
            <a:r>
              <a:rPr lang="it-IT" dirty="0" err="1" smtClean="0"/>
              <a:t>db.restaurants.find</a:t>
            </a:r>
            <a:r>
              <a:rPr lang="it-IT" dirty="0" smtClean="0"/>
              <a:t>({</a:t>
            </a:r>
            <a:r>
              <a:rPr lang="it-IT" dirty="0" err="1"/>
              <a:t>cuisine</a:t>
            </a:r>
            <a:r>
              <a:rPr lang="it-IT" dirty="0"/>
              <a:t>: "Hamburger</a:t>
            </a:r>
            <a:r>
              <a:rPr lang="it-IT" dirty="0" smtClean="0"/>
              <a:t>"})</a:t>
            </a:r>
            <a:endParaRPr lang="it-IT" dirty="0"/>
          </a:p>
          <a:p>
            <a:pPr lvl="1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21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project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L’operatore </a:t>
            </a:r>
            <a:r>
              <a:rPr lang="it-IT" b="1" dirty="0" smtClean="0"/>
              <a:t>$</a:t>
            </a:r>
            <a:r>
              <a:rPr lang="it-IT" b="1" dirty="0" err="1" smtClean="0"/>
              <a:t>project</a:t>
            </a:r>
            <a:r>
              <a:rPr lang="it-IT" b="1" dirty="0" smtClean="0"/>
              <a:t> </a:t>
            </a:r>
            <a:r>
              <a:rPr lang="it-IT" dirty="0" smtClean="0"/>
              <a:t>permette di </a:t>
            </a:r>
            <a:r>
              <a:rPr lang="it-IT" dirty="0" smtClean="0">
                <a:solidFill>
                  <a:srgbClr val="0070C0"/>
                </a:solidFill>
              </a:rPr>
              <a:t>effettuare una proiezione dei campi</a:t>
            </a:r>
          </a:p>
          <a:p>
            <a:pPr lvl="1"/>
            <a:r>
              <a:rPr lang="it-IT" dirty="0" smtClean="0"/>
              <a:t>E’ </a:t>
            </a:r>
            <a:r>
              <a:rPr lang="it-IT" b="1" dirty="0" smtClean="0">
                <a:solidFill>
                  <a:srgbClr val="FF0000"/>
                </a:solidFill>
              </a:rPr>
              <a:t>molto più potente </a:t>
            </a:r>
            <a:r>
              <a:rPr lang="it-IT" dirty="0" smtClean="0"/>
              <a:t>della proiezione nel comando </a:t>
            </a:r>
            <a:r>
              <a:rPr lang="it-IT" dirty="0" err="1" smtClean="0"/>
              <a:t>Find</a:t>
            </a:r>
            <a:endParaRPr lang="it-IT" dirty="0" smtClean="0"/>
          </a:p>
          <a:p>
            <a:pPr lvl="1"/>
            <a:r>
              <a:rPr lang="it-IT" dirty="0" smtClean="0"/>
              <a:t>Permette di estrarre campi da oggetti innestati e di applicare trasformazioni</a:t>
            </a:r>
          </a:p>
          <a:p>
            <a:r>
              <a:rPr lang="it-IT" dirty="0" err="1"/>
              <a:t>db.articles.aggregate</a:t>
            </a:r>
            <a:r>
              <a:rPr lang="it-IT" dirty="0" smtClean="0"/>
              <a:t>([{"$</a:t>
            </a:r>
            <a:r>
              <a:rPr lang="it-IT" dirty="0" err="1"/>
              <a:t>project</a:t>
            </a:r>
            <a:r>
              <a:rPr lang="it-IT" dirty="0"/>
              <a:t>" : {"</a:t>
            </a:r>
            <a:r>
              <a:rPr lang="it-IT" dirty="0" err="1"/>
              <a:t>author</a:t>
            </a:r>
            <a:r>
              <a:rPr lang="it-IT" dirty="0"/>
              <a:t>" : 1, "_id" : 0</a:t>
            </a:r>
            <a:r>
              <a:rPr lang="it-IT" dirty="0" smtClean="0"/>
              <a:t>}}])</a:t>
            </a:r>
          </a:p>
          <a:p>
            <a:pPr lvl="1"/>
            <a:r>
              <a:rPr lang="it-IT" dirty="0" smtClean="0"/>
              <a:t>Restituisce l’autore di un articolo ed esclude il campo _id</a:t>
            </a:r>
          </a:p>
          <a:p>
            <a:r>
              <a:rPr lang="it-IT" dirty="0" err="1"/>
              <a:t>db.users.aggregate</a:t>
            </a:r>
            <a:r>
              <a:rPr lang="it-IT" dirty="0" smtClean="0"/>
              <a:t>([{"$</a:t>
            </a:r>
            <a:r>
              <a:rPr lang="it-IT" dirty="0" err="1"/>
              <a:t>project</a:t>
            </a:r>
            <a:r>
              <a:rPr lang="it-IT" dirty="0"/>
              <a:t>" : {"</a:t>
            </a:r>
            <a:r>
              <a:rPr lang="it-IT" dirty="0" err="1"/>
              <a:t>userId</a:t>
            </a:r>
            <a:r>
              <a:rPr lang="it-IT" dirty="0"/>
              <a:t>" : "$_id", "_id" : 0</a:t>
            </a:r>
            <a:r>
              <a:rPr lang="it-IT" dirty="0" smtClean="0"/>
              <a:t>}}])</a:t>
            </a:r>
          </a:p>
          <a:p>
            <a:pPr lvl="1"/>
            <a:r>
              <a:rPr lang="it-IT" dirty="0" smtClean="0"/>
              <a:t>Rinomina il campo _id in </a:t>
            </a:r>
            <a:r>
              <a:rPr lang="it-IT" dirty="0" err="1" smtClean="0"/>
              <a:t>userId</a:t>
            </a:r>
            <a:endParaRPr lang="it-IT" dirty="0" smtClean="0"/>
          </a:p>
          <a:p>
            <a:pPr lvl="1"/>
            <a:r>
              <a:rPr lang="it-IT" dirty="0" smtClean="0"/>
              <a:t>In pratica, introduce un nuovo campo </a:t>
            </a:r>
            <a:r>
              <a:rPr lang="it-IT" dirty="0" err="1" smtClean="0"/>
              <a:t>userId</a:t>
            </a:r>
            <a:r>
              <a:rPr lang="it-IT" dirty="0" smtClean="0"/>
              <a:t> il cui valore corrisponde al valore di _id</a:t>
            </a:r>
          </a:p>
          <a:p>
            <a:pPr lvl="1"/>
            <a:r>
              <a:rPr lang="it-IT" dirty="0" smtClean="0"/>
              <a:t>NB: </a:t>
            </a:r>
            <a:r>
              <a:rPr lang="it-IT" dirty="0" smtClean="0">
                <a:solidFill>
                  <a:srgbClr val="0070C0"/>
                </a:solidFill>
              </a:rPr>
              <a:t>l’utilizzo dell’operatore $ in "$_id" permette di indicare il riferimento ad un campo</a:t>
            </a:r>
            <a:r>
              <a:rPr lang="it-IT" dirty="0" smtClean="0"/>
              <a:t>; altrimenti, "_id" verrebbe interpretato come un semplice valore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3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project</a:t>
            </a:r>
            <a:r>
              <a:rPr lang="it-IT" dirty="0" smtClean="0"/>
              <a:t> – espressioni matematiche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Espressioni</a:t>
            </a:r>
            <a:r>
              <a:rPr lang="en-US" b="1" dirty="0" smtClean="0"/>
              <a:t> </a:t>
            </a:r>
            <a:r>
              <a:rPr lang="en-US" b="1" dirty="0" err="1" smtClean="0"/>
              <a:t>su</a:t>
            </a:r>
            <a:r>
              <a:rPr lang="en-US" b="1" dirty="0" smtClean="0"/>
              <a:t> 1 o </a:t>
            </a:r>
            <a:r>
              <a:rPr lang="en-US" b="1" dirty="0" err="1" smtClean="0"/>
              <a:t>più</a:t>
            </a:r>
            <a:r>
              <a:rPr lang="en-US" b="1" dirty="0" smtClean="0"/>
              <a:t> </a:t>
            </a:r>
            <a:r>
              <a:rPr lang="en-US" b="1" dirty="0" err="1" smtClean="0"/>
              <a:t>valori</a:t>
            </a:r>
            <a:r>
              <a:rPr lang="en-US" dirty="0" smtClean="0"/>
              <a:t>: $add, $multiply</a:t>
            </a:r>
            <a:endParaRPr lang="en-US" dirty="0"/>
          </a:p>
          <a:p>
            <a:pPr lvl="1"/>
            <a:r>
              <a:rPr lang="en-US" dirty="0"/>
              <a:t>"$add" : [</a:t>
            </a:r>
            <a:r>
              <a:rPr lang="en-US" dirty="0" smtClean="0"/>
              <a:t>expr1, </a:t>
            </a:r>
            <a:r>
              <a:rPr lang="en-US" dirty="0"/>
              <a:t>expr2, ..., </a:t>
            </a:r>
            <a:r>
              <a:rPr lang="en-US" dirty="0" err="1" smtClean="0"/>
              <a:t>exprN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b="1" dirty="0" err="1" smtClean="0"/>
              <a:t>Espressioni</a:t>
            </a:r>
            <a:r>
              <a:rPr lang="en-US" b="1" dirty="0" smtClean="0"/>
              <a:t> </a:t>
            </a:r>
            <a:r>
              <a:rPr lang="en-US" b="1" dirty="0" err="1" smtClean="0"/>
              <a:t>su</a:t>
            </a:r>
            <a:r>
              <a:rPr lang="en-US" b="1" dirty="0" smtClean="0"/>
              <a:t> 2 </a:t>
            </a:r>
            <a:r>
              <a:rPr lang="en-US" b="1" dirty="0" err="1" smtClean="0"/>
              <a:t>valori</a:t>
            </a:r>
            <a:r>
              <a:rPr lang="en-US" dirty="0" smtClean="0"/>
              <a:t>: $subtract, $divide, $mod</a:t>
            </a:r>
          </a:p>
          <a:p>
            <a:pPr lvl="1"/>
            <a:r>
              <a:rPr lang="en-US" dirty="0" smtClean="0"/>
              <a:t>"$</a:t>
            </a:r>
            <a:r>
              <a:rPr lang="en-US" dirty="0"/>
              <a:t>subtract" : [expr1, expr2]</a:t>
            </a:r>
          </a:p>
          <a:p>
            <a:pPr lvl="1"/>
            <a:r>
              <a:rPr lang="en-US" dirty="0" smtClean="0"/>
              <a:t>"$divide": divide </a:t>
            </a:r>
            <a:r>
              <a:rPr lang="en-US" dirty="0" err="1" smtClean="0"/>
              <a:t>il</a:t>
            </a:r>
            <a:r>
              <a:rPr lang="en-US" dirty="0" smtClean="0"/>
              <a:t> primo </a:t>
            </a:r>
            <a:r>
              <a:rPr lang="en-US" dirty="0" err="1" smtClean="0"/>
              <a:t>valore</a:t>
            </a:r>
            <a:r>
              <a:rPr lang="en-US" dirty="0" smtClean="0"/>
              <a:t> per </a:t>
            </a:r>
            <a:r>
              <a:rPr lang="en-US" dirty="0" err="1" smtClean="0"/>
              <a:t>il</a:t>
            </a:r>
            <a:r>
              <a:rPr lang="en-US" dirty="0" smtClean="0"/>
              <a:t> secondo</a:t>
            </a:r>
            <a:endParaRPr lang="en-US" dirty="0"/>
          </a:p>
          <a:p>
            <a:pPr lvl="1"/>
            <a:r>
              <a:rPr lang="en-US" dirty="0" smtClean="0"/>
              <a:t>"$mod": divide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primo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smtClean="0"/>
              <a:t>secondo e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resto</a:t>
            </a:r>
          </a:p>
          <a:p>
            <a:r>
              <a:rPr lang="it-IT" b="1" dirty="0" smtClean="0"/>
              <a:t>Un esempio</a:t>
            </a:r>
          </a:p>
          <a:p>
            <a:pPr lvl="1"/>
            <a:r>
              <a:rPr lang="it-IT" dirty="0" err="1" smtClean="0">
                <a:solidFill>
                  <a:srgbClr val="0070C0"/>
                </a:solidFill>
              </a:rPr>
              <a:t>db.employees.aggregate</a:t>
            </a:r>
            <a:r>
              <a:rPr lang="it-IT" dirty="0" smtClean="0">
                <a:solidFill>
                  <a:srgbClr val="0070C0"/>
                </a:solidFill>
              </a:rPr>
              <a:t>([{ 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 "</a:t>
            </a:r>
            <a:r>
              <a:rPr lang="it-IT" dirty="0" err="1">
                <a:solidFill>
                  <a:srgbClr val="0070C0"/>
                </a:solidFill>
              </a:rPr>
              <a:t>totalPay</a:t>
            </a:r>
            <a:r>
              <a:rPr lang="it-IT" dirty="0">
                <a:solidFill>
                  <a:srgbClr val="0070C0"/>
                </a:solidFill>
              </a:rPr>
              <a:t>" </a:t>
            </a:r>
            <a:r>
              <a:rPr lang="it-IT" dirty="0" smtClean="0">
                <a:solidFill>
                  <a:srgbClr val="0070C0"/>
                </a:solidFill>
              </a:rPr>
              <a:t>:</a:t>
            </a:r>
            <a:r>
              <a:rPr lang="it-IT" dirty="0">
                <a:solidFill>
                  <a:srgbClr val="0070C0"/>
                </a:solidFill>
              </a:rPr>
              <a:t/>
            </a:r>
            <a:br>
              <a:rPr lang="it-IT" dirty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   { "$</a:t>
            </a:r>
            <a:r>
              <a:rPr lang="en-US" dirty="0">
                <a:solidFill>
                  <a:srgbClr val="0070C0"/>
                </a:solidFill>
              </a:rPr>
              <a:t>subtract" : [{"$add" : ["$salary", "$bonus"]}, "$401k</a:t>
            </a:r>
            <a:r>
              <a:rPr lang="en-US" dirty="0" smtClean="0">
                <a:solidFill>
                  <a:srgbClr val="0070C0"/>
                </a:solidFill>
              </a:rPr>
              <a:t>"] }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it-IT" dirty="0" smtClean="0"/>
              <a:t>Restituisce un campo calcolato: </a:t>
            </a:r>
            <a:r>
              <a:rPr lang="it-IT" dirty="0" err="1" smtClean="0"/>
              <a:t>totalPay</a:t>
            </a:r>
            <a:r>
              <a:rPr lang="it-IT" dirty="0" smtClean="0"/>
              <a:t> = (</a:t>
            </a:r>
            <a:r>
              <a:rPr lang="it-IT" dirty="0" err="1" smtClean="0"/>
              <a:t>salary</a:t>
            </a:r>
            <a:r>
              <a:rPr lang="it-IT" dirty="0" smtClean="0"/>
              <a:t> + bonus) - 401k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project</a:t>
            </a:r>
            <a:r>
              <a:rPr lang="it-IT" dirty="0" smtClean="0"/>
              <a:t> – espressioni sulle date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2959" y="1845734"/>
            <a:ext cx="7843963" cy="4227520"/>
          </a:xfrm>
        </p:spPr>
        <p:txBody>
          <a:bodyPr>
            <a:normAutofit/>
          </a:bodyPr>
          <a:lstStyle/>
          <a:p>
            <a:r>
              <a:rPr lang="en-US" dirty="0" smtClean="0"/>
              <a:t>Ci </a:t>
            </a:r>
            <a:r>
              <a:rPr lang="en-US" dirty="0" err="1" smtClean="0"/>
              <a:t>sono</a:t>
            </a:r>
            <a:r>
              <a:rPr lang="en-US" dirty="0" smtClean="0"/>
              <a:t> diverse </a:t>
            </a:r>
            <a:r>
              <a:rPr lang="en-US" dirty="0" err="1" smtClean="0"/>
              <a:t>espressioni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permettono</a:t>
            </a:r>
            <a:r>
              <a:rPr lang="en-US" dirty="0" smtClean="0"/>
              <a:t> di </a:t>
            </a:r>
            <a:r>
              <a:rPr lang="en-US" b="1" dirty="0" err="1" smtClean="0"/>
              <a:t>estrarre</a:t>
            </a:r>
            <a:r>
              <a:rPr lang="en-US" b="1" dirty="0" smtClean="0"/>
              <a:t>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specifica</a:t>
            </a:r>
            <a:r>
              <a:rPr lang="en-US" b="1" dirty="0" smtClean="0"/>
              <a:t> </a:t>
            </a:r>
            <a:r>
              <a:rPr lang="en-US" b="1" dirty="0" err="1" smtClean="0"/>
              <a:t>informazione</a:t>
            </a:r>
            <a:r>
              <a:rPr lang="en-US" b="1" dirty="0" smtClean="0"/>
              <a:t> a </a:t>
            </a:r>
            <a:r>
              <a:rPr lang="en-US" b="1" dirty="0" err="1" smtClean="0"/>
              <a:t>partire</a:t>
            </a:r>
            <a:r>
              <a:rPr lang="en-US" b="1" dirty="0" smtClean="0"/>
              <a:t> da </a:t>
            </a:r>
            <a:r>
              <a:rPr lang="en-US" b="1" dirty="0" err="1" smtClean="0"/>
              <a:t>una</a:t>
            </a:r>
            <a:r>
              <a:rPr lang="en-US" b="1" dirty="0" smtClean="0"/>
              <a:t> data</a:t>
            </a:r>
          </a:p>
          <a:p>
            <a:pPr lvl="1"/>
            <a:r>
              <a:rPr lang="en-US" dirty="0"/>
              <a:t>"$year", "$month", "$</a:t>
            </a:r>
            <a:r>
              <a:rPr lang="en-US" dirty="0" smtClean="0"/>
              <a:t>week"</a:t>
            </a:r>
          </a:p>
          <a:p>
            <a:pPr lvl="1"/>
            <a:r>
              <a:rPr lang="en-US" dirty="0"/>
              <a:t>"$</a:t>
            </a:r>
            <a:r>
              <a:rPr lang="en-US" dirty="0" err="1"/>
              <a:t>dayOfYear</a:t>
            </a:r>
            <a:r>
              <a:rPr lang="en-US" dirty="0"/>
              <a:t>", </a:t>
            </a:r>
            <a:r>
              <a:rPr lang="en-US" dirty="0" smtClean="0"/>
              <a:t>"$</a:t>
            </a:r>
            <a:r>
              <a:rPr lang="en-US" dirty="0" err="1"/>
              <a:t>dayOfMonth</a:t>
            </a:r>
            <a:r>
              <a:rPr lang="en-US" dirty="0"/>
              <a:t>", "$</a:t>
            </a:r>
            <a:r>
              <a:rPr lang="en-US" dirty="0" err="1" smtClean="0"/>
              <a:t>dayOfWeek</a:t>
            </a:r>
            <a:r>
              <a:rPr lang="en-US" dirty="0" smtClean="0"/>
              <a:t>"</a:t>
            </a:r>
          </a:p>
          <a:p>
            <a:pPr lvl="1"/>
            <a:r>
              <a:rPr lang="en-US" dirty="0" smtClean="0"/>
              <a:t>"$</a:t>
            </a:r>
            <a:r>
              <a:rPr lang="en-US" dirty="0"/>
              <a:t>hour", "$minute</a:t>
            </a:r>
            <a:r>
              <a:rPr lang="en-US" dirty="0" smtClean="0"/>
              <a:t>", </a:t>
            </a:r>
            <a:r>
              <a:rPr lang="en-US" dirty="0"/>
              <a:t>"$second</a:t>
            </a:r>
            <a:r>
              <a:rPr lang="en-US" dirty="0" smtClean="0"/>
              <a:t>"</a:t>
            </a:r>
          </a:p>
          <a:p>
            <a:r>
              <a:rPr lang="it-IT" dirty="0" smtClean="0"/>
              <a:t>Esempi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 smtClean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 smtClean="0">
                <a:solidFill>
                  <a:srgbClr val="0070C0"/>
                </a:solidFill>
              </a:rPr>
              <a:t>": {"</a:t>
            </a:r>
            <a:r>
              <a:rPr lang="it-IT" dirty="0" err="1">
                <a:solidFill>
                  <a:srgbClr val="0070C0"/>
                </a:solidFill>
              </a:rPr>
              <a:t>hiredIn</a:t>
            </a:r>
            <a:r>
              <a:rPr lang="it-IT" dirty="0">
                <a:solidFill>
                  <a:srgbClr val="0070C0"/>
                </a:solidFill>
              </a:rPr>
              <a:t>" </a:t>
            </a:r>
            <a:r>
              <a:rPr lang="it-IT" dirty="0" smtClean="0">
                <a:solidFill>
                  <a:srgbClr val="0070C0"/>
                </a:solidFill>
              </a:rPr>
              <a:t>:{"$</a:t>
            </a:r>
            <a:r>
              <a:rPr lang="it-IT" dirty="0" err="1">
                <a:solidFill>
                  <a:srgbClr val="0070C0"/>
                </a:solidFill>
              </a:rPr>
              <a:t>month</a:t>
            </a:r>
            <a:r>
              <a:rPr lang="it-IT" dirty="0">
                <a:solidFill>
                  <a:srgbClr val="0070C0"/>
                </a:solidFill>
              </a:rPr>
              <a:t>" : "$</a:t>
            </a:r>
            <a:r>
              <a:rPr lang="it-IT" dirty="0" err="1">
                <a:solidFill>
                  <a:srgbClr val="0070C0"/>
                </a:solidFill>
              </a:rPr>
              <a:t>hireDate</a:t>
            </a:r>
            <a:r>
              <a:rPr lang="it-IT" dirty="0" smtClean="0">
                <a:solidFill>
                  <a:srgbClr val="0070C0"/>
                </a:solidFill>
              </a:rPr>
              <a:t>"}} }])</a:t>
            </a:r>
          </a:p>
          <a:p>
            <a:pPr lvl="1"/>
            <a:r>
              <a:rPr lang="it-IT" dirty="0" smtClean="0"/>
              <a:t>Restituisce il mese in cui gli impiegati sono stati assunti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 smtClean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{"</a:t>
            </a:r>
            <a:r>
              <a:rPr lang="it-IT" dirty="0" err="1">
                <a:solidFill>
                  <a:srgbClr val="0070C0"/>
                </a:solidFill>
              </a:rPr>
              <a:t>tenure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br>
              <a:rPr lang="it-IT" dirty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{ </a:t>
            </a:r>
            <a:r>
              <a:rPr lang="en-US" dirty="0" smtClean="0">
                <a:solidFill>
                  <a:srgbClr val="0070C0"/>
                </a:solidFill>
              </a:rPr>
              <a:t>"$</a:t>
            </a:r>
            <a:r>
              <a:rPr lang="en-US" dirty="0">
                <a:solidFill>
                  <a:srgbClr val="0070C0"/>
                </a:solidFill>
              </a:rPr>
              <a:t>subtract" : [{"$year" : new Date()}, {"$year" : "$</a:t>
            </a:r>
            <a:r>
              <a:rPr lang="en-US" dirty="0" err="1" smtClean="0">
                <a:solidFill>
                  <a:srgbClr val="0070C0"/>
                </a:solidFill>
              </a:rPr>
              <a:t>hireDate</a:t>
            </a:r>
            <a:r>
              <a:rPr lang="en-US" dirty="0" smtClean="0">
                <a:solidFill>
                  <a:srgbClr val="0070C0"/>
                </a:solidFill>
              </a:rPr>
              <a:t>“}] }</a:t>
            </a:r>
            <a:r>
              <a:rPr lang="en-US" dirty="0">
                <a:solidFill>
                  <a:srgbClr val="0070C0"/>
                </a:solidFill>
              </a:rPr>
              <a:t/>
            </a:r>
            <a:br>
              <a:rPr lang="en-US" dirty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 }])</a:t>
            </a:r>
          </a:p>
          <a:p>
            <a:pPr lvl="1"/>
            <a:r>
              <a:rPr lang="it-IT" dirty="0" smtClean="0"/>
              <a:t>Restituisce il numero di anni trascorsi dall’assunzione degli impiegati</a:t>
            </a:r>
          </a:p>
          <a:p>
            <a:pPr lvl="1"/>
            <a:r>
              <a:rPr lang="it-IT" dirty="0" smtClean="0">
                <a:solidFill>
                  <a:srgbClr val="0070C0"/>
                </a:solidFill>
              </a:rPr>
              <a:t>Un’operazione aritmetica tra due date restituisce un risultato in millisecondi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Operatore $</a:t>
            </a:r>
            <a:r>
              <a:rPr lang="it-IT" dirty="0" err="1" smtClean="0"/>
              <a:t>project</a:t>
            </a:r>
            <a:r>
              <a:rPr lang="it-IT" dirty="0" smtClean="0"/>
              <a:t> – espressioni sulle stringhe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/>
              <a:t>substr</a:t>
            </a:r>
            <a:r>
              <a:rPr lang="it-IT" dirty="0"/>
              <a:t>" : [</a:t>
            </a:r>
            <a:r>
              <a:rPr lang="it-IT" i="1" dirty="0" err="1"/>
              <a:t>expr</a:t>
            </a:r>
            <a:r>
              <a:rPr lang="it-IT" dirty="0"/>
              <a:t>, </a:t>
            </a:r>
            <a:r>
              <a:rPr lang="it-IT" i="1" dirty="0" err="1"/>
              <a:t>startOffset</a:t>
            </a:r>
            <a:r>
              <a:rPr lang="it-IT" dirty="0"/>
              <a:t>, </a:t>
            </a:r>
            <a:r>
              <a:rPr lang="it-IT" i="1" dirty="0" err="1"/>
              <a:t>numToReturn</a:t>
            </a:r>
            <a:r>
              <a:rPr lang="it-IT" dirty="0"/>
              <a:t>]</a:t>
            </a:r>
          </a:p>
          <a:p>
            <a:pPr lvl="1"/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sottostringa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passata</a:t>
            </a:r>
            <a:r>
              <a:rPr lang="en-US" dirty="0" smtClean="0"/>
              <a:t> come primo </a:t>
            </a:r>
            <a:r>
              <a:rPr lang="en-US" dirty="0" err="1" smtClean="0"/>
              <a:t>parametro</a:t>
            </a:r>
            <a:r>
              <a:rPr lang="en-US" dirty="0" smtClean="0"/>
              <a:t>; parte da </a:t>
            </a:r>
            <a:r>
              <a:rPr lang="en-US" i="1" dirty="0" err="1" smtClean="0"/>
              <a:t>startOffset</a:t>
            </a:r>
            <a:r>
              <a:rPr lang="en-US" dirty="0" smtClean="0"/>
              <a:t> e </a:t>
            </a:r>
            <a:r>
              <a:rPr lang="en-US" dirty="0" err="1" smtClean="0"/>
              <a:t>restituisce</a:t>
            </a:r>
            <a:r>
              <a:rPr lang="en-US" dirty="0" smtClean="0"/>
              <a:t> </a:t>
            </a:r>
            <a:r>
              <a:rPr lang="en-US" i="1" dirty="0" err="1" smtClean="0"/>
              <a:t>numToReturn</a:t>
            </a:r>
            <a:r>
              <a:rPr lang="en-US" i="1" dirty="0" smtClean="0"/>
              <a:t> </a:t>
            </a:r>
            <a:r>
              <a:rPr lang="en-US" dirty="0" err="1" smtClean="0"/>
              <a:t>byt</a:t>
            </a:r>
            <a:endParaRPr lang="en-US" dirty="0" smtClean="0"/>
          </a:p>
          <a:p>
            <a:pPr lvl="1"/>
            <a:r>
              <a:rPr lang="en-US" dirty="0" err="1" smtClean="0"/>
              <a:t>Attenzione</a:t>
            </a:r>
            <a:r>
              <a:rPr lang="en-US" dirty="0" smtClean="0"/>
              <a:t> </a:t>
            </a:r>
            <a:r>
              <a:rPr lang="en-US" dirty="0" err="1" smtClean="0"/>
              <a:t>alla</a:t>
            </a:r>
            <a:r>
              <a:rPr lang="en-US" dirty="0" smtClean="0"/>
              <a:t> </a:t>
            </a:r>
            <a:r>
              <a:rPr lang="en-US" dirty="0" err="1" smtClean="0"/>
              <a:t>codifica</a:t>
            </a:r>
            <a:r>
              <a:rPr lang="en-US" dirty="0" smtClean="0"/>
              <a:t>: un byte </a:t>
            </a:r>
            <a:r>
              <a:rPr lang="en-US" dirty="0" err="1" smtClean="0"/>
              <a:t>potrebbe</a:t>
            </a:r>
            <a:r>
              <a:rPr lang="en-US" dirty="0" smtClean="0"/>
              <a:t> non </a:t>
            </a:r>
            <a:r>
              <a:rPr lang="en-US" dirty="0" err="1" smtClean="0"/>
              <a:t>corrispondere</a:t>
            </a:r>
            <a:r>
              <a:rPr lang="en-US" dirty="0" smtClean="0"/>
              <a:t> ad un </a:t>
            </a:r>
            <a:r>
              <a:rPr lang="en-US" dirty="0" err="1" smtClean="0"/>
              <a:t>carattere</a:t>
            </a:r>
            <a:endParaRPr lang="it-IT" dirty="0"/>
          </a:p>
          <a:p>
            <a:r>
              <a:rPr lang="it-IT" dirty="0" smtClean="0"/>
              <a:t>"</a:t>
            </a:r>
            <a:r>
              <a:rPr lang="it-IT" b="1" dirty="0" smtClean="0"/>
              <a:t>$</a:t>
            </a:r>
            <a:r>
              <a:rPr lang="it-IT" b="1" dirty="0" err="1"/>
              <a:t>concat</a:t>
            </a:r>
            <a:r>
              <a:rPr lang="it-IT" dirty="0"/>
              <a:t>" : [</a:t>
            </a:r>
            <a:r>
              <a:rPr lang="it-IT" i="1" dirty="0"/>
              <a:t>expr1[, expr2, ..., </a:t>
            </a:r>
            <a:r>
              <a:rPr lang="it-IT" i="1" dirty="0" err="1"/>
              <a:t>exprN</a:t>
            </a:r>
            <a:r>
              <a:rPr lang="it-IT" i="1" dirty="0"/>
              <a:t>]</a:t>
            </a:r>
            <a:r>
              <a:rPr lang="it-IT" dirty="0"/>
              <a:t>]</a:t>
            </a:r>
          </a:p>
          <a:p>
            <a:pPr lvl="1"/>
            <a:r>
              <a:rPr lang="en-US" dirty="0" err="1" smtClean="0"/>
              <a:t>Concatena</a:t>
            </a:r>
            <a:r>
              <a:rPr lang="en-US" dirty="0" smtClean="0"/>
              <a:t> le </a:t>
            </a:r>
            <a:r>
              <a:rPr lang="en-US" dirty="0" err="1" smtClean="0"/>
              <a:t>stringhe</a:t>
            </a:r>
            <a:r>
              <a:rPr lang="en-US" dirty="0" smtClean="0"/>
              <a:t> </a:t>
            </a:r>
            <a:r>
              <a:rPr lang="en-US" dirty="0" err="1" smtClean="0"/>
              <a:t>passate</a:t>
            </a:r>
            <a:r>
              <a:rPr lang="en-US" dirty="0" smtClean="0"/>
              <a:t> come </a:t>
            </a:r>
            <a:r>
              <a:rPr lang="en-US" dirty="0" err="1" smtClean="0"/>
              <a:t>parametri</a:t>
            </a:r>
            <a:endParaRPr lang="en-US" dirty="0"/>
          </a:p>
          <a:p>
            <a:r>
              <a:rPr lang="it-IT" dirty="0"/>
              <a:t>"</a:t>
            </a:r>
            <a:r>
              <a:rPr lang="it-IT" b="1" dirty="0"/>
              <a:t>$</a:t>
            </a:r>
            <a:r>
              <a:rPr lang="it-IT" b="1" dirty="0" err="1" smtClean="0"/>
              <a:t>toLower</a:t>
            </a:r>
            <a:r>
              <a:rPr lang="it-IT" dirty="0" smtClean="0"/>
              <a:t>", "</a:t>
            </a:r>
            <a:r>
              <a:rPr lang="it-IT" b="1" dirty="0" smtClean="0"/>
              <a:t>$</a:t>
            </a:r>
            <a:r>
              <a:rPr lang="it-IT" b="1" dirty="0" err="1" smtClean="0"/>
              <a:t>toUpper</a:t>
            </a:r>
            <a:r>
              <a:rPr lang="it-IT" dirty="0" smtClean="0"/>
              <a:t>"</a:t>
            </a:r>
          </a:p>
          <a:p>
            <a:pPr lvl="1"/>
            <a:r>
              <a:rPr lang="en-US" dirty="0" err="1" smtClean="0"/>
              <a:t>Restuiscono</a:t>
            </a:r>
            <a:r>
              <a:rPr lang="en-US" dirty="0" smtClean="0"/>
              <a:t> la </a:t>
            </a:r>
            <a:r>
              <a:rPr lang="en-US" dirty="0" err="1" smtClean="0"/>
              <a:t>stringa</a:t>
            </a:r>
            <a:r>
              <a:rPr lang="en-US" dirty="0" smtClean="0"/>
              <a:t> </a:t>
            </a:r>
            <a:r>
              <a:rPr lang="en-US" dirty="0" err="1" smtClean="0"/>
              <a:t>passata</a:t>
            </a:r>
            <a:r>
              <a:rPr lang="en-US" dirty="0" smtClean="0"/>
              <a:t> come </a:t>
            </a:r>
            <a:r>
              <a:rPr lang="en-US" dirty="0" err="1" smtClean="0"/>
              <a:t>parametro</a:t>
            </a:r>
            <a:r>
              <a:rPr lang="en-US" dirty="0" smtClean="0"/>
              <a:t> in </a:t>
            </a:r>
            <a:r>
              <a:rPr lang="en-US" dirty="0" err="1" smtClean="0"/>
              <a:t>tutte</a:t>
            </a:r>
            <a:r>
              <a:rPr lang="en-US" dirty="0" smtClean="0"/>
              <a:t> </a:t>
            </a:r>
            <a:r>
              <a:rPr lang="en-US" dirty="0" err="1" smtClean="0"/>
              <a:t>minuscole</a:t>
            </a:r>
            <a:r>
              <a:rPr lang="en-US" dirty="0" smtClean="0"/>
              <a:t> o </a:t>
            </a:r>
            <a:r>
              <a:rPr lang="en-US" dirty="0" err="1" smtClean="0"/>
              <a:t>maiuscolo</a:t>
            </a:r>
            <a:r>
              <a:rPr lang="en-US" dirty="0" smtClean="0"/>
              <a:t>.</a:t>
            </a:r>
          </a:p>
          <a:p>
            <a:r>
              <a:rPr lang="it-IT" dirty="0" smtClean="0"/>
              <a:t>Esempio</a:t>
            </a:r>
          </a:p>
          <a:p>
            <a:pPr lvl="1"/>
            <a:r>
              <a:rPr lang="it-IT" dirty="0" err="1">
                <a:solidFill>
                  <a:srgbClr val="0070C0"/>
                </a:solidFill>
              </a:rPr>
              <a:t>db.employees.aggregate</a:t>
            </a:r>
            <a:r>
              <a:rPr lang="it-IT" dirty="0" smtClean="0">
                <a:solidFill>
                  <a:srgbClr val="0070C0"/>
                </a:solidFill>
              </a:rPr>
              <a:t>([{"$</a:t>
            </a:r>
            <a:r>
              <a:rPr lang="it-IT" dirty="0" err="1">
                <a:solidFill>
                  <a:srgbClr val="0070C0"/>
                </a:solidFill>
              </a:rPr>
              <a:t>project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>{"</a:t>
            </a:r>
            <a:r>
              <a:rPr lang="it-IT" dirty="0">
                <a:solidFill>
                  <a:srgbClr val="0070C0"/>
                </a:solidFill>
              </a:rPr>
              <a:t>email" : </a:t>
            </a:r>
            <a:r>
              <a:rPr lang="it-IT" dirty="0" smtClean="0">
                <a:solidFill>
                  <a:srgbClr val="0070C0"/>
                </a:solidFill>
              </a:rPr>
              <a:t>{"$</a:t>
            </a:r>
            <a:r>
              <a:rPr lang="it-IT" dirty="0" err="1">
                <a:solidFill>
                  <a:srgbClr val="0070C0"/>
                </a:solidFill>
              </a:rPr>
              <a:t>concat</a:t>
            </a:r>
            <a:r>
              <a:rPr lang="it-IT" dirty="0">
                <a:solidFill>
                  <a:srgbClr val="0070C0"/>
                </a:solidFill>
              </a:rPr>
              <a:t>" : </a:t>
            </a:r>
            <a:r>
              <a:rPr lang="it-IT" dirty="0" smtClean="0">
                <a:solidFill>
                  <a:srgbClr val="0070C0"/>
                </a:solidFill>
              </a:rPr>
              <a:t/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   [{"$</a:t>
            </a:r>
            <a:r>
              <a:rPr lang="it-IT" dirty="0" err="1">
                <a:solidFill>
                  <a:srgbClr val="0070C0"/>
                </a:solidFill>
              </a:rPr>
              <a:t>substr</a:t>
            </a:r>
            <a:r>
              <a:rPr lang="it-IT" dirty="0">
                <a:solidFill>
                  <a:srgbClr val="0070C0"/>
                </a:solidFill>
              </a:rPr>
              <a:t>" : ["$</a:t>
            </a:r>
            <a:r>
              <a:rPr lang="it-IT" dirty="0" err="1">
                <a:solidFill>
                  <a:srgbClr val="0070C0"/>
                </a:solidFill>
              </a:rPr>
              <a:t>firstName</a:t>
            </a:r>
            <a:r>
              <a:rPr lang="it-IT" dirty="0">
                <a:solidFill>
                  <a:srgbClr val="0070C0"/>
                </a:solidFill>
              </a:rPr>
              <a:t>", 0, 1</a:t>
            </a:r>
            <a:r>
              <a:rPr lang="it-IT" dirty="0" smtClean="0">
                <a:solidFill>
                  <a:srgbClr val="0070C0"/>
                </a:solidFill>
              </a:rPr>
              <a:t>]}, ".", "$</a:t>
            </a:r>
            <a:r>
              <a:rPr lang="it-IT" dirty="0" err="1">
                <a:solidFill>
                  <a:srgbClr val="0070C0"/>
                </a:solidFill>
              </a:rPr>
              <a:t>lastName</a:t>
            </a:r>
            <a:r>
              <a:rPr lang="it-IT" dirty="0" smtClean="0">
                <a:solidFill>
                  <a:srgbClr val="0070C0"/>
                </a:solidFill>
              </a:rPr>
              <a:t>", "@</a:t>
            </a:r>
            <a:r>
              <a:rPr lang="it-IT" dirty="0">
                <a:solidFill>
                  <a:srgbClr val="0070C0"/>
                </a:solidFill>
              </a:rPr>
              <a:t>example.com</a:t>
            </a:r>
            <a:r>
              <a:rPr lang="it-IT" dirty="0" smtClean="0">
                <a:solidFill>
                  <a:srgbClr val="0070C0"/>
                </a:solidFill>
              </a:rPr>
              <a:t>"]</a:t>
            </a:r>
            <a:br>
              <a:rPr lang="it-IT" dirty="0" smtClean="0">
                <a:solidFill>
                  <a:srgbClr val="0070C0"/>
                </a:solidFill>
              </a:rPr>
            </a:br>
            <a:r>
              <a:rPr lang="it-IT" dirty="0" smtClean="0">
                <a:solidFill>
                  <a:srgbClr val="0070C0"/>
                </a:solidFill>
              </a:rPr>
              <a:t>} } }])</a:t>
            </a:r>
          </a:p>
          <a:p>
            <a:pPr lvl="1"/>
            <a:r>
              <a:rPr lang="it-IT" dirty="0" smtClean="0"/>
              <a:t>Restituisce una stringa come e.gallinucci@example.com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68677</TotalTime>
  <Words>1585</Words>
  <Application>Microsoft Office PowerPoint</Application>
  <PresentationFormat>Presentazione su schermo (4:3)</PresentationFormat>
  <Paragraphs>238</Paragraphs>
  <Slides>25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Wingdings</vt:lpstr>
      <vt:lpstr>Retrospettivo</vt:lpstr>
      <vt:lpstr>MongoDB</vt:lpstr>
      <vt:lpstr>Framework di aggregazione</vt:lpstr>
      <vt:lpstr>Framework di aggregazione</vt:lpstr>
      <vt:lpstr>Framework di aggregazione</vt:lpstr>
      <vt:lpstr>Operatore $match</vt:lpstr>
      <vt:lpstr>Operatore $project</vt:lpstr>
      <vt:lpstr>Operatore $project – espressioni matematiche</vt:lpstr>
      <vt:lpstr>Operatore $project – espressioni sulle date</vt:lpstr>
      <vt:lpstr>Operatore $project – espressioni sulle stringhe</vt:lpstr>
      <vt:lpstr>Operatore $project – espressioni logiche</vt:lpstr>
      <vt:lpstr>Operatore $project – espressioni logiche</vt:lpstr>
      <vt:lpstr>Operatore $group</vt:lpstr>
      <vt:lpstr>Operatore $group ed operatori aritmetici</vt:lpstr>
      <vt:lpstr>Operatore $group ed operatori su estremi</vt:lpstr>
      <vt:lpstr>Operatore $group ed operatori di collezione</vt:lpstr>
      <vt:lpstr>Operatore $unwind</vt:lpstr>
      <vt:lpstr>Operatore $unwind</vt:lpstr>
      <vt:lpstr>Operatore $unwind</vt:lpstr>
      <vt:lpstr>Operatore $unwind</vt:lpstr>
      <vt:lpstr>Operatori $sort, $limit e $skip</vt:lpstr>
      <vt:lpstr>Lookup</vt:lpstr>
      <vt:lpstr>Operatore $lookup</vt:lpstr>
      <vt:lpstr>Operatore $lookup</vt:lpstr>
      <vt:lpstr>Operatore $lookup</vt:lpstr>
      <vt:lpstr>Nuove collection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INSIGHT</dc:title>
  <dc:creator>Matteo Francia</dc:creator>
  <cp:lastModifiedBy>Enrico Gallinucci</cp:lastModifiedBy>
  <cp:revision>628</cp:revision>
  <dcterms:created xsi:type="dcterms:W3CDTF">2014-12-16T10:04:42Z</dcterms:created>
  <dcterms:modified xsi:type="dcterms:W3CDTF">2019-03-14T09:58:52Z</dcterms:modified>
</cp:coreProperties>
</file>