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27"/>
  </p:notesMasterIdLst>
  <p:sldIdLst>
    <p:sldId id="256" r:id="rId2"/>
    <p:sldId id="268" r:id="rId3"/>
    <p:sldId id="272" r:id="rId4"/>
    <p:sldId id="314" r:id="rId5"/>
    <p:sldId id="273" r:id="rId6"/>
    <p:sldId id="274" r:id="rId7"/>
    <p:sldId id="275" r:id="rId8"/>
    <p:sldId id="276" r:id="rId9"/>
    <p:sldId id="277" r:id="rId10"/>
    <p:sldId id="278" r:id="rId11"/>
    <p:sldId id="281" r:id="rId12"/>
    <p:sldId id="279" r:id="rId13"/>
    <p:sldId id="280" r:id="rId14"/>
    <p:sldId id="313" r:id="rId15"/>
    <p:sldId id="282" r:id="rId16"/>
    <p:sldId id="284" r:id="rId17"/>
    <p:sldId id="283" r:id="rId18"/>
    <p:sldId id="285" r:id="rId19"/>
    <p:sldId id="286" r:id="rId20"/>
    <p:sldId id="287" r:id="rId21"/>
    <p:sldId id="296" r:id="rId22"/>
    <p:sldId id="289" r:id="rId23"/>
    <p:sldId id="290" r:id="rId24"/>
    <p:sldId id="312" r:id="rId25"/>
    <p:sldId id="30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30"/>
    <a:srgbClr val="D4EEF9"/>
    <a:srgbClr val="E1E1DB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2769" autoAdjust="0"/>
  </p:normalViewPr>
  <p:slideViewPr>
    <p:cSldViewPr snapToGrid="0">
      <p:cViewPr varScale="1">
        <p:scale>
          <a:sx n="55" d="100"/>
          <a:sy n="55" d="100"/>
        </p:scale>
        <p:origin x="1094" y="31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28/02/2022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it-IT" baseline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NOR = nessuno dei criteri indicati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9462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NOR = nessuno dei criteri indicati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273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 err="1"/>
              <a:t>MongoDB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0000" lnSpcReduction="20000"/>
          </a:bodyPr>
          <a:lstStyle/>
          <a:p>
            <a:r>
              <a:rPr lang="it-IT" noProof="0" dirty="0"/>
              <a:t>A </a:t>
            </a:r>
            <a:r>
              <a:rPr lang="it-IT" noProof="0" dirty="0" err="1"/>
              <a:t>document-oriented</a:t>
            </a:r>
            <a:r>
              <a:rPr lang="it-IT" noProof="0" dirty="0"/>
              <a:t> database</a:t>
            </a:r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condizioni multiple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Quali sono gli operatori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$in, 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nin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/>
              <a:t>– equivalenti alle clausole IN e NOT IN di SQL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$or, 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nor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$and </a:t>
            </a:r>
            <a:r>
              <a:rPr lang="it-IT" dirty="0"/>
              <a:t>– equivalenti ai rispettivi operatori logici</a:t>
            </a:r>
          </a:p>
          <a:p>
            <a:r>
              <a:rPr lang="it-IT" dirty="0"/>
              <a:t>Esempi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user_id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": 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{"$in": [12345, 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"]}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ticket_no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":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{"$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nin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[725, 542, 390]}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endParaRPr lang="it-IT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{"$or": [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ticket_no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725}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{"winner": 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true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]}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9230"/>
                </a:solidFill>
                <a:latin typeface="+mj-lt"/>
                <a:cs typeface="Courier New" panose="02070309020205020404" pitchFamily="49" charset="0"/>
              </a:rPr>
              <a:t>{"$or": [</a:t>
            </a:r>
            <a:r>
              <a:rPr lang="en-US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en-US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ticket_no</a:t>
            </a:r>
            <a:r>
              <a:rPr lang="en-US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":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{"$in": [725, 542, 390]}</a:t>
            </a:r>
            <a:r>
              <a:rPr lang="en-US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{"winner": 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true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solidFill>
                  <a:srgbClr val="FF9230"/>
                </a:solidFill>
                <a:latin typeface="+mj-lt"/>
                <a:cs typeface="Courier New" panose="02070309020205020404" pitchFamily="49" charset="0"/>
              </a:rPr>
              <a:t>]}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endParaRPr lang="it-IT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{"$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nor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": [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ticket_no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725}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{"winner": 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true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]}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db.raffle.find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{"$and": [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ticket_no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725}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{"winner": 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true</a:t>
            </a:r>
            <a:r>
              <a:rPr lang="it-IT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}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]}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6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condizioni multiple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Possono esserci modi diversi per esprimere lo stesso criterio, più o meno ottimizzati</a:t>
            </a:r>
          </a:p>
          <a:p>
            <a:r>
              <a:rPr lang="it-IT" dirty="0"/>
              <a:t>Esempi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({"$and": [{"x": {"$lt": 5}}, {"x": 1}]})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({"x": {"$lt": 5, "$in": [1]}})</a:t>
            </a:r>
          </a:p>
          <a:p>
            <a:r>
              <a:rPr lang="it-IT" dirty="0">
                <a:cs typeface="Courier New" panose="02070309020205020404" pitchFamily="49" charset="0"/>
              </a:rPr>
              <a:t>L’ottimizzatore fa più fatica in presenza di operatori $and e $or; se possibile, è meglio evitare di usarli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18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negazione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Quali sono gli operatori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not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/>
              <a:t>– permette di negare un determinato criterio</a:t>
            </a:r>
          </a:p>
          <a:p>
            <a:r>
              <a:rPr lang="it-IT" dirty="0"/>
              <a:t>Esempi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id_num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not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mod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[5, 1]}}})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7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esistenza e campi nulli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Alcuni attributi possono avere </a:t>
            </a:r>
            <a:r>
              <a:rPr lang="it-IT" sz="1800" dirty="0" err="1">
                <a:latin typeface="+mj-lt"/>
                <a:cs typeface="Courier New" panose="02070309020205020404" pitchFamily="49" charset="0"/>
              </a:rPr>
              <a:t>null</a:t>
            </a:r>
            <a:r>
              <a:rPr lang="it-IT" sz="1800" dirty="0"/>
              <a:t> </a:t>
            </a:r>
            <a:r>
              <a:rPr lang="it-IT" dirty="0"/>
              <a:t>come valore.</a:t>
            </a:r>
          </a:p>
          <a:p>
            <a:r>
              <a:rPr lang="it-IT" dirty="0"/>
              <a:t>Il comando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({"y":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null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})</a:t>
            </a:r>
          </a:p>
          <a:p>
            <a:r>
              <a:rPr lang="it-IT" dirty="0"/>
              <a:t>restituisce sia i documenti in cui la chiave y esiste ed è valorizzata a </a:t>
            </a:r>
            <a:r>
              <a:rPr lang="it-IT" dirty="0" err="1"/>
              <a:t>null</a:t>
            </a:r>
            <a:r>
              <a:rPr lang="it-IT" dirty="0"/>
              <a:t>, sia i documenti in cui la chiave y non esiste.</a:t>
            </a:r>
          </a:p>
          <a:p>
            <a:r>
              <a:rPr lang="it-IT" dirty="0"/>
              <a:t>Per avere solo i documenti in cui la chiave y esiste ed è valorizzata a </a:t>
            </a:r>
            <a:r>
              <a:rPr lang="it-IT" dirty="0" err="1"/>
              <a:t>null</a:t>
            </a:r>
            <a:r>
              <a:rPr lang="it-IT" dirty="0"/>
              <a:t>, bisogna verificare anche l’esistenza della chiave stessa: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({"y": {"$in": [null], "$exists": true}})	</a:t>
            </a:r>
            <a:endParaRPr lang="it-IT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26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17F877BD-5496-4106-ACC5-198F55A7E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Lab time!</a:t>
            </a:r>
            <a:endParaRPr lang="en-US" dirty="0"/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AB9C6330-E6B9-4741-B9F6-AD5445310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7E7AA60-A6C3-4850-A49C-D6A0C2C1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5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Contesto: collezione </a:t>
            </a:r>
            <a:r>
              <a:rPr lang="it-IT" dirty="0" err="1"/>
              <a:t>food</a:t>
            </a:r>
            <a:r>
              <a:rPr lang="it-IT" dirty="0"/>
              <a:t> con 3 documenti: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{"_id": 1,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peach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{"_id": 2,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"kumquat",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orange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{"_id": 3,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["cherry", 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r>
              <a:rPr lang="it-IT" dirty="0"/>
              <a:t>Comandi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"banana"})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contiene banana (restituisce: 1 e 3)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{$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all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"banana"]}})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contiene sia </a:t>
            </a:r>
            <a:r>
              <a:rPr lang="it-IT" dirty="0" err="1"/>
              <a:t>apple</a:t>
            </a:r>
            <a:r>
              <a:rPr lang="it-IT" dirty="0"/>
              <a:t> che banana (restituisce: 1 e 3)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{$in: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"banana"]}})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contiene </a:t>
            </a:r>
            <a:r>
              <a:rPr lang="it-IT" dirty="0" err="1"/>
              <a:t>apple</a:t>
            </a:r>
            <a:r>
              <a:rPr lang="it-IT" dirty="0"/>
              <a:t> o banana (restituisce: 1, 2 e 3)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8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Contesto: collezione </a:t>
            </a:r>
            <a:r>
              <a:rPr lang="it-IT" dirty="0" err="1"/>
              <a:t>food</a:t>
            </a:r>
            <a:r>
              <a:rPr lang="it-IT" dirty="0"/>
              <a:t> con 3 documenti: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{"_id": 1,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peach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{"_id": 2,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"kumquat",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orange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{"_id": 3,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["cherry", 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</a:t>
            </a:r>
          </a:p>
          <a:p>
            <a:r>
              <a:rPr lang="it-IT" dirty="0"/>
              <a:t>Comandi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["banana",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apple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peach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"]})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corrisponde esattamente a quello indicato (restituisce: nulla)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({"fruit.2":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peach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se l’array contiene </a:t>
            </a:r>
            <a:r>
              <a:rPr lang="it-IT" dirty="0" err="1"/>
              <a:t>peach</a:t>
            </a:r>
            <a:r>
              <a:rPr lang="it-IT" dirty="0"/>
              <a:t> in posizione 2 0-based (restituisce: 1)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db.food.find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fruit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{"$size": 3}})</a:t>
            </a:r>
            <a:br>
              <a:rPr lang="it-IT" dirty="0"/>
            </a:br>
            <a:r>
              <a:rPr lang="it-IT" dirty="0"/>
              <a:t>match se l’array contiene 3 elementi (restituisce: 1, 2 e 3)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2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118339"/>
          </a:xfrm>
        </p:spPr>
        <p:txBody>
          <a:bodyPr>
            <a:normAutofit/>
          </a:bodyPr>
          <a:lstStyle/>
          <a:p>
            <a:r>
              <a:rPr lang="it-IT" dirty="0"/>
              <a:t>In fase di proiezione è possibile limitare il numero di elementi dell’array che vengono restituiti dalla </a:t>
            </a:r>
            <a:r>
              <a:rPr lang="it-IT" dirty="0" err="1"/>
              <a:t>query</a:t>
            </a:r>
            <a:endParaRPr lang="it-IT" dirty="0"/>
          </a:p>
          <a:p>
            <a:r>
              <a:rPr lang="it-IT" dirty="0"/>
              <a:t>Contesto: un doc che contiene il post di un blog ed i relativi commenti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criteria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slice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10}})</a:t>
            </a:r>
            <a:b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dirty="0"/>
              <a:t>restituisce i primi 10 commenti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criteria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slice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-10}})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restituisce gli ultimi 10 commenti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criteria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slice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[23,10]}})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salta i primi 23 documenti e restituisce i 10 successivi (dal 24° al 33°)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db.blog.posts.find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(criteria, {"comments.$": 1})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restituisce i commenti che rispondono ai criteri di selezione indicati </a:t>
            </a:r>
          </a:p>
          <a:p>
            <a:r>
              <a:rPr lang="it-IT" dirty="0"/>
              <a:t>Attenzione: se $</a:t>
            </a:r>
            <a:r>
              <a:rPr lang="it-IT" dirty="0" err="1"/>
              <a:t>slice</a:t>
            </a:r>
            <a:r>
              <a:rPr lang="it-IT" dirty="0"/>
              <a:t> è l’unico operatore utilizzato nella proiezione, tutti i campi dei documenti vengono restituiti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43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Quando si pone una selezione con più criteri su un </a:t>
            </a:r>
            <a:r>
              <a:rPr lang="it-IT" dirty="0">
                <a:solidFill>
                  <a:srgbClr val="FF0000"/>
                </a:solidFill>
              </a:rPr>
              <a:t>attributo con valore semplice</a:t>
            </a:r>
            <a:r>
              <a:rPr lang="it-IT" dirty="0"/>
              <a:t> (e.g., una stringa o un numero), i criteri sono valutati in </a:t>
            </a:r>
            <a:r>
              <a:rPr lang="it-IT" dirty="0">
                <a:solidFill>
                  <a:srgbClr val="FF0000"/>
                </a:solidFill>
              </a:rPr>
              <a:t>AND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db.test.find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({"x": {"$gt":10, "$lt":20}})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b="1" dirty="0"/>
              <a:t>Il valore di x deve essere maggiore di 10 e minore di 20</a:t>
            </a:r>
          </a:p>
          <a:p>
            <a:r>
              <a:rPr lang="it-IT" dirty="0"/>
              <a:t>Se l’</a:t>
            </a:r>
            <a:r>
              <a:rPr lang="it-IT" dirty="0">
                <a:solidFill>
                  <a:srgbClr val="FF0000"/>
                </a:solidFill>
              </a:rPr>
              <a:t>attributo è un array</a:t>
            </a:r>
            <a:r>
              <a:rPr lang="it-IT" dirty="0"/>
              <a:t>, i criteri sono valutati in </a:t>
            </a:r>
            <a:r>
              <a:rPr lang="it-IT" dirty="0">
                <a:solidFill>
                  <a:srgbClr val="FF0000"/>
                </a:solidFill>
              </a:rPr>
              <a:t>OR</a:t>
            </a:r>
            <a:r>
              <a:rPr lang="it-IT" dirty="0"/>
              <a:t> per ogni elemento: se ce n’è almeno uno che corrisponde, il documento viene restituito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db.test.find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({"x": {"$gt":10, "$lt":20}}) 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b="1" dirty="0"/>
              <a:t>Gli elementi dell’array x devono essere o maggiori di 10, o minori di 20</a:t>
            </a:r>
          </a:p>
          <a:p>
            <a:r>
              <a:rPr lang="it-IT" dirty="0">
                <a:solidFill>
                  <a:srgbClr val="FF0000"/>
                </a:solidFill>
              </a:rPr>
              <a:t>Per imporre i due vincoli in AND sugli elementi di </a:t>
            </a:r>
            <a:r>
              <a:rPr lang="it-IT" dirty="0" err="1">
                <a:solidFill>
                  <a:srgbClr val="FF0000"/>
                </a:solidFill>
              </a:rPr>
              <a:t>un’array</a:t>
            </a:r>
            <a:r>
              <a:rPr lang="it-IT" dirty="0">
                <a:solidFill>
                  <a:srgbClr val="FF0000"/>
                </a:solidFill>
              </a:rPr>
              <a:t>, bisogna utilizzare l’operatore </a:t>
            </a:r>
            <a:r>
              <a:rPr lang="it-IT" b="1" dirty="0">
                <a:solidFill>
                  <a:srgbClr val="FF0000"/>
                </a:solidFill>
              </a:rPr>
              <a:t>$</a:t>
            </a:r>
            <a:r>
              <a:rPr lang="it-IT" b="1" dirty="0" err="1">
                <a:solidFill>
                  <a:srgbClr val="FF0000"/>
                </a:solidFill>
              </a:rPr>
              <a:t>elemMatch</a:t>
            </a:r>
            <a:endParaRPr lang="it-IT" b="1" dirty="0">
              <a:solidFill>
                <a:srgbClr val="FF0000"/>
              </a:solidFill>
            </a:endParaRP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db.test.find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elemMatch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{"$gt":10, "$lt":20}})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871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oggetti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Contesto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{"name": {"first":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"middle": "K", "last":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Schmoe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"}}</a:t>
            </a:r>
          </a:p>
          <a:p>
            <a:r>
              <a:rPr lang="it-IT" dirty="0"/>
              <a:t>Esistono due modalità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db.people.find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({"name": {"first":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last":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Schmoe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"}})</a:t>
            </a:r>
            <a:br>
              <a:rPr lang="it-IT" dirty="0">
                <a:latin typeface="+mj-lt"/>
                <a:cs typeface="Courier New" panose="02070309020205020404" pitchFamily="49" charset="0"/>
              </a:rPr>
            </a:br>
            <a:r>
              <a:rPr lang="it-IT" dirty="0"/>
              <a:t>Match esatto: l’oggetto cercato deve essere uguale a quello specificato (in questo caso, non restituisce nulla)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db.people.find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name.first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name.last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Schmoe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"})</a:t>
            </a:r>
            <a:br>
              <a:rPr lang="it-IT" sz="2000" dirty="0">
                <a:latin typeface="+mj-lt"/>
              </a:rPr>
            </a:br>
            <a:r>
              <a:rPr lang="it-IT" dirty="0"/>
              <a:t>In alternativa, si può usare la dot </a:t>
            </a:r>
            <a:r>
              <a:rPr lang="it-IT" dirty="0" err="1"/>
              <a:t>notation</a:t>
            </a:r>
            <a:r>
              <a:rPr lang="it-IT" dirty="0"/>
              <a:t> per referenziare i singoli campi (in questo caso, restituisce il documento)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Interrogazioni semplici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noProof="0" dirty="0" err="1"/>
              <a:t>Find</a:t>
            </a:r>
            <a:r>
              <a:rPr lang="it-IT" noProof="0" dirty="0"/>
              <a:t>, </a:t>
            </a:r>
            <a:r>
              <a:rPr lang="it-IT" noProof="0" dirty="0" err="1"/>
              <a:t>findone</a:t>
            </a:r>
            <a:r>
              <a:rPr lang="it-IT" noProof="0" dirty="0"/>
              <a:t>, </a:t>
            </a:r>
            <a:r>
              <a:rPr lang="it-IT" noProof="0" dirty="0" err="1"/>
              <a:t>count</a:t>
            </a:r>
            <a:r>
              <a:rPr lang="it-IT" noProof="0" dirty="0"/>
              <a:t>, </a:t>
            </a:r>
            <a:r>
              <a:rPr lang="it-IT" noProof="0" dirty="0" err="1"/>
              <a:t>distinct</a:t>
            </a:r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23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interrogare oggetti dentro ad array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Obiettivo: cercare i commenti di </a:t>
            </a:r>
            <a:r>
              <a:rPr lang="it-IT" dirty="0" err="1"/>
              <a:t>Joe</a:t>
            </a:r>
            <a:r>
              <a:rPr lang="it-IT" dirty="0"/>
              <a:t> con un</a:t>
            </a:r>
            <a:br>
              <a:rPr lang="it-IT" dirty="0"/>
            </a:br>
            <a:r>
              <a:rPr lang="it-IT" dirty="0"/>
              <a:t>punteggio di almeno 5</a:t>
            </a:r>
          </a:p>
          <a:p>
            <a:pPr lvl="1"/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db.blog.find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author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",</a:t>
            </a:r>
            <a:b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"score": {"$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5}}})</a:t>
            </a:r>
            <a:b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/>
              <a:t>Sbagliato: cerca il match esatto</a:t>
            </a:r>
          </a:p>
          <a:p>
            <a:pPr lvl="1"/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db.blog.find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comments.author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", </a:t>
            </a:r>
            <a:b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 "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comments.score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": 5}})</a:t>
            </a:r>
            <a:br>
              <a:rPr lang="it-IT" dirty="0">
                <a:solidFill>
                  <a:srgbClr val="FF0000"/>
                </a:solidFill>
              </a:rPr>
            </a:br>
            <a:r>
              <a:rPr lang="it-IT" dirty="0"/>
              <a:t>Sbagliato: restituisce entrambi i commenti,</a:t>
            </a:r>
            <a:br>
              <a:rPr lang="it-IT" dirty="0"/>
            </a:br>
            <a:r>
              <a:rPr lang="it-IT" dirty="0"/>
              <a:t>perché le condizioni sono valutate in OR</a:t>
            </a:r>
          </a:p>
          <a:p>
            <a:pPr lvl="1"/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db.blog.find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": {"$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elemMatch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": </a:t>
            </a:r>
            <a:b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 {"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author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", "score": {"$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": 5}}}})</a:t>
            </a:r>
            <a:br>
              <a:rPr lang="it-IT" dirty="0">
                <a:solidFill>
                  <a:srgbClr val="00B050"/>
                </a:solidFill>
              </a:rPr>
            </a:br>
            <a:r>
              <a:rPr lang="it-IT" dirty="0"/>
              <a:t>Corretto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895834" y="1845734"/>
            <a:ext cx="33510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Contesto:</a:t>
            </a:r>
          </a:p>
          <a:p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{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content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": "...",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comments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": [{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author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"score": 3,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comment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nice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post"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},{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author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mary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"score": 6,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 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comment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": "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terrible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post"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  }]</a:t>
            </a:r>
            <a:b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</a:b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8756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</a:t>
            </a:r>
            <a:r>
              <a:rPr lang="it-IT" dirty="0" err="1"/>
              <a:t>Javascript</a:t>
            </a:r>
            <a:r>
              <a:rPr lang="it-IT" dirty="0"/>
              <a:t> scripts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L’espressività delle </a:t>
            </a:r>
            <a:r>
              <a:rPr lang="it-IT" dirty="0" err="1"/>
              <a:t>query</a:t>
            </a:r>
            <a:r>
              <a:rPr lang="it-IT" dirty="0"/>
              <a:t> tramite coppie chiave-valore è limitata</a:t>
            </a:r>
          </a:p>
          <a:p>
            <a:r>
              <a:rPr lang="it-IT" dirty="0"/>
              <a:t>Per interrogazioni particolarmente complesse è possibile utilizzare l’operatore 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where</a:t>
            </a:r>
            <a:r>
              <a:rPr lang="it-IT" dirty="0"/>
              <a:t>, che consente di eseguire uno script </a:t>
            </a:r>
            <a:r>
              <a:rPr lang="it-IT" dirty="0" err="1"/>
              <a:t>Javascript</a:t>
            </a:r>
            <a:endParaRPr lang="it-IT" dirty="0"/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db.mycoll.find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where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function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 {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return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this.date.getMonth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 == 11} })</a:t>
            </a:r>
          </a:p>
          <a:p>
            <a:pPr lvl="1"/>
            <a:r>
              <a:rPr lang="it-IT" dirty="0"/>
              <a:t>La complessità dello script è liberamente definita dall’utente</a:t>
            </a:r>
          </a:p>
          <a:p>
            <a:r>
              <a:rPr lang="it-IT" dirty="0"/>
              <a:t>Tramite script è possibile fare praticamente qualunque tipo di operazione</a:t>
            </a:r>
          </a:p>
          <a:p>
            <a:pPr lvl="1"/>
            <a:r>
              <a:rPr lang="it-IT" dirty="0"/>
              <a:t>Per questioni di sicurezza, però, è fortemente sconsigliato l’utilizzo dell’operatore</a:t>
            </a:r>
            <a:r>
              <a:rPr lang="it-IT" sz="2000" dirty="0">
                <a:latin typeface="+mj-lt"/>
                <a:cs typeface="Courier New" panose="02070309020205020404" pitchFamily="49" charset="0"/>
              </a:rPr>
              <a:t> $</a:t>
            </a:r>
            <a:r>
              <a:rPr lang="it-IT" sz="2000" dirty="0" err="1">
                <a:latin typeface="+mj-lt"/>
                <a:cs typeface="Courier New" panose="02070309020205020404" pitchFamily="49" charset="0"/>
              </a:rPr>
              <a:t>where</a:t>
            </a:r>
            <a:endParaRPr lang="it-IT" sz="2000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it-IT" dirty="0"/>
              <a:t>In generale, agli utenti finali non dovrebbe MAI essere concesso di eseguire questo tipo di interrogazioni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35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Limit, skip &amp; sort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 comando </a:t>
            </a:r>
            <a:r>
              <a:rPr lang="it-IT" dirty="0" err="1"/>
              <a:t>find</a:t>
            </a:r>
            <a:r>
              <a:rPr lang="it-IT" dirty="0"/>
              <a:t> possono essere applicati in cascata ulteriori comandi, al fine di applicare alcune trasformazioni al risultato ottenuto</a:t>
            </a:r>
          </a:p>
          <a:p>
            <a:r>
              <a:rPr lang="it-IT" dirty="0"/>
              <a:t>Limit: restituisce solo i primi n documenti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().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limit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(3)</a:t>
            </a:r>
          </a:p>
          <a:p>
            <a:r>
              <a:rPr lang="it-IT" dirty="0" err="1"/>
              <a:t>Skip</a:t>
            </a:r>
            <a:r>
              <a:rPr lang="it-IT" dirty="0"/>
              <a:t>: salta i primi n documenti e restituisci i successivi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().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skip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(3)</a:t>
            </a:r>
          </a:p>
          <a:p>
            <a:r>
              <a:rPr lang="it-IT" dirty="0" err="1"/>
              <a:t>Sort</a:t>
            </a:r>
            <a:r>
              <a:rPr lang="it-IT" dirty="0"/>
              <a:t>: ordina i risultati sulla base di uno o più attributi</a:t>
            </a:r>
          </a:p>
          <a:p>
            <a:pPr lvl="1"/>
            <a:r>
              <a:rPr lang="en-US" dirty="0" err="1">
                <a:latin typeface="+mj-lt"/>
                <a:cs typeface="Courier New" panose="02070309020205020404" pitchFamily="49" charset="0"/>
              </a:rPr>
              <a:t>db.c.find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().sort({username: 1, age: -1})</a:t>
            </a:r>
          </a:p>
          <a:p>
            <a:pPr lvl="1"/>
            <a:r>
              <a:rPr lang="en-US" dirty="0" err="1"/>
              <a:t>L’ordinamento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crescente</a:t>
            </a:r>
            <a:r>
              <a:rPr lang="en-US" dirty="0"/>
              <a:t> (1) o </a:t>
            </a:r>
            <a:r>
              <a:rPr lang="en-US" dirty="0" err="1"/>
              <a:t>decrescente</a:t>
            </a:r>
            <a:r>
              <a:rPr lang="en-US" dirty="0"/>
              <a:t> (-1)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78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Limit, skip &amp; sort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4"/>
            <a:ext cx="7734187" cy="4023360"/>
          </a:xfrm>
        </p:spPr>
        <p:txBody>
          <a:bodyPr>
            <a:normAutofit/>
          </a:bodyPr>
          <a:lstStyle/>
          <a:p>
            <a:r>
              <a:rPr lang="it-IT" dirty="0"/>
              <a:t>Questi comandi possono essere combinati</a:t>
            </a:r>
          </a:p>
          <a:p>
            <a:r>
              <a:rPr lang="it-IT" dirty="0"/>
              <a:t>Un’applicazione spesso utilizzata è quella della paginazione dei risultati</a:t>
            </a:r>
          </a:p>
          <a:p>
            <a:pPr lvl="1"/>
            <a:r>
              <a:rPr lang="it-IT" dirty="0"/>
              <a:t>Contesto: negozio di e-commerce</a:t>
            </a:r>
          </a:p>
          <a:p>
            <a:pPr lvl="1"/>
            <a:r>
              <a:rPr lang="it-IT" dirty="0"/>
              <a:t>L’utente cerca i prodotti di tipo mp3 in ordine decrescente di prezzo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db.stock.find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desc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"mp3"}).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limit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(50).sort({"price": -1})</a:t>
            </a:r>
          </a:p>
          <a:p>
            <a:pPr lvl="1"/>
            <a:r>
              <a:rPr lang="it-IT" dirty="0"/>
              <a:t>L’utente vuole vedere più risultati e clicca per accedere alla pagina successiva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db.stock.find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desc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"mp3"}).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limit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(50).skip(50).sort({"price": -1})</a:t>
            </a:r>
          </a:p>
          <a:p>
            <a:r>
              <a:rPr lang="it-IT" dirty="0"/>
              <a:t>Il comando </a:t>
            </a:r>
            <a:r>
              <a:rPr lang="it-IT" dirty="0" err="1"/>
              <a:t>sort</a:t>
            </a:r>
            <a:r>
              <a:rPr lang="it-IT" dirty="0"/>
              <a:t> può essere specificato prima o dopo </a:t>
            </a:r>
            <a:r>
              <a:rPr lang="it-IT" dirty="0" err="1"/>
              <a:t>limit</a:t>
            </a:r>
            <a:r>
              <a:rPr lang="it-IT" dirty="0"/>
              <a:t> e </a:t>
            </a:r>
            <a:r>
              <a:rPr lang="it-IT" dirty="0" err="1"/>
              <a:t>skip</a:t>
            </a:r>
            <a:r>
              <a:rPr lang="it-IT" dirty="0"/>
              <a:t>, ma la sua esecuzione è sempre antecedente agli altri</a:t>
            </a:r>
          </a:p>
          <a:p>
            <a:r>
              <a:rPr lang="it-IT" dirty="0"/>
              <a:t>Nota: a fini prestazionali, è bene evitare valori troppo elevati di </a:t>
            </a:r>
            <a:r>
              <a:rPr lang="it-IT" dirty="0" err="1"/>
              <a:t>skip</a:t>
            </a:r>
            <a:endParaRPr lang="it-IT" dirty="0"/>
          </a:p>
          <a:p>
            <a:pPr lvl="1"/>
            <a:r>
              <a:rPr lang="it-IT" dirty="0"/>
              <a:t>In tal caso, gestire la paginazione lato applicazione può risultare più efficiente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51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Count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Count</a:t>
            </a:r>
            <a:r>
              <a:rPr lang="it-IT" dirty="0"/>
              <a:t> è il comando per contare il numero di documenti restituiti da una </a:t>
            </a:r>
            <a:r>
              <a:rPr lang="it-IT" dirty="0" err="1"/>
              <a:t>query</a:t>
            </a:r>
            <a:endParaRPr lang="it-IT" dirty="0"/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db.foo.count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db.foo.count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({"x": 1})</a:t>
            </a:r>
          </a:p>
          <a:p>
            <a:pPr lvl="1"/>
            <a:r>
              <a:rPr lang="it-IT" dirty="0"/>
              <a:t>Sostanzialmente simile al </a:t>
            </a:r>
            <a:r>
              <a:rPr lang="it-IT" dirty="0" err="1"/>
              <a:t>Find</a:t>
            </a:r>
            <a:r>
              <a:rPr lang="it-IT" dirty="0"/>
              <a:t>, con l’eccezione dell’assenza dell’oggetto di selezione</a:t>
            </a:r>
          </a:p>
          <a:p>
            <a:pPr lvl="1"/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17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Distinct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Distinct</a:t>
            </a:r>
            <a:r>
              <a:rPr lang="it-IT" dirty="0"/>
              <a:t> è il comando per restituire i valori distinti di un campo a partire dai documenti che corrispondono ai criteri indicati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db.inventory.distinct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item.sku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{ 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dept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"A" } )</a:t>
            </a:r>
          </a:p>
          <a:p>
            <a:pPr lvl="1"/>
            <a:r>
              <a:rPr lang="it-IT" dirty="0" err="1"/>
              <a:t>Resituisce</a:t>
            </a:r>
            <a:r>
              <a:rPr lang="it-IT" dirty="0"/>
              <a:t> i valori distinti del campo </a:t>
            </a:r>
            <a:r>
              <a:rPr lang="it-IT" dirty="0" err="1"/>
              <a:t>item.sku</a:t>
            </a:r>
            <a:r>
              <a:rPr lang="it-IT" dirty="0"/>
              <a:t> nei documenti in cui il dipartimento è A</a:t>
            </a:r>
          </a:p>
          <a:p>
            <a:pPr lvl="1"/>
            <a:r>
              <a:rPr lang="it-IT" dirty="0"/>
              <a:t>Se </a:t>
            </a:r>
            <a:r>
              <a:rPr lang="it-IT" dirty="0" err="1"/>
              <a:t>item.sku</a:t>
            </a:r>
            <a:r>
              <a:rPr lang="it-IT" dirty="0"/>
              <a:t> è un array, vengono </a:t>
            </a:r>
            <a:r>
              <a:rPr lang="it-IT" dirty="0" err="1"/>
              <a:t>restiuiti</a:t>
            </a:r>
            <a:r>
              <a:rPr lang="it-IT" dirty="0"/>
              <a:t> i valori distinti anche rispetto all’array di un singolo documento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4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Il comando </a:t>
            </a:r>
            <a:r>
              <a:rPr lang="it-IT" noProof="0" dirty="0" err="1"/>
              <a:t>Find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È il comando che permette di eseguire interrogazioni (</a:t>
            </a:r>
            <a:r>
              <a:rPr lang="it-IT" noProof="0" dirty="0" err="1"/>
              <a:t>query</a:t>
            </a:r>
            <a:r>
              <a:rPr lang="it-IT" noProof="0" dirty="0"/>
              <a:t>) sul DB</a:t>
            </a:r>
          </a:p>
          <a:p>
            <a:r>
              <a:rPr lang="it-IT" noProof="0" dirty="0"/>
              <a:t>La forma di base è:</a:t>
            </a:r>
          </a:p>
          <a:p>
            <a:pPr algn="ctr"/>
            <a:r>
              <a:rPr lang="it-IT" dirty="0" err="1">
                <a:latin typeface="+mj-lt"/>
                <a:cs typeface="Courier New" panose="02070309020205020404" pitchFamily="49" charset="0"/>
              </a:rPr>
              <a:t>db.</a:t>
            </a:r>
            <a:r>
              <a:rPr lang="it-IT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nomeCollezione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([[</a:t>
            </a:r>
            <a:r>
              <a:rPr lang="it-IT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objSel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], [</a:t>
            </a:r>
            <a:r>
              <a:rPr lang="it-IT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objProj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]])</a:t>
            </a:r>
          </a:p>
          <a:p>
            <a:r>
              <a:rPr lang="it-IT" noProof="0" dirty="0"/>
              <a:t>Dove</a:t>
            </a:r>
          </a:p>
          <a:p>
            <a:pPr lvl="1"/>
            <a:r>
              <a:rPr lang="it-IT" sz="2000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nomeCollezione</a:t>
            </a:r>
            <a:r>
              <a:rPr lang="it-IT" noProof="0" dirty="0"/>
              <a:t> va sostituito col nome della collezione da interrogare;</a:t>
            </a:r>
            <a:br>
              <a:rPr lang="it-IT" noProof="0" dirty="0"/>
            </a:br>
            <a:r>
              <a:rPr lang="it-IT" noProof="0" dirty="0"/>
              <a:t>corrispettivo SQL: FROM (ma limitato ad un’unica collezione)</a:t>
            </a:r>
          </a:p>
          <a:p>
            <a:pPr lvl="1"/>
            <a:r>
              <a:rPr lang="it-IT" noProof="0" dirty="0">
                <a:latin typeface="+mj-lt"/>
              </a:rPr>
              <a:t>[</a:t>
            </a:r>
            <a:r>
              <a:rPr lang="it-IT" sz="2000" dirty="0" err="1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objSel</a:t>
            </a:r>
            <a:r>
              <a:rPr lang="it-IT" noProof="0" dirty="0">
                <a:latin typeface="+mj-lt"/>
              </a:rPr>
              <a:t>]</a:t>
            </a:r>
            <a:r>
              <a:rPr lang="it-IT" noProof="0" dirty="0"/>
              <a:t> è un (eventuale) oggetto che contiene i criteri di ricerca; </a:t>
            </a:r>
            <a:br>
              <a:rPr lang="it-IT" noProof="0" dirty="0"/>
            </a:br>
            <a:r>
              <a:rPr lang="it-IT" noProof="0" dirty="0"/>
              <a:t>corrispettivo </a:t>
            </a:r>
            <a:r>
              <a:rPr lang="it-IT" dirty="0"/>
              <a:t>SQL:</a:t>
            </a:r>
            <a:r>
              <a:rPr lang="it-IT" noProof="0" dirty="0"/>
              <a:t> WHERE</a:t>
            </a:r>
          </a:p>
          <a:p>
            <a:pPr lvl="1"/>
            <a:r>
              <a:rPr lang="it-IT" noProof="0" dirty="0">
                <a:latin typeface="+mj-lt"/>
              </a:rPr>
              <a:t>[</a:t>
            </a:r>
            <a:r>
              <a:rPr lang="it-IT" noProof="0" dirty="0" err="1">
                <a:solidFill>
                  <a:srgbClr val="00B050"/>
                </a:solidFill>
                <a:latin typeface="+mj-lt"/>
              </a:rPr>
              <a:t>objProj</a:t>
            </a:r>
            <a:r>
              <a:rPr lang="it-IT" noProof="0" dirty="0">
                <a:latin typeface="+mj-lt"/>
              </a:rPr>
              <a:t>]</a:t>
            </a:r>
            <a:r>
              <a:rPr lang="it-IT" noProof="0" dirty="0"/>
              <a:t> è un (eventuale) oggetto che contiene i criteri di ricerca;</a:t>
            </a:r>
            <a:br>
              <a:rPr lang="it-IT" noProof="0" dirty="0"/>
            </a:br>
            <a:r>
              <a:rPr lang="it-IT" noProof="0" dirty="0"/>
              <a:t>corrispettivo </a:t>
            </a:r>
            <a:r>
              <a:rPr lang="it-IT" dirty="0"/>
              <a:t>SQL:</a:t>
            </a:r>
            <a:r>
              <a:rPr lang="it-IT" noProof="0" dirty="0"/>
              <a:t> SELECT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0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Il comando </a:t>
            </a:r>
            <a:r>
              <a:rPr lang="it-IT" noProof="0" dirty="0" err="1"/>
              <a:t>Find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 err="1">
                <a:cs typeface="Courier New" panose="02070309020205020404" pitchFamily="49" charset="0"/>
              </a:rPr>
              <a:t>Document-based</a:t>
            </a:r>
            <a:endParaRPr lang="it-IT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db</a:t>
            </a:r>
            <a:b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.</a:t>
            </a:r>
            <a:r>
              <a:rPr lang="it-IT" sz="16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nomeCollezione</a:t>
            </a:r>
            <a:br>
              <a:rPr lang="it-IT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it-IT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it-IT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find</a:t>
            </a: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({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objSel</a:t>
            </a:r>
            <a:r>
              <a:rPr lang="it-IT" sz="16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, {</a:t>
            </a:r>
            <a:r>
              <a:rPr lang="it-IT" sz="16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objProj</a:t>
            </a:r>
            <a:r>
              <a:rPr lang="it-IT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.sort({</a:t>
            </a:r>
            <a:r>
              <a:rPr lang="it-IT" sz="1600" dirty="0" err="1">
                <a:solidFill>
                  <a:srgbClr val="FF92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attrs</a:t>
            </a:r>
            <a:r>
              <a:rPr lang="it-IT" sz="1600" dirty="0">
                <a:latin typeface="Consolas" panose="020B0609020204030204" pitchFamily="49" charset="0"/>
                <a:cs typeface="Courier New" panose="02070309020205020404" pitchFamily="49" charset="0"/>
              </a:rPr>
              <a:t>})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FE23F26-D7A5-4E7E-ADBF-9AD76EFCEF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1600" dirty="0" err="1"/>
              <a:t>Relational</a:t>
            </a:r>
            <a:endParaRPr lang="it-IT" sz="1600" dirty="0"/>
          </a:p>
          <a:p>
            <a:endParaRPr lang="it-IT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 err="1">
                <a:latin typeface="Consolas" panose="020B0609020204030204" pitchFamily="49" charset="0"/>
              </a:rPr>
              <a:t>select</a:t>
            </a:r>
            <a:r>
              <a:rPr lang="it-IT" sz="16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objProj</a:t>
            </a:r>
            <a:br>
              <a:rPr lang="it-IT" sz="16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from </a:t>
            </a:r>
            <a:r>
              <a:rPr lang="it-IT" sz="16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nomeCollezione</a:t>
            </a:r>
            <a:b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where </a:t>
            </a:r>
            <a:r>
              <a:rPr lang="it-IT" sz="16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objSel</a:t>
            </a:r>
            <a:br>
              <a:rPr lang="it-IT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it-IT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order by </a:t>
            </a:r>
            <a:r>
              <a:rPr lang="it-IT" sz="1600" dirty="0" err="1">
                <a:solidFill>
                  <a:srgbClr val="FF92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attrs</a:t>
            </a:r>
            <a:endParaRPr lang="it-IT" sz="1600" dirty="0">
              <a:solidFill>
                <a:srgbClr val="FF923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629637A9-119A-49DA-BD12-AAC58B377D80}" type="slidenum">
              <a:rPr lang="en-US" smtClean="0"/>
              <a:pPr algn="l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4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comando </a:t>
            </a:r>
            <a:r>
              <a:rPr lang="it-IT" dirty="0" err="1"/>
              <a:t>Find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Alcuni esempi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dirty="0"/>
              <a:t>Restituisce tutti i documenti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db.restaurant.findOne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it-IT" dirty="0"/>
              <a:t>Restituisce solo il primo documento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({</a:t>
            </a:r>
            <a:r>
              <a:rPr lang="it-IT" sz="1900" dirty="0" err="1">
                <a:latin typeface="+mj-lt"/>
                <a:cs typeface="Courier New" panose="02070309020205020404" pitchFamily="49" charset="0"/>
              </a:rPr>
              <a:t>cuisine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: "Hamburgers"})</a:t>
            </a:r>
          </a:p>
          <a:p>
            <a:pPr lvl="1"/>
            <a:r>
              <a:rPr lang="it-IT" dirty="0"/>
              <a:t>Restituisce i documenti in cui l’attributo </a:t>
            </a:r>
            <a:r>
              <a:rPr lang="it-IT" sz="1900" dirty="0" err="1">
                <a:latin typeface="+mj-lt"/>
                <a:cs typeface="Courier New" panose="02070309020205020404" pitchFamily="49" charset="0"/>
              </a:rPr>
              <a:t>cuisine</a:t>
            </a:r>
            <a:r>
              <a:rPr lang="it-IT" sz="1400" dirty="0"/>
              <a:t> </a:t>
            </a:r>
            <a:r>
              <a:rPr lang="it-IT" dirty="0"/>
              <a:t>(se presente) è valorizzato con la stringa "Hamburgers"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({}, {cuisine: 1})</a:t>
            </a:r>
          </a:p>
          <a:p>
            <a:pPr lvl="1"/>
            <a:r>
              <a:rPr lang="it-IT" dirty="0"/>
              <a:t>Restituisce tutti i documenti, ma proiettando solamente l’attributo </a:t>
            </a:r>
            <a:r>
              <a:rPr lang="it-IT" sz="1900" dirty="0" err="1">
                <a:latin typeface="+mj-lt"/>
                <a:cs typeface="Courier New" panose="02070309020205020404" pitchFamily="49" charset="0"/>
              </a:rPr>
              <a:t>cuisine</a:t>
            </a:r>
            <a:r>
              <a:rPr lang="it-IT" sz="1400" dirty="0"/>
              <a:t> </a:t>
            </a:r>
            <a:r>
              <a:rPr lang="it-IT" dirty="0"/>
              <a:t>(oltre all’_id, che viene restituito di default)</a:t>
            </a:r>
          </a:p>
          <a:p>
            <a:r>
              <a:rPr lang="it-IT" sz="1900" dirty="0" err="1"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z="1900" dirty="0">
                <a:latin typeface="+mj-lt"/>
                <a:cs typeface="Courier New" panose="02070309020205020404" pitchFamily="49" charset="0"/>
              </a:rPr>
              <a:t>({cuisine: "Hamburgers"}, {cuisine: 1})</a:t>
            </a:r>
          </a:p>
          <a:p>
            <a:pPr lvl="1"/>
            <a:r>
              <a:rPr lang="it-IT" dirty="0"/>
              <a:t>La combinazione di selezione e proiezione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3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- proiezione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 caso di proiezione non specificata, vengono restituiti tutti gli attributi di tutti i documenti</a:t>
            </a:r>
          </a:p>
          <a:p>
            <a:r>
              <a:rPr lang="it-IT" dirty="0"/>
              <a:t>Se si indica una proiezione, vengono mantenuti solo i campi indicati – ad eccezione del campo 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_id</a:t>
            </a:r>
            <a:r>
              <a:rPr lang="it-IT" dirty="0"/>
              <a:t>, che viene mantenuto ugualmente</a:t>
            </a:r>
          </a:p>
          <a:p>
            <a:pPr lvl="1"/>
            <a:r>
              <a:rPr lang="it-IT" dirty="0"/>
              <a:t>E’ comunque possibile escludere il campo</a:t>
            </a:r>
          </a:p>
          <a:p>
            <a:r>
              <a:rPr lang="it-IT" dirty="0"/>
              <a:t>Sintassi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nomeChiave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[0, 1]</a:t>
            </a:r>
          </a:p>
          <a:p>
            <a:r>
              <a:rPr lang="it-IT" dirty="0"/>
              <a:t>Dove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nomeChiave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 </a:t>
            </a:r>
            <a:r>
              <a:rPr lang="it-IT" dirty="0"/>
              <a:t>è il nome di un attributo</a:t>
            </a:r>
          </a:p>
          <a:p>
            <a:pPr lvl="1"/>
            <a:r>
              <a:rPr lang="it-IT" dirty="0"/>
              <a:t>1 va indicato se si vuole mantenere il campo</a:t>
            </a:r>
          </a:p>
          <a:p>
            <a:pPr lvl="1"/>
            <a:r>
              <a:rPr lang="it-IT" dirty="0"/>
              <a:t>0 va indicato se, invece, si vuole escludere il campo (e.g., per l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’_id</a:t>
            </a:r>
            <a:r>
              <a:rPr lang="it-IT" dirty="0"/>
              <a:t>)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2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selezione semplice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prima modalità di selezione avviene attraverso il match esatto del valore dell’attributo con un valore specificato</a:t>
            </a:r>
          </a:p>
          <a:p>
            <a:r>
              <a:rPr lang="it-IT" dirty="0"/>
              <a:t>Esempi: 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({"age": 27})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({"username":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({"username":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", "age": 27})</a:t>
            </a:r>
          </a:p>
          <a:p>
            <a:pPr lvl="1"/>
            <a:endParaRPr lang="it-I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/>
              <a:t>Come esprimere condizioni più complesse?</a:t>
            </a:r>
          </a:p>
          <a:p>
            <a:pPr lvl="1"/>
            <a:r>
              <a:rPr lang="it-IT" strike="sngStrik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db.restaurant.find</a:t>
            </a:r>
            <a:r>
              <a:rPr lang="it-IT" strike="sngStrik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({</a:t>
            </a:r>
            <a:r>
              <a:rPr lang="it-IT" strike="sngStrik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restaurant_id</a:t>
            </a:r>
            <a:r>
              <a:rPr lang="it-IT" strike="sngStrik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&gt; 40367790})</a:t>
            </a:r>
          </a:p>
          <a:p>
            <a:pPr lvl="1"/>
            <a:r>
              <a:rPr lang="it-IT" dirty="0"/>
              <a:t>Non è possibile, perché bisogna rispettare la sintassi degli oggetti </a:t>
            </a:r>
            <a:r>
              <a:rPr lang="it-IT" dirty="0" err="1"/>
              <a:t>Javascript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selezione complessa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L’espressione di condizioni di selezione complesse avviene attraverso l’incapsulamento di nuovi oggetti</a:t>
            </a:r>
          </a:p>
          <a:p>
            <a:r>
              <a:rPr lang="it-IT" dirty="0"/>
              <a:t>Sintassi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nomeChiave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: { operatore: valore }</a:t>
            </a:r>
          </a:p>
          <a:p>
            <a:r>
              <a:rPr lang="it-IT" dirty="0"/>
              <a:t>Dove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operatore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/>
              <a:t>corrisponde ad un operatore di confronto secondo la sintassi di </a:t>
            </a:r>
            <a:r>
              <a:rPr lang="it-IT" dirty="0" err="1"/>
              <a:t>MongoDB</a:t>
            </a:r>
            <a:r>
              <a:rPr lang="it-IT" dirty="0"/>
              <a:t> (e.g., "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/>
              <a:t>", acronimo di "</a:t>
            </a:r>
            <a:r>
              <a:rPr lang="it-IT" dirty="0" err="1"/>
              <a:t>Greather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or </a:t>
            </a:r>
            <a:r>
              <a:rPr lang="it-IT" dirty="0" err="1"/>
              <a:t>Equal</a:t>
            </a:r>
            <a:r>
              <a:rPr lang="it-IT" dirty="0"/>
              <a:t> to")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valore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/>
              <a:t>corrisponde ad un valore semplice (e.g., un numero o una stringa) </a:t>
            </a:r>
          </a:p>
          <a:p>
            <a:pPr lvl="1"/>
            <a:r>
              <a:rPr lang="it-IT" dirty="0"/>
              <a:t>Alcuni operatori richiedono che 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valore </a:t>
            </a:r>
            <a:r>
              <a:rPr lang="it-IT" dirty="0"/>
              <a:t>sia a sua volta un oggetto, composto da un’altra coppia 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operatore: valore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8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Find</a:t>
            </a:r>
            <a:r>
              <a:rPr lang="it-IT" dirty="0"/>
              <a:t> – operatori di confronto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Quali sono gli operatori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</a:t>
            </a: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/>
              <a:t>– corrispondono a ≥ e &gt;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lte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, $lt </a:t>
            </a:r>
            <a:r>
              <a:rPr lang="it-IT" dirty="0"/>
              <a:t>– corrispondono a ≤ e &lt;</a:t>
            </a:r>
          </a:p>
          <a:p>
            <a:pPr lvl="1"/>
            <a:r>
              <a:rPr lang="it-IT" dirty="0">
                <a:latin typeface="+mj-lt"/>
                <a:cs typeface="Courier New" panose="02070309020205020404" pitchFamily="49" charset="0"/>
              </a:rPr>
              <a:t>$ne </a:t>
            </a:r>
            <a:r>
              <a:rPr lang="it-IT" dirty="0"/>
              <a:t>– corrisponde a ≠</a:t>
            </a:r>
          </a:p>
          <a:p>
            <a:r>
              <a:rPr lang="it-IT" dirty="0"/>
              <a:t>Esempi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({"age":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18}})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({"age": {"$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gte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18, "$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lte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30}})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registered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": {"$lt": new Date("2007-01-01")}})</a:t>
            </a:r>
          </a:p>
          <a:p>
            <a:pPr lvl="2"/>
            <a:r>
              <a:rPr lang="it-IT" dirty="0">
                <a:latin typeface="+mj-lt"/>
                <a:cs typeface="Courier New" panose="02070309020205020404" pitchFamily="49" charset="0"/>
              </a:rPr>
              <a:t>Il formato della data dipende dalla localizzazione</a:t>
            </a:r>
          </a:p>
          <a:p>
            <a:pPr lvl="1"/>
            <a:r>
              <a:rPr lang="it-IT" dirty="0" err="1">
                <a:latin typeface="+mj-lt"/>
                <a:cs typeface="Courier New" panose="02070309020205020404" pitchFamily="49" charset="0"/>
              </a:rPr>
              <a:t>db.users.find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({"username": {"$ne": "</a:t>
            </a:r>
            <a:r>
              <a:rPr lang="it-IT" dirty="0" err="1">
                <a:latin typeface="+mj-lt"/>
                <a:cs typeface="Courier New" panose="02070309020205020404" pitchFamily="49" charset="0"/>
              </a:rPr>
              <a:t>joe</a:t>
            </a:r>
            <a:r>
              <a:rPr lang="it-IT" dirty="0">
                <a:latin typeface="+mj-lt"/>
                <a:cs typeface="Courier New" panose="02070309020205020404" pitchFamily="49" charset="0"/>
              </a:rPr>
              <a:t>"}})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180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68336</TotalTime>
  <Words>2487</Words>
  <Application>Microsoft Office PowerPoint</Application>
  <PresentationFormat>Presentazione su schermo (4:3)</PresentationFormat>
  <Paragraphs>215</Paragraphs>
  <Slides>25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Courier New</vt:lpstr>
      <vt:lpstr>Retrospettivo</vt:lpstr>
      <vt:lpstr>MongoDB</vt:lpstr>
      <vt:lpstr>Interrogazioni semplici</vt:lpstr>
      <vt:lpstr>Il comando Find</vt:lpstr>
      <vt:lpstr>Il comando Find</vt:lpstr>
      <vt:lpstr>Il comando Find</vt:lpstr>
      <vt:lpstr>Find - proiezione</vt:lpstr>
      <vt:lpstr>Find – selezione semplice</vt:lpstr>
      <vt:lpstr>Find – selezione complessa</vt:lpstr>
      <vt:lpstr>Find – operatori di confronto</vt:lpstr>
      <vt:lpstr>Find – condizioni multiple</vt:lpstr>
      <vt:lpstr>Find – condizioni multiple</vt:lpstr>
      <vt:lpstr>Find – negazione</vt:lpstr>
      <vt:lpstr>Find – esistenza e campi nulli</vt:lpstr>
      <vt:lpstr>Lab time!</vt:lpstr>
      <vt:lpstr>Find – interrogare array</vt:lpstr>
      <vt:lpstr>Find – interrogare array</vt:lpstr>
      <vt:lpstr>Find – interrogare array</vt:lpstr>
      <vt:lpstr>Find – interrogare array</vt:lpstr>
      <vt:lpstr>Find – interrogare oggetti</vt:lpstr>
      <vt:lpstr>Find – interrogare oggetti dentro ad array</vt:lpstr>
      <vt:lpstr>Find – Javascript scripts</vt:lpstr>
      <vt:lpstr>Limit, skip &amp; sort</vt:lpstr>
      <vt:lpstr>Limit, skip &amp; sort</vt:lpstr>
      <vt:lpstr>Count</vt:lpstr>
      <vt:lpstr>Distinct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Matteo</cp:lastModifiedBy>
  <cp:revision>633</cp:revision>
  <dcterms:created xsi:type="dcterms:W3CDTF">2014-12-16T10:04:42Z</dcterms:created>
  <dcterms:modified xsi:type="dcterms:W3CDTF">2022-02-28T15:43:47Z</dcterms:modified>
</cp:coreProperties>
</file>