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46"/>
  </p:notesMasterIdLst>
  <p:sldIdLst>
    <p:sldId id="256" r:id="rId2"/>
    <p:sldId id="328" r:id="rId3"/>
    <p:sldId id="336" r:id="rId4"/>
    <p:sldId id="329" r:id="rId5"/>
    <p:sldId id="331" r:id="rId6"/>
    <p:sldId id="332" r:id="rId7"/>
    <p:sldId id="333" r:id="rId8"/>
    <p:sldId id="335" r:id="rId9"/>
    <p:sldId id="334" r:id="rId10"/>
    <p:sldId id="337" r:id="rId11"/>
    <p:sldId id="356" r:id="rId12"/>
    <p:sldId id="338" r:id="rId13"/>
    <p:sldId id="340" r:id="rId14"/>
    <p:sldId id="341" r:id="rId15"/>
    <p:sldId id="339" r:id="rId16"/>
    <p:sldId id="342" r:id="rId17"/>
    <p:sldId id="343" r:id="rId18"/>
    <p:sldId id="344" r:id="rId19"/>
    <p:sldId id="346" r:id="rId20"/>
    <p:sldId id="34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104" d="100"/>
          <a:sy n="104" d="100"/>
        </p:scale>
        <p:origin x="1776" y="96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15/02/2023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Secondo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del </a:t>
            </a:r>
            <a:r>
              <a:rPr lang="en-US" dirty="0" err="1"/>
              <a:t>corso</a:t>
            </a:r>
            <a:r>
              <a:rPr lang="en-US" dirty="0"/>
              <a:t>, </a:t>
            </a:r>
            <a:r>
              <a:rPr lang="en-US" dirty="0" err="1"/>
              <a:t>l'order</a:t>
            </a:r>
            <a:r>
              <a:rPr lang="en-US" dirty="0"/>
              <a:t> by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in </a:t>
            </a:r>
            <a:r>
              <a:rPr lang="en-US" dirty="0" err="1"/>
              <a:t>entrambi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, cambia</a:t>
            </a:r>
            <a:r>
              <a:rPr lang="en-US" baseline="0" dirty="0"/>
              <a:t> solo </a:t>
            </a:r>
            <a:r>
              <a:rPr lang="en-US" baseline="0" dirty="0" err="1"/>
              <a:t>il</a:t>
            </a:r>
            <a:r>
              <a:rPr lang="en-US" baseline="0" dirty="0"/>
              <a:t> verso di </a:t>
            </a:r>
            <a:r>
              <a:rPr lang="en-US" baseline="0" dirty="0" err="1"/>
              <a:t>lettura</a:t>
            </a:r>
            <a:r>
              <a:rPr lang="en-US" baseline="0" dirty="0"/>
              <a:t> di Cassandra (</a:t>
            </a:r>
            <a:r>
              <a:rPr lang="en-US" baseline="0" dirty="0" err="1"/>
              <a:t>ai</a:t>
            </a:r>
            <a:r>
              <a:rPr lang="en-US" baseline="0" dirty="0"/>
              <a:t> </a:t>
            </a:r>
            <a:r>
              <a:rPr lang="en-US" baseline="0" dirty="0" err="1"/>
              <a:t>fini</a:t>
            </a:r>
            <a:r>
              <a:rPr lang="en-US" baseline="0" dirty="0"/>
              <a:t> del </a:t>
            </a:r>
            <a:r>
              <a:rPr lang="en-US" baseline="0" dirty="0" err="1"/>
              <a:t>filtro</a:t>
            </a:r>
            <a:r>
              <a:rPr lang="en-US" baseline="0" dirty="0"/>
              <a:t> date &gt; X)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5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A COLUMN-BASED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7" y="1845734"/>
            <a:ext cx="6613264" cy="43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6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83" y="2673921"/>
            <a:ext cx="3166099" cy="349051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query-driven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concettuale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seguendo</a:t>
            </a:r>
            <a:r>
              <a:rPr lang="en-US" dirty="0"/>
              <a:t> un </a:t>
            </a:r>
            <a:r>
              <a:rPr lang="en-US" dirty="0" err="1"/>
              <a:t>approccio</a:t>
            </a:r>
            <a:r>
              <a:rPr lang="en-US" dirty="0"/>
              <a:t> query-driven</a:t>
            </a:r>
          </a:p>
          <a:p>
            <a:pPr lvl="1"/>
            <a:r>
              <a:rPr lang="en-US" dirty="0" err="1"/>
              <a:t>Regole</a:t>
            </a:r>
            <a:r>
              <a:rPr lang="en-US" dirty="0"/>
              <a:t> di mapping </a:t>
            </a:r>
            <a:r>
              <a:rPr lang="en-US" dirty="0" err="1"/>
              <a:t>garantiscono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correttezza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  <a:p>
            <a:pPr lvl="1"/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query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progettate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garantire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esecuzione</a:t>
            </a:r>
            <a:br>
              <a:rPr lang="en-US" dirty="0"/>
            </a:br>
            <a:r>
              <a:rPr lang="en-US" dirty="0" err="1"/>
              <a:t>delle</a:t>
            </a:r>
            <a:r>
              <a:rPr lang="en-US" dirty="0"/>
              <a:t> query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br>
              <a:rPr lang="en-US" dirty="0"/>
            </a:br>
            <a:r>
              <a:rPr lang="en-US" dirty="0" err="1"/>
              <a:t>nell'ordine</a:t>
            </a:r>
            <a:r>
              <a:rPr lang="en-US" dirty="0"/>
              <a:t> </a:t>
            </a:r>
            <a:r>
              <a:rPr lang="en-US" dirty="0" err="1"/>
              <a:t>corretto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applicando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b="1" dirty="0" err="1"/>
              <a:t>ordine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 5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riguardano</a:t>
            </a:r>
            <a:r>
              <a:rPr lang="en-US" dirty="0"/>
              <a:t>, </a:t>
            </a:r>
            <a:r>
              <a:rPr lang="en-US" dirty="0" err="1"/>
              <a:t>rispettivamente</a:t>
            </a:r>
            <a:r>
              <a:rPr lang="en-US" dirty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ordinamento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entità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entità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attributo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647279"/>
            <a:ext cx="7543802" cy="18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relazioni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relazione</a:t>
            </a:r>
            <a:endParaRPr lang="en-US" dirty="0"/>
          </a:p>
          <a:p>
            <a:pPr lvl="1"/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diverse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quale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relazione</a:t>
            </a:r>
            <a:r>
              <a:rPr lang="en-US" dirty="0"/>
              <a:t> e dal </a:t>
            </a:r>
            <a:r>
              <a:rPr lang="en-US" dirty="0" err="1"/>
              <a:t>carico</a:t>
            </a:r>
            <a:r>
              <a:rPr lang="en-US" dirty="0"/>
              <a:t> di </a:t>
            </a:r>
            <a:r>
              <a:rPr lang="en-US" dirty="0" err="1"/>
              <a:t>lavoro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8" y="3665977"/>
            <a:ext cx="7378361" cy="23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è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ordinato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, </a:t>
            </a:r>
            <a:r>
              <a:rPr lang="en-US" dirty="0" err="1"/>
              <a:t>costituito</a:t>
            </a:r>
            <a:r>
              <a:rPr lang="en-US" dirty="0"/>
              <a:t> da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e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formato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(o </a:t>
            </a:r>
            <a:r>
              <a:rPr lang="en-US" dirty="0" err="1"/>
              <a:t>più</a:t>
            </a:r>
            <a:r>
              <a:rPr lang="en-US" dirty="0"/>
              <a:t>) </a:t>
            </a:r>
            <a:r>
              <a:rPr lang="en-US" dirty="0" err="1"/>
              <a:t>delle</a:t>
            </a:r>
            <a:r>
              <a:rPr lang="en-US" dirty="0"/>
              <a:t>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dichiarate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/>
              <a:t>Le query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includere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2" y="4237580"/>
            <a:ext cx="7543801" cy="7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/>
              <a:t>title</a:t>
            </a:r>
            <a:r>
              <a:rPr lang="en-US" dirty="0"/>
              <a:t> e </a:t>
            </a:r>
            <a:r>
              <a:rPr lang="en-US" i="1" dirty="0"/>
              <a:t>type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" y="3321715"/>
            <a:ext cx="7494963" cy="2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</a:t>
            </a:r>
            <a:r>
              <a:rPr lang="en-US" dirty="0"/>
              <a:t>e </a:t>
            </a:r>
            <a:r>
              <a:rPr lang="en-US" i="1" dirty="0" err="1"/>
              <a:t>first_name</a:t>
            </a:r>
            <a:endParaRPr lang="en-US" i="1" dirty="0"/>
          </a:p>
          <a:p>
            <a:pPr lvl="1"/>
            <a:r>
              <a:rPr lang="en-US" dirty="0"/>
              <a:t>2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12" y="3202083"/>
            <a:ext cx="7358093" cy="26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lvl="1"/>
            <a:r>
              <a:rPr lang="en-US" dirty="0"/>
              <a:t>Sulla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possibile</a:t>
            </a:r>
            <a:r>
              <a:rPr lang="en-US" dirty="0"/>
              <a:t> fare solo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come </a:t>
            </a:r>
            <a:r>
              <a:rPr lang="en-US" dirty="0" err="1"/>
              <a:t>colonne</a:t>
            </a:r>
            <a:r>
              <a:rPr lang="en-US" dirty="0"/>
              <a:t> di clustering, DOPO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fare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451226"/>
            <a:ext cx="7586404" cy="7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Abbiamo</a:t>
            </a:r>
            <a:r>
              <a:rPr lang="en-US" dirty="0"/>
              <a:t> visto come </a:t>
            </a:r>
            <a:r>
              <a:rPr lang="en-US" dirty="0" err="1"/>
              <a:t>modellare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per </a:t>
            </a:r>
            <a:r>
              <a:rPr lang="en-US" dirty="0" err="1"/>
              <a:t>rispondere</a:t>
            </a:r>
            <a:r>
              <a:rPr lang="en-US" dirty="0"/>
              <a:t> a </a:t>
            </a:r>
            <a:r>
              <a:rPr lang="en-US" dirty="0" err="1"/>
              <a:t>specifiche</a:t>
            </a:r>
            <a:r>
              <a:rPr lang="en-US" dirty="0"/>
              <a:t> query…</a:t>
            </a:r>
          </a:p>
          <a:p>
            <a:r>
              <a:rPr lang="en-US" dirty="0"/>
              <a:t>… ma come </a:t>
            </a:r>
            <a:r>
              <a:rPr lang="en-US" dirty="0" err="1"/>
              <a:t>progettare</a:t>
            </a:r>
            <a:r>
              <a:rPr lang="en-US" dirty="0"/>
              <a:t> la </a:t>
            </a:r>
            <a:r>
              <a:rPr lang="en-US" dirty="0" err="1"/>
              <a:t>modellazione</a:t>
            </a:r>
            <a:r>
              <a:rPr lang="en-US" dirty="0"/>
              <a:t> di un </a:t>
            </a:r>
            <a:r>
              <a:rPr lang="en-US" dirty="0" err="1"/>
              <a:t>intero</a:t>
            </a:r>
            <a:r>
              <a:rPr lang="en-US" dirty="0"/>
              <a:t> database?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3139478"/>
            <a:ext cx="7543801" cy="2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8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63284"/>
            <a:ext cx="7471214" cy="19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837957"/>
            <a:ext cx="7476109" cy="27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, le </a:t>
            </a:r>
            <a:r>
              <a:rPr lang="en-US" dirty="0" err="1"/>
              <a:t>partizioni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ordinate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r>
              <a:rPr lang="en-US" dirty="0"/>
              <a:t>, </a:t>
            </a:r>
            <a:r>
              <a:rPr lang="en-US" dirty="0" err="1"/>
              <a:t>nell'ordine</a:t>
            </a:r>
            <a:r>
              <a:rPr lang="en-US" dirty="0"/>
              <a:t> in cui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dichiarate</a:t>
            </a:r>
            <a:endParaRPr lang="en-US" dirty="0"/>
          </a:p>
          <a:p>
            <a:pPr lvl="1"/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specificato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creazione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di ORDER BY in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0" y="3857414"/>
            <a:ext cx="7543943" cy="7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registration_date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228484"/>
            <a:ext cx="7586404" cy="17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uploaded_timestamp</a:t>
            </a:r>
            <a:r>
              <a:rPr lang="en-US" i="1" dirty="0"/>
              <a:t> </a:t>
            </a:r>
            <a:r>
              <a:rPr lang="en-US" dirty="0" err="1"/>
              <a:t>decrescente</a:t>
            </a:r>
            <a:r>
              <a:rPr lang="en-US" dirty="0"/>
              <a:t> e </a:t>
            </a:r>
            <a:r>
              <a:rPr lang="en-US" i="1" dirty="0" err="1"/>
              <a:t>video_id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46391"/>
            <a:ext cx="7586404" cy="27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2852870"/>
            <a:ext cx="7543801" cy="3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981480"/>
            <a:ext cx="7543801" cy="25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3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" y="2381390"/>
            <a:ext cx="9021170" cy="2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1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79212"/>
            <a:ext cx="7586404" cy="180706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Dato</a:t>
            </a:r>
            <a:r>
              <a:rPr lang="en-US" dirty="0"/>
              <a:t> un tag,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in un </a:t>
            </a:r>
            <a:r>
              <a:rPr lang="en-US" dirty="0" err="1"/>
              <a:t>dato</a:t>
            </a:r>
            <a:r>
              <a:rPr lang="en-US" dirty="0"/>
              <a:t> range di </a:t>
            </a:r>
            <a:r>
              <a:rPr lang="en-US" dirty="0" err="1"/>
              <a:t>anni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 e </a:t>
            </a:r>
            <a:r>
              <a:rPr lang="en-US" dirty="0" err="1"/>
              <a:t>ordina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titolo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Q3. Come Q2, ma </a:t>
            </a:r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genere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14408"/>
              </p:ext>
            </p:extLst>
          </p:nvPr>
        </p:nvGraphicFramePr>
        <p:xfrm>
          <a:off x="1065231" y="2413259"/>
          <a:ext cx="7145515" cy="3110844"/>
        </p:xfrm>
        <a:graphic>
          <a:graphicData uri="http://schemas.openxmlformats.org/drawingml/2006/table">
            <a:tbl>
              <a:tblPr/>
              <a:tblGrid>
                <a:gridCol w="173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8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videos_by_tag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videos_by_genre_actor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44589"/>
            <a:ext cx="7543802" cy="15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(</a:t>
            </a:r>
            <a:r>
              <a:rPr lang="en-US" dirty="0" err="1"/>
              <a:t>partizionamento</a:t>
            </a:r>
            <a:r>
              <a:rPr lang="en-US" dirty="0"/>
              <a:t> + </a:t>
            </a:r>
            <a:r>
              <a:rPr lang="en-US" dirty="0" err="1"/>
              <a:t>raggruppamento</a:t>
            </a:r>
            <a:r>
              <a:rPr lang="en-US" dirty="0"/>
              <a:t>)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pù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partizione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è </a:t>
            </a:r>
            <a:r>
              <a:rPr lang="en-US" dirty="0" err="1"/>
              <a:t>funzionalmente</a:t>
            </a:r>
            <a:r>
              <a:rPr lang="en-US" dirty="0"/>
              <a:t> </a:t>
            </a:r>
            <a:r>
              <a:rPr lang="en-US" dirty="0" err="1"/>
              <a:t>determinata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,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dichiararla</a:t>
            </a:r>
            <a:r>
              <a:rPr lang="en-US" dirty="0"/>
              <a:t> come </a:t>
            </a:r>
            <a:r>
              <a:rPr lang="en-US" dirty="0" err="1"/>
              <a:t>statica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ne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r>
              <a:rPr lang="en-US" dirty="0"/>
              <a:t>, non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48" y="2555448"/>
            <a:ext cx="4972822" cy="21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52914"/>
            <a:ext cx="7569160" cy="35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non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48312"/>
            <a:ext cx="7586403" cy="31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1" y="2140081"/>
            <a:ext cx="8622860" cy="307294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8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764860" cy="442309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sz="30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playlist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proprietario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un range di date di </a:t>
            </a:r>
            <a:r>
              <a:rPr lang="en-US" dirty="0" err="1"/>
              <a:t>modifica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canali</a:t>
            </a:r>
            <a:r>
              <a:rPr lang="en-US" dirty="0"/>
              <a:t> (ordinate </a:t>
            </a:r>
            <a:r>
              <a:rPr lang="en-US" dirty="0" err="1"/>
              <a:t>alfabeticamente</a:t>
            </a:r>
            <a:r>
              <a:rPr lang="en-US" dirty="0"/>
              <a:t>) a cui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è </a:t>
            </a:r>
            <a:r>
              <a:rPr lang="en-US" dirty="0" err="1"/>
              <a:t>registrato</a:t>
            </a:r>
            <a:endParaRPr lang="en-US" dirty="0"/>
          </a:p>
          <a:p>
            <a:pPr lvl="1"/>
            <a:r>
              <a:rPr lang="en-US" dirty="0"/>
              <a:t>Q3.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r>
              <a:rPr lang="en-US" dirty="0" err="1"/>
              <a:t>contenuti</a:t>
            </a:r>
            <a:r>
              <a:rPr lang="en-US" dirty="0"/>
              <a:t> in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specifico</a:t>
            </a:r>
            <a:r>
              <a:rPr lang="en-US" dirty="0"/>
              <a:t> </a:t>
            </a:r>
            <a:r>
              <a:rPr lang="en-US" dirty="0" err="1"/>
              <a:t>canale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8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87598"/>
              </p:ext>
            </p:extLst>
          </p:nvPr>
        </p:nvGraphicFramePr>
        <p:xfrm>
          <a:off x="927834" y="2526386"/>
          <a:ext cx="7334052" cy="2526872"/>
        </p:xfrm>
        <a:graphic>
          <a:graphicData uri="http://schemas.openxmlformats.org/drawingml/2006/table">
            <a:tbl>
              <a:tblPr/>
              <a:tblGrid>
                <a:gridCol w="187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8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playlist_by_owner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channels_by_subscriber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videos_by_channel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subscriber_id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modified_timestamp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registration_date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fisica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definiscono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i="1" dirty="0"/>
              <a:t>best practices </a:t>
            </a:r>
            <a:r>
              <a:rPr lang="en-US" dirty="0"/>
              <a:t>per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coerenti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dell'applicazione</a:t>
            </a:r>
            <a:endParaRPr lang="en-US" dirty="0"/>
          </a:p>
          <a:p>
            <a:r>
              <a:rPr lang="en-US" dirty="0" err="1"/>
              <a:t>Tuttavia</a:t>
            </a:r>
            <a:r>
              <a:rPr lang="en-US" dirty="0"/>
              <a:t>, </a:t>
            </a:r>
            <a:r>
              <a:rPr lang="en-US" dirty="0" err="1"/>
              <a:t>rimane</a:t>
            </a:r>
            <a:r>
              <a:rPr lang="en-US" dirty="0"/>
              <a:t> del </a:t>
            </a:r>
            <a:r>
              <a:rPr lang="en-US" dirty="0" err="1"/>
              <a:t>margine</a:t>
            </a:r>
            <a:r>
              <a:rPr lang="en-US" dirty="0"/>
              <a:t> per </a:t>
            </a:r>
            <a:r>
              <a:rPr lang="en-US" dirty="0" err="1"/>
              <a:t>ottimizzare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dal </a:t>
            </a:r>
            <a:r>
              <a:rPr lang="en-US" dirty="0" err="1"/>
              <a:t>punto</a:t>
            </a:r>
            <a:r>
              <a:rPr lang="en-US" dirty="0"/>
              <a:t> di vista </a:t>
            </a:r>
            <a:r>
              <a:rPr lang="en-US" dirty="0" err="1"/>
              <a:t>dell'efficienza</a:t>
            </a:r>
            <a:r>
              <a:rPr lang="en-US" dirty="0"/>
              <a:t>, </a:t>
            </a:r>
            <a:r>
              <a:rPr lang="en-US" dirty="0" err="1"/>
              <a:t>considerando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limitazioni</a:t>
            </a:r>
            <a:r>
              <a:rPr lang="en-US" dirty="0"/>
              <a:t> del database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risorse</a:t>
            </a:r>
            <a:r>
              <a:rPr lang="en-US" dirty="0"/>
              <a:t> del cluster (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,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disco, </a:t>
            </a:r>
            <a:r>
              <a:rPr lang="en-US" dirty="0" err="1"/>
              <a:t>memoria</a:t>
            </a:r>
            <a:r>
              <a:rPr lang="en-US" dirty="0"/>
              <a:t>, ..)</a:t>
            </a:r>
          </a:p>
          <a:p>
            <a:pPr lvl="1"/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non </a:t>
            </a:r>
            <a:r>
              <a:rPr lang="en-US" dirty="0" err="1"/>
              <a:t>supportate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dal DBMS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83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partizioni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da </a:t>
            </a:r>
            <a:r>
              <a:rPr lang="en-US" dirty="0" err="1"/>
              <a:t>controllare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atomica</a:t>
            </a:r>
            <a:r>
              <a:rPr lang="en-US" dirty="0"/>
              <a:t>, </a:t>
            </a:r>
            <a:r>
              <a:rPr lang="en-US" dirty="0" err="1"/>
              <a:t>indivisibile</a:t>
            </a:r>
            <a:endParaRPr lang="en-US" dirty="0"/>
          </a:p>
          <a:p>
            <a:pPr lvl="1"/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risidere</a:t>
            </a:r>
            <a:r>
              <a:rPr lang="en-US" dirty="0"/>
              <a:t> </a:t>
            </a:r>
            <a:r>
              <a:rPr lang="en-US" dirty="0" err="1"/>
              <a:t>interamente</a:t>
            </a:r>
            <a:r>
              <a:rPr lang="en-US" dirty="0"/>
              <a:t> in un </a:t>
            </a:r>
            <a:r>
              <a:rPr lang="en-US" dirty="0" err="1"/>
              <a:t>nodo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Limite</a:t>
            </a:r>
            <a:r>
              <a:rPr lang="en-US" dirty="0"/>
              <a:t> di Cassandra: </a:t>
            </a:r>
            <a:r>
              <a:rPr lang="en-US" dirty="0" err="1"/>
              <a:t>massimo</a:t>
            </a:r>
            <a:r>
              <a:rPr lang="en-US" dirty="0"/>
              <a:t> 2 </a:t>
            </a:r>
            <a:r>
              <a:rPr lang="en-US" dirty="0" err="1"/>
              <a:t>miliardi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endParaRPr lang="en-US" dirty="0"/>
          </a:p>
          <a:p>
            <a:pPr lvl="1"/>
            <a:r>
              <a:rPr lang="en-US" dirty="0"/>
              <a:t>Best practice: non </a:t>
            </a:r>
            <a:r>
              <a:rPr lang="en-US" dirty="0" err="1"/>
              <a:t>superare</a:t>
            </a:r>
            <a:r>
              <a:rPr lang="en-US" dirty="0"/>
              <a:t> </a:t>
            </a:r>
            <a:r>
              <a:rPr lang="en-US" dirty="0" err="1"/>
              <a:t>l'ordine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centinaia</a:t>
            </a:r>
            <a:r>
              <a:rPr lang="en-US" dirty="0"/>
              <a:t> di MB per </a:t>
            </a:r>
            <a:r>
              <a:rPr lang="en-US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causa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(</a:t>
            </a:r>
            <a:r>
              <a:rPr lang="en-US" dirty="0" err="1"/>
              <a:t>niente</a:t>
            </a:r>
            <a:r>
              <a:rPr lang="en-US" dirty="0"/>
              <a:t> </a:t>
            </a:r>
            <a:r>
              <a:rPr lang="en-US" dirty="0" err="1"/>
              <a:t>normalizzazione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query), </a:t>
            </a:r>
            <a:r>
              <a:rPr lang="en-US" dirty="0" err="1"/>
              <a:t>il</a:t>
            </a:r>
            <a:r>
              <a:rPr lang="en-US" dirty="0"/>
              <a:t> database </a:t>
            </a:r>
            <a:r>
              <a:rPr lang="en-US" dirty="0" err="1"/>
              <a:t>conterrà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Da non </a:t>
            </a:r>
            <a:r>
              <a:rPr lang="en-US" dirty="0" err="1"/>
              <a:t>confondere</a:t>
            </a:r>
            <a:r>
              <a:rPr lang="en-US" dirty="0"/>
              <a:t> col </a:t>
            </a:r>
            <a:r>
              <a:rPr lang="en-US" dirty="0" err="1"/>
              <a:t>meccanismo</a:t>
            </a:r>
            <a:r>
              <a:rPr lang="en-US" dirty="0"/>
              <a:t> di replication </a:t>
            </a:r>
          </a:p>
          <a:p>
            <a:pPr lvl="1"/>
            <a:r>
              <a:rPr lang="en-US" dirty="0" err="1"/>
              <a:t>Esempio</a:t>
            </a:r>
            <a:r>
              <a:rPr lang="en-US" dirty="0"/>
              <a:t>: dataset da 10TB, </a:t>
            </a:r>
            <a:r>
              <a:rPr lang="en-US" dirty="0" err="1"/>
              <a:t>ridondanza</a:t>
            </a:r>
            <a:r>
              <a:rPr lang="en-US" dirty="0"/>
              <a:t> 10x, </a:t>
            </a:r>
            <a:r>
              <a:rPr lang="en-US" dirty="0" err="1"/>
              <a:t>replicazione</a:t>
            </a:r>
            <a:r>
              <a:rPr lang="en-US" dirty="0"/>
              <a:t> 5x; </a:t>
            </a:r>
            <a:r>
              <a:rPr lang="en-US" dirty="0" err="1"/>
              <a:t>totale</a:t>
            </a:r>
            <a:r>
              <a:rPr lang="en-US" dirty="0"/>
              <a:t> 500TB</a:t>
            </a:r>
          </a:p>
          <a:p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fattori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(e.g., n, n</a:t>
            </a:r>
            <a:r>
              <a:rPr lang="en-US" baseline="30000" dirty="0"/>
              <a:t>2</a:t>
            </a:r>
            <a:r>
              <a:rPr lang="en-US" dirty="0"/>
              <a:t>, 2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 err="1"/>
              <a:t>ecc</a:t>
            </a:r>
            <a:r>
              <a:rPr lang="en-US" dirty="0"/>
              <a:t>.)</a:t>
            </a:r>
          </a:p>
          <a:p>
            <a:pPr lvl="1"/>
            <a:r>
              <a:rPr lang="en-US" dirty="0" err="1"/>
              <a:t>Quanti</a:t>
            </a:r>
            <a:r>
              <a:rPr lang="en-US" dirty="0"/>
              <a:t> tag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un video?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rivedere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d'uso</a:t>
            </a:r>
            <a:r>
              <a:rPr lang="en-US" dirty="0"/>
              <a:t> o </a:t>
            </a:r>
            <a:r>
              <a:rPr lang="en-US" dirty="0" err="1"/>
              <a:t>imporre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limiti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dimenticare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consistenza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0" y="3313005"/>
            <a:ext cx="2651008" cy="21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6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gestita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comportare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 di </a:t>
            </a:r>
            <a:r>
              <a:rPr lang="en-US" dirty="0" err="1"/>
              <a:t>tante</a:t>
            </a:r>
            <a:r>
              <a:rPr lang="en-US" dirty="0"/>
              <a:t> INSERT/UPDATE/DELETE</a:t>
            </a:r>
          </a:p>
          <a:p>
            <a:r>
              <a:rPr lang="en-US" dirty="0"/>
              <a:t>Cassandra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meccanismo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Garantisce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</a:t>
            </a:r>
            <a:r>
              <a:rPr lang="en-US" dirty="0" err="1"/>
              <a:t>dell'operazione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prevede</a:t>
            </a:r>
            <a:r>
              <a:rPr lang="en-US" dirty="0"/>
              <a:t> rollback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garantisce</a:t>
            </a:r>
            <a:r>
              <a:rPr lang="en-US" dirty="0"/>
              <a:t> isolation </a:t>
            </a:r>
            <a:r>
              <a:rPr lang="en-US" dirty="0" err="1"/>
              <a:t>rispetto</a:t>
            </a:r>
            <a:r>
              <a:rPr lang="en-US" dirty="0"/>
              <a:t> a </a:t>
            </a:r>
            <a:r>
              <a:rPr lang="en-US" dirty="0" err="1"/>
              <a:t>letture</a:t>
            </a:r>
            <a:r>
              <a:rPr lang="en-US" dirty="0"/>
              <a:t> e </a:t>
            </a:r>
            <a:r>
              <a:rPr lang="en-US" dirty="0" err="1"/>
              <a:t>scritture</a:t>
            </a:r>
            <a:r>
              <a:rPr lang="en-US" dirty="0"/>
              <a:t> </a:t>
            </a:r>
            <a:r>
              <a:rPr lang="en-US" dirty="0" err="1"/>
              <a:t>concorrenti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ottimizza</a:t>
            </a:r>
            <a:r>
              <a:rPr lang="en-US" dirty="0"/>
              <a:t> le performance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032717"/>
            <a:ext cx="7856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BEGIN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BATCH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INSERT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INTO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...)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DELETE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APPLY BATCH;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73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CQL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join</a:t>
            </a:r>
          </a:p>
          <a:p>
            <a:pPr lvl="1"/>
            <a:r>
              <a:rPr lang="en-US" dirty="0" err="1"/>
              <a:t>Materializzare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query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costi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 </a:t>
            </a:r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soluzione</a:t>
            </a:r>
            <a:r>
              <a:rPr lang="en-US" dirty="0"/>
              <a:t> è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ristrutturare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query come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semplici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verso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pPr lvl="1"/>
            <a:r>
              <a:rPr lang="en-US" dirty="0"/>
              <a:t>Il join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gestito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6" y="3742862"/>
            <a:ext cx="7586405" cy="23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concettuale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Aggregazioni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GROUP BY</a:t>
            </a:r>
          </a:p>
          <a:p>
            <a:pPr lvl="1"/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raggruppamento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: COUNT(*)</a:t>
            </a:r>
          </a:p>
          <a:p>
            <a:r>
              <a:rPr lang="en-US" dirty="0"/>
              <a:t>Come fare </a:t>
            </a:r>
            <a:r>
              <a:rPr lang="en-US" dirty="0" err="1"/>
              <a:t>aggregazioni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aggregati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 </a:t>
            </a:r>
            <a:r>
              <a:rPr lang="en-US" dirty="0" err="1"/>
              <a:t>aggiornarla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counter</a:t>
            </a:r>
          </a:p>
          <a:p>
            <a:pPr lvl="2"/>
            <a:r>
              <a:rPr lang="en-US" dirty="0" err="1"/>
              <a:t>Anche</a:t>
            </a:r>
            <a:r>
              <a:rPr lang="en-US" dirty="0"/>
              <a:t> se non è </a:t>
            </a:r>
            <a:r>
              <a:rPr lang="en-US" dirty="0" err="1"/>
              <a:t>accurato</a:t>
            </a:r>
            <a:r>
              <a:rPr lang="en-US" dirty="0"/>
              <a:t> al 100%</a:t>
            </a:r>
          </a:p>
          <a:p>
            <a:pPr lvl="1"/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l'aggregazione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aggregazioni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interfacciano</a:t>
            </a:r>
            <a:r>
              <a:rPr lang="en-US" dirty="0"/>
              <a:t> con Cassandra (e.g., Apache Spark)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13" y="2907531"/>
            <a:ext cx="2352347" cy="1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7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transazioni</a:t>
            </a:r>
            <a:r>
              <a:rPr lang="en-US" dirty="0"/>
              <a:t> ACID…</a:t>
            </a:r>
          </a:p>
          <a:p>
            <a:pPr lvl="1"/>
            <a:r>
              <a:rPr lang="en-US" dirty="0"/>
              <a:t>Atomicity, Consistency, Isolation, Durability</a:t>
            </a:r>
          </a:p>
          <a:p>
            <a:r>
              <a:rPr lang="en-US"/>
              <a:t>… ma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costrutti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b="1" dirty="0" err="1"/>
              <a:t>parzialmente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proprietà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Contatori</a:t>
            </a:r>
            <a:endParaRPr lang="en-US" dirty="0"/>
          </a:p>
          <a:p>
            <a:pPr lvl="2"/>
            <a:r>
              <a:rPr lang="en-US" dirty="0" err="1"/>
              <a:t>Leggono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prima di </a:t>
            </a:r>
            <a:r>
              <a:rPr lang="en-US" dirty="0" err="1"/>
              <a:t>incrementarlo</a:t>
            </a:r>
            <a:r>
              <a:rPr lang="en-US" dirty="0"/>
              <a:t>/</a:t>
            </a:r>
            <a:r>
              <a:rPr lang="en-US" dirty="0" err="1"/>
              <a:t>decrementarlo</a:t>
            </a:r>
            <a:endParaRPr lang="en-US" dirty="0"/>
          </a:p>
          <a:p>
            <a:pPr lvl="1"/>
            <a:r>
              <a:rPr lang="en-US" dirty="0" err="1"/>
              <a:t>Esecuzioni</a:t>
            </a:r>
            <a:r>
              <a:rPr lang="en-US" dirty="0"/>
              <a:t> batch</a:t>
            </a:r>
          </a:p>
          <a:p>
            <a:pPr lvl="2"/>
            <a:r>
              <a:rPr lang="en-US" dirty="0" err="1"/>
              <a:t>Garantiscono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di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istruzioni</a:t>
            </a:r>
            <a:endParaRPr lang="en-US" dirty="0"/>
          </a:p>
          <a:p>
            <a:pPr lvl="1"/>
            <a:r>
              <a:rPr lang="en-US" dirty="0"/>
              <a:t>INSERT INTO ... IF NOT EXISTS;</a:t>
            </a:r>
          </a:p>
          <a:p>
            <a:pPr lvl="2"/>
            <a:r>
              <a:rPr lang="en-US" dirty="0"/>
              <a:t>Evita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 un update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esista</a:t>
            </a:r>
            <a:r>
              <a:rPr lang="en-US" dirty="0"/>
              <a:t> </a:t>
            </a:r>
            <a:r>
              <a:rPr lang="en-US" dirty="0" err="1"/>
              <a:t>già</a:t>
            </a:r>
            <a:endParaRPr lang="en-US" dirty="0"/>
          </a:p>
          <a:p>
            <a:pPr lvl="1"/>
            <a:r>
              <a:rPr lang="en-US" dirty="0"/>
              <a:t>UPDATE ... IF ...;</a:t>
            </a:r>
          </a:p>
          <a:p>
            <a:pPr lvl="2"/>
            <a:r>
              <a:rPr lang="en-US" dirty="0"/>
              <a:t>Simile al counter: </a:t>
            </a:r>
            <a:r>
              <a:rPr lang="en-US" dirty="0" err="1"/>
              <a:t>verifica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prima di fare </a:t>
            </a:r>
            <a:r>
              <a:rPr lang="en-US" dirty="0" err="1"/>
              <a:t>l'update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717829" y="4807916"/>
            <a:ext cx="30113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</a:p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 err="1">
                <a:solidFill>
                  <a:srgbClr val="008080"/>
                </a:solidFill>
                <a:latin typeface="Courier New" panose="02070309020205020404" pitchFamily="49" charset="0"/>
              </a:rPr>
              <a:t>null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password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'trustno1'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tlberglund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12345678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0533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Aprire</a:t>
            </a:r>
            <a:r>
              <a:rPr lang="en-US" dirty="0"/>
              <a:t> lo script /root/</a:t>
            </a:r>
            <a:r>
              <a:rPr lang="en-US" dirty="0" err="1"/>
              <a:t>labwork</a:t>
            </a:r>
            <a:r>
              <a:rPr lang="en-US" dirty="0"/>
              <a:t>/exercise-16/</a:t>
            </a:r>
            <a:r>
              <a:rPr lang="en-US" dirty="0" err="1"/>
              <a:t>killrvideo.cql</a:t>
            </a:r>
            <a:endParaRPr lang="en-US" dirty="0"/>
          </a:p>
          <a:p>
            <a:pPr lvl="1"/>
            <a:r>
              <a:rPr lang="en-US" dirty="0"/>
              <a:t>Nelle prime 4 </a:t>
            </a:r>
            <a:r>
              <a:rPr lang="en-US" dirty="0" err="1"/>
              <a:t>tabelle</a:t>
            </a:r>
            <a:r>
              <a:rPr lang="en-US" dirty="0"/>
              <a:t>,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corretto</a:t>
            </a:r>
            <a:r>
              <a:rPr lang="en-US" dirty="0"/>
              <a:t> al </a:t>
            </a:r>
            <a:r>
              <a:rPr lang="en-US" dirty="0" err="1"/>
              <a:t>posto</a:t>
            </a:r>
            <a:r>
              <a:rPr lang="en-US" dirty="0"/>
              <a:t> di "CQL TYPE"</a:t>
            </a:r>
          </a:p>
          <a:p>
            <a:pPr lvl="1"/>
            <a:r>
              <a:rPr lang="en-US" dirty="0" err="1"/>
              <a:t>Eseguire</a:t>
            </a:r>
            <a:r>
              <a:rPr lang="en-US" dirty="0"/>
              <a:t> lo script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Popolare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8700" y="2837467"/>
            <a:ext cx="88165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killrvideo.cql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28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latest_videos.csv'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trailers_by_video.csv'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actors_by_video.csv 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3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Query: visualizzare i 50 video più recenti dalla tabella </a:t>
            </a:r>
            <a:r>
              <a:rPr lang="it-IT" dirty="0" err="1"/>
              <a:t>latest_videos</a:t>
            </a:r>
            <a:endParaRPr lang="it-IT" dirty="0"/>
          </a:p>
          <a:p>
            <a:pPr lvl="2"/>
            <a:r>
              <a:rPr lang="it-IT" dirty="0"/>
              <a:t>Cercare l'ID del film "</a:t>
            </a:r>
            <a:r>
              <a:rPr lang="it-IT" dirty="0" err="1"/>
              <a:t>Gone</a:t>
            </a:r>
            <a:r>
              <a:rPr lang="it-IT" dirty="0"/>
              <a:t> Girl" ("L'amore bugiardo")</a:t>
            </a:r>
          </a:p>
          <a:p>
            <a:pPr lvl="1"/>
            <a:r>
              <a:rPr lang="it-IT" dirty="0"/>
              <a:t>Query: visualizzare i dati del film dalla tabella </a:t>
            </a:r>
            <a:r>
              <a:rPr lang="it-IT" dirty="0" err="1"/>
              <a:t>videos</a:t>
            </a:r>
            <a:endParaRPr lang="it-IT" dirty="0"/>
          </a:p>
          <a:p>
            <a:pPr lvl="2"/>
            <a:r>
              <a:rPr lang="it-IT" dirty="0"/>
              <a:t>Quando è stato rilasciato il film? A quali generi appartiene?</a:t>
            </a:r>
          </a:p>
          <a:p>
            <a:pPr lvl="1"/>
            <a:r>
              <a:rPr lang="it-IT" dirty="0"/>
              <a:t>Query: visualizzare gli attori coinvolti nel film e i personaggi da loro interpretati dalla tabella </a:t>
            </a:r>
            <a:r>
              <a:rPr lang="it-IT" dirty="0" err="1"/>
              <a:t>actors_by_video</a:t>
            </a:r>
            <a:endParaRPr lang="it-IT" dirty="0"/>
          </a:p>
          <a:p>
            <a:pPr lvl="2"/>
            <a:r>
              <a:rPr lang="it-IT" dirty="0"/>
              <a:t>Quale attore ha interpretato il personaggio Desi </a:t>
            </a:r>
            <a:r>
              <a:rPr lang="it-IT" dirty="0" err="1"/>
              <a:t>Collings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Query: cercare il trailer del film dalla tabella </a:t>
            </a:r>
            <a:r>
              <a:rPr lang="it-IT" dirty="0" err="1"/>
              <a:t>trailers_by_video</a:t>
            </a:r>
            <a:endParaRPr lang="it-IT" dirty="0"/>
          </a:p>
          <a:p>
            <a:pPr lvl="2"/>
            <a:r>
              <a:rPr lang="it-IT" dirty="0"/>
              <a:t>Il </a:t>
            </a:r>
            <a:r>
              <a:rPr lang="it-IT" dirty="0" err="1"/>
              <a:t>trailer_id</a:t>
            </a:r>
            <a:r>
              <a:rPr lang="it-IT" dirty="0"/>
              <a:t> è un ID che riconduce alla tabella </a:t>
            </a:r>
            <a:r>
              <a:rPr lang="it-IT" dirty="0" err="1"/>
              <a:t>videos</a:t>
            </a:r>
            <a:endParaRPr lang="it-IT" dirty="0"/>
          </a:p>
          <a:p>
            <a:pPr lvl="1"/>
            <a:r>
              <a:rPr lang="it-IT"/>
              <a:t>Query: visualizzare i dati del trailer dalla tabella </a:t>
            </a:r>
            <a:r>
              <a:rPr lang="it-IT" dirty="0" err="1"/>
              <a:t>videos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9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60" y="2055926"/>
            <a:ext cx="59843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8a65751c-0ef2-11e5-9cac-8438355b7e3a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310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Le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</a:t>
            </a:r>
            <a:r>
              <a:rPr lang="en-US" dirty="0" err="1"/>
              <a:t>archi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massime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sottolineati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primarie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con un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ovale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93677"/>
            <a:ext cx="7543802" cy="17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r>
              <a:rPr lang="en-US" dirty="0"/>
              <a:t> con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rettangolo</a:t>
            </a:r>
            <a:r>
              <a:rPr lang="en-US" dirty="0"/>
              <a:t> e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rombo</a:t>
            </a:r>
            <a:r>
              <a:rPr lang="en-US" dirty="0"/>
              <a:t> </a:t>
            </a:r>
            <a:r>
              <a:rPr lang="en-US" dirty="0" err="1"/>
              <a:t>rappresentanto</a:t>
            </a:r>
            <a:r>
              <a:rPr lang="en-US" dirty="0"/>
              <a:t> </a:t>
            </a:r>
            <a:r>
              <a:rPr lang="en-US" dirty="0" err="1"/>
              <a:t>relazioni</a:t>
            </a:r>
            <a:r>
              <a:rPr lang="en-US" dirty="0"/>
              <a:t> </a:t>
            </a:r>
            <a:r>
              <a:rPr lang="en-US" i="1" dirty="0"/>
              <a:t>part-of</a:t>
            </a:r>
          </a:p>
          <a:p>
            <a:pPr lvl="1"/>
            <a:r>
              <a:rPr lang="en-US" dirty="0" err="1"/>
              <a:t>Un'istanza</a:t>
            </a:r>
            <a:r>
              <a:rPr lang="en-US" dirty="0"/>
              <a:t> di encoding non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un'istanza</a:t>
            </a:r>
            <a:r>
              <a:rPr lang="en-US" dirty="0"/>
              <a:t> di video ad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associata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3361126"/>
            <a:ext cx="7543802" cy="17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e </a:t>
            </a:r>
            <a:r>
              <a:rPr lang="en-US" dirty="0" err="1"/>
              <a:t>utenti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9" y="2042838"/>
            <a:ext cx="8672660" cy="3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Video, </a:t>
            </a:r>
            <a:r>
              <a:rPr lang="en-US" dirty="0" err="1"/>
              <a:t>codifiche</a:t>
            </a:r>
            <a:r>
              <a:rPr lang="en-US" dirty="0"/>
              <a:t> e </a:t>
            </a:r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1962861"/>
            <a:ext cx="8352148" cy="38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567"/>
          <a:stretch/>
        </p:blipFill>
        <p:spPr>
          <a:xfrm>
            <a:off x="2252263" y="1901109"/>
            <a:ext cx="4685193" cy="43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5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77702</TotalTime>
  <Words>1981</Words>
  <Application>Microsoft Office PowerPoint</Application>
  <PresentationFormat>Presentazione su schermo (4:3)</PresentationFormat>
  <Paragraphs>370</Paragraphs>
  <Slides>44</Slides>
  <Notes>2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Progettazione</vt:lpstr>
      <vt:lpstr>Metodologia</vt:lpstr>
      <vt:lpstr>Modellazione concettuale</vt:lpstr>
      <vt:lpstr>Modello quasi-ER</vt:lpstr>
      <vt:lpstr>Modello quasi-ER</vt:lpstr>
      <vt:lpstr>Video e utenti</vt:lpstr>
      <vt:lpstr>Video, codifiche e attori</vt:lpstr>
      <vt:lpstr>Classificazione dei video</vt:lpstr>
      <vt:lpstr>Application workflow</vt:lpstr>
      <vt:lpstr>Modellazione logica</vt:lpstr>
      <vt:lpstr>Approccio query-driven</vt:lpstr>
      <vt:lpstr>Modello logico</vt:lpstr>
      <vt:lpstr>Regola 1 Entità e relazioni</vt:lpstr>
      <vt:lpstr>Regola 1 Entità e relazioni</vt:lpstr>
      <vt:lpstr>Regola 2  Attributi per ricerche esatte</vt:lpstr>
      <vt:lpstr>Regola 2  Attributi per ricerche esatte</vt:lpstr>
      <vt:lpstr>Regola 2  Attributi per ricerche esatte</vt:lpstr>
      <vt:lpstr>Regola 3  Attributi per ricerche inesatte</vt:lpstr>
      <vt:lpstr>Regola 3  Attributi per ricerche inesatte</vt:lpstr>
      <vt:lpstr>Regola 3  Attributi per ricerche inesatte</vt:lpstr>
      <vt:lpstr>Regola 4  Attributi per ordinamenti</vt:lpstr>
      <vt:lpstr>Regola 4  Attributi per ordinamenti</vt:lpstr>
      <vt:lpstr>Regola 4  Attributi per ordinamenti</vt:lpstr>
      <vt:lpstr>Regola 5 Attributi chiave</vt:lpstr>
      <vt:lpstr>Regola 5 Attributi chiave</vt:lpstr>
      <vt:lpstr>Un esempio completo</vt:lpstr>
      <vt:lpstr>Esercizio 7</vt:lpstr>
      <vt:lpstr>Esercizio 7</vt:lpstr>
      <vt:lpstr>Colonne statiche</vt:lpstr>
      <vt:lpstr>Colonne statiche</vt:lpstr>
      <vt:lpstr>Colonne statiche</vt:lpstr>
      <vt:lpstr>Esercizio 8</vt:lpstr>
      <vt:lpstr>Esercizio 8</vt:lpstr>
      <vt:lpstr>Modellazione fisica</vt:lpstr>
      <vt:lpstr>Dimensione delle partizioni</vt:lpstr>
      <vt:lpstr>Ridondanza dei dati</vt:lpstr>
      <vt:lpstr>Consistenza dei dati</vt:lpstr>
      <vt:lpstr>Join</vt:lpstr>
      <vt:lpstr>Aggregazioni</vt:lpstr>
      <vt:lpstr>Transazioni</vt:lpstr>
      <vt:lpstr>Esercizio finale</vt:lpstr>
      <vt:lpstr>Esercizio finale</vt:lpstr>
      <vt:lpstr>Esercizio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Chiara Forresi</cp:lastModifiedBy>
  <cp:revision>706</cp:revision>
  <dcterms:created xsi:type="dcterms:W3CDTF">2014-12-16T10:04:42Z</dcterms:created>
  <dcterms:modified xsi:type="dcterms:W3CDTF">2023-02-15T09:58:13Z</dcterms:modified>
</cp:coreProperties>
</file>