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59"/>
  </p:notesMasterIdLst>
  <p:sldIdLst>
    <p:sldId id="256" r:id="rId2"/>
    <p:sldId id="267" r:id="rId3"/>
    <p:sldId id="258" r:id="rId4"/>
    <p:sldId id="273" r:id="rId5"/>
    <p:sldId id="334" r:id="rId6"/>
    <p:sldId id="274" r:id="rId7"/>
    <p:sldId id="297" r:id="rId8"/>
    <p:sldId id="275" r:id="rId9"/>
    <p:sldId id="277" r:id="rId10"/>
    <p:sldId id="276" r:id="rId11"/>
    <p:sldId id="278" r:id="rId12"/>
    <p:sldId id="279" r:id="rId13"/>
    <p:sldId id="281" r:id="rId14"/>
    <p:sldId id="282" r:id="rId15"/>
    <p:sldId id="287" r:id="rId16"/>
    <p:sldId id="289" r:id="rId17"/>
    <p:sldId id="291" r:id="rId18"/>
    <p:sldId id="284" r:id="rId19"/>
    <p:sldId id="329" r:id="rId20"/>
    <p:sldId id="285" r:id="rId21"/>
    <p:sldId id="286" r:id="rId22"/>
    <p:sldId id="330" r:id="rId23"/>
    <p:sldId id="332" r:id="rId24"/>
    <p:sldId id="295" r:id="rId25"/>
    <p:sldId id="296" r:id="rId26"/>
    <p:sldId id="333" r:id="rId27"/>
    <p:sldId id="298" r:id="rId28"/>
    <p:sldId id="328" r:id="rId29"/>
    <p:sldId id="302" r:id="rId30"/>
    <p:sldId id="303" r:id="rId31"/>
    <p:sldId id="301" r:id="rId32"/>
    <p:sldId id="300" r:id="rId33"/>
    <p:sldId id="304" r:id="rId34"/>
    <p:sldId id="305" r:id="rId35"/>
    <p:sldId id="306" r:id="rId36"/>
    <p:sldId id="307" r:id="rId37"/>
    <p:sldId id="311" r:id="rId38"/>
    <p:sldId id="308" r:id="rId39"/>
    <p:sldId id="309" r:id="rId40"/>
    <p:sldId id="314" r:id="rId41"/>
    <p:sldId id="312" r:id="rId42"/>
    <p:sldId id="313" r:id="rId43"/>
    <p:sldId id="316" r:id="rId44"/>
    <p:sldId id="317" r:id="rId45"/>
    <p:sldId id="315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293" r:id="rId57"/>
    <p:sldId id="299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0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79379" autoAdjust="0"/>
  </p:normalViewPr>
  <p:slideViewPr>
    <p:cSldViewPr snapToGrid="0">
      <p:cViewPr varScale="1">
        <p:scale>
          <a:sx n="91" d="100"/>
          <a:sy n="91" d="100"/>
        </p:scale>
        <p:origin x="2058" y="78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02/02/2022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NOTE:</a:t>
            </a:r>
          </a:p>
          <a:p>
            <a:pPr marL="0" indent="0">
              <a:buFontTx/>
              <a:buNone/>
            </a:pPr>
            <a:r>
              <a:rPr lang="it-IT" baseline="0"/>
              <a:t>- Ricordarsi </a:t>
            </a:r>
            <a:r>
              <a:rPr lang="it-IT" baseline="0" dirty="0"/>
              <a:t>di verificare il contenuto dei file quando si fanno gli esercizi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411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89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Attenzione</a:t>
            </a:r>
            <a:r>
              <a:rPr lang="en-US" dirty="0"/>
              <a:t>!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corso</a:t>
            </a:r>
            <a:r>
              <a:rPr lang="en-US" dirty="0"/>
              <a:t> di </a:t>
            </a:r>
            <a:r>
              <a:rPr lang="en-US" dirty="0" err="1"/>
              <a:t>riferimento</a:t>
            </a:r>
            <a:r>
              <a:rPr lang="en-US" dirty="0"/>
              <a:t> (DS220)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profondamente</a:t>
            </a:r>
            <a:r>
              <a:rPr lang="en-US" dirty="0"/>
              <a:t> </a:t>
            </a:r>
            <a:r>
              <a:rPr lang="en-US" dirty="0" err="1"/>
              <a:t>sbagliata</a:t>
            </a:r>
            <a:r>
              <a:rPr lang="en-US" dirty="0"/>
              <a:t>, </a:t>
            </a:r>
            <a:r>
              <a:rPr lang="en-US" dirty="0" err="1"/>
              <a:t>ossia</a:t>
            </a:r>
            <a:r>
              <a:rPr lang="en-US" baseline="0" dirty="0"/>
              <a:t> </a:t>
            </a:r>
            <a:r>
              <a:rPr lang="en-US" baseline="0" dirty="0" err="1"/>
              <a:t>che</a:t>
            </a:r>
            <a:r>
              <a:rPr lang="en-US" baseline="0" dirty="0"/>
              <a:t> </a:t>
            </a:r>
            <a:r>
              <a:rPr lang="en-US" baseline="0" dirty="0" err="1"/>
              <a:t>il</a:t>
            </a:r>
            <a:r>
              <a:rPr lang="en-US" baseline="0" dirty="0"/>
              <a:t> DBMS prima fa </a:t>
            </a:r>
            <a:r>
              <a:rPr lang="en-US" baseline="0" dirty="0" err="1"/>
              <a:t>il</a:t>
            </a:r>
            <a:r>
              <a:rPr lang="en-US" baseline="0" dirty="0"/>
              <a:t> join, poi 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filtro</a:t>
            </a:r>
            <a:r>
              <a:rPr lang="en-US" baseline="0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2232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3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1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join e transazioni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96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53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190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314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23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31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courses" TargetMode="External"/><Relationship Id="rId2" Type="http://schemas.openxmlformats.org/officeDocument/2006/relationships/hyperlink" Target="https://academy.datasta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datastax.com/downloads.php?dsedownload=tar/enterprise/sandbox/DataStax_Sandbox.ov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datastaxtraining/VM/DS220-vm-Jul2015.zip" TargetMode="External"/><Relationship Id="rId2" Type="http://schemas.openxmlformats.org/officeDocument/2006/relationships/hyperlink" Target="https://academy.datastax.com/resources/ds220-data-model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Apache Cassandra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A WIDE-COLUMN NOSQL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Text, </a:t>
            </a:r>
            <a:r>
              <a:rPr lang="en-US" dirty="0" err="1"/>
              <a:t>Int</a:t>
            </a:r>
            <a:r>
              <a:rPr lang="en-US" dirty="0"/>
              <a:t>, ... </a:t>
            </a:r>
          </a:p>
          <a:p>
            <a:r>
              <a:rPr lang="en-US" dirty="0"/>
              <a:t>UUID (Universally Unique </a:t>
            </a:r>
            <a:r>
              <a:rPr lang="en-US" dirty="0" err="1"/>
              <a:t>Identidifier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Generato</a:t>
            </a:r>
            <a:r>
              <a:rPr lang="en-US" dirty="0"/>
              <a:t> </a:t>
            </a:r>
            <a:r>
              <a:rPr lang="en-US" dirty="0" err="1"/>
              <a:t>chiamando</a:t>
            </a:r>
            <a:r>
              <a:rPr lang="en-US" dirty="0"/>
              <a:t> </a:t>
            </a:r>
            <a:r>
              <a:rPr lang="en-US" i="1" dirty="0" err="1"/>
              <a:t>uuid</a:t>
            </a:r>
            <a:r>
              <a:rPr lang="en-US" i="1" dirty="0"/>
              <a:t>()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52b11d6d-16e2-4ee2-b2a9-5ef1e9589328</a:t>
            </a:r>
          </a:p>
          <a:p>
            <a:r>
              <a:rPr lang="en-US" dirty="0" err="1"/>
              <a:t>TimeUUID</a:t>
            </a:r>
            <a:endParaRPr lang="en-US" dirty="0"/>
          </a:p>
          <a:p>
            <a:pPr lvl="1"/>
            <a:r>
              <a:rPr lang="en-US" dirty="0"/>
              <a:t>UUID + timestamp del </a:t>
            </a:r>
            <a:r>
              <a:rPr lang="en-US" dirty="0" err="1"/>
              <a:t>momento</a:t>
            </a:r>
            <a:r>
              <a:rPr lang="en-US" dirty="0"/>
              <a:t> di insert</a:t>
            </a:r>
          </a:p>
          <a:p>
            <a:pPr lvl="1"/>
            <a:r>
              <a:rPr lang="en-US" dirty="0" err="1"/>
              <a:t>Tipicamente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i="1" dirty="0"/>
              <a:t>time series 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1be43390-9fe4-11e3-8d05-425861b86ab6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4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di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comando</a:t>
            </a:r>
            <a:r>
              <a:rPr lang="en-US" dirty="0"/>
              <a:t> copy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da file </a:t>
            </a:r>
            <a:r>
              <a:rPr lang="en-US" dirty="0" err="1"/>
              <a:t>esterni</a:t>
            </a:r>
            <a:endParaRPr lang="en-US" dirty="0"/>
          </a:p>
          <a:p>
            <a:pPr lvl="1"/>
            <a:r>
              <a:rPr lang="en-US" dirty="0"/>
              <a:t>Header = true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salta</a:t>
            </a:r>
            <a:r>
              <a:rPr lang="en-US" dirty="0">
                <a:sym typeface="Wingdings" panose="05000000000000000000" pitchFamily="2" charset="2"/>
              </a:rPr>
              <a:t> la prima </a:t>
            </a:r>
            <a:r>
              <a:rPr lang="en-US" dirty="0" err="1">
                <a:sym typeface="Wingdings" panose="05000000000000000000" pitchFamily="2" charset="2"/>
              </a:rPr>
              <a:t>riga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Le </a:t>
            </a:r>
            <a:r>
              <a:rPr lang="en-US" dirty="0" err="1">
                <a:sym typeface="Wingdings" panose="05000000000000000000" pitchFamily="2" charset="2"/>
              </a:rPr>
              <a:t>colonne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possono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omettere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coincidono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quelle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della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3026417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table1 (column1, column2, column3)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'table1data.csv'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587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Molto simile ad SQL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2333920"/>
            <a:ext cx="42578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column1, column2, column3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933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del </a:t>
            </a:r>
            <a:r>
              <a:rPr lang="en-US" dirty="0" err="1"/>
              <a:t>keyspace</a:t>
            </a:r>
            <a:r>
              <a:rPr lang="en-US" dirty="0"/>
              <a:t> </a:t>
            </a:r>
            <a:r>
              <a:rPr lang="en-US" dirty="0" err="1"/>
              <a:t>killrvideo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keyspace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VIDEOS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</a:t>
            </a:r>
            <a:br>
              <a:rPr lang="en-US" dirty="0"/>
            </a:br>
            <a:r>
              <a:rPr lang="en-US" dirty="0"/>
              <a:t>con le </a:t>
            </a:r>
            <a:r>
              <a:rPr lang="en-US" dirty="0" err="1"/>
              <a:t>colonne</a:t>
            </a:r>
            <a:r>
              <a:rPr lang="en-US" dirty="0"/>
              <a:t> indicate</a:t>
            </a:r>
          </a:p>
          <a:p>
            <a:pPr lvl="1"/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/exercise-2/videos.csv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SELECT</a:t>
            </a:r>
          </a:p>
          <a:p>
            <a:pPr lvl="1"/>
            <a:r>
              <a:rPr lang="en-US" dirty="0" err="1"/>
              <a:t>Familiarizzare</a:t>
            </a:r>
            <a:r>
              <a:rPr lang="en-US" dirty="0"/>
              <a:t> con LIMIT e COUNT(*)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59595"/>
              </p:ext>
            </p:extLst>
          </p:nvPr>
        </p:nvGraphicFramePr>
        <p:xfrm>
          <a:off x="4838503" y="2509494"/>
          <a:ext cx="3586736" cy="1885134"/>
        </p:xfrm>
        <a:graphic>
          <a:graphicData uri="http://schemas.openxmlformats.org/drawingml/2006/table">
            <a:tbl>
              <a:tblPr/>
              <a:tblGrid>
                <a:gridCol w="179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description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1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351731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19837" y="2590667"/>
            <a:ext cx="4171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/exercise-2/videos.csv'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5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Limitazioni</a:t>
            </a:r>
            <a:r>
              <a:rPr lang="en-US" dirty="0"/>
              <a:t> in </a:t>
            </a:r>
            <a:r>
              <a:rPr lang="en-US" dirty="0" err="1"/>
              <a:t>fase</a:t>
            </a:r>
            <a:r>
              <a:rPr lang="en-US" dirty="0"/>
              <a:t> di query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</a:t>
            </a:r>
            <a:r>
              <a:rPr lang="en-US" dirty="0" err="1"/>
              <a:t>impedisce</a:t>
            </a:r>
            <a:r>
              <a:rPr lang="en-US" dirty="0"/>
              <a:t> di </a:t>
            </a:r>
            <a:r>
              <a:rPr lang="en-US" dirty="0" err="1"/>
              <a:t>filtrare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specificare</a:t>
            </a:r>
            <a:r>
              <a:rPr lang="en-US" dirty="0"/>
              <a:t> </a:t>
            </a:r>
            <a:r>
              <a:rPr lang="en-US" dirty="0" err="1"/>
              <a:t>l'ID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costruito</a:t>
            </a:r>
            <a:r>
              <a:rPr lang="en-US" dirty="0"/>
              <a:t> un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secondario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50621" y="2843311"/>
            <a:ext cx="45175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'The Original Grumpy Cat'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'2015-05-01'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4767566"/>
            <a:ext cx="7543802" cy="110152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80356" y="2703252"/>
            <a:ext cx="32704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648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videos_by_title_year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E' </a:t>
            </a:r>
            <a:r>
              <a:rPr lang="en-US" dirty="0" err="1">
                <a:solidFill>
                  <a:srgbClr val="0070C0"/>
                </a:solidFill>
              </a:rPr>
              <a:t>buona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pratica</a:t>
            </a:r>
            <a:r>
              <a:rPr lang="en-US" dirty="0">
                <a:solidFill>
                  <a:srgbClr val="0070C0"/>
                </a:solidFill>
              </a:rPr>
              <a:t> dare </a:t>
            </a:r>
            <a:r>
              <a:rPr lang="en-US" dirty="0" err="1">
                <a:solidFill>
                  <a:srgbClr val="0070C0"/>
                </a:solidFill>
              </a:rPr>
              <a:t>alle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tabelle</a:t>
            </a:r>
            <a:r>
              <a:rPr lang="en-US" dirty="0">
                <a:solidFill>
                  <a:srgbClr val="0070C0"/>
                </a:solidFill>
              </a:rPr>
              <a:t> un </a:t>
            </a:r>
            <a:r>
              <a:rPr lang="en-US" dirty="0" err="1">
                <a:solidFill>
                  <a:srgbClr val="0070C0"/>
                </a:solidFill>
              </a:rPr>
              <a:t>nome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che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rispecchi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modo</a:t>
            </a:r>
            <a:r>
              <a:rPr lang="en-US" dirty="0">
                <a:solidFill>
                  <a:srgbClr val="0070C0"/>
                </a:solidFill>
              </a:rPr>
              <a:t> di </a:t>
            </a:r>
            <a:r>
              <a:rPr lang="en-US" dirty="0" err="1">
                <a:solidFill>
                  <a:srgbClr val="0070C0"/>
                </a:solidFill>
              </a:rPr>
              <a:t>interrogarle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/exercise-3/videos_by_title_year.csv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qualche</a:t>
            </a:r>
            <a:r>
              <a:rPr lang="en-US" dirty="0"/>
              <a:t> query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un video per </a:t>
            </a:r>
            <a:r>
              <a:rPr lang="en-US" dirty="0" err="1"/>
              <a:t>nome</a:t>
            </a:r>
            <a:r>
              <a:rPr lang="en-US" dirty="0"/>
              <a:t> e anno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video solo per </a:t>
            </a:r>
            <a:r>
              <a:rPr lang="en-US" dirty="0" err="1"/>
              <a:t>nome</a:t>
            </a:r>
            <a:r>
              <a:rPr lang="en-US" dirty="0"/>
              <a:t> o solo per anno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0765"/>
              </p:ext>
            </p:extLst>
          </p:nvPr>
        </p:nvGraphicFramePr>
        <p:xfrm>
          <a:off x="5199988" y="1890954"/>
          <a:ext cx="3209376" cy="2207619"/>
        </p:xfrm>
        <a:graphic>
          <a:graphicData uri="http://schemas.openxmlformats.org/drawingml/2006/table">
            <a:tbl>
              <a:tblPr/>
              <a:tblGrid>
                <a:gridCol w="160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title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added_year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none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u="none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85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478663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/exercise-3/videos_by_title_year.csv'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195601" y="2096135"/>
            <a:ext cx="331853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'Sleepy Grumpy Cat'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929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Chiavi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,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primaria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Chiave primaria</a:t>
            </a:r>
          </a:p>
          <a:p>
            <a:pPr lvl="1"/>
            <a:r>
              <a:rPr lang="it-IT" dirty="0"/>
              <a:t>Insieme di campi i cui valori identificano la riga all’interno della tabella</a:t>
            </a:r>
          </a:p>
          <a:p>
            <a:pPr lvl="1"/>
            <a:r>
              <a:rPr lang="it-IT" dirty="0"/>
              <a:t>Stessa semantica del modello relazionale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0985" y="319063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56" y="3755627"/>
            <a:ext cx="4741829" cy="11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6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Getting</a:t>
            </a:r>
            <a:r>
              <a:rPr lang="it-IT" noProof="0" dirty="0"/>
              <a:t> </a:t>
            </a:r>
            <a:r>
              <a:rPr lang="it-IT" noProof="0" dirty="0" err="1"/>
              <a:t>started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1" y="3199278"/>
            <a:ext cx="7872035" cy="2870894"/>
          </a:xfrm>
          <a:prstGeom prst="rect">
            <a:avLst/>
          </a:prstGeom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it-IT" dirty="0"/>
              <a:t>Le righe sono memorizzate in blocchi detti </a:t>
            </a:r>
            <a:r>
              <a:rPr lang="it-IT" dirty="0">
                <a:solidFill>
                  <a:srgbClr val="FF0000"/>
                </a:solidFill>
              </a:rPr>
              <a:t>partizioni</a:t>
            </a:r>
          </a:p>
          <a:p>
            <a:r>
              <a:rPr lang="it-IT" dirty="0"/>
              <a:t>Le partizioni sono definite sulla base di uno o più campi, definiti </a:t>
            </a:r>
            <a:r>
              <a:rPr lang="it-IT" dirty="0">
                <a:solidFill>
                  <a:srgbClr val="FF0000"/>
                </a:solidFill>
              </a:rPr>
              <a:t>chiave di partizione</a:t>
            </a:r>
          </a:p>
          <a:p>
            <a:pPr lvl="1"/>
            <a:r>
              <a:rPr lang="it-IT" dirty="0"/>
              <a:t>Di default, la chiave primaria funge da chiave di partizione</a:t>
            </a:r>
          </a:p>
          <a:p>
            <a:pPr lvl="1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al </a:t>
            </a:r>
            <a:r>
              <a:rPr lang="en-US" dirty="0" err="1"/>
              <a:t>livello</a:t>
            </a:r>
            <a:r>
              <a:rPr lang="en-US" dirty="0"/>
              <a:t> </a:t>
            </a:r>
            <a:r>
              <a:rPr lang="en-US" dirty="0" err="1"/>
              <a:t>fisico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66" y="3503372"/>
            <a:ext cx="4457185" cy="2474095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partizione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distribuito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usa</a:t>
            </a:r>
            <a:r>
              <a:rPr lang="en-US" dirty="0"/>
              <a:t> una </a:t>
            </a:r>
            <a:r>
              <a:rPr lang="en-US" dirty="0" err="1"/>
              <a:t>funzione</a:t>
            </a:r>
            <a:r>
              <a:rPr lang="en-US" dirty="0"/>
              <a:t> di hashing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r>
              <a:rPr lang="en-US" dirty="0"/>
              <a:t> per </a:t>
            </a:r>
            <a:r>
              <a:rPr lang="en-US" dirty="0" err="1"/>
              <a:t>decidere</a:t>
            </a:r>
            <a:r>
              <a:rPr lang="en-US" dirty="0"/>
              <a:t> in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salvare</a:t>
            </a:r>
            <a:r>
              <a:rPr lang="en-US" dirty="0"/>
              <a:t> la </a:t>
            </a:r>
            <a:r>
              <a:rPr lang="en-US" dirty="0" err="1"/>
              <a:t>partizione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e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sapere</a:t>
            </a:r>
            <a:r>
              <a:rPr lang="en-US" dirty="0"/>
              <a:t>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per </a:t>
            </a:r>
            <a:r>
              <a:rPr lang="en-US" dirty="0" err="1"/>
              <a:t>ritrovarla</a:t>
            </a:r>
            <a:r>
              <a:rPr lang="en-US" dirty="0"/>
              <a:t> se so la </a:t>
            </a:r>
            <a:r>
              <a:rPr lang="en-US" dirty="0" err="1"/>
              <a:t>chiave</a:t>
            </a:r>
            <a:r>
              <a:rPr lang="en-US" dirty="0"/>
              <a:t> (senza </a:t>
            </a:r>
            <a:r>
              <a:rPr lang="en-US" dirty="0" err="1"/>
              <a:t>doverli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tutti)</a:t>
            </a:r>
          </a:p>
        </p:txBody>
      </p:sp>
    </p:spTree>
    <p:extLst>
      <p:ext uri="{BB962C8B-B14F-4D97-AF65-F5344CB8AC3E}">
        <p14:creationId xmlns:p14="http://schemas.microsoft.com/office/powerpoint/2010/main" val="112526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La chiave di partizione corrisponde alla chiave primaria o ad un suo </a:t>
            </a:r>
            <a:r>
              <a:rPr lang="it-IT" dirty="0">
                <a:solidFill>
                  <a:srgbClr val="FF0000"/>
                </a:solidFill>
              </a:rPr>
              <a:t>sottoinsieme</a:t>
            </a:r>
          </a:p>
          <a:p>
            <a:pPr lvl="1"/>
            <a:r>
              <a:rPr lang="it-IT" dirty="0"/>
              <a:t>Se la chiave di partizionamento è un sottoinsieme </a:t>
            </a:r>
            <a:br>
              <a:rPr lang="it-IT" dirty="0"/>
            </a:br>
            <a:r>
              <a:rPr lang="it-IT" dirty="0"/>
              <a:t>della chiave primaria, </a:t>
            </a:r>
            <a:r>
              <a:rPr lang="it-IT" dirty="0">
                <a:solidFill>
                  <a:srgbClr val="0070C0"/>
                </a:solidFill>
              </a:rPr>
              <a:t>più righe possono essere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raggruppate nella stessa partizione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381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I campi della chiave primaria che non fanno parte della chiave di partizionamento vengono definite </a:t>
            </a:r>
            <a:r>
              <a:rPr lang="it-IT" dirty="0">
                <a:solidFill>
                  <a:srgbClr val="FF0000"/>
                </a:solidFill>
              </a:rPr>
              <a:t>colonne di raggruppamento </a:t>
            </a:r>
            <a:r>
              <a:rPr lang="it-IT" dirty="0"/>
              <a:t>e </a:t>
            </a:r>
            <a:r>
              <a:rPr lang="it-IT" dirty="0">
                <a:solidFill>
                  <a:srgbClr val="0070C0"/>
                </a:solidFill>
              </a:rPr>
              <a:t>definiscono l’ordine</a:t>
            </a:r>
            <a:r>
              <a:rPr lang="it-IT" dirty="0"/>
              <a:t> con cui le righe sono </a:t>
            </a:r>
            <a:br>
              <a:rPr lang="it-IT" dirty="0"/>
            </a:br>
            <a:r>
              <a:rPr lang="it-IT" dirty="0"/>
              <a:t>memorizzate all’interno della partizione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91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068987"/>
            <a:ext cx="5285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name) )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WITH CLUSTERING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(name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4431938"/>
            <a:ext cx="7586405" cy="9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5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L'ordinamento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query di range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b="9731"/>
          <a:stretch/>
        </p:blipFill>
        <p:spPr>
          <a:xfrm>
            <a:off x="822959" y="3857414"/>
            <a:ext cx="7586405" cy="180351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2417050"/>
            <a:ext cx="2824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year =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2014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name &gt;=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8527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Morale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sfruttare i concetti di chiave primaria e chiave di partizione per definire le tabelle in funzione…</a:t>
            </a:r>
          </a:p>
          <a:p>
            <a:pPr lvl="1"/>
            <a:r>
              <a:rPr lang="it-IT" dirty="0"/>
              <a:t>… non solo dei dati che deve contenere…</a:t>
            </a:r>
          </a:p>
          <a:p>
            <a:pPr lvl="1"/>
            <a:r>
              <a:rPr lang="it-IT"/>
              <a:t>… ma </a:t>
            </a:r>
            <a:r>
              <a:rPr lang="it-IT" dirty="0"/>
              <a:t>anche di come li voglio interrogare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229653" y="2926826"/>
            <a:ext cx="3517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</a:t>
            </a:r>
            <a:r>
              <a:rPr lang="en-US" sz="1600">
                <a:solidFill>
                  <a:srgbClr val="374C51"/>
                </a:solidFill>
                <a:latin typeface="Courier New" panose="02070309020205020404" pitchFamily="49" charset="0"/>
              </a:rPr>
              <a:t>id));</a:t>
            </a:r>
            <a:endParaRPr lang="en-US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84767" y="3398166"/>
            <a:ext cx="2900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(id));</a:t>
            </a:r>
            <a:endParaRPr lang="en-US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179660" y="4633630"/>
            <a:ext cx="42578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name, id));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740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diversa</a:t>
            </a:r>
            <a:endParaRPr lang="en-US" dirty="0"/>
          </a:p>
          <a:p>
            <a:pPr lvl="2"/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tabella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sulla</a:t>
            </a:r>
            <a:r>
              <a:rPr lang="en-US" dirty="0">
                <a:solidFill>
                  <a:srgbClr val="0070C0"/>
                </a:solidFill>
              </a:rPr>
              <a:t> base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dei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campi</a:t>
            </a:r>
            <a:r>
              <a:rPr lang="en-US" dirty="0">
                <a:solidFill>
                  <a:srgbClr val="0070C0"/>
                </a:solidFill>
              </a:rPr>
              <a:t> tag e year e fare range queries </a:t>
            </a:r>
            <a:r>
              <a:rPr lang="en-US" dirty="0" err="1">
                <a:solidFill>
                  <a:srgbClr val="0070C0"/>
                </a:solidFill>
              </a:rPr>
              <a:t>su</a:t>
            </a:r>
            <a:r>
              <a:rPr lang="en-US" dirty="0">
                <a:solidFill>
                  <a:srgbClr val="0070C0"/>
                </a:solidFill>
              </a:rPr>
              <a:t> year</a:t>
            </a:r>
          </a:p>
          <a:p>
            <a:pPr lvl="2"/>
            <a:r>
              <a:rPr lang="en-US" dirty="0" err="1"/>
              <a:t>videos_by_tag_year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/exercise-4/videos_by_tag_year.csv</a:t>
            </a:r>
          </a:p>
          <a:p>
            <a:pPr lvl="2"/>
            <a:r>
              <a:rPr lang="en-US" dirty="0"/>
              <a:t>ATTENZIONE: un video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associate a </a:t>
            </a:r>
            <a:r>
              <a:rPr lang="en-US" dirty="0" err="1"/>
              <a:t>tanti</a:t>
            </a:r>
            <a:r>
              <a:rPr lang="en-US" dirty="0"/>
              <a:t> tag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16622"/>
              </p:ext>
            </p:extLst>
          </p:nvPr>
        </p:nvGraphicFramePr>
        <p:xfrm>
          <a:off x="5421046" y="1959847"/>
          <a:ext cx="2945714" cy="2513512"/>
        </p:xfrm>
        <a:graphic>
          <a:graphicData uri="http://schemas.openxmlformats.org/drawingml/2006/table">
            <a:tbl>
              <a:tblPr/>
              <a:tblGrid>
                <a:gridCol w="147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tag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added_year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added_date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21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2960" y="1859498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tag))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21711"/>
            <a:ext cx="3965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NO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4299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303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613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Cassandra è un database </a:t>
            </a:r>
            <a:r>
              <a:rPr lang="it-IT" noProof="0" dirty="0" err="1"/>
              <a:t>NoSQL</a:t>
            </a:r>
            <a:r>
              <a:rPr lang="it-IT" noProof="0" dirty="0"/>
              <a:t> wide-</a:t>
            </a:r>
            <a:r>
              <a:rPr lang="it-IT" noProof="0" dirty="0" err="1"/>
              <a:t>column</a:t>
            </a:r>
            <a:r>
              <a:rPr lang="it-IT" dirty="0"/>
              <a:t>, </a:t>
            </a:r>
            <a:r>
              <a:rPr lang="it-IT" noProof="0" dirty="0"/>
              <a:t>ispirato al modello </a:t>
            </a:r>
            <a:r>
              <a:rPr lang="it-IT" noProof="0" dirty="0" err="1"/>
              <a:t>BigTable</a:t>
            </a:r>
            <a:endParaRPr lang="it-IT" noProof="0" dirty="0"/>
          </a:p>
          <a:p>
            <a:r>
              <a:rPr lang="it-IT" noProof="0" dirty="0"/>
              <a:t>I database </a:t>
            </a:r>
            <a:r>
              <a:rPr lang="it-IT" dirty="0"/>
              <a:t>wide-</a:t>
            </a:r>
            <a:r>
              <a:rPr lang="it-IT" noProof="0" dirty="0" err="1"/>
              <a:t>column</a:t>
            </a:r>
            <a:r>
              <a:rPr lang="it-IT" noProof="0" dirty="0"/>
              <a:t> riprendono il concetto relazionale di </a:t>
            </a:r>
            <a:r>
              <a:rPr lang="it-IT" i="1" noProof="0" dirty="0"/>
              <a:t>riga,</a:t>
            </a:r>
            <a:r>
              <a:rPr lang="it-IT" noProof="0" dirty="0"/>
              <a:t> ma lo modificano sostanzialmente</a:t>
            </a:r>
            <a:endParaRPr lang="it-IT" b="1" i="1" noProof="0" dirty="0"/>
          </a:p>
          <a:p>
            <a:pPr lvl="1"/>
            <a:r>
              <a:rPr lang="it-IT" noProof="0" dirty="0"/>
              <a:t>Una riga è sempre associata ad una chiave (primaria)</a:t>
            </a:r>
            <a:endParaRPr lang="it-IT" noProof="0" dirty="0">
              <a:solidFill>
                <a:srgbClr val="FF0000"/>
              </a:solidFill>
            </a:endParaRP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Ogni riga contiene la propria definizione di colonne e valori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dirty="0"/>
              <a:t>Gestione decentralizzata di repliche e scritture </a:t>
            </a:r>
            <a:r>
              <a:rPr lang="it-IT" dirty="0">
                <a:solidFill>
                  <a:srgbClr val="FF0000"/>
                </a:solidFill>
              </a:rPr>
              <a:t>(peer-to-peer)</a:t>
            </a:r>
          </a:p>
          <a:p>
            <a:pPr lvl="2"/>
            <a:r>
              <a:rPr lang="it-IT" dirty="0"/>
              <a:t>Garantisce un'elevata disponibilità del sistema e non presenta</a:t>
            </a:r>
            <a:r>
              <a:rPr lang="it-IT" i="1" dirty="0"/>
              <a:t> </a:t>
            </a:r>
            <a:r>
              <a:rPr lang="it-IT" dirty="0"/>
              <a:t>un </a:t>
            </a:r>
            <a:r>
              <a:rPr lang="it-IT" i="1" dirty="0"/>
              <a:t>single </a:t>
            </a:r>
            <a:r>
              <a:rPr lang="it-IT" i="1" dirty="0" err="1"/>
              <a:t>point</a:t>
            </a:r>
            <a:r>
              <a:rPr lang="it-IT" i="1" dirty="0"/>
              <a:t> of </a:t>
            </a:r>
            <a:r>
              <a:rPr lang="it-IT" i="1" dirty="0" err="1"/>
              <a:t>failure</a:t>
            </a:r>
            <a:endParaRPr lang="it-IT" noProof="0" dirty="0"/>
          </a:p>
          <a:p>
            <a:pPr lvl="1"/>
            <a:r>
              <a:rPr lang="it-IT" dirty="0"/>
              <a:t>Scalabilità semplice e lineare</a:t>
            </a:r>
          </a:p>
          <a:p>
            <a:pPr lvl="1"/>
            <a:r>
              <a:rPr lang="it-IT" dirty="0"/>
              <a:t>Il livello di consistenza (</a:t>
            </a:r>
            <a:r>
              <a:rPr lang="it-IT" dirty="0" err="1"/>
              <a:t>one</a:t>
            </a:r>
            <a:r>
              <a:rPr lang="it-IT" dirty="0"/>
              <a:t>, quorum, </a:t>
            </a:r>
            <a:r>
              <a:rPr lang="it-IT" dirty="0" err="1"/>
              <a:t>all</a:t>
            </a:r>
            <a:r>
              <a:rPr lang="it-IT" dirty="0"/>
              <a:t>) è settato in fase di interrogazione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CQL</a:t>
            </a:r>
            <a:r>
              <a:rPr lang="it-IT" dirty="0"/>
              <a:t> (Cassandra Query Language)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CCE87-1B0E-4A52-BA2E-4B6B74896E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1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179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SI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5979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85306"/>
            <a:ext cx="475617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'trailer'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00662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complessi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endParaRPr lang="en-US" sz="1100" dirty="0"/>
          </a:p>
          <a:p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endParaRPr lang="en-US" sz="1050" dirty="0"/>
          </a:p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colona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la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17227" y="2234152"/>
            <a:ext cx="55611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288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collezioni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contengono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r>
              <a:rPr lang="en-US" dirty="0" err="1"/>
              <a:t>Progettate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un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limitato</a:t>
            </a:r>
            <a:r>
              <a:rPr lang="en-US" dirty="0"/>
              <a:t> di </a:t>
            </a:r>
            <a:r>
              <a:rPr lang="en-US" dirty="0" err="1"/>
              <a:t>dati</a:t>
            </a:r>
            <a:endParaRPr lang="en-US" dirty="0"/>
          </a:p>
          <a:p>
            <a:r>
              <a:rPr lang="en-US" dirty="0"/>
              <a:t>Se interrogate,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intero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innestabili</a:t>
            </a:r>
            <a:r>
              <a:rPr lang="en-US" dirty="0"/>
              <a:t> (non </a:t>
            </a:r>
            <a:r>
              <a:rPr lang="en-US" dirty="0" err="1"/>
              <a:t>esistono</a:t>
            </a:r>
            <a:r>
              <a:rPr lang="en-US" dirty="0"/>
              <a:t> </a:t>
            </a:r>
            <a:r>
              <a:rPr lang="en-US" dirty="0" err="1"/>
              <a:t>collezioni</a:t>
            </a:r>
            <a:r>
              <a:rPr lang="en-US" dirty="0"/>
              <a:t> di </a:t>
            </a:r>
            <a:r>
              <a:rPr lang="en-US" dirty="0" err="1"/>
              <a:t>collezioni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7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collezione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List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non-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Map</a:t>
            </a:r>
          </a:p>
          <a:p>
            <a:pPr lvl="1"/>
            <a:r>
              <a:rPr lang="en-US" dirty="0" err="1"/>
              <a:t>Coppie</a:t>
            </a:r>
            <a:r>
              <a:rPr lang="en-US" dirty="0"/>
              <a:t> </a:t>
            </a:r>
            <a:r>
              <a:rPr lang="en-US" dirty="0" err="1"/>
              <a:t>chiave-valore</a:t>
            </a:r>
            <a:r>
              <a:rPr lang="en-US" dirty="0"/>
              <a:t> ordinate 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chiave</a:t>
            </a:r>
            <a:r>
              <a:rPr lang="en-US" dirty="0"/>
              <a:t> (</a:t>
            </a:r>
            <a:r>
              <a:rPr lang="en-US" dirty="0" err="1"/>
              <a:t>univoca</a:t>
            </a:r>
            <a:r>
              <a:rPr lang="en-US" dirty="0"/>
              <a:t>)</a:t>
            </a:r>
          </a:p>
          <a:p>
            <a:r>
              <a:rPr lang="en-US" dirty="0"/>
              <a:t>UDT (user-defined type)</a:t>
            </a:r>
          </a:p>
          <a:p>
            <a:pPr lvl="1"/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complesse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604465" y="1845734"/>
            <a:ext cx="276229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LIST&lt;TEXT&gt;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MAP&lt;TEXT,INT&gt;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address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street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city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zip_code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phones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2448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usare</a:t>
            </a:r>
            <a:r>
              <a:rPr lang="en-US" dirty="0"/>
              <a:t> UDT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clausola</a:t>
            </a:r>
            <a:r>
              <a:rPr lang="en-US" dirty="0"/>
              <a:t> frozen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come un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atomico</a:t>
            </a:r>
            <a:endParaRPr lang="en-US" dirty="0"/>
          </a:p>
          <a:p>
            <a:pPr lvl="1"/>
            <a:r>
              <a:rPr lang="en-US" dirty="0"/>
              <a:t>Per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porzione</a:t>
            </a:r>
            <a:r>
              <a:rPr lang="en-US" dirty="0"/>
              <a:t> del campo (e.g., solo </a:t>
            </a:r>
            <a:r>
              <a:rPr lang="en-US" dirty="0" err="1"/>
              <a:t>first_name</a:t>
            </a:r>
            <a:r>
              <a:rPr lang="en-US" dirty="0"/>
              <a:t>)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</a:t>
            </a:r>
          </a:p>
          <a:p>
            <a:pPr lvl="1"/>
            <a:r>
              <a:rPr lang="en-US" dirty="0"/>
              <a:t>Il campo è </a:t>
            </a:r>
            <a:r>
              <a:rPr lang="en-US" dirty="0" err="1"/>
              <a:t>trattato</a:t>
            </a:r>
            <a:r>
              <a:rPr lang="en-US" dirty="0"/>
              <a:t> come un BLOB</a:t>
            </a:r>
          </a:p>
          <a:p>
            <a:pPr lvl="1"/>
            <a:r>
              <a:rPr lang="en-US" dirty="0"/>
              <a:t>E' </a:t>
            </a:r>
            <a:r>
              <a:rPr lang="en-US" dirty="0" err="1"/>
              <a:t>possibile</a:t>
            </a:r>
            <a:r>
              <a:rPr lang="en-US" dirty="0"/>
              <a:t> non </a:t>
            </a:r>
            <a:r>
              <a:rPr lang="en-US" dirty="0" err="1"/>
              <a:t>specificare</a:t>
            </a:r>
            <a:r>
              <a:rPr lang="en-US" dirty="0"/>
              <a:t> la </a:t>
            </a:r>
            <a:r>
              <a:rPr lang="en-US" dirty="0" err="1"/>
              <a:t>clausola</a:t>
            </a:r>
            <a:r>
              <a:rPr lang="en-US" dirty="0"/>
              <a:t> e </a:t>
            </a:r>
            <a:r>
              <a:rPr lang="en-US" dirty="0" err="1"/>
              <a:t>lasciare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non-frozen</a:t>
            </a:r>
          </a:p>
          <a:p>
            <a:pPr lvl="1"/>
            <a:r>
              <a:rPr lang="en-US" dirty="0"/>
              <a:t>Il campo DEVE </a:t>
            </a:r>
            <a:r>
              <a:rPr lang="en-US" dirty="0" err="1"/>
              <a:t>essere</a:t>
            </a:r>
            <a:r>
              <a:rPr lang="en-US" dirty="0"/>
              <a:t> frozen se lo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1930575"/>
            <a:ext cx="4695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direct_reports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addresses map&lt;text, frozen &lt;address&gt;&gt;, 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((id))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9117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Contatori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contatori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un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offerto</a:t>
            </a:r>
            <a:r>
              <a:rPr lang="en-US" dirty="0"/>
              <a:t> da Cassandra</a:t>
            </a:r>
          </a:p>
          <a:p>
            <a:pPr lvl="1"/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di </a:t>
            </a:r>
            <a:r>
              <a:rPr lang="en-US" dirty="0" err="1"/>
              <a:t>concorrenza</a:t>
            </a:r>
            <a:r>
              <a:rPr lang="en-US" dirty="0"/>
              <a:t> </a:t>
            </a:r>
            <a:r>
              <a:rPr lang="en-US" dirty="0" err="1"/>
              <a:t>nell'update</a:t>
            </a:r>
            <a:r>
              <a:rPr lang="en-US" dirty="0"/>
              <a:t> di un campo</a:t>
            </a:r>
          </a:p>
          <a:p>
            <a:pPr lvl="1"/>
            <a:r>
              <a:rPr lang="en-US" dirty="0" err="1"/>
              <a:t>Inizializzati</a:t>
            </a:r>
            <a:r>
              <a:rPr lang="en-US" dirty="0"/>
              <a:t> a 0</a:t>
            </a:r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aumentare</a:t>
            </a:r>
            <a:r>
              <a:rPr lang="en-US" dirty="0"/>
              <a:t> o </a:t>
            </a:r>
            <a:r>
              <a:rPr lang="en-US" dirty="0" err="1"/>
              <a:t>decrementare</a:t>
            </a:r>
            <a:r>
              <a:rPr lang="en-US" dirty="0"/>
              <a:t>, ma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</a:t>
            </a:r>
            <a:r>
              <a:rPr lang="en-US" dirty="0" err="1"/>
              <a:t>assegnamenti</a:t>
            </a:r>
            <a:r>
              <a:rPr lang="en-US" dirty="0"/>
              <a:t> </a:t>
            </a:r>
            <a:r>
              <a:rPr lang="en-US" dirty="0" err="1"/>
              <a:t>diretti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 </a:t>
            </a:r>
            <a:r>
              <a:rPr lang="en-US" dirty="0" err="1"/>
              <a:t>essi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usati</a:t>
            </a:r>
            <a:r>
              <a:rPr lang="en-US" dirty="0"/>
              <a:t>, non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non-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contatori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857414"/>
            <a:ext cx="3887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+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'Betsy'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742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estendere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 </a:t>
            </a:r>
            <a:r>
              <a:rPr lang="en-US" i="1" dirty="0"/>
              <a:t>videos</a:t>
            </a:r>
            <a:r>
              <a:rPr lang="en-US" dirty="0"/>
              <a:t> con: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/>
              <a:t>tags </a:t>
            </a:r>
            <a:r>
              <a:rPr lang="en-US" dirty="0"/>
              <a:t>come </a:t>
            </a:r>
            <a:r>
              <a:rPr lang="en-US" dirty="0" err="1"/>
              <a:t>collezione</a:t>
            </a:r>
            <a:r>
              <a:rPr lang="en-US" dirty="0"/>
              <a:t> di </a:t>
            </a:r>
            <a:r>
              <a:rPr lang="en-US" dirty="0" err="1"/>
              <a:t>stringhe</a:t>
            </a:r>
            <a:endParaRPr lang="en-US" dirty="0"/>
          </a:p>
          <a:p>
            <a:pPr lvl="2"/>
            <a:r>
              <a:rPr lang="en-US" dirty="0" err="1"/>
              <a:t>Troncare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e </a:t>
            </a:r>
            <a:r>
              <a:rPr lang="en-US" dirty="0" err="1"/>
              <a:t>ripopolarla</a:t>
            </a:r>
            <a:r>
              <a:rPr lang="en-US" dirty="0"/>
              <a:t> </a:t>
            </a:r>
            <a:r>
              <a:rPr lang="en-US" dirty="0" err="1"/>
              <a:t>caricando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comprendono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tag</a:t>
            </a:r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/exercise-5/videos.csv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 err="1"/>
              <a:t>video_encoding</a:t>
            </a:r>
            <a:r>
              <a:rPr lang="en-US" i="1" dirty="0"/>
              <a:t> </a:t>
            </a:r>
            <a:r>
              <a:rPr lang="en-US" dirty="0"/>
              <a:t>di </a:t>
            </a:r>
            <a:r>
              <a:rPr lang="en-US" dirty="0" err="1"/>
              <a:t>tipo</a:t>
            </a:r>
            <a:r>
              <a:rPr lang="en-US" dirty="0"/>
              <a:t> UDT e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commando copy per </a:t>
            </a:r>
            <a:r>
              <a:rPr lang="en-US" dirty="0" err="1"/>
              <a:t>popolare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/exercise-5/videos_encoding.csv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52992"/>
              </p:ext>
            </p:extLst>
          </p:nvPr>
        </p:nvGraphicFramePr>
        <p:xfrm>
          <a:off x="3202739" y="4162865"/>
          <a:ext cx="3057146" cy="1570945"/>
        </p:xfrm>
        <a:graphic>
          <a:graphicData uri="http://schemas.openxmlformats.org/drawingml/2006/table">
            <a:tbl>
              <a:tblPr/>
              <a:tblGrid>
                <a:gridCol w="152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>
                          <a:effectLst/>
                        </a:rPr>
                        <a:t>Field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bit_rates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height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width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419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24101"/>
            <a:ext cx="7359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tags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bit_rates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encoding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height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width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encoding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encoding)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/exercise-5/videos_encoding.csv'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190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 err="1"/>
              <a:t>Cassadra</a:t>
            </a:r>
            <a:r>
              <a:rPr lang="en-US" dirty="0"/>
              <a:t> è </a:t>
            </a:r>
            <a:r>
              <a:rPr lang="en-US" dirty="0" err="1"/>
              <a:t>avviato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di un container Docker</a:t>
            </a:r>
          </a:p>
          <a:p>
            <a:pPr lvl="1"/>
            <a:r>
              <a:rPr lang="en-US" dirty="0"/>
              <a:t>Per </a:t>
            </a:r>
            <a:r>
              <a:rPr lang="en-US" dirty="0" err="1"/>
              <a:t>accedere</a:t>
            </a:r>
            <a:r>
              <a:rPr lang="en-US" dirty="0"/>
              <a:t> al container </a:t>
            </a:r>
            <a:r>
              <a:rPr lang="en-US" dirty="0" err="1"/>
              <a:t>eseguire</a:t>
            </a:r>
            <a:r>
              <a:rPr lang="en-US" dirty="0"/>
              <a:t> il commando</a:t>
            </a:r>
          </a:p>
          <a:p>
            <a:pPr lvl="2"/>
            <a:r>
              <a:rPr lang="en-US" dirty="0"/>
              <a:t>docker exec -it </a:t>
            </a:r>
            <a:r>
              <a:rPr lang="en-US" dirty="0" err="1"/>
              <a:t>cassandra</a:t>
            </a:r>
            <a:r>
              <a:rPr lang="en-US" dirty="0"/>
              <a:t> /bin/bash 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</a:t>
            </a:r>
          </a:p>
          <a:p>
            <a:pPr lvl="2"/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DataStax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DataStax Studio e DevCenter: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Eseguire</a:t>
            </a:r>
            <a:r>
              <a:rPr lang="en-US" dirty="0"/>
              <a:t> script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 script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contenere</a:t>
            </a:r>
            <a:r>
              <a:rPr lang="en-US" dirty="0"/>
              <a:t> </a:t>
            </a:r>
            <a:r>
              <a:rPr lang="en-US" dirty="0" err="1"/>
              <a:t>tante</a:t>
            </a:r>
            <a:r>
              <a:rPr lang="en-US" dirty="0"/>
              <a:t> </a:t>
            </a:r>
            <a:r>
              <a:rPr lang="en-US" dirty="0" err="1"/>
              <a:t>istruzioni</a:t>
            </a:r>
            <a:r>
              <a:rPr lang="en-US" dirty="0"/>
              <a:t> CQL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403835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'./</a:t>
            </a:r>
            <a:r>
              <a:rPr lang="it-IT" sz="1600" dirty="0" err="1">
                <a:solidFill>
                  <a:srgbClr val="DD1144"/>
                </a:solidFill>
                <a:latin typeface="inherit"/>
              </a:rPr>
              <a:t>myscript.cql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032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i="1" dirty="0" err="1"/>
              <a:t>videos_count_by_tag</a:t>
            </a:r>
            <a:r>
              <a:rPr lang="en-US" i="1" dirty="0"/>
              <a:t> </a:t>
            </a:r>
            <a:r>
              <a:rPr lang="en-US" dirty="0"/>
              <a:t>con un </a:t>
            </a:r>
            <a:r>
              <a:rPr lang="en-US" dirty="0" err="1"/>
              <a:t>contatore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conteggi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video a cui è </a:t>
            </a:r>
            <a:r>
              <a:rPr lang="en-US" dirty="0" err="1"/>
              <a:t>assegnato</a:t>
            </a:r>
            <a:r>
              <a:rPr lang="en-US" dirty="0"/>
              <a:t> un </a:t>
            </a:r>
            <a:r>
              <a:rPr lang="en-US" dirty="0" err="1"/>
              <a:t>determinato</a:t>
            </a:r>
            <a:r>
              <a:rPr lang="en-US" dirty="0"/>
              <a:t> tag</a:t>
            </a:r>
          </a:p>
          <a:p>
            <a:pPr lvl="1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/exercise-6/</a:t>
            </a:r>
            <a:r>
              <a:rPr lang="en-US" dirty="0" err="1"/>
              <a:t>videos_count_by_tag.cql</a:t>
            </a:r>
            <a:endParaRPr lang="en-US" dirty="0"/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è .</a:t>
            </a:r>
            <a:r>
              <a:rPr lang="en-US" dirty="0" err="1"/>
              <a:t>cql</a:t>
            </a:r>
            <a:r>
              <a:rPr lang="en-US" dirty="0"/>
              <a:t>, non .csv</a:t>
            </a:r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</a:t>
            </a:r>
            <a:r>
              <a:rPr lang="en-US" dirty="0" err="1"/>
              <a:t>contiene</a:t>
            </a:r>
            <a:r>
              <a:rPr lang="en-US" dirty="0"/>
              <a:t> solo update, </a:t>
            </a:r>
            <a:r>
              <a:rPr lang="en-US" dirty="0" err="1"/>
              <a:t>nessuna</a:t>
            </a:r>
            <a:r>
              <a:rPr lang="en-US" dirty="0"/>
              <a:t> insert</a:t>
            </a:r>
          </a:p>
          <a:p>
            <a:pPr lvl="1"/>
            <a:r>
              <a:rPr lang="en-US" dirty="0"/>
              <a:t>Prima di </a:t>
            </a:r>
            <a:r>
              <a:rPr lang="en-US" dirty="0" err="1"/>
              <a:t>creare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, </a:t>
            </a:r>
            <a:r>
              <a:rPr lang="en-US" dirty="0" err="1"/>
              <a:t>verificare</a:t>
            </a:r>
            <a:r>
              <a:rPr lang="en-US" dirty="0"/>
              <a:t> le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.</a:t>
            </a:r>
            <a:r>
              <a:rPr lang="en-US" dirty="0" err="1"/>
              <a:t>cql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87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87554"/>
            <a:ext cx="57695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/exercise-6/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videos_count_by_tag.cql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+ 10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84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70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relazionale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26" y="1845734"/>
            <a:ext cx="6360266" cy="42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6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1918972"/>
            <a:ext cx="7543802" cy="186937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8" y="3969961"/>
            <a:ext cx="45047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944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79715"/>
            <a:ext cx="7543802" cy="19776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8" y="4624013"/>
            <a:ext cx="7543802" cy="89629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8" y="4339733"/>
            <a:ext cx="7543802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55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53" y="1765642"/>
            <a:ext cx="6175210" cy="333160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4791876"/>
            <a:ext cx="4257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user.login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'emotions'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902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in Cassandra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Cassandra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join</a:t>
            </a:r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denormalizzare</a:t>
            </a:r>
            <a:r>
              <a:rPr lang="en-US" dirty="0"/>
              <a:t>!</a:t>
            </a:r>
          </a:p>
          <a:p>
            <a:r>
              <a:rPr lang="en-US" dirty="0"/>
              <a:t>Come </a:t>
            </a:r>
            <a:r>
              <a:rPr lang="en-US" dirty="0" err="1"/>
              <a:t>denormalizzare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fondamentalmente</a:t>
            </a:r>
            <a:r>
              <a:rPr lang="en-US" dirty="0"/>
              <a:t> </a:t>
            </a:r>
            <a:r>
              <a:rPr lang="en-US"/>
              <a:t>dalle</a:t>
            </a:r>
            <a:r>
              <a:rPr lang="en-US" dirty="0"/>
              <a:t> query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</a:t>
            </a:r>
          </a:p>
          <a:p>
            <a:r>
              <a:rPr lang="en-US" dirty="0"/>
              <a:t>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 </a:t>
            </a:r>
            <a:r>
              <a:rPr lang="en-US" dirty="0" err="1"/>
              <a:t>tante</a:t>
            </a:r>
            <a:r>
              <a:rPr lang="en-US" dirty="0"/>
              <a:t> query diverse?</a:t>
            </a:r>
          </a:p>
          <a:p>
            <a:pPr lvl="1"/>
            <a:r>
              <a:rPr lang="en-US" dirty="0"/>
              <a:t>Q1: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video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da un </a:t>
            </a:r>
            <a:r>
              <a:rPr lang="en-US" dirty="0" err="1"/>
              <a:t>utente</a:t>
            </a:r>
            <a:endParaRPr lang="en-US" dirty="0"/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duplicare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in </a:t>
            </a:r>
            <a:r>
              <a:rPr lang="en-US" dirty="0" err="1"/>
              <a:t>tabelle</a:t>
            </a:r>
            <a:r>
              <a:rPr lang="en-US" dirty="0"/>
              <a:t> diverse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6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45734"/>
            <a:ext cx="3759537" cy="343229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4053212"/>
            <a:ext cx="46955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comments_by_video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753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 err="1"/>
              <a:t>Scaricare</a:t>
            </a:r>
            <a:r>
              <a:rPr lang="en-US" dirty="0"/>
              <a:t> </a:t>
            </a:r>
            <a:r>
              <a:rPr lang="en-US" dirty="0" err="1"/>
              <a:t>l'ultima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dal </a:t>
            </a:r>
            <a:r>
              <a:rPr lang="en-US" dirty="0" err="1"/>
              <a:t>sito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http://cassandra.apache.org/download/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Scompattare</a:t>
            </a:r>
            <a:r>
              <a:rPr lang="en-US" dirty="0"/>
              <a:t> </a:t>
            </a:r>
            <a:r>
              <a:rPr lang="en-US" dirty="0" err="1"/>
              <a:t>l'archivio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impostare</a:t>
            </a:r>
            <a:r>
              <a:rPr lang="en-US" dirty="0"/>
              <a:t> la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d'ambiente</a:t>
            </a:r>
            <a:r>
              <a:rPr lang="en-US" dirty="0"/>
              <a:t> JAVA_HOME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Cassandra: bin/</a:t>
            </a:r>
            <a:r>
              <a:rPr lang="en-US" dirty="0" err="1"/>
              <a:t>cassandra</a:t>
            </a:r>
            <a:r>
              <a:rPr lang="en-US" dirty="0"/>
              <a:t> -f -R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CQL: </a:t>
            </a:r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 err="1"/>
              <a:t>DataStax</a:t>
            </a:r>
            <a:r>
              <a:rPr lang="en-US" dirty="0"/>
              <a:t> Community Edition: </a:t>
            </a:r>
            <a:r>
              <a:rPr lang="en-US" dirty="0" err="1"/>
              <a:t>gratuito</a:t>
            </a:r>
            <a:r>
              <a:rPr lang="en-US" dirty="0"/>
              <a:t>, non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supportato</a:t>
            </a:r>
            <a:r>
              <a:rPr lang="en-US" dirty="0"/>
              <a:t> (</a:t>
            </a:r>
            <a:r>
              <a:rPr lang="en-US" dirty="0" err="1"/>
              <a:t>obsoleto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DataStax</a:t>
            </a:r>
            <a:r>
              <a:rPr lang="en-US" dirty="0"/>
              <a:t> </a:t>
            </a:r>
            <a:r>
              <a:rPr lang="en-US" dirty="0" err="1"/>
              <a:t>OpsCenter</a:t>
            </a:r>
            <a:r>
              <a:rPr lang="en-US" dirty="0"/>
              <a:t>: </a:t>
            </a:r>
            <a:r>
              <a:rPr lang="en-US" dirty="0" err="1"/>
              <a:t>strumento</a:t>
            </a:r>
            <a:r>
              <a:rPr lang="en-US" dirty="0"/>
              <a:t> per </a:t>
            </a:r>
            <a:r>
              <a:rPr lang="en-US" dirty="0" err="1"/>
              <a:t>configurare</a:t>
            </a:r>
            <a:r>
              <a:rPr lang="en-US" dirty="0"/>
              <a:t> e </a:t>
            </a:r>
            <a:r>
              <a:rPr lang="en-US" dirty="0" err="1"/>
              <a:t>gestire</a:t>
            </a:r>
            <a:r>
              <a:rPr lang="en-US" dirty="0"/>
              <a:t> un cluster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Studio e </a:t>
            </a:r>
            <a:r>
              <a:rPr lang="en-US" dirty="0" err="1">
                <a:solidFill>
                  <a:srgbClr val="0070C0"/>
                </a:solidFill>
              </a:rPr>
              <a:t>DevCenter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7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4268656"/>
            <a:ext cx="48029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comments_by_user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);</a:t>
            </a:r>
            <a:endParaRPr lang="en-US" sz="1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22204"/>
            <a:ext cx="3839816" cy="35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9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modellare</a:t>
            </a:r>
            <a:r>
              <a:rPr lang="en-US" dirty="0"/>
              <a:t> la </a:t>
            </a:r>
            <a:r>
              <a:rPr lang="en-US" dirty="0" err="1"/>
              <a:t>relazione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video e </a:t>
            </a:r>
            <a:r>
              <a:rPr lang="en-US" dirty="0" err="1"/>
              <a:t>attori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supportare</a:t>
            </a:r>
            <a:r>
              <a:rPr lang="en-US" dirty="0"/>
              <a:t> le query Q1 e Q2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83047"/>
              </p:ext>
            </p:extLst>
          </p:nvPr>
        </p:nvGraphicFramePr>
        <p:xfrm>
          <a:off x="1029742" y="2895718"/>
          <a:ext cx="3353750" cy="2513512"/>
        </p:xfrm>
        <a:graphic>
          <a:graphicData uri="http://schemas.openxmlformats.org/drawingml/2006/table">
            <a:tbl>
              <a:tblPr/>
              <a:tblGrid>
                <a:gridCol w="16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video_id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tags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57787"/>
              </p:ext>
            </p:extLst>
          </p:nvPr>
        </p:nvGraphicFramePr>
        <p:xfrm>
          <a:off x="4950103" y="2895718"/>
          <a:ext cx="2967250" cy="1256756"/>
        </p:xfrm>
        <a:graphic>
          <a:graphicData uri="http://schemas.openxmlformats.org/drawingml/2006/table">
            <a:tbl>
              <a:tblPr/>
              <a:tblGrid>
                <a:gridCol w="14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actor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character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genre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966581" y="252638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950103" y="2526386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Attori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819699" y="4463794"/>
            <a:ext cx="3980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in cui compare</a:t>
            </a:r>
            <a:br>
              <a:rPr lang="en-US" dirty="0"/>
            </a:br>
            <a:r>
              <a:rPr lang="en-US" dirty="0"/>
              <a:t>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attore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br>
              <a:rPr lang="en-US" dirty="0"/>
            </a:b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48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r>
              <a:rPr lang="it-IT" dirty="0"/>
              <a:t>Filtro su attore </a:t>
            </a:r>
            <a:r>
              <a:rPr lang="it-IT" dirty="0">
                <a:sym typeface="Wingdings" panose="05000000000000000000" pitchFamily="2" charset="2"/>
              </a:rPr>
              <a:t> l'attore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80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529044"/>
            <a:ext cx="40511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57007" y="2759746"/>
            <a:ext cx="44580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/exercise-7/videos_by_actor.csv'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actor,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0776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  <a:endParaRPr lang="it-IT" dirty="0"/>
          </a:p>
          <a:p>
            <a:pPr lvl="1"/>
            <a:r>
              <a:rPr lang="it-IT" dirty="0"/>
              <a:t>Filtro su genere </a:t>
            </a:r>
            <a:r>
              <a:rPr lang="it-IT" dirty="0">
                <a:sym typeface="Wingdings" panose="05000000000000000000" pitchFamily="2" charset="2"/>
              </a:rPr>
              <a:t> il genere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63776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Q2: </a:t>
            </a:r>
            <a:r>
              <a:rPr lang="en-US"/>
              <a:t>restituire i video di un dato genere (a partire dal più recente)</a:t>
            </a:r>
            <a:endParaRPr lang="it-IT" dirty="0"/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349935"/>
            <a:ext cx="405110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00446" y="2860642"/>
            <a:ext cx="45272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/exercise-7/videos_by_genre.csv'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'Time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travel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77100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Upsert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Nei</a:t>
            </a:r>
            <a:r>
              <a:rPr lang="en-US" dirty="0"/>
              <a:t> DBMS </a:t>
            </a:r>
            <a:r>
              <a:rPr lang="en-US" dirty="0" err="1"/>
              <a:t>relazionali</a:t>
            </a:r>
            <a:r>
              <a:rPr lang="en-US" dirty="0"/>
              <a:t> (ma </a:t>
            </a:r>
            <a:r>
              <a:rPr lang="en-US" dirty="0" err="1"/>
              <a:t>anche</a:t>
            </a:r>
            <a:r>
              <a:rPr lang="en-US" dirty="0"/>
              <a:t> in MongoDB) la </a:t>
            </a:r>
            <a:r>
              <a:rPr lang="en-US" dirty="0" err="1"/>
              <a:t>funzionalità</a:t>
            </a:r>
            <a:r>
              <a:rPr lang="en-US" dirty="0"/>
              <a:t> di UPSERT (i.e., </a:t>
            </a:r>
            <a:r>
              <a:rPr lang="en-US" dirty="0" err="1"/>
              <a:t>inserisci</a:t>
            </a:r>
            <a:r>
              <a:rPr lang="en-US" dirty="0"/>
              <a:t> se la tupla/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, </a:t>
            </a:r>
            <a:r>
              <a:rPr lang="en-US" dirty="0" err="1"/>
              <a:t>altrimenti</a:t>
            </a:r>
            <a:r>
              <a:rPr lang="en-US" dirty="0"/>
              <a:t> </a:t>
            </a:r>
            <a:r>
              <a:rPr lang="en-US" dirty="0" err="1"/>
              <a:t>aggiornane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) è </a:t>
            </a:r>
            <a:r>
              <a:rPr lang="en-US" dirty="0" err="1"/>
              <a:t>gestita</a:t>
            </a:r>
            <a:r>
              <a:rPr lang="en-US" dirty="0"/>
              <a:t> con </a:t>
            </a:r>
            <a:r>
              <a:rPr lang="en-US" dirty="0" err="1"/>
              <a:t>comandi</a:t>
            </a:r>
            <a:r>
              <a:rPr lang="en-US" dirty="0"/>
              <a:t> ad-hoc</a:t>
            </a:r>
          </a:p>
          <a:p>
            <a:pPr lvl="1"/>
            <a:r>
              <a:rPr lang="en-US" dirty="0" err="1"/>
              <a:t>db.collection.update</a:t>
            </a:r>
            <a:r>
              <a:rPr lang="en-US" dirty="0"/>
              <a:t>( </a:t>
            </a:r>
            <a:r>
              <a:rPr lang="en-US" i="1" dirty="0" err="1"/>
              <a:t>queryObj</a:t>
            </a:r>
            <a:r>
              <a:rPr lang="en-US" dirty="0"/>
              <a:t>, </a:t>
            </a:r>
            <a:r>
              <a:rPr lang="en-US" i="1" dirty="0" err="1"/>
              <a:t>updateObj</a:t>
            </a:r>
            <a:r>
              <a:rPr lang="en-US" dirty="0"/>
              <a:t>, { </a:t>
            </a:r>
            <a:r>
              <a:rPr lang="en-US" dirty="0" err="1"/>
              <a:t>upsert</a:t>
            </a:r>
            <a:r>
              <a:rPr lang="en-US" dirty="0"/>
              <a:t>: true})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dà</a:t>
            </a:r>
            <a:r>
              <a:rPr lang="en-US" dirty="0"/>
              <a:t> </a:t>
            </a:r>
            <a:r>
              <a:rPr lang="en-US" dirty="0" err="1"/>
              <a:t>errore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non ha </a:t>
            </a:r>
            <a:r>
              <a:rPr lang="en-US" dirty="0" err="1"/>
              <a:t>alcun</a:t>
            </a:r>
            <a:r>
              <a:rPr lang="en-US" dirty="0"/>
              <a:t> </a:t>
            </a:r>
            <a:r>
              <a:rPr lang="en-US" dirty="0" err="1"/>
              <a:t>effetto</a:t>
            </a:r>
            <a:endParaRPr lang="en-US" dirty="0"/>
          </a:p>
          <a:p>
            <a:r>
              <a:rPr lang="en-US" dirty="0"/>
              <a:t>In Cassandra </a:t>
            </a:r>
            <a:r>
              <a:rPr lang="en-US" dirty="0" err="1"/>
              <a:t>l'UPSERT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 di default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aggiornarne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aggiungerla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611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8498" y="1931471"/>
            <a:ext cx="81304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Number of inserted rows: 797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it-IT" sz="1600" dirty="0"/>
              <a:t>Un video può avere più </a:t>
            </a:r>
            <a:r>
              <a:rPr lang="it-IT" sz="1600" dirty="0" err="1"/>
              <a:t>tag</a:t>
            </a:r>
            <a:r>
              <a:rPr lang="it-IT" sz="1600" dirty="0"/>
              <a:t>, quindi i sui dati sono duplicati nel CSV (tante righe, una per ogni </a:t>
            </a:r>
            <a:r>
              <a:rPr lang="it-IT" sz="1600" dirty="0" err="1"/>
              <a:t>tag</a:t>
            </a:r>
            <a:r>
              <a:rPr lang="it-IT" sz="1600" dirty="0"/>
              <a:t>)</a:t>
            </a:r>
          </a:p>
          <a:p>
            <a:r>
              <a:rPr lang="it-IT" sz="1600" dirty="0"/>
              <a:t>Ma il comportamento di default in Cassandra è l'</a:t>
            </a:r>
            <a:r>
              <a:rPr lang="it-IT" sz="1600" dirty="0" err="1"/>
              <a:t>upsert</a:t>
            </a:r>
            <a:r>
              <a:rPr lang="it-IT" sz="1600" dirty="0"/>
              <a:t>..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993134" y="2098427"/>
            <a:ext cx="74879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(tag,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description, 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count(*)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TABLE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03850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sito</a:t>
            </a:r>
            <a:r>
              <a:rPr lang="en-US" dirty="0"/>
              <a:t> di </a:t>
            </a:r>
            <a:r>
              <a:rPr lang="en-US" dirty="0" err="1"/>
              <a:t>DataStax</a:t>
            </a:r>
            <a:r>
              <a:rPr lang="en-US" dirty="0"/>
              <a:t> propone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r>
              <a:rPr lang="en-US" dirty="0"/>
              <a:t> Academy per </a:t>
            </a: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utilizzare</a:t>
            </a:r>
            <a:r>
              <a:rPr lang="en-US" dirty="0"/>
              <a:t> Cassandra e la suite software </a:t>
            </a:r>
            <a:r>
              <a:rPr lang="en-US" dirty="0" err="1"/>
              <a:t>DataStax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https://academy.datastax.com/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Necessaria</a:t>
            </a:r>
            <a:r>
              <a:rPr lang="en-US" dirty="0"/>
              <a:t> la </a:t>
            </a:r>
            <a:r>
              <a:rPr lang="en-US" dirty="0" err="1"/>
              <a:t>registrazione</a:t>
            </a:r>
            <a:r>
              <a:rPr lang="en-US" dirty="0"/>
              <a:t> (</a:t>
            </a:r>
            <a:r>
              <a:rPr lang="en-US" dirty="0" err="1"/>
              <a:t>gratuita</a:t>
            </a:r>
            <a:r>
              <a:rPr lang="en-US" dirty="0"/>
              <a:t>)</a:t>
            </a:r>
          </a:p>
          <a:p>
            <a:r>
              <a:rPr lang="en-US" dirty="0"/>
              <a:t>Video-tutorial</a:t>
            </a:r>
          </a:p>
          <a:p>
            <a:pPr lvl="1"/>
            <a:r>
              <a:rPr lang="en-US" dirty="0">
                <a:hlinkClick r:id="rId3"/>
              </a:rPr>
              <a:t>https://academy.datastax.com/courses</a:t>
            </a:r>
            <a:r>
              <a:rPr lang="en-US" dirty="0"/>
              <a:t> </a:t>
            </a:r>
          </a:p>
          <a:p>
            <a:r>
              <a:rPr lang="en-US" dirty="0" err="1"/>
              <a:t>DataStax</a:t>
            </a:r>
            <a:r>
              <a:rPr lang="en-US" dirty="0"/>
              <a:t> Sandbox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Linux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configurata</a:t>
            </a:r>
            <a:r>
              <a:rPr lang="en-US" dirty="0"/>
              <a:t> per </a:t>
            </a:r>
            <a:r>
              <a:rPr lang="en-US" dirty="0" err="1"/>
              <a:t>lavorare</a:t>
            </a:r>
            <a:r>
              <a:rPr lang="en-US" dirty="0"/>
              <a:t> </a:t>
            </a:r>
            <a:r>
              <a:rPr lang="en-US" dirty="0" err="1"/>
              <a:t>subito</a:t>
            </a:r>
            <a:r>
              <a:rPr lang="en-US" dirty="0"/>
              <a:t> con Cassandra</a:t>
            </a:r>
          </a:p>
          <a:p>
            <a:pPr lvl="1"/>
            <a:r>
              <a:rPr lang="en-US" dirty="0">
                <a:hlinkClick r:id="rId4"/>
              </a:rPr>
              <a:t>https://portal.datastax.com/downloads.php?dsedownload=tar/enterprise/sandbox/DataStax_Sandbox.ova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Fonte di </a:t>
            </a:r>
            <a:r>
              <a:rPr lang="en-US" dirty="0" err="1"/>
              <a:t>riferimento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https://academy.datastax.com/resources/ds220-data-modeling</a:t>
            </a:r>
            <a:endParaRPr lang="en-US" dirty="0"/>
          </a:p>
          <a:p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https://s3.amazonaws.com/datastaxtraining/VM/DS220-vm-Jul2015.zip</a:t>
            </a:r>
            <a:endParaRPr lang="en-US" dirty="0"/>
          </a:p>
          <a:p>
            <a:pPr lvl="1"/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leggera</a:t>
            </a:r>
            <a:r>
              <a:rPr lang="en-US" dirty="0"/>
              <a:t> di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indicata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slide </a:t>
            </a:r>
            <a:r>
              <a:rPr lang="en-US" dirty="0" err="1"/>
              <a:t>precedente</a:t>
            </a:r>
            <a:endParaRPr lang="en-US" dirty="0"/>
          </a:p>
          <a:p>
            <a:pPr lvl="1"/>
            <a:r>
              <a:rPr lang="en-US" dirty="0" err="1"/>
              <a:t>Contiene</a:t>
            </a:r>
            <a:r>
              <a:rPr lang="en-US" dirty="0"/>
              <a:t> file di </a:t>
            </a:r>
            <a:r>
              <a:rPr lang="en-US" dirty="0" err="1"/>
              <a:t>dati</a:t>
            </a:r>
            <a:r>
              <a:rPr lang="en-US" dirty="0"/>
              <a:t> da </a:t>
            </a:r>
            <a:r>
              <a:rPr lang="en-US" dirty="0" err="1"/>
              <a:t>usare</a:t>
            </a:r>
            <a:r>
              <a:rPr lang="en-US" dirty="0"/>
              <a:t> per le </a:t>
            </a:r>
            <a:r>
              <a:rPr lang="en-US" dirty="0" err="1"/>
              <a:t>esercitazioni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attenzione</a:t>
            </a:r>
            <a:r>
              <a:rPr lang="en-US" dirty="0"/>
              <a:t>: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di Cassandra del 2015)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KillrVideo</a:t>
            </a:r>
            <a:r>
              <a:rPr lang="en-US" dirty="0"/>
              <a:t>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di </a:t>
            </a:r>
            <a:r>
              <a:rPr lang="en-US" dirty="0" err="1"/>
              <a:t>esempio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supporta</a:t>
            </a:r>
            <a:r>
              <a:rPr lang="en-US" dirty="0"/>
              <a:t> un </a:t>
            </a:r>
            <a:r>
              <a:rPr lang="en-US" dirty="0" err="1"/>
              <a:t>sito</a:t>
            </a:r>
            <a:r>
              <a:rPr lang="en-US" dirty="0"/>
              <a:t> per la </a:t>
            </a:r>
            <a:r>
              <a:rPr lang="en-US" dirty="0" err="1"/>
              <a:t>condivisione</a:t>
            </a:r>
            <a:r>
              <a:rPr lang="en-US" dirty="0"/>
              <a:t> di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96" y="2373490"/>
            <a:ext cx="54197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Keyspace</a:t>
            </a:r>
            <a:r>
              <a:rPr lang="en-US" dirty="0"/>
              <a:t> = Database</a:t>
            </a:r>
          </a:p>
          <a:p>
            <a:pPr lvl="1"/>
            <a:r>
              <a:rPr lang="en-US" dirty="0"/>
              <a:t>Class = </a:t>
            </a:r>
            <a:r>
              <a:rPr lang="en-US" dirty="0" err="1"/>
              <a:t>strategia</a:t>
            </a:r>
            <a:r>
              <a:rPr lang="en-US" dirty="0"/>
              <a:t> di </a:t>
            </a:r>
            <a:r>
              <a:rPr lang="en-US" dirty="0" err="1"/>
              <a:t>sharding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109209" y="1833577"/>
            <a:ext cx="2477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= Column family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95" y="4681086"/>
            <a:ext cx="5303728" cy="929519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22959" y="2606715"/>
            <a:ext cx="35173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09209" y="2612218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3427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73624</TotalTime>
  <Words>4221</Words>
  <Application>Microsoft Office PowerPoint</Application>
  <PresentationFormat>Presentazione su schermo (4:3)</PresentationFormat>
  <Paragraphs>806</Paragraphs>
  <Slides>57</Slides>
  <Notes>13</Notes>
  <HiddenSlides>12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inherit</vt:lpstr>
      <vt:lpstr>Retrospettivo</vt:lpstr>
      <vt:lpstr>Apache Cassandra</vt:lpstr>
      <vt:lpstr>Getting started</vt:lpstr>
      <vt:lpstr>Introduzione</vt:lpstr>
      <vt:lpstr>Installazione</vt:lpstr>
      <vt:lpstr>[Obsoleto] Installazione</vt:lpstr>
      <vt:lpstr>[Obsoleto] Installazione</vt:lpstr>
      <vt:lpstr>[Obsoleto] Installazione</vt:lpstr>
      <vt:lpstr>KillrVideo dataset</vt:lpstr>
      <vt:lpstr>DDL</vt:lpstr>
      <vt:lpstr>Tipi di dato</vt:lpstr>
      <vt:lpstr>Import di dati</vt:lpstr>
      <vt:lpstr>Select</vt:lpstr>
      <vt:lpstr>Esercizio 1</vt:lpstr>
      <vt:lpstr>Esercizio 1 - soluzione</vt:lpstr>
      <vt:lpstr>Limitazioni in fase di query</vt:lpstr>
      <vt:lpstr>Esercizio 2</vt:lpstr>
      <vt:lpstr>Esercizio 2 - soluzione</vt:lpstr>
      <vt:lpstr>Chiavi</vt:lpstr>
      <vt:lpstr>Chiave primaria</vt:lpstr>
      <vt:lpstr>Cassandra al livello fisico</vt:lpstr>
      <vt:lpstr>Perchè il concetto di partizione</vt:lpstr>
      <vt:lpstr>Chiave di partizione</vt:lpstr>
      <vt:lpstr>Chiave di partizione</vt:lpstr>
      <vt:lpstr>Colonna di raggruppamento</vt:lpstr>
      <vt:lpstr>Colonna di raggruppamento</vt:lpstr>
      <vt:lpstr>Morale</vt:lpstr>
      <vt:lpstr>Esercizio 3</vt:lpstr>
      <vt:lpstr>Esercizio 3</vt:lpstr>
      <vt:lpstr>Esercizio 3</vt:lpstr>
      <vt:lpstr>Esercizio 3</vt:lpstr>
      <vt:lpstr>Esercizio 3</vt:lpstr>
      <vt:lpstr>Tipi di dato complessi</vt:lpstr>
      <vt:lpstr>DDL</vt:lpstr>
      <vt:lpstr>Collezioni</vt:lpstr>
      <vt:lpstr>Tipi di collezione</vt:lpstr>
      <vt:lpstr>Come usare UDT</vt:lpstr>
      <vt:lpstr>Contatori</vt:lpstr>
      <vt:lpstr>Esercizio 4</vt:lpstr>
      <vt:lpstr>Esercizio 4</vt:lpstr>
      <vt:lpstr>Eseguire script</vt:lpstr>
      <vt:lpstr>Esercizio 5</vt:lpstr>
      <vt:lpstr>Esercizio 5</vt:lpstr>
      <vt:lpstr>Modellazione</vt:lpstr>
      <vt:lpstr>Modellazione relazionale</vt:lpstr>
      <vt:lpstr>Query: commenti di un video</vt:lpstr>
      <vt:lpstr>Query: commenti di un video</vt:lpstr>
      <vt:lpstr>Query: commenti di un utente</vt:lpstr>
      <vt:lpstr>Modellazione in Cassandra</vt:lpstr>
      <vt:lpstr>Query: commenti di un video</vt:lpstr>
      <vt:lpstr>Query: commenti di un utente</vt:lpstr>
      <vt:lpstr>Esercizio 6</vt:lpstr>
      <vt:lpstr>Esercizio 6</vt:lpstr>
      <vt:lpstr>Esercizio 6</vt:lpstr>
      <vt:lpstr>Esercizio 6</vt:lpstr>
      <vt:lpstr>Esercizio 6</vt:lpstr>
      <vt:lpstr>Upsert</vt:lpstr>
      <vt:lpstr>Esercizio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</cp:lastModifiedBy>
  <cp:revision>703</cp:revision>
  <dcterms:created xsi:type="dcterms:W3CDTF">2014-12-16T10:04:42Z</dcterms:created>
  <dcterms:modified xsi:type="dcterms:W3CDTF">2022-02-02T10:24:05Z</dcterms:modified>
</cp:coreProperties>
</file>