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handoutMasterIdLst>
    <p:handoutMasterId r:id="rId38"/>
  </p:handoutMasterIdLst>
  <p:sldIdLst>
    <p:sldId id="256" r:id="rId2"/>
    <p:sldId id="258" r:id="rId3"/>
    <p:sldId id="259" r:id="rId4"/>
    <p:sldId id="260" r:id="rId5"/>
    <p:sldId id="269" r:id="rId6"/>
    <p:sldId id="270" r:id="rId7"/>
    <p:sldId id="271" r:id="rId8"/>
    <p:sldId id="263" r:id="rId9"/>
    <p:sldId id="262" r:id="rId10"/>
    <p:sldId id="272" r:id="rId11"/>
    <p:sldId id="273" r:id="rId12"/>
    <p:sldId id="265" r:id="rId13"/>
    <p:sldId id="264" r:id="rId14"/>
    <p:sldId id="278" r:id="rId15"/>
    <p:sldId id="282" r:id="rId16"/>
    <p:sldId id="281" r:id="rId17"/>
    <p:sldId id="284" r:id="rId18"/>
    <p:sldId id="283" r:id="rId19"/>
    <p:sldId id="285" r:id="rId20"/>
    <p:sldId id="286" r:id="rId21"/>
    <p:sldId id="287" r:id="rId22"/>
    <p:sldId id="288" r:id="rId23"/>
    <p:sldId id="289" r:id="rId24"/>
    <p:sldId id="290" r:id="rId25"/>
    <p:sldId id="292" r:id="rId26"/>
    <p:sldId id="293" r:id="rId27"/>
    <p:sldId id="294" r:id="rId28"/>
    <p:sldId id="297" r:id="rId29"/>
    <p:sldId id="298" r:id="rId30"/>
    <p:sldId id="299" r:id="rId31"/>
    <p:sldId id="295" r:id="rId32"/>
    <p:sldId id="296" r:id="rId33"/>
    <p:sldId id="280" r:id="rId34"/>
    <p:sldId id="300" r:id="rId35"/>
    <p:sldId id="279" r:id="rId3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Designformatvorlage 1 - Akz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85082" autoAdjust="0"/>
  </p:normalViewPr>
  <p:slideViewPr>
    <p:cSldViewPr snapToGrid="0">
      <p:cViewPr varScale="1">
        <p:scale>
          <a:sx n="50" d="100"/>
          <a:sy n="50" d="100"/>
        </p:scale>
        <p:origin x="1136" y="4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8" d="100"/>
          <a:sy n="88" d="100"/>
        </p:scale>
        <p:origin x="3243" y="6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0E6E92A1-E2B0-4FFB-B0C0-83C1DFA4FFC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173F8AB-890A-4988-A1BB-F922044C8E5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634CDC-2FDF-4C1B-8C8F-397BA5B2D9C2}" type="datetimeFigureOut">
              <a:rPr lang="de-DE" smtClean="0"/>
              <a:t>14.01.2025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0ED6664-2897-4653-B40D-806CB02A339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B459F35-AA94-4DC2-BC1A-6376E31EBD5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195541-E046-4C25-AC9C-3C3CC6DA51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79577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D9D135-AC5D-412D-9E0E-623545EAE33D}" type="datetimeFigureOut">
              <a:rPr lang="de-DE" smtClean="0"/>
              <a:t>14.01.2025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2621F5-529A-4D54-A085-69F194259C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89380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2621F5-529A-4D54-A085-69F194259C1B}" type="slidenum">
              <a:rPr lang="de-DE" smtClean="0"/>
              <a:t>32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16523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5E28E2-1998-4876-9AAD-4F813257A0A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096000" y="323852"/>
            <a:ext cx="5724524" cy="2771774"/>
          </a:xfrm>
        </p:spPr>
        <p:txBody>
          <a:bodyPr anchor="t"/>
          <a:lstStyle>
            <a:lvl1pPr algn="l">
              <a:lnSpc>
                <a:spcPct val="97000"/>
              </a:lnSpc>
              <a:defRPr sz="2200"/>
            </a:lvl1pPr>
          </a:lstStyle>
          <a:p>
            <a:r>
              <a:rPr lang="de-DE" dirty="0"/>
              <a:t>Überschrift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E8DB4C8-92CF-4A02-92E2-C0167466A2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71476" y="1401238"/>
            <a:ext cx="5364162" cy="1694388"/>
          </a:xfrm>
        </p:spPr>
        <p:txBody>
          <a:bodyPr anchor="t"/>
          <a:lstStyle>
            <a:lvl1pPr marL="0" indent="0" algn="l">
              <a:lnSpc>
                <a:spcPct val="97000"/>
              </a:lnSpc>
              <a:buNone/>
              <a:defRPr sz="145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Fakultät/Abteilung/</a:t>
            </a:r>
            <a:br>
              <a:rPr lang="de-DE" dirty="0"/>
            </a:br>
            <a:r>
              <a:rPr lang="de-DE" dirty="0"/>
              <a:t>Einrichtung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CE94B90B-85F2-4700-9984-40B3237CFA85}"/>
              </a:ext>
            </a:extLst>
          </p:cNvPr>
          <p:cNvSpPr/>
          <p:nvPr userDrawn="1"/>
        </p:nvSpPr>
        <p:spPr>
          <a:xfrm>
            <a:off x="371476" y="340151"/>
            <a:ext cx="2860674" cy="96032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 indent="0">
              <a:lnSpc>
                <a:spcPct val="9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e-DE" sz="1450" dirty="0"/>
              <a:t>Hochschule </a:t>
            </a:r>
          </a:p>
          <a:p>
            <a:pPr lvl="0" indent="0">
              <a:lnSpc>
                <a:spcPct val="9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e-DE" sz="1450" dirty="0"/>
              <a:t>München </a:t>
            </a:r>
          </a:p>
          <a:p>
            <a:pPr lvl="0" indent="0">
              <a:lnSpc>
                <a:spcPct val="9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e-DE" sz="1450" dirty="0"/>
              <a:t>University </a:t>
            </a:r>
            <a:r>
              <a:rPr lang="de-DE" sz="1450" dirty="0" err="1"/>
              <a:t>of</a:t>
            </a:r>
            <a:endParaRPr lang="de-DE" sz="1450" dirty="0"/>
          </a:p>
          <a:p>
            <a:pPr lvl="0" indent="0">
              <a:lnSpc>
                <a:spcPct val="9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e-DE" sz="1450" dirty="0"/>
              <a:t>Applied Sciences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5456CB4B-ACC7-4592-86AC-98F887E1DAF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36258" y="2914772"/>
            <a:ext cx="9229183" cy="4252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449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ildplatzhalter 12">
            <a:extLst>
              <a:ext uri="{FF2B5EF4-FFF2-40B4-BE49-F238E27FC236}">
                <a16:creationId xmlns:a16="http://schemas.microsoft.com/office/drawing/2014/main" id="{366441D7-0B7A-4EB9-A462-631E2141F9A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096000" cy="6858000"/>
          </a:xfrm>
          <a:solidFill>
            <a:schemeClr val="accent6"/>
          </a:solidFill>
        </p:spPr>
        <p:txBody>
          <a:bodyPr anchor="ctr"/>
          <a:lstStyle>
            <a:lvl1pPr marL="0" indent="0" algn="ctr">
              <a:buNone/>
              <a:defRPr sz="1450"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43ECA89-B932-4519-90E5-19AB3FE31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Markus Friedrich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ECEE336-FDE1-47EE-ACEC-4156C1831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Advanced Deep Learning 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DED7B0D-858E-458F-BB87-15D784081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61CF-9A47-4C8C-A01E-566DC0626ACC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extplatzhalter 9">
            <a:extLst>
              <a:ext uri="{FF2B5EF4-FFF2-40B4-BE49-F238E27FC236}">
                <a16:creationId xmlns:a16="http://schemas.microsoft.com/office/drawing/2014/main" id="{A04FD1B6-BAD6-40A2-B76C-D79CF11E5D2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71475" y="1889760"/>
            <a:ext cx="5364163" cy="3626803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DA5E311-0622-4645-B536-F46CC878C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43450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41C960-3574-4F23-8766-5201E337C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3CE5B91-7271-4A18-AD8A-9267A9138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wrap="none"/>
          <a:lstStyle/>
          <a:p>
            <a:r>
              <a:rPr lang="de-DE"/>
              <a:t>Markus Friedrich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51F8022-5201-4EAF-B945-68A143618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wrap="none"/>
          <a:lstStyle/>
          <a:p>
            <a:r>
              <a:rPr lang="de-DE"/>
              <a:t>Advanced Deep Learning 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85FFE2F-FC42-4907-9F7D-FCA3D42DF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61CF-9A47-4C8C-A01E-566DC0626AC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22221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5C254AE-8087-4F24-B186-60DB10427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wrap="none"/>
          <a:lstStyle/>
          <a:p>
            <a:r>
              <a:rPr lang="de-DE"/>
              <a:t>Markus Friedrich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3F49916-0A33-4270-9A0E-C880B08C6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wrap="none"/>
          <a:lstStyle/>
          <a:p>
            <a:r>
              <a:rPr lang="de-DE"/>
              <a:t>Advanced Deep Learning 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0CCE0E4-12E1-4DD4-893E-A7000E497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61CF-9A47-4C8C-A01E-566DC0626AC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26976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ehre: Titelfoli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5E28E2-1998-4876-9AAD-4F813257A0A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64331" y="308934"/>
            <a:ext cx="11456193" cy="1100766"/>
          </a:xfrm>
        </p:spPr>
        <p:txBody>
          <a:bodyPr anchor="t"/>
          <a:lstStyle>
            <a:lvl1pPr algn="l">
              <a:lnSpc>
                <a:spcPct val="90000"/>
              </a:lnSpc>
              <a:defRPr sz="3800"/>
            </a:lvl1pPr>
          </a:lstStyle>
          <a:p>
            <a:r>
              <a:rPr lang="de-DE" dirty="0"/>
              <a:t>Überschrift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E8DB4C8-92CF-4A02-92E2-C0167466A2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72270" y="1512570"/>
            <a:ext cx="11456192" cy="1100766"/>
          </a:xfrm>
        </p:spPr>
        <p:txBody>
          <a:bodyPr anchor="t"/>
          <a:lstStyle>
            <a:lvl1pPr marL="0" indent="0" algn="l">
              <a:lnSpc>
                <a:spcPct val="97000"/>
              </a:lnSpc>
              <a:buNone/>
              <a:defRPr sz="2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Vorname Name</a:t>
            </a:r>
            <a:br>
              <a:rPr lang="de-DE"/>
            </a:br>
            <a:r>
              <a:rPr lang="de-DE"/>
              <a:t>Fakultät oder Einheit</a:t>
            </a:r>
            <a:br>
              <a:rPr lang="de-DE"/>
            </a:br>
            <a:r>
              <a:rPr lang="de-DE"/>
              <a:t>Datum</a:t>
            </a:r>
            <a:endParaRPr lang="de-DE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ABACAB8B-CFEF-4CF5-9C88-51A0F7BDF2D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5" y="4707300"/>
            <a:ext cx="4611625" cy="2124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6150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ehre: Titelfoli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ildplatzhalter 12">
            <a:extLst>
              <a:ext uri="{FF2B5EF4-FFF2-40B4-BE49-F238E27FC236}">
                <a16:creationId xmlns:a16="http://schemas.microsoft.com/office/drawing/2014/main" id="{933E06E9-849C-43B8-8097-406A5BF00AA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2000" cy="6858000"/>
          </a:xfrm>
          <a:solidFill>
            <a:schemeClr val="accent6"/>
          </a:solidFill>
        </p:spPr>
        <p:txBody>
          <a:bodyPr anchor="ctr"/>
          <a:lstStyle>
            <a:lvl1pPr marL="0" indent="0" algn="ctr">
              <a:buNone/>
              <a:defRPr sz="1450"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10" name="Textplatzhalter 6">
            <a:extLst>
              <a:ext uri="{FF2B5EF4-FFF2-40B4-BE49-F238E27FC236}">
                <a16:creationId xmlns:a16="http://schemas.microsoft.com/office/drawing/2014/main" id="{28477C86-EAD4-49D4-B1B5-1B8983AF429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7525" y="4707300"/>
            <a:ext cx="4611600" cy="2124000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800"/>
            </a:lvl1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55E28E2-1998-4876-9AAD-4F813257A0A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64331" y="308934"/>
            <a:ext cx="11456193" cy="1100766"/>
          </a:xfrm>
        </p:spPr>
        <p:txBody>
          <a:bodyPr anchor="t"/>
          <a:lstStyle>
            <a:lvl1pPr algn="l">
              <a:lnSpc>
                <a:spcPct val="90000"/>
              </a:lnSpc>
              <a:defRPr sz="3800"/>
            </a:lvl1pPr>
          </a:lstStyle>
          <a:p>
            <a:r>
              <a:rPr lang="de-DE" dirty="0"/>
              <a:t>Überschrift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E8DB4C8-92CF-4A02-92E2-C0167466A2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72270" y="1512570"/>
            <a:ext cx="11456192" cy="1100766"/>
          </a:xfrm>
        </p:spPr>
        <p:txBody>
          <a:bodyPr anchor="t"/>
          <a:lstStyle>
            <a:lvl1pPr marL="0" indent="0" algn="l">
              <a:lnSpc>
                <a:spcPct val="97000"/>
              </a:lnSpc>
              <a:buNone/>
              <a:defRPr sz="2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Vorname Name</a:t>
            </a:r>
            <a:br>
              <a:rPr lang="de-DE" dirty="0"/>
            </a:br>
            <a:r>
              <a:rPr lang="de-DE" dirty="0"/>
              <a:t>Fakultät oder Einheit</a:t>
            </a:r>
            <a:br>
              <a:rPr lang="de-DE" dirty="0"/>
            </a:br>
            <a:r>
              <a:rPr lang="de-DE" dirty="0"/>
              <a:t>Datum</a:t>
            </a:r>
          </a:p>
        </p:txBody>
      </p:sp>
    </p:spTree>
    <p:extLst>
      <p:ext uri="{BB962C8B-B14F-4D97-AF65-F5344CB8AC3E}">
        <p14:creationId xmlns:p14="http://schemas.microsoft.com/office/powerpoint/2010/main" val="40582933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Lehre: 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092293-4770-4CA4-8113-0DFF4F856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4" y="335385"/>
            <a:ext cx="11449051" cy="893339"/>
          </a:xfrm>
        </p:spPr>
        <p:txBody>
          <a:bodyPr/>
          <a:lstStyle>
            <a:lvl1pPr>
              <a:lnSpc>
                <a:spcPct val="90000"/>
              </a:lnSpc>
              <a:defRPr sz="300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1EA2EC7-41FC-44DD-863C-7CFA3FD6D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475" y="1459154"/>
            <a:ext cx="11449049" cy="4665127"/>
          </a:xfrm>
        </p:spPr>
        <p:txBody>
          <a:bodyPr/>
          <a:lstStyle>
            <a:lvl1pPr marL="180975" indent="-180975">
              <a:lnSpc>
                <a:spcPct val="110000"/>
              </a:lnSpc>
              <a:spcAft>
                <a:spcPts val="800"/>
              </a:spcAft>
              <a:defRPr sz="2000"/>
            </a:lvl1pPr>
            <a:lvl2pPr marL="447675" indent="-266700">
              <a:lnSpc>
                <a:spcPct val="110000"/>
              </a:lnSpc>
              <a:spcAft>
                <a:spcPts val="800"/>
              </a:spcAft>
              <a:defRPr sz="2000"/>
            </a:lvl2pPr>
            <a:lvl3pPr marL="717550" indent="-269875">
              <a:lnSpc>
                <a:spcPct val="110000"/>
              </a:lnSpc>
              <a:spcAft>
                <a:spcPts val="800"/>
              </a:spcAft>
              <a:defRPr sz="2000"/>
            </a:lvl3pPr>
            <a:lvl4pPr marL="989013" indent="-271463">
              <a:lnSpc>
                <a:spcPct val="110000"/>
              </a:lnSpc>
              <a:spcAft>
                <a:spcPts val="800"/>
              </a:spcAft>
              <a:defRPr sz="2000"/>
            </a:lvl4pPr>
            <a:lvl5pPr marL="1252538" indent="-263525">
              <a:lnSpc>
                <a:spcPct val="110000"/>
              </a:lnSpc>
              <a:spcAft>
                <a:spcPts val="800"/>
              </a:spcAft>
              <a:defRPr sz="200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43ECA89-B932-4519-90E5-19AB3FE31B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803400" y="6567960"/>
            <a:ext cx="3932238" cy="216000"/>
          </a:xfrm>
        </p:spPr>
        <p:txBody>
          <a:bodyPr wrap="none"/>
          <a:lstStyle>
            <a:lvl1pPr>
              <a:defRPr sz="800"/>
            </a:lvl1pPr>
          </a:lstStyle>
          <a:p>
            <a:r>
              <a:rPr lang="de-DE"/>
              <a:t>Markus Friedrich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ECEE336-FDE1-47EE-ACEC-4156C1831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03400" y="6347798"/>
            <a:ext cx="3932238" cy="227249"/>
          </a:xfrm>
        </p:spPr>
        <p:txBody>
          <a:bodyPr wrap="none"/>
          <a:lstStyle>
            <a:lvl1pPr>
              <a:defRPr sz="800"/>
            </a:lvl1pPr>
          </a:lstStyle>
          <a:p>
            <a:r>
              <a:rPr lang="de-DE"/>
              <a:t>Advanced Deep Learning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DED7B0D-858E-458F-BB87-15D784081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39307" y="6567960"/>
            <a:ext cx="1281217" cy="216000"/>
          </a:xfrm>
        </p:spPr>
        <p:txBody>
          <a:bodyPr/>
          <a:lstStyle>
            <a:lvl1pPr>
              <a:defRPr sz="800"/>
            </a:lvl1pPr>
          </a:lstStyle>
          <a:p>
            <a:fld id="{A13361CF-9A47-4C8C-A01E-566DC0626ACC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8CF20C2D-7A2C-46FA-AA47-BCD4B25E1DB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511" y="6222734"/>
            <a:ext cx="1165670" cy="537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2021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58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5E28E2-1998-4876-9AAD-4F813257A0A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1476" y="1858117"/>
            <a:ext cx="5364162" cy="1396258"/>
          </a:xfrm>
        </p:spPr>
        <p:txBody>
          <a:bodyPr anchor="t"/>
          <a:lstStyle>
            <a:lvl1pPr algn="l">
              <a:lnSpc>
                <a:spcPct val="97000"/>
              </a:lnSpc>
              <a:defRPr sz="2200"/>
            </a:lvl1pPr>
          </a:lstStyle>
          <a:p>
            <a:r>
              <a:rPr lang="de-DE" dirty="0"/>
              <a:t>Überschrift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E8DB4C8-92CF-4A02-92E2-C0167466A2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232150" y="340151"/>
            <a:ext cx="2503488" cy="960329"/>
          </a:xfrm>
        </p:spPr>
        <p:txBody>
          <a:bodyPr anchor="t"/>
          <a:lstStyle>
            <a:lvl1pPr marL="0" indent="0" algn="l">
              <a:lnSpc>
                <a:spcPct val="97000"/>
              </a:lnSpc>
              <a:buNone/>
              <a:defRPr sz="145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Fakultät/Abteilung/</a:t>
            </a:r>
            <a:br>
              <a:rPr lang="de-DE" dirty="0"/>
            </a:br>
            <a:r>
              <a:rPr lang="de-DE" dirty="0"/>
              <a:t>Einrichtung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CE94B90B-85F2-4700-9984-40B3237CFA85}"/>
              </a:ext>
            </a:extLst>
          </p:cNvPr>
          <p:cNvSpPr/>
          <p:nvPr userDrawn="1"/>
        </p:nvSpPr>
        <p:spPr>
          <a:xfrm>
            <a:off x="371476" y="340151"/>
            <a:ext cx="2860674" cy="96032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 indent="0">
              <a:lnSpc>
                <a:spcPct val="9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e-DE" sz="1450" dirty="0"/>
              <a:t>Hochschule </a:t>
            </a:r>
          </a:p>
          <a:p>
            <a:pPr lvl="0" indent="0">
              <a:lnSpc>
                <a:spcPct val="9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e-DE" sz="1450" dirty="0"/>
              <a:t>München </a:t>
            </a:r>
          </a:p>
          <a:p>
            <a:pPr lvl="0" indent="0">
              <a:lnSpc>
                <a:spcPct val="9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e-DE" sz="1450" dirty="0"/>
              <a:t>University </a:t>
            </a:r>
            <a:r>
              <a:rPr lang="de-DE" sz="1450" dirty="0" err="1"/>
              <a:t>of</a:t>
            </a:r>
            <a:endParaRPr lang="de-DE" sz="1450" dirty="0"/>
          </a:p>
          <a:p>
            <a:pPr lvl="0" indent="0">
              <a:lnSpc>
                <a:spcPct val="9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e-DE" sz="1450" dirty="0"/>
              <a:t>Applied Sciences</a:t>
            </a:r>
          </a:p>
        </p:txBody>
      </p:sp>
      <p:sp>
        <p:nvSpPr>
          <p:cNvPr id="12" name="Bildplatzhalter 12">
            <a:extLst>
              <a:ext uri="{FF2B5EF4-FFF2-40B4-BE49-F238E27FC236}">
                <a16:creationId xmlns:a16="http://schemas.microsoft.com/office/drawing/2014/main" id="{CF871BE6-3E0D-46C2-933C-D3A3DBCFD89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096000" cy="6858000"/>
          </a:xfrm>
          <a:solidFill>
            <a:schemeClr val="accent6"/>
          </a:solidFill>
        </p:spPr>
        <p:txBody>
          <a:bodyPr anchor="ctr"/>
          <a:lstStyle>
            <a:lvl1pPr marL="0" indent="0" algn="ctr">
              <a:buNone/>
              <a:defRPr sz="1450"/>
            </a:lvl1pPr>
          </a:lstStyle>
          <a:p>
            <a:r>
              <a:rPr lang="de-DE"/>
              <a:t>Bild durch Klicken auf Symbol hinzufügen</a:t>
            </a: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8D0A8566-84AE-4754-AA88-C6706C3D006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5" y="4707300"/>
            <a:ext cx="4611625" cy="2124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923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5E28E2-1998-4876-9AAD-4F813257A0A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1476" y="1858117"/>
            <a:ext cx="5364162" cy="1396258"/>
          </a:xfrm>
        </p:spPr>
        <p:txBody>
          <a:bodyPr anchor="t"/>
          <a:lstStyle>
            <a:lvl1pPr algn="l">
              <a:lnSpc>
                <a:spcPct val="97000"/>
              </a:lnSpc>
              <a:defRPr sz="2200"/>
            </a:lvl1pPr>
          </a:lstStyle>
          <a:p>
            <a:r>
              <a:rPr lang="de-DE" dirty="0"/>
              <a:t>Überschrift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E8DB4C8-92CF-4A02-92E2-C0167466A2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232150" y="340151"/>
            <a:ext cx="2503488" cy="960329"/>
          </a:xfrm>
        </p:spPr>
        <p:txBody>
          <a:bodyPr anchor="t"/>
          <a:lstStyle>
            <a:lvl1pPr marL="0" indent="0" algn="l">
              <a:lnSpc>
                <a:spcPct val="97000"/>
              </a:lnSpc>
              <a:buNone/>
              <a:defRPr sz="145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Fakultät/Abteilung/</a:t>
            </a:r>
            <a:br>
              <a:rPr lang="de-DE" dirty="0"/>
            </a:br>
            <a:r>
              <a:rPr lang="de-DE" dirty="0"/>
              <a:t>Einrichtung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CE94B90B-85F2-4700-9984-40B3237CFA85}"/>
              </a:ext>
            </a:extLst>
          </p:cNvPr>
          <p:cNvSpPr/>
          <p:nvPr userDrawn="1"/>
        </p:nvSpPr>
        <p:spPr>
          <a:xfrm>
            <a:off x="371476" y="340151"/>
            <a:ext cx="2860674" cy="96032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 indent="0">
              <a:lnSpc>
                <a:spcPct val="9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e-DE" sz="1450" dirty="0"/>
              <a:t>Hochschule </a:t>
            </a:r>
          </a:p>
          <a:p>
            <a:pPr lvl="0" indent="0">
              <a:lnSpc>
                <a:spcPct val="9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e-DE" sz="1450" dirty="0"/>
              <a:t>München </a:t>
            </a:r>
          </a:p>
          <a:p>
            <a:pPr lvl="0" indent="0">
              <a:lnSpc>
                <a:spcPct val="9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e-DE" sz="1450" dirty="0"/>
              <a:t>University </a:t>
            </a:r>
            <a:r>
              <a:rPr lang="de-DE" sz="1450" dirty="0" err="1"/>
              <a:t>of</a:t>
            </a:r>
            <a:endParaRPr lang="de-DE" sz="1450" dirty="0"/>
          </a:p>
          <a:p>
            <a:pPr lvl="0" indent="0">
              <a:lnSpc>
                <a:spcPct val="9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e-DE" sz="1450" dirty="0"/>
              <a:t>Applied Sciences</a:t>
            </a:r>
          </a:p>
        </p:txBody>
      </p:sp>
      <p:sp>
        <p:nvSpPr>
          <p:cNvPr id="12" name="Bildplatzhalter 12">
            <a:extLst>
              <a:ext uri="{FF2B5EF4-FFF2-40B4-BE49-F238E27FC236}">
                <a16:creationId xmlns:a16="http://schemas.microsoft.com/office/drawing/2014/main" id="{CF871BE6-3E0D-46C2-933C-D3A3DBCFD89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096000" cy="6858000"/>
          </a:xfrm>
          <a:solidFill>
            <a:schemeClr val="accent6"/>
          </a:solidFill>
        </p:spPr>
        <p:txBody>
          <a:bodyPr anchor="ctr"/>
          <a:lstStyle>
            <a:lvl1pPr marL="0" indent="0" algn="ctr">
              <a:buNone/>
              <a:defRPr sz="1450"/>
            </a:lvl1pPr>
          </a:lstStyle>
          <a:p>
            <a:r>
              <a:rPr lang="de-DE"/>
              <a:t>Bild durch Klicken auf Symbol hinzufügen</a:t>
            </a: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09F908DA-2D07-4DC1-94DA-DA7CFE0B036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024" y="5598180"/>
            <a:ext cx="2311051" cy="1064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828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 mi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ildplatzhalter 12">
            <a:extLst>
              <a:ext uri="{FF2B5EF4-FFF2-40B4-BE49-F238E27FC236}">
                <a16:creationId xmlns:a16="http://schemas.microsoft.com/office/drawing/2014/main" id="{366441D7-0B7A-4EB9-A462-631E2141F9A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2000" cy="6858000"/>
          </a:xfrm>
          <a:solidFill>
            <a:schemeClr val="accent6"/>
          </a:solidFill>
        </p:spPr>
        <p:txBody>
          <a:bodyPr anchor="ctr"/>
          <a:lstStyle>
            <a:lvl1pPr marL="0" indent="0" algn="ctr">
              <a:buNone/>
              <a:defRPr sz="1450"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D2A20461-DAC3-49AA-8D4F-129656B22F3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84511" y="6039374"/>
            <a:ext cx="1166400" cy="536400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800"/>
            </a:lvl1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43ECA89-B932-4519-90E5-19AB3FE31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Markus Friedrich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ECEE336-FDE1-47EE-ACEC-4156C1831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Advanced Deep Learning 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DED7B0D-858E-458F-BB87-15D784081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61CF-9A47-4C8C-A01E-566DC0626ACC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extplatzhalter 9">
            <a:extLst>
              <a:ext uri="{FF2B5EF4-FFF2-40B4-BE49-F238E27FC236}">
                <a16:creationId xmlns:a16="http://schemas.microsoft.com/office/drawing/2014/main" id="{A04FD1B6-BAD6-40A2-B76C-D79CF11E5D2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07112" y="277709"/>
            <a:ext cx="5713413" cy="1638404"/>
          </a:xfrm>
        </p:spPr>
        <p:txBody>
          <a:bodyPr/>
          <a:lstStyle>
            <a:lvl1pPr marL="0" indent="0">
              <a:buNone/>
              <a:defRPr sz="3000"/>
            </a:lvl1pPr>
            <a:lvl2pPr marL="180975" indent="0">
              <a:buNone/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10028D6-979F-46A0-895C-003E80EC9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4" y="277709"/>
            <a:ext cx="5364164" cy="1638404"/>
          </a:xfrm>
        </p:spPr>
        <p:txBody>
          <a:bodyPr/>
          <a:lstStyle>
            <a:lvl1pPr>
              <a:defRPr sz="300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88638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ildplatzhalter 12">
            <a:extLst>
              <a:ext uri="{FF2B5EF4-FFF2-40B4-BE49-F238E27FC236}">
                <a16:creationId xmlns:a16="http://schemas.microsoft.com/office/drawing/2014/main" id="{366441D7-0B7A-4EB9-A462-631E2141F9A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2000" cy="5153025"/>
          </a:xfrm>
          <a:solidFill>
            <a:schemeClr val="accent6"/>
          </a:solidFill>
        </p:spPr>
        <p:txBody>
          <a:bodyPr anchor="ctr"/>
          <a:lstStyle>
            <a:lvl1pPr marL="0" indent="0" algn="ctr">
              <a:buNone/>
              <a:defRPr sz="1450"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43ECA89-B932-4519-90E5-19AB3FE31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Markus Friedrich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ECEE336-FDE1-47EE-ACEC-4156C1831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Advanced Deep Learning 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DED7B0D-858E-458F-BB87-15D784081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61CF-9A47-4C8C-A01E-566DC0626ACC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extplatzhalter 9">
            <a:extLst>
              <a:ext uri="{FF2B5EF4-FFF2-40B4-BE49-F238E27FC236}">
                <a16:creationId xmlns:a16="http://schemas.microsoft.com/office/drawing/2014/main" id="{A04FD1B6-BAD6-40A2-B76C-D79CF11E5D2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07112" y="277709"/>
            <a:ext cx="5713413" cy="1638404"/>
          </a:xfrm>
        </p:spPr>
        <p:txBody>
          <a:bodyPr/>
          <a:lstStyle>
            <a:lvl1pPr marL="0" indent="0">
              <a:buNone/>
              <a:defRPr sz="3000"/>
            </a:lvl1pPr>
            <a:lvl2pPr marL="180975" indent="0">
              <a:buNone/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10028D6-979F-46A0-895C-003E80EC9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4" y="277709"/>
            <a:ext cx="5364164" cy="1638404"/>
          </a:xfrm>
        </p:spPr>
        <p:txBody>
          <a:bodyPr/>
          <a:lstStyle>
            <a:lvl1pPr>
              <a:defRPr sz="300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2314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092293-4770-4CA4-8113-0DFF4F856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1EA2EC7-41FC-44DD-863C-7CFA3FD6D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330624"/>
            <a:ext cx="5724524" cy="518594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43ECA89-B932-4519-90E5-19AB3FE31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wrap="none"/>
          <a:lstStyle/>
          <a:p>
            <a:r>
              <a:rPr lang="de-DE"/>
              <a:t>Markus Friedrich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ECEE336-FDE1-47EE-ACEC-4156C1831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wrap="none"/>
          <a:lstStyle/>
          <a:p>
            <a:r>
              <a:rPr lang="de-DE"/>
              <a:t>Advanced Deep Learning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DED7B0D-858E-458F-BB87-15D784081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61CF-9A47-4C8C-A01E-566DC0626AC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0849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2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092293-4770-4CA4-8113-0DFF4F856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1EA2EC7-41FC-44DD-863C-7CFA3FD6D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338666"/>
            <a:ext cx="5724524" cy="5177897"/>
          </a:xfrm>
        </p:spPr>
        <p:txBody>
          <a:bodyPr/>
          <a:lstStyle>
            <a:lvl1pPr>
              <a:defRPr sz="1450"/>
            </a:lvl1pPr>
            <a:lvl2pPr>
              <a:defRPr sz="1450"/>
            </a:lvl2pPr>
            <a:lvl3pPr>
              <a:defRPr sz="1450"/>
            </a:lvl3pPr>
            <a:lvl4pPr>
              <a:defRPr sz="1450"/>
            </a:lvl4pPr>
            <a:lvl5pPr>
              <a:defRPr sz="145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43ECA89-B932-4519-90E5-19AB3FE31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wrap="none"/>
          <a:lstStyle/>
          <a:p>
            <a:r>
              <a:rPr lang="de-DE"/>
              <a:t>Markus Friedrich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ECEE336-FDE1-47EE-ACEC-4156C1831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wrap="none"/>
          <a:lstStyle/>
          <a:p>
            <a:r>
              <a:rPr lang="de-DE"/>
              <a:t>Advanced Deep Learning 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DED7B0D-858E-458F-BB87-15D784081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61CF-9A47-4C8C-A01E-566DC0626ACC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46316FFE-EEB4-482A-A388-32A84AA04B74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371475" y="1149351"/>
            <a:ext cx="5364163" cy="4367213"/>
          </a:xfrm>
        </p:spPr>
        <p:txBody>
          <a:bodyPr/>
          <a:lstStyle>
            <a:lvl1pPr>
              <a:defRPr sz="1450"/>
            </a:lvl1pPr>
            <a:lvl2pPr>
              <a:defRPr sz="1450"/>
            </a:lvl2pPr>
            <a:lvl3pPr>
              <a:defRPr sz="1450"/>
            </a:lvl3pPr>
            <a:lvl4pPr>
              <a:defRPr sz="1450"/>
            </a:lvl4pPr>
            <a:lvl5pPr>
              <a:defRPr sz="145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25776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2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092293-4770-4CA4-8113-0DFF4F856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43ECA89-B932-4519-90E5-19AB3FE31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wrap="none"/>
          <a:lstStyle/>
          <a:p>
            <a:r>
              <a:rPr lang="de-DE"/>
              <a:t>Markus Friedrich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ECEE336-FDE1-47EE-ACEC-4156C1831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wrap="none"/>
          <a:lstStyle/>
          <a:p>
            <a:r>
              <a:rPr lang="de-DE"/>
              <a:t>Advanced Deep Learning 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DED7B0D-858E-458F-BB87-15D784081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61CF-9A47-4C8C-A01E-566DC0626ACC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Textplatzhalter 9">
            <a:extLst>
              <a:ext uri="{FF2B5EF4-FFF2-40B4-BE49-F238E27FC236}">
                <a16:creationId xmlns:a16="http://schemas.microsoft.com/office/drawing/2014/main" id="{14AF4E8B-5485-49D5-BB89-3FB9C497405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96000" y="338665"/>
            <a:ext cx="2520000" cy="5177897"/>
          </a:xfrm>
        </p:spPr>
        <p:txBody>
          <a:bodyPr/>
          <a:lstStyle>
            <a:lvl1pPr>
              <a:defRPr sz="1450"/>
            </a:lvl1pPr>
            <a:lvl2pPr>
              <a:defRPr sz="1450"/>
            </a:lvl2pPr>
            <a:lvl3pPr>
              <a:defRPr sz="1450"/>
            </a:lvl3pPr>
            <a:lvl4pPr>
              <a:defRPr sz="1450"/>
            </a:lvl4pPr>
            <a:lvl5pPr>
              <a:defRPr sz="145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3F706C58-641C-4B0A-8928-62A0A9BAEF3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959850" y="338665"/>
            <a:ext cx="2860674" cy="5177897"/>
          </a:xfrm>
        </p:spPr>
        <p:txBody>
          <a:bodyPr/>
          <a:lstStyle>
            <a:lvl1pPr>
              <a:defRPr sz="1450"/>
            </a:lvl1pPr>
            <a:lvl2pPr>
              <a:defRPr sz="1450"/>
            </a:lvl2pPr>
            <a:lvl3pPr>
              <a:defRPr sz="1450"/>
            </a:lvl3pPr>
            <a:lvl4pPr>
              <a:defRPr sz="1450"/>
            </a:lvl4pPr>
            <a:lvl5pPr>
              <a:defRPr sz="145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85860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und Bild mit Qu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FF2B5EF4-FFF2-40B4-BE49-F238E27FC236}">
                <a16:creationId xmlns:a16="http://schemas.microsoft.com/office/drawing/2014/main" id="{2CC4683C-878E-4553-8F17-1CD0A7688DDD}"/>
              </a:ext>
            </a:extLst>
          </p:cNvPr>
          <p:cNvSpPr/>
          <p:nvPr userDrawn="1"/>
        </p:nvSpPr>
        <p:spPr>
          <a:xfrm>
            <a:off x="6107113" y="0"/>
            <a:ext cx="60833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43ECA89-B932-4519-90E5-19AB3FE31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Markus Friedrich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ECEE336-FDE1-47EE-ACEC-4156C1831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Advanced Deep Learning </a:t>
            </a:r>
            <a:endParaRPr lang="de-DE" dirty="0"/>
          </a:p>
        </p:txBody>
      </p:sp>
      <p:sp>
        <p:nvSpPr>
          <p:cNvPr id="8" name="Textplatzhalter 9">
            <a:extLst>
              <a:ext uri="{FF2B5EF4-FFF2-40B4-BE49-F238E27FC236}">
                <a16:creationId xmlns:a16="http://schemas.microsoft.com/office/drawing/2014/main" id="{A04FD1B6-BAD6-40A2-B76C-D79CF11E5D2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71475" y="338665"/>
            <a:ext cx="5364163" cy="5177897"/>
          </a:xfrm>
        </p:spPr>
        <p:txBody>
          <a:bodyPr/>
          <a:lstStyle>
            <a:lvl1pPr>
              <a:defRPr sz="1450"/>
            </a:lvl1pPr>
            <a:lvl2pPr>
              <a:defRPr sz="1450"/>
            </a:lvl2pPr>
            <a:lvl3pPr>
              <a:defRPr sz="1450"/>
            </a:lvl3pPr>
            <a:lvl4pPr>
              <a:defRPr sz="1450"/>
            </a:lvl4pPr>
            <a:lvl5pPr>
              <a:defRPr sz="145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3" name="Bildplatzhalter 12">
            <a:extLst>
              <a:ext uri="{FF2B5EF4-FFF2-40B4-BE49-F238E27FC236}">
                <a16:creationId xmlns:a16="http://schemas.microsoft.com/office/drawing/2014/main" id="{366441D7-0B7A-4EB9-A462-631E2141F9A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456363" y="368300"/>
            <a:ext cx="5364162" cy="5148263"/>
          </a:xfrm>
          <a:solidFill>
            <a:schemeClr val="accent6"/>
          </a:solidFill>
        </p:spPr>
        <p:txBody>
          <a:bodyPr anchor="ctr"/>
          <a:lstStyle>
            <a:lvl1pPr marL="0" indent="0" algn="ctr">
              <a:buNone/>
              <a:defRPr sz="1450"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DED7B0D-858E-458F-BB87-15D784081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61CF-9A47-4C8C-A01E-566DC0626ACC}" type="slidenum">
              <a:rPr lang="de-DE" smtClean="0"/>
              <a:t>‹Nr.›</a:t>
            </a:fld>
            <a:endParaRPr lang="de-DE"/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95FAEDE7-4249-44B8-AA82-2F2EF244B12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467475" y="6124574"/>
            <a:ext cx="3921125" cy="389627"/>
          </a:xfrm>
        </p:spPr>
        <p:txBody>
          <a:bodyPr anchor="b"/>
          <a:lstStyle>
            <a:lvl1pPr marL="0" indent="0">
              <a:buNone/>
              <a:defRPr sz="1100"/>
            </a:lvl1pPr>
          </a:lstStyle>
          <a:p>
            <a:pPr lvl="0"/>
            <a:r>
              <a:rPr lang="de-DE" dirty="0"/>
              <a:t>Bildunterschrift</a:t>
            </a:r>
            <a:br>
              <a:rPr lang="de-DE" dirty="0"/>
            </a:br>
            <a:r>
              <a:rPr lang="de-DE" dirty="0"/>
              <a:t>Quelle</a:t>
            </a:r>
          </a:p>
        </p:txBody>
      </p:sp>
    </p:spTree>
    <p:extLst>
      <p:ext uri="{BB962C8B-B14F-4D97-AF65-F5344CB8AC3E}">
        <p14:creationId xmlns:p14="http://schemas.microsoft.com/office/powerpoint/2010/main" val="1264170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4683B0D-4532-415B-B2BB-A29166311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4" y="330624"/>
            <a:ext cx="5364164" cy="648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A336138-92BE-4DA1-9396-F3D064B1E0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0" y="330625"/>
            <a:ext cx="5724524" cy="518593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9E03296-383E-4903-8C7C-5095FCB2E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03400" y="6344444"/>
            <a:ext cx="3932238" cy="216000"/>
          </a:xfrm>
          <a:prstGeom prst="rect">
            <a:avLst/>
          </a:prstGeom>
        </p:spPr>
        <p:txBody>
          <a:bodyPr vert="horz" wrap="none" lIns="0" tIns="0" rIns="0" bIns="0" rtlCol="0" anchor="t" anchorCtr="0">
            <a:noAutofit/>
          </a:bodyPr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de-DE"/>
              <a:t>Markus Friedrich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5E56B4A-0DB5-4139-963F-46347C0587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803400" y="6124282"/>
            <a:ext cx="3932238" cy="227249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de-DE"/>
              <a:t>Advanced Deep Learning 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A9827BB-ADB3-4583-B44A-818CC57756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39307" y="6344444"/>
            <a:ext cx="1281217" cy="216000"/>
          </a:xfrm>
          <a:prstGeom prst="rect">
            <a:avLst/>
          </a:prstGeom>
        </p:spPr>
        <p:txBody>
          <a:bodyPr vert="horz" wrap="none" lIns="0" tIns="0" rIns="0" bIns="0" rtlCol="0" anchor="t" anchorCtr="0">
            <a:noAutofit/>
          </a:bodyPr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A13361CF-9A47-4C8C-A01E-566DC0626ACC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9E61A0A8-CA76-428C-B7E6-F465AC0C44A4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511" y="6039374"/>
            <a:ext cx="1165670" cy="537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805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63" r:id="rId3"/>
    <p:sldLayoutId id="2147483659" r:id="rId4"/>
    <p:sldLayoutId id="2147483661" r:id="rId5"/>
    <p:sldLayoutId id="2147483650" r:id="rId6"/>
    <p:sldLayoutId id="2147483656" r:id="rId7"/>
    <p:sldLayoutId id="2147483658" r:id="rId8"/>
    <p:sldLayoutId id="2147483657" r:id="rId9"/>
    <p:sldLayoutId id="2147483660" r:id="rId10"/>
    <p:sldLayoutId id="2147483654" r:id="rId11"/>
    <p:sldLayoutId id="2147483655" r:id="rId12"/>
    <p:sldLayoutId id="2147483664" r:id="rId13"/>
    <p:sldLayoutId id="2147483665" r:id="rId14"/>
    <p:sldLayoutId id="2147483666" r:id="rId15"/>
  </p:sldLayoutIdLst>
  <p:hf hdr="0"/>
  <p:txStyles>
    <p:titleStyle>
      <a:lvl1pPr algn="l" defTabSz="914400" rtl="0" eaLnBrk="1" latinLnBrk="0" hangingPunct="1">
        <a:lnSpc>
          <a:spcPct val="97000"/>
        </a:lnSpc>
        <a:spcBef>
          <a:spcPts val="0"/>
        </a:spcBef>
        <a:buNone/>
        <a:defRPr sz="1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0975" indent="-180975" algn="l" defTabSz="914400" rtl="0" eaLnBrk="1" latinLnBrk="0" hangingPunct="1">
        <a:lnSpc>
          <a:spcPct val="97000"/>
        </a:lnSpc>
        <a:spcBef>
          <a:spcPts val="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361950" indent="-180975" algn="l" defTabSz="914400" rtl="0" eaLnBrk="1" latinLnBrk="0" hangingPunct="1">
        <a:lnSpc>
          <a:spcPct val="97000"/>
        </a:lnSpc>
        <a:spcBef>
          <a:spcPts val="0"/>
        </a:spcBef>
        <a:buFont typeface="Arial" panose="020B0604020202020204" pitchFamily="34" charset="0"/>
        <a:buChar char="‒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542925" indent="-180975" algn="l" defTabSz="914400" rtl="0" eaLnBrk="1" latinLnBrk="0" hangingPunct="1">
        <a:lnSpc>
          <a:spcPct val="97000"/>
        </a:lnSpc>
        <a:spcBef>
          <a:spcPts val="0"/>
        </a:spcBef>
        <a:buFont typeface="Arial" panose="020B0604020202020204" pitchFamily="34" charset="0"/>
        <a:buChar char="‒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714375" indent="-171450" algn="l" defTabSz="914400" rtl="0" eaLnBrk="1" latinLnBrk="0" hangingPunct="1">
        <a:lnSpc>
          <a:spcPct val="97000"/>
        </a:lnSpc>
        <a:spcBef>
          <a:spcPts val="0"/>
        </a:spcBef>
        <a:buFont typeface="Arial" panose="020B0604020202020204" pitchFamily="34" charset="0"/>
        <a:buChar char="‒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895350" indent="-180975" algn="l" defTabSz="914400" rtl="0" eaLnBrk="1" latinLnBrk="0" hangingPunct="1">
        <a:lnSpc>
          <a:spcPct val="97000"/>
        </a:lnSpc>
        <a:spcBef>
          <a:spcPts val="0"/>
        </a:spcBef>
        <a:buFont typeface="Arial" panose="020B0604020202020204" pitchFamily="34" charset="0"/>
        <a:buChar char="‒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2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2936" userDrawn="1">
          <p15:clr>
            <a:srgbClr val="F26B43"/>
          </p15:clr>
        </p15:guide>
        <p15:guide id="4" pos="2036" userDrawn="1">
          <p15:clr>
            <a:srgbClr val="F26B43"/>
          </p15:clr>
        </p15:guide>
        <p15:guide id="5" pos="1136" userDrawn="1">
          <p15:clr>
            <a:srgbClr val="F26B43"/>
          </p15:clr>
        </p15:guide>
        <p15:guide id="6" pos="234" userDrawn="1">
          <p15:clr>
            <a:srgbClr val="F26B43"/>
          </p15:clr>
        </p15:guide>
        <p15:guide id="7" pos="4744" userDrawn="1">
          <p15:clr>
            <a:srgbClr val="F26B43"/>
          </p15:clr>
        </p15:guide>
        <p15:guide id="8" pos="5644" userDrawn="1">
          <p15:clr>
            <a:srgbClr val="F26B43"/>
          </p15:clr>
        </p15:guide>
        <p15:guide id="9" pos="6544" userDrawn="1">
          <p15:clr>
            <a:srgbClr val="F26B43"/>
          </p15:clr>
        </p15:guide>
        <p15:guide id="10" pos="7446" userDrawn="1">
          <p15:clr>
            <a:srgbClr val="F26B43"/>
          </p15:clr>
        </p15:guide>
        <p15:guide id="11" orient="horz" pos="4088" userDrawn="1">
          <p15:clr>
            <a:srgbClr val="F26B43"/>
          </p15:clr>
        </p15:guide>
        <p15:guide id="12" orient="horz" pos="3858" userDrawn="1">
          <p15:clr>
            <a:srgbClr val="F26B43"/>
          </p15:clr>
        </p15:guide>
        <p15:guide id="13" orient="horz" pos="3475" userDrawn="1">
          <p15:clr>
            <a:srgbClr val="F26B43"/>
          </p15:clr>
        </p15:guide>
        <p15:guide id="14" pos="3613" userDrawn="1">
          <p15:clr>
            <a:srgbClr val="F26B43"/>
          </p15:clr>
        </p15:guide>
        <p15:guide id="15" pos="4067" userDrawn="1">
          <p15:clr>
            <a:srgbClr val="F26B43"/>
          </p15:clr>
        </p15:guide>
        <p15:guide id="16" orient="horz" pos="1207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jpg"/><Relationship Id="rId3" Type="http://schemas.openxmlformats.org/officeDocument/2006/relationships/image" Target="../media/image18.jpg"/><Relationship Id="rId7" Type="http://schemas.openxmlformats.org/officeDocument/2006/relationships/image" Target="../media/image22.jp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21.jpg"/><Relationship Id="rId5" Type="http://schemas.openxmlformats.org/officeDocument/2006/relationships/image" Target="../media/image20.jpg"/><Relationship Id="rId4" Type="http://schemas.openxmlformats.org/officeDocument/2006/relationships/image" Target="../media/image19.jpg"/><Relationship Id="rId9" Type="http://schemas.openxmlformats.org/officeDocument/2006/relationships/image" Target="../media/image24.jp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jpg"/><Relationship Id="rId3" Type="http://schemas.openxmlformats.org/officeDocument/2006/relationships/image" Target="../media/image28.jpg"/><Relationship Id="rId7" Type="http://schemas.openxmlformats.org/officeDocument/2006/relationships/image" Target="../media/image32.jp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31.png"/><Relationship Id="rId5" Type="http://schemas.openxmlformats.org/officeDocument/2006/relationships/image" Target="../media/image30.jp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jpg"/><Relationship Id="rId3" Type="http://schemas.openxmlformats.org/officeDocument/2006/relationships/image" Target="../media/image38.jpg"/><Relationship Id="rId7" Type="http://schemas.openxmlformats.org/officeDocument/2006/relationships/image" Target="../media/image42.jpg"/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41.jpg"/><Relationship Id="rId5" Type="http://schemas.openxmlformats.org/officeDocument/2006/relationships/image" Target="../media/image40.jpg"/><Relationship Id="rId4" Type="http://schemas.openxmlformats.org/officeDocument/2006/relationships/image" Target="../media/image39.jpg"/><Relationship Id="rId9" Type="http://schemas.openxmlformats.org/officeDocument/2006/relationships/image" Target="../media/image44.jp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Relationship Id="rId9" Type="http://schemas.openxmlformats.org/officeDocument/2006/relationships/image" Target="../media/image5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5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jpg"/><Relationship Id="rId3" Type="http://schemas.openxmlformats.org/officeDocument/2006/relationships/image" Target="../media/image57.jpg"/><Relationship Id="rId7" Type="http://schemas.openxmlformats.org/officeDocument/2006/relationships/image" Target="../media/image6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60.jpg"/><Relationship Id="rId5" Type="http://schemas.openxmlformats.org/officeDocument/2006/relationships/image" Target="../media/image59.jpg"/><Relationship Id="rId10" Type="http://schemas.openxmlformats.org/officeDocument/2006/relationships/image" Target="../media/image64.jpg"/><Relationship Id="rId4" Type="http://schemas.openxmlformats.org/officeDocument/2006/relationships/image" Target="../media/image58.jpg"/><Relationship Id="rId9" Type="http://schemas.openxmlformats.org/officeDocument/2006/relationships/image" Target="../media/image63.jp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kaggle.com/datasets/debashishsau/aslamerican-sign-language-aplhabet-dataset" TargetMode="Externa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A2CBAA-D84E-F622-7C4C-3F3F46A63D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Advanced</a:t>
            </a:r>
            <a:r>
              <a:rPr lang="de-DE" dirty="0"/>
              <a:t> Deep Learning</a:t>
            </a:r>
            <a:br>
              <a:rPr lang="de-DE" dirty="0"/>
            </a:br>
            <a:br>
              <a:rPr lang="de-DE" b="0" dirty="0"/>
            </a:br>
            <a:r>
              <a:rPr lang="de-DE" b="0" dirty="0"/>
              <a:t>Team Project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FB16151-2BDB-5AF7-D069-F6CAD14BC0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Fakultät 7 </a:t>
            </a:r>
          </a:p>
          <a:p>
            <a:endParaRPr lang="de-DE" dirty="0"/>
          </a:p>
          <a:p>
            <a:r>
              <a:rPr lang="de-DE" dirty="0"/>
              <a:t>Anna Reiter, Chiara Perocco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534021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56EBF8-66B2-FA58-4C5D-A3FE2A5581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ildplatzhalter 1">
            <a:extLst>
              <a:ext uri="{FF2B5EF4-FFF2-40B4-BE49-F238E27FC236}">
                <a16:creationId xmlns:a16="http://schemas.microsoft.com/office/drawing/2014/main" id="{C376BA73-145E-2D99-547F-84770E3B926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4782A08-EBD5-F8F2-1E0A-90D4DC657FF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8C75154-6205-1347-D50B-970B38022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Anna Reiter, Chiara Perocco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10A9DF2-2A8E-A6A7-3FAE-CF0B9B477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Advanced Deep Learning 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24F4D40-F1B5-3DB6-6410-9C17EE949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61CF-9A47-4C8C-A01E-566DC0626ACC}" type="slidenum">
              <a:rPr lang="de-DE" smtClean="0"/>
              <a:t>10</a:t>
            </a:fld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03836996-614D-1325-36C3-8C068FADD31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68E1BFA8-AEBF-DBF3-935F-7780008E1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Image </a:t>
            </a:r>
            <a:r>
              <a:rPr lang="de-DE" dirty="0" err="1"/>
              <a:t>Classifier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181364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2F4414-6A51-23F7-F6C1-42880C703E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>
            <a:extLst>
              <a:ext uri="{FF2B5EF4-FFF2-40B4-BE49-F238E27FC236}">
                <a16:creationId xmlns:a16="http://schemas.microsoft.com/office/drawing/2014/main" id="{A56C6287-71DD-70EE-A41A-F42E00D26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Image </a:t>
            </a:r>
            <a:r>
              <a:rPr lang="de-DE" dirty="0" err="1"/>
              <a:t>Classifier</a:t>
            </a:r>
            <a:endParaRPr lang="de-DE" dirty="0"/>
          </a:p>
        </p:txBody>
      </p:sp>
      <p:sp>
        <p:nvSpPr>
          <p:cNvPr id="10" name="Inhaltsplatzhalter 9">
            <a:extLst>
              <a:ext uri="{FF2B5EF4-FFF2-40B4-BE49-F238E27FC236}">
                <a16:creationId xmlns:a16="http://schemas.microsoft.com/office/drawing/2014/main" id="{8CCF4A81-F479-29F2-AE7E-DEE6190652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AlexNet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scratch</a:t>
            </a:r>
            <a:endParaRPr lang="de-DE" dirty="0"/>
          </a:p>
          <a:p>
            <a:r>
              <a:rPr lang="de-DE" dirty="0" err="1"/>
              <a:t>VisionTransformer</a:t>
            </a:r>
            <a:r>
              <a:rPr lang="de-DE" dirty="0"/>
              <a:t> </a:t>
            </a:r>
            <a:r>
              <a:rPr lang="de-DE" dirty="0" err="1"/>
              <a:t>pretrained</a:t>
            </a:r>
            <a:r>
              <a:rPr lang="de-DE" dirty="0"/>
              <a:t> on </a:t>
            </a:r>
            <a:r>
              <a:rPr lang="de-DE" dirty="0" err="1"/>
              <a:t>ImageNet</a:t>
            </a:r>
            <a:endParaRPr lang="de-DE" dirty="0"/>
          </a:p>
          <a:p>
            <a:r>
              <a:rPr lang="de-DE" dirty="0"/>
              <a:t>ResNet50 </a:t>
            </a:r>
            <a:r>
              <a:rPr lang="de-DE" dirty="0" err="1"/>
              <a:t>pretrained</a:t>
            </a:r>
            <a:r>
              <a:rPr lang="de-DE" dirty="0"/>
              <a:t> on </a:t>
            </a:r>
            <a:r>
              <a:rPr lang="de-DE" dirty="0" err="1"/>
              <a:t>ImageNet</a:t>
            </a: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59969E9-7149-AE76-C607-B2D2018D2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Anna Reiter, Chiara Perocco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104C602-6435-41A7-7456-1C46CC378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Advanced Deep Learning 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2AAC0AB-9CE2-8403-164F-AFC811ED0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61CF-9A47-4C8C-A01E-566DC0626ACC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50559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05CDAD-DAF7-384B-A611-7D867DDEE6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ildplatzhalter 1">
            <a:extLst>
              <a:ext uri="{FF2B5EF4-FFF2-40B4-BE49-F238E27FC236}">
                <a16:creationId xmlns:a16="http://schemas.microsoft.com/office/drawing/2014/main" id="{643AE90D-95F1-6086-CF45-3156CF1EB5B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41ACE2D-F778-FDE3-4936-2DBCF4119A2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FF93EEC-5A6E-56D0-8F02-5092D298F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Anna Reiter, Chiara Perocco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DEC59FF-6BBB-D626-A695-1F644E9B8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Advanced Deep Learning 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84B599A-0A5A-4670-105F-1D578DEB3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61CF-9A47-4C8C-A01E-566DC0626ACC}" type="slidenum">
              <a:rPr lang="de-DE" smtClean="0"/>
              <a:t>12</a:t>
            </a:fld>
            <a:endParaRPr lang="de-DE"/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1B43C359-4159-E60A-FF96-7208AE87F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3" y="277709"/>
            <a:ext cx="9799815" cy="1638404"/>
          </a:xfrm>
        </p:spPr>
        <p:txBody>
          <a:bodyPr/>
          <a:lstStyle/>
          <a:p>
            <a:r>
              <a:rPr lang="de-DE" dirty="0" err="1"/>
              <a:t>Article</a:t>
            </a:r>
            <a:r>
              <a:rPr lang="de-DE" dirty="0"/>
              <a:t> Agent, </a:t>
            </a:r>
            <a:r>
              <a:rPr lang="de-DE" dirty="0" err="1"/>
              <a:t>Artcile</a:t>
            </a:r>
            <a:r>
              <a:rPr lang="de-DE" dirty="0"/>
              <a:t> Assembler, Diffusion Model</a:t>
            </a:r>
          </a:p>
        </p:txBody>
      </p:sp>
    </p:spTree>
    <p:extLst>
      <p:ext uri="{BB962C8B-B14F-4D97-AF65-F5344CB8AC3E}">
        <p14:creationId xmlns:p14="http://schemas.microsoft.com/office/powerpoint/2010/main" val="35684764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>
            <a:extLst>
              <a:ext uri="{FF2B5EF4-FFF2-40B4-BE49-F238E27FC236}">
                <a16:creationId xmlns:a16="http://schemas.microsoft.com/office/drawing/2014/main" id="{136BF4A2-D5D9-D6E5-E454-0711F7E88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Article</a:t>
            </a:r>
            <a:r>
              <a:rPr lang="de-DE" dirty="0"/>
              <a:t> Agent, </a:t>
            </a:r>
            <a:r>
              <a:rPr lang="de-DE" dirty="0" err="1"/>
              <a:t>Artcile</a:t>
            </a:r>
            <a:r>
              <a:rPr lang="de-DE" dirty="0"/>
              <a:t> Assembler, Diffusion Model</a:t>
            </a:r>
          </a:p>
        </p:txBody>
      </p:sp>
      <p:sp>
        <p:nvSpPr>
          <p:cNvPr id="10" name="Inhaltsplatzhalter 9">
            <a:extLst>
              <a:ext uri="{FF2B5EF4-FFF2-40B4-BE49-F238E27FC236}">
                <a16:creationId xmlns:a16="http://schemas.microsoft.com/office/drawing/2014/main" id="{87F924D1-BDF6-6397-7219-0E536B60DC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Tools: Wikipedia, DuckDuckGo</a:t>
            </a:r>
          </a:p>
          <a:p>
            <a:r>
              <a:rPr lang="de-DE" dirty="0"/>
              <a:t>LLM: Llama3.1 von </a:t>
            </a:r>
            <a:r>
              <a:rPr lang="de-DE" dirty="0" err="1"/>
              <a:t>Ollama</a:t>
            </a:r>
            <a:endParaRPr lang="de-DE" dirty="0"/>
          </a:p>
          <a:p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Markdown</a:t>
            </a:r>
            <a:r>
              <a:rPr lang="de-DE" dirty="0"/>
              <a:t> and </a:t>
            </a:r>
            <a:r>
              <a:rPr lang="de-DE" dirty="0" err="1"/>
              <a:t>Pandoc</a:t>
            </a:r>
            <a:endParaRPr lang="de-DE" dirty="0"/>
          </a:p>
          <a:p>
            <a:r>
              <a:rPr lang="de-DE" dirty="0" err="1"/>
              <a:t>HuggingFace</a:t>
            </a:r>
            <a:r>
              <a:rPr lang="de-DE" dirty="0"/>
              <a:t> Model: </a:t>
            </a:r>
            <a:r>
              <a:rPr lang="de-DE" b="0" dirty="0" err="1">
                <a:effectLst/>
              </a:rPr>
              <a:t>kakaobrain</a:t>
            </a:r>
            <a:r>
              <a:rPr lang="de-DE" b="0" dirty="0">
                <a:effectLst/>
              </a:rPr>
              <a:t>/karlo-v1-alpha</a:t>
            </a:r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D368D57-3A0C-0012-2163-B62F1424F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Anna Reiter, Chiara Perocco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4527737-024B-1CAE-3C08-E7C002DA1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Advanced Deep Learning 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2CFE6DA-ED13-0CC5-7903-FA56BCB1F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61CF-9A47-4C8C-A01E-566DC0626ACC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20097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27B39D-E2A6-1ED0-4CD2-50902E0D35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ildplatzhalter 1">
            <a:extLst>
              <a:ext uri="{FF2B5EF4-FFF2-40B4-BE49-F238E27FC236}">
                <a16:creationId xmlns:a16="http://schemas.microsoft.com/office/drawing/2014/main" id="{98ED39A6-27CC-8491-E72E-7967AC254D2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  <p:txBody>
          <a:bodyPr/>
          <a:lstStyle/>
          <a:p>
            <a:r>
              <a:rPr lang="de-DE" dirty="0"/>
              <a:t>	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853FB80-C06F-C9E3-B593-6F31AF8EC96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244BF4E-7209-E2AC-BE60-40B2EB2A2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Anna Reiter, Chiara Perocco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E9C6963-097F-4EA0-CB1A-F90733D4A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Advanced Deep Learning 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E6F431D-ED61-EF2D-8113-754A64ACE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61CF-9A47-4C8C-A01E-566DC0626ACC}" type="slidenum">
              <a:rPr lang="de-DE" smtClean="0"/>
              <a:t>14</a:t>
            </a:fld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0DF80354-A93C-F0A8-00A0-F3E103204F2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07112" y="277708"/>
            <a:ext cx="5713413" cy="6073823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de-DE" dirty="0"/>
              <a:t>Ds1</a:t>
            </a:r>
          </a:p>
          <a:p>
            <a:r>
              <a:rPr lang="de-DE" dirty="0"/>
              <a:t>	1.1 </a:t>
            </a:r>
            <a:r>
              <a:rPr lang="de-DE" dirty="0" err="1"/>
              <a:t>AlexNet</a:t>
            </a:r>
            <a:endParaRPr lang="de-DE" dirty="0"/>
          </a:p>
          <a:p>
            <a:r>
              <a:rPr lang="de-DE" dirty="0"/>
              <a:t>	1.2 ResNet50</a:t>
            </a:r>
          </a:p>
          <a:p>
            <a:r>
              <a:rPr lang="de-DE" dirty="0"/>
              <a:t>	1.3 </a:t>
            </a:r>
            <a:r>
              <a:rPr lang="de-DE" dirty="0" err="1"/>
              <a:t>VisionTransformer</a:t>
            </a:r>
            <a:endParaRPr lang="de-DE" dirty="0"/>
          </a:p>
          <a:p>
            <a:endParaRPr lang="de-DE" dirty="0"/>
          </a:p>
          <a:p>
            <a:r>
              <a:rPr lang="de-DE" dirty="0"/>
              <a:t>2. Ds2</a:t>
            </a:r>
          </a:p>
          <a:p>
            <a:r>
              <a:rPr lang="de-DE" dirty="0"/>
              <a:t>	2.1 </a:t>
            </a:r>
            <a:r>
              <a:rPr lang="de-DE" dirty="0" err="1"/>
              <a:t>AlexNet</a:t>
            </a:r>
            <a:endParaRPr lang="de-DE" dirty="0"/>
          </a:p>
          <a:p>
            <a:r>
              <a:rPr lang="de-DE" dirty="0"/>
              <a:t>	2.2 ResNet50</a:t>
            </a:r>
          </a:p>
          <a:p>
            <a:r>
              <a:rPr lang="de-DE" dirty="0"/>
              <a:t>	2.3 </a:t>
            </a:r>
            <a:r>
              <a:rPr lang="de-DE" dirty="0" err="1"/>
              <a:t>VisionTransformer</a:t>
            </a:r>
            <a:endParaRPr lang="de-DE" dirty="0"/>
          </a:p>
          <a:p>
            <a:endParaRPr lang="de-DE" dirty="0"/>
          </a:p>
          <a:p>
            <a:r>
              <a:rPr lang="de-DE" dirty="0"/>
              <a:t>3. Ds3</a:t>
            </a:r>
          </a:p>
          <a:p>
            <a:r>
              <a:rPr lang="de-DE" dirty="0"/>
              <a:t>	3.1 </a:t>
            </a:r>
            <a:r>
              <a:rPr lang="de-DE" dirty="0" err="1"/>
              <a:t>AlexNet</a:t>
            </a:r>
            <a:endParaRPr lang="de-DE" dirty="0"/>
          </a:p>
          <a:p>
            <a:r>
              <a:rPr lang="de-DE" dirty="0"/>
              <a:t>	3.2 ResNet50</a:t>
            </a:r>
          </a:p>
          <a:p>
            <a:r>
              <a:rPr lang="de-DE" dirty="0"/>
              <a:t>	3.3 </a:t>
            </a:r>
            <a:r>
              <a:rPr lang="de-DE" dirty="0" err="1"/>
              <a:t>VisionTransformer</a:t>
            </a:r>
            <a:endParaRPr lang="de-DE" dirty="0"/>
          </a:p>
          <a:p>
            <a:endParaRPr lang="de-DE" dirty="0"/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44EC5263-3AC4-97B4-ABB7-541EEE803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Results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874771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87DE1E-68C5-D835-8A47-4340DF2662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>
            <a:extLst>
              <a:ext uri="{FF2B5EF4-FFF2-40B4-BE49-F238E27FC236}">
                <a16:creationId xmlns:a16="http://schemas.microsoft.com/office/drawing/2014/main" id="{0B7F9E4F-EFA6-46D7-411C-BBEC06BA8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Definition Ds1, Ds2</a:t>
            </a:r>
          </a:p>
        </p:txBody>
      </p:sp>
      <p:sp>
        <p:nvSpPr>
          <p:cNvPr id="10" name="Inhaltsplatzhalter 9">
            <a:extLst>
              <a:ext uri="{FF2B5EF4-FFF2-40B4-BE49-F238E27FC236}">
                <a16:creationId xmlns:a16="http://schemas.microsoft.com/office/drawing/2014/main" id="{70999EE2-AA0E-07B8-F1C7-E40875042E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242" y="1462509"/>
            <a:ext cx="5555396" cy="4665127"/>
          </a:xfrm>
        </p:spPr>
        <p:txBody>
          <a:bodyPr/>
          <a:lstStyle/>
          <a:p>
            <a:pPr marL="0" indent="0" algn="ctr">
              <a:buNone/>
            </a:pPr>
            <a:r>
              <a:rPr lang="de-DE" sz="2400" b="1" dirty="0"/>
              <a:t>Ds1</a:t>
            </a:r>
          </a:p>
          <a:p>
            <a:pPr marL="0" indent="0">
              <a:buNone/>
            </a:pPr>
            <a:endParaRPr lang="de-DE" b="1" dirty="0"/>
          </a:p>
          <a:p>
            <a:pPr marL="0" indent="0">
              <a:buNone/>
            </a:pPr>
            <a:r>
              <a:rPr lang="de-DE" sz="1800" dirty="0"/>
              <a:t>300 </a:t>
            </a:r>
            <a:r>
              <a:rPr lang="de-DE" sz="1800" dirty="0" err="1"/>
              <a:t>images</a:t>
            </a:r>
            <a:r>
              <a:rPr lang="de-DE" sz="1800" dirty="0"/>
              <a:t> per </a:t>
            </a:r>
            <a:r>
              <a:rPr lang="de-DE" sz="1800" dirty="0" err="1"/>
              <a:t>class</a:t>
            </a:r>
            <a:r>
              <a:rPr lang="de-DE" sz="1800" dirty="0"/>
              <a:t> (80% </a:t>
            </a:r>
            <a:r>
              <a:rPr lang="de-DE" sz="1800" dirty="0" err="1"/>
              <a:t>train</a:t>
            </a:r>
            <a:r>
              <a:rPr lang="de-DE" sz="1800" dirty="0"/>
              <a:t>, 10% </a:t>
            </a:r>
            <a:r>
              <a:rPr lang="de-DE" sz="1800" dirty="0" err="1"/>
              <a:t>val</a:t>
            </a:r>
            <a:r>
              <a:rPr lang="de-DE" sz="1800" dirty="0"/>
              <a:t>, 10% </a:t>
            </a:r>
            <a:r>
              <a:rPr lang="de-DE" sz="1800" dirty="0" err="1"/>
              <a:t>test</a:t>
            </a:r>
            <a:r>
              <a:rPr lang="de-DE" sz="1800" dirty="0"/>
              <a:t>) </a:t>
            </a:r>
            <a:r>
              <a:rPr lang="de-DE" sz="1800" dirty="0">
                <a:sym typeface="Wingdings" panose="05000000000000000000" pitchFamily="2" charset="2"/>
              </a:rPr>
              <a:t> </a:t>
            </a:r>
            <a:r>
              <a:rPr lang="de-DE" sz="1800" dirty="0" err="1">
                <a:sym typeface="Wingdings" panose="05000000000000000000" pitchFamily="2" charset="2"/>
              </a:rPr>
              <a:t>computing</a:t>
            </a:r>
            <a:r>
              <a:rPr lang="de-DE" sz="1800" dirty="0">
                <a:sym typeface="Wingdings" panose="05000000000000000000" pitchFamily="2" charset="2"/>
              </a:rPr>
              <a:t> power</a:t>
            </a:r>
            <a:endParaRPr lang="de-DE" sz="1800" dirty="0"/>
          </a:p>
          <a:p>
            <a:pPr marL="0" indent="0">
              <a:buNone/>
            </a:pPr>
            <a:endParaRPr lang="de-DE" sz="1800" dirty="0"/>
          </a:p>
          <a:p>
            <a:pPr marL="0" indent="0">
              <a:buNone/>
            </a:pPr>
            <a:r>
              <a:rPr lang="de-DE" sz="1800" dirty="0"/>
              <a:t>Data </a:t>
            </a:r>
            <a:r>
              <a:rPr lang="de-DE" sz="1800" dirty="0" err="1"/>
              <a:t>augmentation</a:t>
            </a:r>
            <a:r>
              <a:rPr lang="de-DE" sz="1800" dirty="0"/>
              <a:t>: horizontal </a:t>
            </a:r>
            <a:r>
              <a:rPr lang="de-DE" sz="1800" dirty="0" err="1"/>
              <a:t>flip</a:t>
            </a:r>
            <a:r>
              <a:rPr lang="de-DE" sz="1800" dirty="0"/>
              <a:t>, </a:t>
            </a:r>
            <a:r>
              <a:rPr lang="de-DE" sz="1800" dirty="0" err="1"/>
              <a:t>crop</a:t>
            </a:r>
            <a:r>
              <a:rPr lang="de-DE" sz="1800" dirty="0"/>
              <a:t> (</a:t>
            </a:r>
            <a:r>
              <a:rPr lang="de-DE" sz="1800" dirty="0" err="1"/>
              <a:t>padding</a:t>
            </a:r>
            <a:r>
              <a:rPr lang="de-DE" sz="1800" dirty="0"/>
              <a:t> n = 4)</a:t>
            </a:r>
          </a:p>
          <a:p>
            <a:pPr marL="0" indent="0">
              <a:buNone/>
            </a:pPr>
            <a:endParaRPr lang="de-DE" sz="1800" dirty="0"/>
          </a:p>
          <a:p>
            <a:pPr marL="0" indent="0">
              <a:buNone/>
            </a:pPr>
            <a:r>
              <a:rPr lang="de-DE" sz="1800" dirty="0"/>
              <a:t>Hyperparameter </a:t>
            </a:r>
            <a:r>
              <a:rPr lang="de-DE" sz="1800" dirty="0" err="1"/>
              <a:t>tuning</a:t>
            </a:r>
            <a:r>
              <a:rPr lang="de-DE" sz="1800" dirty="0"/>
              <a:t> </a:t>
            </a:r>
            <a:r>
              <a:rPr lang="de-DE" sz="1800" dirty="0" err="1"/>
              <a:t>with</a:t>
            </a:r>
            <a:r>
              <a:rPr lang="de-DE" sz="1800" dirty="0"/>
              <a:t> </a:t>
            </a:r>
            <a:r>
              <a:rPr lang="de-DE" sz="1800" dirty="0" err="1"/>
              <a:t>opruna</a:t>
            </a:r>
            <a:endParaRPr lang="de-DE" sz="1800" dirty="0"/>
          </a:p>
          <a:p>
            <a:pPr marL="0" indent="0">
              <a:buNone/>
            </a:pPr>
            <a:endParaRPr lang="de-DE" sz="1800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68BB1C1-970F-868B-2BCC-3F139A9E4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Anna Reiter, Chiara Perocco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956F50B-23E4-A0E0-4B26-9D52D4D36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Advanced Deep Learning 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A11FDAB-AF64-4328-8A91-B3BB984EB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61CF-9A47-4C8C-A01E-566DC0626ACC}" type="slidenum">
              <a:rPr lang="de-DE" smtClean="0"/>
              <a:t>15</a:t>
            </a:fld>
            <a:endParaRPr lang="de-DE"/>
          </a:p>
        </p:txBody>
      </p:sp>
      <p:sp>
        <p:nvSpPr>
          <p:cNvPr id="7" name="Inhaltsplatzhalter 9">
            <a:extLst>
              <a:ext uri="{FF2B5EF4-FFF2-40B4-BE49-F238E27FC236}">
                <a16:creationId xmlns:a16="http://schemas.microsoft.com/office/drawing/2014/main" id="{991F47F8-1EF2-DA77-8AC2-BE1F28A22029}"/>
              </a:ext>
            </a:extLst>
          </p:cNvPr>
          <p:cNvSpPr txBox="1">
            <a:spLocks/>
          </p:cNvSpPr>
          <p:nvPr/>
        </p:nvSpPr>
        <p:spPr>
          <a:xfrm>
            <a:off x="6096001" y="1448885"/>
            <a:ext cx="5724524" cy="466512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180975" indent="-180975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7675" indent="-2667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7550" indent="-269875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89013" indent="-271463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52538" indent="-263525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de-DE" sz="2400" b="1" dirty="0"/>
              <a:t>Ds2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e-DE" sz="1800" b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de-DE" sz="1800" dirty="0"/>
              <a:t>Adjustment </a:t>
            </a:r>
            <a:r>
              <a:rPr lang="de-DE" sz="1800" dirty="0" err="1"/>
              <a:t>of</a:t>
            </a:r>
            <a:r>
              <a:rPr lang="de-DE" sz="1800" dirty="0"/>
              <a:t> ds1 </a:t>
            </a:r>
            <a:r>
              <a:rPr lang="de-DE" sz="1800" dirty="0" err="1"/>
              <a:t>with</a:t>
            </a:r>
            <a:r>
              <a:rPr lang="de-DE" sz="1800" dirty="0"/>
              <a:t> </a:t>
            </a:r>
            <a:r>
              <a:rPr lang="de-DE" sz="1800" dirty="0" err="1"/>
              <a:t>mediapipe</a:t>
            </a:r>
            <a:r>
              <a:rPr lang="de-DE" sz="1800" dirty="0"/>
              <a:t>; 1300 </a:t>
            </a:r>
            <a:r>
              <a:rPr lang="de-DE" sz="1800" dirty="0" err="1"/>
              <a:t>images</a:t>
            </a:r>
            <a:r>
              <a:rPr lang="de-DE" sz="1800" dirty="0"/>
              <a:t> per </a:t>
            </a:r>
            <a:r>
              <a:rPr lang="de-DE" sz="1800" dirty="0" err="1"/>
              <a:t>class</a:t>
            </a:r>
            <a:r>
              <a:rPr lang="de-DE" sz="1800" dirty="0"/>
              <a:t> (80% </a:t>
            </a:r>
            <a:r>
              <a:rPr lang="de-DE" sz="1800" dirty="0" err="1"/>
              <a:t>train</a:t>
            </a:r>
            <a:r>
              <a:rPr lang="de-DE" sz="1800" dirty="0"/>
              <a:t>, 10% </a:t>
            </a:r>
            <a:r>
              <a:rPr lang="de-DE" sz="1800" dirty="0" err="1"/>
              <a:t>val</a:t>
            </a:r>
            <a:r>
              <a:rPr lang="de-DE" sz="1800" dirty="0"/>
              <a:t>, 10% </a:t>
            </a:r>
            <a:r>
              <a:rPr lang="de-DE" sz="1800" dirty="0" err="1"/>
              <a:t>test</a:t>
            </a:r>
            <a:r>
              <a:rPr lang="de-DE" sz="1800" dirty="0"/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e-DE" sz="18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de-DE" sz="1800" dirty="0"/>
              <a:t>Data </a:t>
            </a:r>
            <a:r>
              <a:rPr lang="de-DE" sz="1800" dirty="0" err="1"/>
              <a:t>augmentation</a:t>
            </a:r>
            <a:r>
              <a:rPr lang="de-DE" sz="1800" dirty="0"/>
              <a:t>: horizontal </a:t>
            </a:r>
            <a:r>
              <a:rPr lang="de-DE" sz="1800" dirty="0" err="1"/>
              <a:t>flip</a:t>
            </a:r>
            <a:r>
              <a:rPr lang="de-DE" sz="1800" dirty="0"/>
              <a:t>, </a:t>
            </a:r>
            <a:r>
              <a:rPr lang="de-DE" sz="1800" dirty="0" err="1"/>
              <a:t>crop</a:t>
            </a:r>
            <a:r>
              <a:rPr lang="de-DE" sz="1800" dirty="0"/>
              <a:t> (</a:t>
            </a:r>
            <a:r>
              <a:rPr lang="de-DE" sz="1800" dirty="0" err="1"/>
              <a:t>padding</a:t>
            </a:r>
            <a:r>
              <a:rPr lang="de-DE" sz="1800" dirty="0"/>
              <a:t> n = 4)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de-DE" sz="1800" dirty="0"/>
              <a:t>Data </a:t>
            </a:r>
            <a:r>
              <a:rPr lang="de-DE" sz="1800" dirty="0" err="1"/>
              <a:t>augmentation</a:t>
            </a:r>
            <a:r>
              <a:rPr lang="de-DE" sz="1800" dirty="0"/>
              <a:t>: </a:t>
            </a:r>
            <a:r>
              <a:rPr lang="de-DE" sz="1800" dirty="0" err="1"/>
              <a:t>rotation</a:t>
            </a:r>
            <a:r>
              <a:rPr lang="de-DE" sz="1800" dirty="0"/>
              <a:t>, </a:t>
            </a:r>
            <a:r>
              <a:rPr lang="de-DE" sz="1800" dirty="0" err="1"/>
              <a:t>colour</a:t>
            </a:r>
            <a:r>
              <a:rPr lang="de-DE" sz="1800" dirty="0"/>
              <a:t> </a:t>
            </a:r>
            <a:r>
              <a:rPr lang="de-DE" sz="1800" dirty="0" err="1"/>
              <a:t>properties</a:t>
            </a:r>
            <a:r>
              <a:rPr lang="de-DE" sz="1800" dirty="0"/>
              <a:t>, affine </a:t>
            </a:r>
            <a:r>
              <a:rPr lang="de-DE" sz="1800" dirty="0" err="1"/>
              <a:t>transformations</a:t>
            </a:r>
            <a:r>
              <a:rPr lang="de-DE" sz="1800" dirty="0"/>
              <a:t>, </a:t>
            </a:r>
            <a:r>
              <a:rPr lang="de-DE" sz="1800" dirty="0" err="1"/>
              <a:t>grayscale</a:t>
            </a:r>
            <a:r>
              <a:rPr lang="de-DE" sz="1800" dirty="0"/>
              <a:t> </a:t>
            </a:r>
            <a:r>
              <a:rPr lang="de-DE" sz="1800" dirty="0" err="1"/>
              <a:t>conversion</a:t>
            </a:r>
            <a:endParaRPr lang="de-DE" sz="1800" dirty="0"/>
          </a:p>
          <a:p>
            <a:pPr marL="0" indent="0">
              <a:buFont typeface="Arial" panose="020B0604020202020204" pitchFamily="34" charset="0"/>
              <a:buNone/>
            </a:pPr>
            <a:endParaRPr lang="de-DE" sz="1800" dirty="0"/>
          </a:p>
          <a:p>
            <a:pPr marL="0" indent="0">
              <a:buFont typeface="Arial" panose="020B0604020202020204" pitchFamily="34" charset="0"/>
              <a:buNone/>
            </a:pPr>
            <a:endParaRPr lang="de-DE" sz="1800" dirty="0"/>
          </a:p>
          <a:p>
            <a:pPr marL="0" indent="0">
              <a:buFont typeface="Arial" panose="020B0604020202020204" pitchFamily="34" charset="0"/>
              <a:buNone/>
            </a:pPr>
            <a:endParaRPr lang="de-DE" sz="1800" dirty="0"/>
          </a:p>
          <a:p>
            <a:pPr marL="0" indent="0">
              <a:buFont typeface="Arial" panose="020B0604020202020204" pitchFamily="34" charset="0"/>
              <a:buNone/>
            </a:pPr>
            <a:endParaRPr lang="de-DE" sz="1800" dirty="0"/>
          </a:p>
          <a:p>
            <a:pPr marL="0" indent="0">
              <a:buFont typeface="Arial" panose="020B0604020202020204" pitchFamily="34" charset="0"/>
              <a:buNone/>
            </a:pPr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34173305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2E20FD-F754-6754-6BF2-119B65C2D7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>
            <a:extLst>
              <a:ext uri="{FF2B5EF4-FFF2-40B4-BE49-F238E27FC236}">
                <a16:creationId xmlns:a16="http://schemas.microsoft.com/office/drawing/2014/main" id="{5A825DEA-049C-E6D8-3432-88BA80A05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Ds1 – </a:t>
            </a:r>
            <a:r>
              <a:rPr lang="de-DE" dirty="0" err="1"/>
              <a:t>AlexNet</a:t>
            </a:r>
            <a:endParaRPr lang="de-DE" dirty="0"/>
          </a:p>
        </p:txBody>
      </p:sp>
      <p:sp>
        <p:nvSpPr>
          <p:cNvPr id="10" name="Inhaltsplatzhalter 9">
            <a:extLst>
              <a:ext uri="{FF2B5EF4-FFF2-40B4-BE49-F238E27FC236}">
                <a16:creationId xmlns:a16="http://schemas.microsoft.com/office/drawing/2014/main" id="{3725AC4E-A8AF-5324-3BFB-EB2369047B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3FEC456-7514-50A1-D727-E90ED7C27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Anna Reiter, Chiara Perocco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459CC26-6016-51F3-BC81-3D1BB0F11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Advanced Deep Learning 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B33E341-BA2A-E803-5EED-45C63E26D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61CF-9A47-4C8C-A01E-566DC0626ACC}" type="slidenum">
              <a:rPr lang="de-DE" smtClean="0"/>
              <a:t>16</a:t>
            </a:fld>
            <a:endParaRPr lang="de-DE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21269621-63D2-C254-B02E-06CC78C776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3014" y="1394151"/>
            <a:ext cx="8765969" cy="4795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2328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8FF60E-E191-DB7B-DCE7-93D29C8E07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>
            <a:extLst>
              <a:ext uri="{FF2B5EF4-FFF2-40B4-BE49-F238E27FC236}">
                <a16:creationId xmlns:a16="http://schemas.microsoft.com/office/drawing/2014/main" id="{6100CA9C-6E9B-A80E-E6FD-ED1C0669E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Ds1 - </a:t>
            </a:r>
            <a:r>
              <a:rPr lang="de-DE" dirty="0" err="1"/>
              <a:t>AlexNet</a:t>
            </a:r>
            <a:r>
              <a:rPr lang="de-DE" dirty="0"/>
              <a:t> </a:t>
            </a:r>
          </a:p>
        </p:txBody>
      </p:sp>
      <p:sp>
        <p:nvSpPr>
          <p:cNvPr id="10" name="Inhaltsplatzhalter 9">
            <a:extLst>
              <a:ext uri="{FF2B5EF4-FFF2-40B4-BE49-F238E27FC236}">
                <a16:creationId xmlns:a16="http://schemas.microsoft.com/office/drawing/2014/main" id="{66CBD2CE-1DB6-8BFE-9781-6862D708A4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D0FC681-17D0-285B-6A3E-E23AFCF17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Anna Reiter, Chiara Perocco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F3AE583-D86B-6520-F90F-FCD4451DB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Advanced Deep Learning 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21AF801-6FA5-889F-CB75-6100513F3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61CF-9A47-4C8C-A01E-566DC0626ACC}" type="slidenum">
              <a:rPr lang="de-DE" smtClean="0"/>
              <a:t>17</a:t>
            </a:fld>
            <a:endParaRPr lang="de-DE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5F9838F1-C4C6-6DDD-90CA-FD1F99812E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65206"/>
            <a:ext cx="2133600" cy="21336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BBCAD4A9-C476-0E12-1A47-DCC84A1993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6031" y="1365206"/>
            <a:ext cx="2133600" cy="2133600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097BEAD1-AD45-FA3B-FEB2-4AF225AD08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3862" y="1365206"/>
            <a:ext cx="2133600" cy="2133600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610A418A-69EF-0B28-9E3E-DBECCBE8DC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01693" y="1365206"/>
            <a:ext cx="2133600" cy="213360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179FEF30-1801-E662-6BC6-F63ACD21563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200" y="3833281"/>
            <a:ext cx="2133600" cy="2133600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08CBDD4D-DF20-C8B9-C2A6-1C6F122267B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26031" y="3833281"/>
            <a:ext cx="2133600" cy="2133600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F67511D2-374C-2864-2F20-77926B37836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13862" y="3833281"/>
            <a:ext cx="2133600" cy="2133600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C69B7B31-3EC8-1786-2DA9-E657EB26F95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601693" y="3833281"/>
            <a:ext cx="21336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7410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99ABD5-FFBB-72A4-3244-E30325D23A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>
            <a:extLst>
              <a:ext uri="{FF2B5EF4-FFF2-40B4-BE49-F238E27FC236}">
                <a16:creationId xmlns:a16="http://schemas.microsoft.com/office/drawing/2014/main" id="{F4C2AEAB-B2B8-2346-DE4B-7CABC119A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Ds1 - </a:t>
            </a:r>
            <a:r>
              <a:rPr lang="de-DE" dirty="0" err="1"/>
              <a:t>AlexNet</a:t>
            </a:r>
            <a:endParaRPr lang="de-DE" dirty="0"/>
          </a:p>
        </p:txBody>
      </p:sp>
      <p:sp>
        <p:nvSpPr>
          <p:cNvPr id="10" name="Inhaltsplatzhalter 9">
            <a:extLst>
              <a:ext uri="{FF2B5EF4-FFF2-40B4-BE49-F238E27FC236}">
                <a16:creationId xmlns:a16="http://schemas.microsoft.com/office/drawing/2014/main" id="{DEF635D9-48AA-7626-2D7D-E77554EBF9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CBE3D3D-864E-4079-8ECC-050712EDF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Anna Reiter, Chiara Perocco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A4E9ADC-8C0D-45A4-6065-C199A3235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Advanced Deep Learning 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4E55A9E-ED6B-8C9A-52BB-3CBD112C8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61CF-9A47-4C8C-A01E-566DC0626ACC}" type="slidenum">
              <a:rPr lang="de-DE" smtClean="0"/>
              <a:t>18</a:t>
            </a:fld>
            <a:endParaRPr lang="de-DE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28639A26-4707-1F5B-6A74-66E6DCFCB8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136" y="1039574"/>
            <a:ext cx="9653726" cy="5099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0588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170D2E-E26D-0CDC-CCAE-12D263F56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Ds1 – ResNet50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9E8F293-6EC1-3E8C-CA0E-BD4D56DF45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EB22635-D8E1-FC5F-AFFB-1C34F6256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Markus Friedrich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38594C0-055E-785C-E28A-03B9A4E12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Advanced Deep Learning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944ED81-309A-2EBC-DCC3-8E4EA621D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61CF-9A47-4C8C-A01E-566DC0626ACC}" type="slidenum">
              <a:rPr lang="de-DE" smtClean="0"/>
              <a:pPr/>
              <a:t>19</a:t>
            </a:fld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CF74BFA3-F07A-073A-A1AB-E327CD8391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3400" y="1374800"/>
            <a:ext cx="9107618" cy="4749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28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ildplatzhalter 1">
            <a:extLst>
              <a:ext uri="{FF2B5EF4-FFF2-40B4-BE49-F238E27FC236}">
                <a16:creationId xmlns:a16="http://schemas.microsoft.com/office/drawing/2014/main" id="{32A108BF-4AD3-18EE-3A70-E41D441BD41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C0430DA-2E96-5701-951A-A5B186EB119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AD64E68-4922-CAD9-BDAF-E51D25ABC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Anna Reiter, Chiara Perocco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641E5E3-731C-D48E-3A79-0F3EBD58C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Advanced Deep Learning 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66E396D-A817-4F16-DB78-396F5156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61CF-9A47-4C8C-A01E-566DC0626ACC}" type="slidenum">
              <a:rPr lang="de-DE" smtClean="0"/>
              <a:t>2</a:t>
            </a:fld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BD92A889-B7BF-0ACA-20DB-425AB40299A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07112" y="277708"/>
            <a:ext cx="5713413" cy="5761666"/>
          </a:xfrm>
        </p:spPr>
        <p:txBody>
          <a:bodyPr/>
          <a:lstStyle/>
          <a:p>
            <a:pPr marL="514350" indent="-514350">
              <a:lnSpc>
                <a:spcPct val="150000"/>
              </a:lnSpc>
              <a:buAutoNum type="arabicPeriod"/>
            </a:pPr>
            <a:r>
              <a:rPr lang="de-DE" dirty="0" err="1"/>
              <a:t>Introduction</a:t>
            </a:r>
            <a:endParaRPr lang="de-DE" dirty="0"/>
          </a:p>
          <a:p>
            <a:pPr lvl="1">
              <a:lnSpc>
                <a:spcPct val="150000"/>
              </a:lnSpc>
            </a:pPr>
            <a:r>
              <a:rPr lang="de-DE" dirty="0"/>
              <a:t>1.1 Architecture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system</a:t>
            </a:r>
            <a:endParaRPr lang="de-DE" dirty="0"/>
          </a:p>
          <a:p>
            <a:pPr lvl="1">
              <a:lnSpc>
                <a:spcPct val="150000"/>
              </a:lnSpc>
            </a:pPr>
            <a:r>
              <a:rPr lang="de-DE" dirty="0"/>
              <a:t>1.2 </a:t>
            </a:r>
            <a:r>
              <a:rPr lang="de-DE" dirty="0" err="1"/>
              <a:t>Object</a:t>
            </a:r>
            <a:r>
              <a:rPr lang="de-DE" dirty="0"/>
              <a:t> </a:t>
            </a:r>
            <a:r>
              <a:rPr lang="de-DE" dirty="0" err="1"/>
              <a:t>Detector</a:t>
            </a:r>
            <a:endParaRPr lang="de-DE" dirty="0"/>
          </a:p>
          <a:p>
            <a:pPr lvl="1">
              <a:lnSpc>
                <a:spcPct val="150000"/>
              </a:lnSpc>
            </a:pPr>
            <a:r>
              <a:rPr lang="de-DE" dirty="0"/>
              <a:t>1.3 Image </a:t>
            </a:r>
            <a:r>
              <a:rPr lang="de-DE" dirty="0" err="1"/>
              <a:t>Classifier</a:t>
            </a:r>
            <a:endParaRPr lang="de-DE" dirty="0"/>
          </a:p>
          <a:p>
            <a:pPr lvl="1">
              <a:lnSpc>
                <a:spcPct val="150000"/>
              </a:lnSpc>
            </a:pPr>
            <a:r>
              <a:rPr lang="de-DE" dirty="0"/>
              <a:t>1.4 </a:t>
            </a:r>
            <a:r>
              <a:rPr lang="de-DE" dirty="0" err="1"/>
              <a:t>Article</a:t>
            </a:r>
            <a:r>
              <a:rPr lang="de-DE" dirty="0"/>
              <a:t> Agent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1.5 </a:t>
            </a:r>
            <a:r>
              <a:rPr lang="de-DE" dirty="0" err="1"/>
              <a:t>Article</a:t>
            </a:r>
            <a:r>
              <a:rPr lang="de-DE" dirty="0"/>
              <a:t> Assembler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1.6 Diffusion Model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de-DE" dirty="0" err="1"/>
              <a:t>Results</a:t>
            </a:r>
            <a:endParaRPr lang="de-DE" dirty="0"/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de-DE" dirty="0" err="1"/>
              <a:t>Conclusion</a:t>
            </a:r>
            <a:r>
              <a:rPr lang="de-DE" dirty="0"/>
              <a:t> 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de-DE" dirty="0"/>
              <a:t>Outlook</a:t>
            </a:r>
          </a:p>
          <a:p>
            <a:pPr lvl="1">
              <a:lnSpc>
                <a:spcPct val="150000"/>
              </a:lnSpc>
            </a:pPr>
            <a:endParaRPr lang="de-DE" dirty="0"/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ECB31963-4B6D-7A5F-7916-741597BA6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13056948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C3A908-85B2-B913-5E60-35713C10A0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11E47B-0DD9-2E69-01F4-8082653D1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Ds1 – ResNet50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28B1A80-471C-4193-56F9-B747D42442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47052D8-F8EC-0366-0BB8-513EF3FAE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Markus Friedrich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9EE10ED-5105-5A1A-3F41-B6AB7F5CB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Advanced Deep Learning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1B14216-2E48-F93D-3329-D7137CE55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61CF-9A47-4C8C-A01E-566DC0626ACC}" type="slidenum">
              <a:rPr lang="de-DE" smtClean="0"/>
              <a:pPr/>
              <a:t>20</a:t>
            </a:fld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04CCB189-C231-5971-4CDD-908E519EE5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47779"/>
            <a:ext cx="2133600" cy="213360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80052AC8-EE87-B47D-2F7F-1C9A4993B1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8842" y="1347779"/>
            <a:ext cx="2133600" cy="2133600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0B32ACDD-0D0D-A882-4E77-9052FE4E3D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9484" y="1347779"/>
            <a:ext cx="2133600" cy="2133600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750D6472-1CE3-1B83-4199-2031DFB8D94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0126" y="1347779"/>
            <a:ext cx="2133600" cy="213360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A2807574-6BC5-AEA0-FB66-03B25D08CF8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972782"/>
            <a:ext cx="2133600" cy="2133600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97D7C461-0E72-3AEF-1FA2-082D48AE4D2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8842" y="3972782"/>
            <a:ext cx="2133600" cy="2133600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6845F033-23A1-9C64-8F2C-5867E8B65C9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9484" y="3972782"/>
            <a:ext cx="2133600" cy="2133600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A52A6A1F-81EB-3D03-5662-F6B0FA5C215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0126" y="3972782"/>
            <a:ext cx="21336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3606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043DA7-5742-2449-5044-790485633F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BA3E3C-21D6-9F00-636A-496CC8A87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Ds1 – ResNet50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239892B-FD0E-62CE-03D8-F267ADD899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AB9E94A-43C8-937A-70EA-FCCA5BF4F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Markus Friedrich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7296092-A06E-85E7-01A4-F1BFC3EE1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Advanced Deep Learning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63EAFEC-E7BA-0305-E816-51C360727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61CF-9A47-4C8C-A01E-566DC0626ACC}" type="slidenum">
              <a:rPr lang="de-DE" smtClean="0"/>
              <a:pPr/>
              <a:t>21</a:t>
            </a:fld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24280888-5246-F210-5719-C86825F03C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3400" y="986700"/>
            <a:ext cx="8748899" cy="5249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3795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5706C4-CFC1-A87D-6A3B-A7668BCDA5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24DED5-067F-76C0-9421-6C82E622C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Ds1 – </a:t>
            </a:r>
            <a:r>
              <a:rPr lang="de-DE" dirty="0" err="1"/>
              <a:t>VisionTransformer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AF5F2CD-0091-3D0B-09AB-065B8E360D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0D627AB-08EE-6227-24F1-9187500D0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Markus Friedrich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06800B0-55FF-4701-823E-37696DAFC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Advanced Deep Learning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78AE3F8-D473-754B-05D2-B308B1C4F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61CF-9A47-4C8C-A01E-566DC0626ACC}" type="slidenum">
              <a:rPr lang="de-DE" smtClean="0"/>
              <a:pPr/>
              <a:t>22</a:t>
            </a:fld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436CAD99-B1F4-15B6-ABF5-AA84E9FFA9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0861" y="1064197"/>
            <a:ext cx="7249553" cy="5074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4348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7A8681-5178-2093-8620-7E7BC1A8A8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D6B290-6452-6ECD-D381-01BAC4FF8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Ds1 – </a:t>
            </a:r>
            <a:r>
              <a:rPr lang="de-DE" dirty="0" err="1"/>
              <a:t>VisionTransformer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2A0EED5-BE20-BE4C-CCC8-086F2D3756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A6CA399-CE7A-629E-94E2-8E391D5E7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Markus Friedrich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15196AA-5A18-6EAA-3657-5FB19A60B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Advanced Deep Learning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F3B7ECA-3B10-3A6F-E471-29FEDE461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61CF-9A47-4C8C-A01E-566DC0626ACC}" type="slidenum">
              <a:rPr lang="de-DE" smtClean="0"/>
              <a:pPr/>
              <a:t>23</a:t>
            </a:fld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CAF008A0-33C6-D4E3-3C17-B576AE5A6B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3" y="1457611"/>
            <a:ext cx="2133600" cy="213360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6EDD8DC0-146D-9030-F089-69C5ECED03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4268" y="1457611"/>
            <a:ext cx="2133600" cy="2133600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D4ECD8F9-FAFC-050F-A8CA-FC9B886733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5533" y="1457611"/>
            <a:ext cx="2133600" cy="2133600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D355A7B3-2DF0-D852-4C17-58D8A9C168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6798" y="1457611"/>
            <a:ext cx="2133600" cy="213360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2ABC38CC-BA35-504C-5705-C7B26BB5B0C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43003" y="3940110"/>
            <a:ext cx="2133600" cy="2133600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08255587-30B7-442B-2043-C1E37C6593B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4268" y="3940110"/>
            <a:ext cx="2133600" cy="2133600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AEEAB201-673D-FD99-0706-BDFA2C47900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5533" y="3940110"/>
            <a:ext cx="2133600" cy="2133600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089CD01D-A142-57CB-69C1-C0C5F674A27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496798" y="3940110"/>
            <a:ext cx="21336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0981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D2E67C-F375-75CC-DA7F-CD6BA421BC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792D20-0141-531A-D289-6AF270869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Ds1 – </a:t>
            </a:r>
            <a:r>
              <a:rPr lang="de-DE" dirty="0" err="1"/>
              <a:t>VisionTransformer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3061E7D-2C8C-A541-4CF1-9608976159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EE9245A-F70E-4570-0417-B7767B92B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Markus Friedrich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C19DB91-4D0D-4403-27F7-6D4C2B44C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Advanced Deep Learning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24C9077-2593-D86A-53BB-4BD8B1F2A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61CF-9A47-4C8C-A01E-566DC0626ACC}" type="slidenum">
              <a:rPr lang="de-DE" smtClean="0"/>
              <a:pPr/>
              <a:t>24</a:t>
            </a:fld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53127A37-C6E9-D003-D202-EB9E207599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7702" y="860929"/>
            <a:ext cx="8796594" cy="5277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7490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9639EF-B144-6002-6841-996E3F411B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5C0C24-08D3-F362-BB09-A9BCD2564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Ds2 – </a:t>
            </a:r>
            <a:r>
              <a:rPr lang="de-DE" dirty="0" err="1"/>
              <a:t>AlexNet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075E28F-930E-1408-0DE6-4EE124305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Markus Friedrich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638066C-85D4-65D8-2B27-94D577F26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Advanced Deep Learning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CFDB8F5-3374-E6FB-9E0A-EEC82E781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61CF-9A47-4C8C-A01E-566DC0626ACC}" type="slidenum">
              <a:rPr lang="de-DE" smtClean="0"/>
              <a:pPr/>
              <a:t>25</a:t>
            </a:fld>
            <a:endParaRPr lang="de-DE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02FDBB67-460C-7C6D-9FFF-005B245DFA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475" y="1484554"/>
            <a:ext cx="11449049" cy="4665127"/>
          </a:xfrm>
        </p:spPr>
        <p:txBody>
          <a:bodyPr/>
          <a:lstStyle/>
          <a:p>
            <a:endParaRPr lang="en-US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F44FCA76-216E-D4C2-3DCE-C7DB35B00D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474" y="1098194"/>
            <a:ext cx="10693400" cy="5137845"/>
          </a:xfrm>
          <a:prstGeom prst="rect">
            <a:avLst/>
          </a:prstGeom>
        </p:spPr>
      </p:pic>
      <p:sp>
        <p:nvSpPr>
          <p:cNvPr id="3" name="Rectangle 1">
            <a:extLst>
              <a:ext uri="{FF2B5EF4-FFF2-40B4-BE49-F238E27FC236}">
                <a16:creationId xmlns:a16="http://schemas.microsoft.com/office/drawing/2014/main" id="{F00DC261-6549-573E-44BE-44ADD58DED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473" y="843666"/>
            <a:ext cx="676339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dirty="0">
                <a:latin typeface="+mj-lt"/>
              </a:rPr>
              <a:t>B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atch</a:t>
            </a:r>
            <a:r>
              <a:rPr lang="de-DE" altLang="de-DE" dirty="0">
                <a:latin typeface="+mj-lt"/>
              </a:rPr>
              <a:t>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size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 64, </a:t>
            </a:r>
            <a:r>
              <a:rPr lang="de-DE" altLang="de-DE" dirty="0">
                <a:latin typeface="+mj-lt"/>
              </a:rPr>
              <a:t>D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rop out: 0.5, </a:t>
            </a:r>
            <a:r>
              <a:rPr lang="de-DE" altLang="de-DE" dirty="0">
                <a:latin typeface="+mj-lt"/>
              </a:rPr>
              <a:t>L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earning rate: 0.0008,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Epochs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 50 </a:t>
            </a:r>
          </a:p>
        </p:txBody>
      </p:sp>
    </p:spTree>
    <p:extLst>
      <p:ext uri="{BB962C8B-B14F-4D97-AF65-F5344CB8AC3E}">
        <p14:creationId xmlns:p14="http://schemas.microsoft.com/office/powerpoint/2010/main" val="41211596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20D8CD-2A52-F127-A146-9363B47B1C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2CB496-C464-35C6-79B1-106CFF763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Ds2 – </a:t>
            </a:r>
            <a:r>
              <a:rPr lang="de-DE" dirty="0" err="1"/>
              <a:t>AlexNet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9D88782-1E93-ED10-4E19-F88015F39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Markus Friedrich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0390076-C78F-1FF7-266A-CF8F773DB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Advanced Deep Learning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452ACAD-4290-0A1C-632D-7419DC0B4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61CF-9A47-4C8C-A01E-566DC0626ACC}" type="slidenum">
              <a:rPr lang="de-DE" smtClean="0"/>
              <a:pPr/>
              <a:t>26</a:t>
            </a:fld>
            <a:endParaRPr lang="de-DE"/>
          </a:p>
        </p:txBody>
      </p:sp>
      <p:pic>
        <p:nvPicPr>
          <p:cNvPr id="10" name="Inhaltsplatzhalter 9" descr="Ein Bild, das Person, Menschliches Gesicht, Kleidung, Verschwommen enthält.&#10;&#10;Automatisch generierte Beschreibung">
            <a:extLst>
              <a:ext uri="{FF2B5EF4-FFF2-40B4-BE49-F238E27FC236}">
                <a16:creationId xmlns:a16="http://schemas.microsoft.com/office/drawing/2014/main" id="{B99B5037-0608-1C26-5752-890EF8981D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0950" y="3701569"/>
            <a:ext cx="2133600" cy="2133600"/>
          </a:xfrm>
        </p:spPr>
      </p:pic>
      <p:pic>
        <p:nvPicPr>
          <p:cNvPr id="12" name="Grafik 11" descr="Ein Bild, das Person, Menschliches Gesicht, Mann, Wand enthält.&#10;&#10;Automatisch generierte Beschreibung">
            <a:extLst>
              <a:ext uri="{FF2B5EF4-FFF2-40B4-BE49-F238E27FC236}">
                <a16:creationId xmlns:a16="http://schemas.microsoft.com/office/drawing/2014/main" id="{1ABE08BE-C18A-67E1-0960-8EAEEAEFBA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0950" y="1445022"/>
            <a:ext cx="2133600" cy="2133600"/>
          </a:xfrm>
          <a:prstGeom prst="rect">
            <a:avLst/>
          </a:prstGeom>
        </p:spPr>
      </p:pic>
      <p:pic>
        <p:nvPicPr>
          <p:cNvPr id="14" name="Grafik 13" descr="Ein Bild, das Farbigkeit, Regenbogen, Screenshot enthält.&#10;&#10;Automatisch generierte Beschreibung">
            <a:extLst>
              <a:ext uri="{FF2B5EF4-FFF2-40B4-BE49-F238E27FC236}">
                <a16:creationId xmlns:a16="http://schemas.microsoft.com/office/drawing/2014/main" id="{1F04A37B-CB37-DE70-7653-E06ECE0D68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4262" y="1445022"/>
            <a:ext cx="2133600" cy="2133600"/>
          </a:xfrm>
          <a:prstGeom prst="rect">
            <a:avLst/>
          </a:prstGeom>
        </p:spPr>
      </p:pic>
      <p:pic>
        <p:nvPicPr>
          <p:cNvPr id="16" name="Grafik 15" descr="Ein Bild, das Farbigkeit, Screenshot enthält.&#10;&#10;Automatisch generierte Beschreibung">
            <a:extLst>
              <a:ext uri="{FF2B5EF4-FFF2-40B4-BE49-F238E27FC236}">
                <a16:creationId xmlns:a16="http://schemas.microsoft.com/office/drawing/2014/main" id="{20A56BB0-00E3-4C46-2909-5AFEE8C06C3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7606" y="3701569"/>
            <a:ext cx="2133600" cy="2133600"/>
          </a:xfrm>
          <a:prstGeom prst="rect">
            <a:avLst/>
          </a:prstGeom>
        </p:spPr>
      </p:pic>
      <p:pic>
        <p:nvPicPr>
          <p:cNvPr id="18" name="Grafik 17" descr="Ein Bild, das Farbigkeit, Regenbogen, Kunst enthält.&#10;&#10;Automatisch generierte Beschreibung">
            <a:extLst>
              <a:ext uri="{FF2B5EF4-FFF2-40B4-BE49-F238E27FC236}">
                <a16:creationId xmlns:a16="http://schemas.microsoft.com/office/drawing/2014/main" id="{488CDA69-1722-4EE5-EE04-0C77F1F262C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7606" y="1463806"/>
            <a:ext cx="2133600" cy="2133600"/>
          </a:xfrm>
          <a:prstGeom prst="rect">
            <a:avLst/>
          </a:prstGeom>
        </p:spPr>
      </p:pic>
      <p:pic>
        <p:nvPicPr>
          <p:cNvPr id="20" name="Grafik 19" descr="Ein Bild, das Farbigkeit, Regenbogen, Screenshot enthält.&#10;&#10;Automatisch generierte Beschreibung">
            <a:extLst>
              <a:ext uri="{FF2B5EF4-FFF2-40B4-BE49-F238E27FC236}">
                <a16:creationId xmlns:a16="http://schemas.microsoft.com/office/drawing/2014/main" id="{CF85A2DF-A320-4D34-9E50-870D49D8BEB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4262" y="3730913"/>
            <a:ext cx="2133600" cy="2133600"/>
          </a:xfrm>
          <a:prstGeom prst="rect">
            <a:avLst/>
          </a:prstGeom>
        </p:spPr>
      </p:pic>
      <p:pic>
        <p:nvPicPr>
          <p:cNvPr id="22" name="Grafik 21" descr="Ein Bild, das Farbigkeit, Grafiken, Kunst, Regenbogen enthält.&#10;&#10;Automatisch generierte Beschreibung">
            <a:extLst>
              <a:ext uri="{FF2B5EF4-FFF2-40B4-BE49-F238E27FC236}">
                <a16:creationId xmlns:a16="http://schemas.microsoft.com/office/drawing/2014/main" id="{20ACF8B8-A659-D2C1-1AA5-7A7931AF182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0918" y="3730913"/>
            <a:ext cx="2133600" cy="2133600"/>
          </a:xfrm>
          <a:prstGeom prst="rect">
            <a:avLst/>
          </a:prstGeom>
        </p:spPr>
      </p:pic>
      <p:pic>
        <p:nvPicPr>
          <p:cNvPr id="24" name="Grafik 23" descr="Ein Bild, das Farbigkeit, Screenshot, Kunst, Regenbogen enthält.&#10;&#10;Automatisch generierte Beschreibung">
            <a:extLst>
              <a:ext uri="{FF2B5EF4-FFF2-40B4-BE49-F238E27FC236}">
                <a16:creationId xmlns:a16="http://schemas.microsoft.com/office/drawing/2014/main" id="{4A855196-94B3-0828-F595-B4D511D509D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0918" y="1448886"/>
            <a:ext cx="21336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6099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BDD00B-6D18-3680-9376-08E0A67291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8AC031-8A77-25D7-877D-5C91FE1F7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Ds2 – </a:t>
            </a:r>
            <a:r>
              <a:rPr lang="de-DE" dirty="0" err="1"/>
              <a:t>AlexNet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96DE9BC-20C1-BEF4-64A5-DA37250DF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Markus Friedrich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CDF5967-A3B3-3BC4-0D8F-ACDBEF3EC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Advanced Deep Learning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5956515-B9D1-461C-FC44-3406358C6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61CF-9A47-4C8C-A01E-566DC0626ACC}" type="slidenum">
              <a:rPr lang="de-DE" smtClean="0"/>
              <a:pPr/>
              <a:t>27</a:t>
            </a:fld>
            <a:endParaRPr lang="de-DE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0A4E2727-77D3-AB75-C177-F8A3B566FC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9" name="Grafik 8" descr="Ein Bild, das Reihe, Diagramm, Text, Steigung enthält.&#10;&#10;Automatisch generierte Beschreibung">
            <a:extLst>
              <a:ext uri="{FF2B5EF4-FFF2-40B4-BE49-F238E27FC236}">
                <a16:creationId xmlns:a16="http://schemas.microsoft.com/office/drawing/2014/main" id="{7E892B9F-87A5-C0D4-895B-55DFF5094E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807" y="1015475"/>
            <a:ext cx="10564383" cy="5075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7139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B883A7-1632-5906-1594-ADBE61A10C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263924-41CA-472F-F645-3259712CB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Ds2 – ResNet50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BB4B014-CE46-9D00-9988-5A5871529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Markus Friedrich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21EFDA6-A410-43C4-66EF-1A423624E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Advanced Deep Learning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BDF3903-8A98-DE3D-F82B-9BBEBCBAD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61CF-9A47-4C8C-A01E-566DC0626ACC}" type="slidenum">
              <a:rPr lang="de-DE" smtClean="0"/>
              <a:pPr/>
              <a:t>28</a:t>
            </a:fld>
            <a:endParaRPr lang="de-DE"/>
          </a:p>
        </p:txBody>
      </p:sp>
      <p:pic>
        <p:nvPicPr>
          <p:cNvPr id="8" name="Inhaltsplatzhalter 7" descr="Ein Bild, das Screenshot, Text, Reihe, Diagramm enthält.&#10;&#10;Automatisch generierte Beschreibung">
            <a:extLst>
              <a:ext uri="{FF2B5EF4-FFF2-40B4-BE49-F238E27FC236}">
                <a16:creationId xmlns:a16="http://schemas.microsoft.com/office/drawing/2014/main" id="{B30EA0CF-435B-EA75-A6B3-0914914FD8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" y="1137394"/>
            <a:ext cx="10379823" cy="4987181"/>
          </a:xfrm>
        </p:spPr>
      </p:pic>
      <p:sp>
        <p:nvSpPr>
          <p:cNvPr id="3" name="Rectangle 1">
            <a:extLst>
              <a:ext uri="{FF2B5EF4-FFF2-40B4-BE49-F238E27FC236}">
                <a16:creationId xmlns:a16="http://schemas.microsoft.com/office/drawing/2014/main" id="{DC7D5CDA-5B79-08BE-2BEE-964AADA22C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474" y="859392"/>
            <a:ext cx="663515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Batch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size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 64, Drop out: 0.2, Learning rate: 0.001, </a:t>
            </a:r>
            <a:r>
              <a:rPr lang="de-DE" altLang="de-DE" dirty="0" err="1">
                <a:latin typeface="+mj-lt"/>
              </a:rPr>
              <a:t>Epochs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 50 </a:t>
            </a:r>
          </a:p>
        </p:txBody>
      </p:sp>
    </p:spTree>
    <p:extLst>
      <p:ext uri="{BB962C8B-B14F-4D97-AF65-F5344CB8AC3E}">
        <p14:creationId xmlns:p14="http://schemas.microsoft.com/office/powerpoint/2010/main" val="9877455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1133F7-E5DD-D99F-B585-045C6ABE38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405A01-3845-7B2D-9E1C-007A272E4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Ds2 – ResNet50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73231C0-1917-7F23-B2F2-33A3766DA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Markus Friedrich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46628CE-90B3-74C7-56E1-D0B00B3C2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Advanced Deep Learning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7AB7FE4-8808-0D5A-EAFF-F2619A17F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61CF-9A47-4C8C-A01E-566DC0626ACC}" type="slidenum">
              <a:rPr lang="de-DE" smtClean="0"/>
              <a:pPr/>
              <a:t>29</a:t>
            </a:fld>
            <a:endParaRPr lang="de-DE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532EBC30-5B2E-899A-5CF3-5074678CF7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B76C2CDD-E6F9-275C-0996-51F40FCAF2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7474" y="1459154"/>
            <a:ext cx="2133600" cy="2133600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0966CCC9-F2F8-6795-A869-9990B430E3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6200" y="1469422"/>
            <a:ext cx="2133600" cy="213360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16DEF52F-8D16-E83F-9FE3-19361B57C6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4926" y="1469422"/>
            <a:ext cx="2133600" cy="2133600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0A78C049-19B3-8256-7858-924772DF9B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83652" y="1469422"/>
            <a:ext cx="2133600" cy="2133600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BA863017-10E5-FC64-B934-01A6D355C29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87474" y="3948275"/>
            <a:ext cx="2133600" cy="213360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9794788F-7F3B-BE43-A1F5-30E4EFC466C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86200" y="3948275"/>
            <a:ext cx="2133600" cy="2133600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5ED1EC6A-67C4-2CA4-DE6E-0C467C14CEB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84926" y="3948275"/>
            <a:ext cx="2133600" cy="2133600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F5943B07-FBDE-B645-1DE0-41580DE023E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883652" y="3973071"/>
            <a:ext cx="21336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009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ildplatzhalter 1">
            <a:extLst>
              <a:ext uri="{FF2B5EF4-FFF2-40B4-BE49-F238E27FC236}">
                <a16:creationId xmlns:a16="http://schemas.microsoft.com/office/drawing/2014/main" id="{BD14578D-DF91-3ED9-F16E-D04B6305844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64766F2-98E6-1C3C-A030-DA3E8731554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345ADEF-D52A-44B2-818B-0A12FC94A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Anna Reiter, Chiara Perocco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0C2C279-CEE2-EE39-F189-88777CCC0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Advanced Deep Learning 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E464D61-61A1-7395-251F-0465E2F47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61CF-9A47-4C8C-A01E-566DC0626ACC}" type="slidenum">
              <a:rPr lang="de-DE" smtClean="0"/>
              <a:t>3</a:t>
            </a:fld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0BC1C7CB-3260-75B4-DB16-F52A5E87DA6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FBCFA3FE-A445-7829-04DE-D8BB43D1A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Domain</a:t>
            </a:r>
          </a:p>
        </p:txBody>
      </p:sp>
    </p:spTree>
    <p:extLst>
      <p:ext uri="{BB962C8B-B14F-4D97-AF65-F5344CB8AC3E}">
        <p14:creationId xmlns:p14="http://schemas.microsoft.com/office/powerpoint/2010/main" val="23426098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91ABFF-4468-7FA0-A9AA-6D48FB5187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4232D7-3535-9A48-7F24-986BE1DB9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Ds2 – ResNet50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7F018E9-4CC7-27BD-A2FB-5F6DF309C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Markus Friedrich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E6409D7-BF57-67F5-08EB-1E4B5A60E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Advanced Deep Learning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336583D-2397-144E-1317-238EE9A29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61CF-9A47-4C8C-A01E-566DC0626ACC}" type="slidenum">
              <a:rPr lang="de-DE" smtClean="0"/>
              <a:pPr/>
              <a:t>30</a:t>
            </a:fld>
            <a:endParaRPr lang="de-DE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C780A12F-776A-1DF0-69A7-64E6DF18F2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1B1ECA2F-C586-2BE2-E23A-AC78C8699C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474" y="873148"/>
            <a:ext cx="10959583" cy="5265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7116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D08DDA-CF37-1B3B-EA4A-469090667A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681973-D393-0E75-CBAC-FF46DA66C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Ds2 – </a:t>
            </a:r>
            <a:r>
              <a:rPr lang="de-DE" dirty="0" err="1"/>
              <a:t>VisionTransformer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AC9190B-CDF2-A2D5-A60A-7B9455B70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Markus Friedrich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84AC430-B190-5F19-232D-75CDAC752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Advanced Deep Learning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AAB3CA4-5AAF-DEB8-B69F-C043F1F69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61CF-9A47-4C8C-A01E-566DC0626ACC}" type="slidenum">
              <a:rPr lang="de-DE" smtClean="0"/>
              <a:pPr/>
              <a:t>31</a:t>
            </a:fld>
            <a:endParaRPr lang="de-DE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B32A8E8A-7909-033E-69E9-C13B5DC384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E83873A0-2DD1-1D6B-3E30-DB0A4F8A0F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474" y="1155114"/>
            <a:ext cx="10372727" cy="4983771"/>
          </a:xfrm>
          <a:prstGeom prst="rect">
            <a:avLst/>
          </a:prstGeom>
        </p:spPr>
      </p:pic>
      <p:sp>
        <p:nvSpPr>
          <p:cNvPr id="3" name="Rectangle 1">
            <a:extLst>
              <a:ext uri="{FF2B5EF4-FFF2-40B4-BE49-F238E27FC236}">
                <a16:creationId xmlns:a16="http://schemas.microsoft.com/office/drawing/2014/main" id="{622173EA-AEC7-ED19-C852-0432F1C566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704" y="866694"/>
            <a:ext cx="689163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dirty="0">
                <a:latin typeface="+mj-lt"/>
              </a:rPr>
              <a:t>B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atch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size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 64, </a:t>
            </a:r>
            <a:r>
              <a:rPr lang="de-DE" altLang="de-DE" dirty="0">
                <a:latin typeface="+mj-lt"/>
              </a:rPr>
              <a:t>D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rop</a:t>
            </a:r>
            <a:r>
              <a:rPr lang="de-DE" altLang="de-DE" dirty="0">
                <a:latin typeface="+mj-lt"/>
              </a:rPr>
              <a:t>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out: 0.3,  </a:t>
            </a:r>
            <a:r>
              <a:rPr lang="de-DE" altLang="de-DE" dirty="0">
                <a:latin typeface="+mj-lt"/>
              </a:rPr>
              <a:t>L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earning rate: 0.0001,</a:t>
            </a:r>
            <a:r>
              <a:rPr lang="de-DE" altLang="de-DE" dirty="0">
                <a:latin typeface="+mj-lt"/>
              </a:rPr>
              <a:t> </a:t>
            </a:r>
            <a:r>
              <a:rPr lang="de-DE" altLang="de-DE" dirty="0" err="1">
                <a:latin typeface="+mj-lt"/>
              </a:rPr>
              <a:t>Epochs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 50 </a:t>
            </a:r>
          </a:p>
        </p:txBody>
      </p:sp>
    </p:spTree>
    <p:extLst>
      <p:ext uri="{BB962C8B-B14F-4D97-AF65-F5344CB8AC3E}">
        <p14:creationId xmlns:p14="http://schemas.microsoft.com/office/powerpoint/2010/main" val="36831971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02EE6F-3BDC-2509-A1EA-E23D801EAE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4E0E5C-A8E7-47D2-09CB-60EEE3FD0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Ds2 – </a:t>
            </a:r>
            <a:r>
              <a:rPr lang="de-DE" dirty="0" err="1"/>
              <a:t>VisionTransformer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24805D4-38FC-CFE0-79C8-D6A1713F9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Markus Friedrich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3B72D66-125D-05A6-59A7-2DD64E3CD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Advanced Deep Learning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9ADBC05-A901-699A-ED29-D524CFA23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61CF-9A47-4C8C-A01E-566DC0626ACC}" type="slidenum">
              <a:rPr lang="de-DE" smtClean="0"/>
              <a:pPr/>
              <a:t>32</a:t>
            </a:fld>
            <a:endParaRPr lang="de-DE"/>
          </a:p>
        </p:txBody>
      </p:sp>
      <p:pic>
        <p:nvPicPr>
          <p:cNvPr id="9" name="Inhaltsplatzhalter 8" descr="Ein Bild, das Farbigkeit, Cartoon, Fraktalkunst, Fisch enthält.&#10;&#10;Automatisch generierte Beschreibung">
            <a:extLst>
              <a:ext uri="{FF2B5EF4-FFF2-40B4-BE49-F238E27FC236}">
                <a16:creationId xmlns:a16="http://schemas.microsoft.com/office/drawing/2014/main" id="{A1E319A6-189B-C4E5-2AFB-B76805127E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600" y="1448886"/>
            <a:ext cx="2133600" cy="2133600"/>
          </a:xfrm>
        </p:spPr>
      </p:pic>
      <p:pic>
        <p:nvPicPr>
          <p:cNvPr id="12" name="Grafik 11" descr="Ein Bild, das Screenshot, Majorelle Blue, Electric Blue (Farbe), Farbigkeit enthält.&#10;&#10;Automatisch generierte Beschreibung">
            <a:extLst>
              <a:ext uri="{FF2B5EF4-FFF2-40B4-BE49-F238E27FC236}">
                <a16:creationId xmlns:a16="http://schemas.microsoft.com/office/drawing/2014/main" id="{48F0F35A-5434-FB7D-05EE-39A4520190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0766" y="1448886"/>
            <a:ext cx="2133600" cy="2133600"/>
          </a:xfrm>
          <a:prstGeom prst="rect">
            <a:avLst/>
          </a:prstGeom>
        </p:spPr>
      </p:pic>
      <p:pic>
        <p:nvPicPr>
          <p:cNvPr id="14" name="Grafik 13" descr="Ein Bild, das Farbigkeit, Fraktalkunst, Screenshot, Grafiken enthält.&#10;&#10;Automatisch generierte Beschreibung">
            <a:extLst>
              <a:ext uri="{FF2B5EF4-FFF2-40B4-BE49-F238E27FC236}">
                <a16:creationId xmlns:a16="http://schemas.microsoft.com/office/drawing/2014/main" id="{221AA7D7-1DF6-1220-24F8-D7E8B125BAD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8683" y="1448886"/>
            <a:ext cx="2133600" cy="2133600"/>
          </a:xfrm>
          <a:prstGeom prst="rect">
            <a:avLst/>
          </a:prstGeom>
        </p:spPr>
      </p:pic>
      <p:pic>
        <p:nvPicPr>
          <p:cNvPr id="16" name="Grafik 15" descr="Ein Bild, das Screenshot, Electric Blue (Farbe), violett, Farbigkeit enthält.&#10;&#10;Automatisch generierte Beschreibung">
            <a:extLst>
              <a:ext uri="{FF2B5EF4-FFF2-40B4-BE49-F238E27FC236}">
                <a16:creationId xmlns:a16="http://schemas.microsoft.com/office/drawing/2014/main" id="{276DD7E2-846F-E506-7B95-E575B06EC87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2849" y="1448886"/>
            <a:ext cx="2133600" cy="2133600"/>
          </a:xfrm>
          <a:prstGeom prst="rect">
            <a:avLst/>
          </a:prstGeom>
        </p:spPr>
      </p:pic>
      <p:pic>
        <p:nvPicPr>
          <p:cNvPr id="18" name="Grafik 17" descr="Ein Bild, das Farbigkeit, Fraktalkunst, Screenshot, Grafiken enthält.&#10;&#10;Automatisch generierte Beschreibung">
            <a:extLst>
              <a:ext uri="{FF2B5EF4-FFF2-40B4-BE49-F238E27FC236}">
                <a16:creationId xmlns:a16="http://schemas.microsoft.com/office/drawing/2014/main" id="{7D4B8288-0346-469B-70E8-0BAA298314D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600" y="3802648"/>
            <a:ext cx="2133600" cy="2133600"/>
          </a:xfrm>
          <a:prstGeom prst="rect">
            <a:avLst/>
          </a:prstGeom>
        </p:spPr>
      </p:pic>
      <p:pic>
        <p:nvPicPr>
          <p:cNvPr id="7" name="Grafik 6" descr="Ein Bild, das Farbigkeit, Licht, Electric Blue (Farbe), Screenshot enthält.&#10;&#10;Automatisch generierte Beschreibung">
            <a:extLst>
              <a:ext uri="{FF2B5EF4-FFF2-40B4-BE49-F238E27FC236}">
                <a16:creationId xmlns:a16="http://schemas.microsoft.com/office/drawing/2014/main" id="{A5165FA4-028C-4901-01B5-AC0A0EF5649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8683" y="3802648"/>
            <a:ext cx="2133600" cy="2133600"/>
          </a:xfrm>
          <a:prstGeom prst="rect">
            <a:avLst/>
          </a:prstGeom>
        </p:spPr>
      </p:pic>
      <p:pic>
        <p:nvPicPr>
          <p:cNvPr id="10" name="Grafik 9" descr="Ein Bild, das Electric Blue (Farbe), Cartoon, Kunst, Hand enthält.&#10;&#10;Automatisch generierte Beschreibung">
            <a:extLst>
              <a:ext uri="{FF2B5EF4-FFF2-40B4-BE49-F238E27FC236}">
                <a16:creationId xmlns:a16="http://schemas.microsoft.com/office/drawing/2014/main" id="{7DFC864E-AB8F-7B59-9FBF-454F11F5BFC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0766" y="3802648"/>
            <a:ext cx="2133600" cy="2133600"/>
          </a:xfrm>
          <a:prstGeom prst="rect">
            <a:avLst/>
          </a:prstGeom>
        </p:spPr>
      </p:pic>
      <p:pic>
        <p:nvPicPr>
          <p:cNvPr id="13" name="Grafik 12" descr="Ein Bild, das Screenshot, Farbigkeit, Electric Blue (Farbe), Blau enthält.&#10;&#10;Automatisch generierte Beschreibung">
            <a:extLst>
              <a:ext uri="{FF2B5EF4-FFF2-40B4-BE49-F238E27FC236}">
                <a16:creationId xmlns:a16="http://schemas.microsoft.com/office/drawing/2014/main" id="{6E26D5AB-C87B-CCF0-A7E9-338AC3D8F32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2849" y="3802648"/>
            <a:ext cx="21336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3904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669913-AE1F-590C-A7CD-94746E87F3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ildplatzhalter 1">
            <a:extLst>
              <a:ext uri="{FF2B5EF4-FFF2-40B4-BE49-F238E27FC236}">
                <a16:creationId xmlns:a16="http://schemas.microsoft.com/office/drawing/2014/main" id="{AE244E23-32FC-1441-C8D6-AD99C1EC0AF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D845D88-6BC9-A1ED-6536-D2E1C04F653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917C6C0-5ECE-7A93-2BE8-144341E70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Anna Reiter, Chiara Perocco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1447FDE-2D6F-7217-286C-71AB364A3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Advanced Deep Learning 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FD164F7-008E-C240-AF90-1AD82622C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61CF-9A47-4C8C-A01E-566DC0626ACC}" type="slidenum">
              <a:rPr lang="de-DE" smtClean="0"/>
              <a:t>33</a:t>
            </a:fld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F8D8339B-8CB7-091E-DB8C-96BB472C24E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C6BE9DBC-BB3B-F0FD-B24C-2A7F9EC13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Outlook</a:t>
            </a:r>
          </a:p>
        </p:txBody>
      </p:sp>
    </p:spTree>
    <p:extLst>
      <p:ext uri="{BB962C8B-B14F-4D97-AF65-F5344CB8AC3E}">
        <p14:creationId xmlns:p14="http://schemas.microsoft.com/office/powerpoint/2010/main" val="414254832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69BB09-12CD-FC9A-EC23-1A2E89B5C7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ildplatzhalter 1">
            <a:extLst>
              <a:ext uri="{FF2B5EF4-FFF2-40B4-BE49-F238E27FC236}">
                <a16:creationId xmlns:a16="http://schemas.microsoft.com/office/drawing/2014/main" id="{1A99330F-31CB-95BB-1249-73AC6636D8F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72794D4-D1BA-D39D-AD14-D4102334357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2D6BA20-564B-9847-6BEB-89B6F09EA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Anna Reiter, Chiara Perocco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0D89A86-533D-8DEF-308F-BE8C4A005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Advanced Deep Learning 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2C3B142-AA9E-0041-9DC1-74A9DF30E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61CF-9A47-4C8C-A01E-566DC0626ACC}" type="slidenum">
              <a:rPr lang="de-DE" smtClean="0"/>
              <a:t>34</a:t>
            </a:fld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F6C4B76E-7B95-BB93-949F-DBA2D6ABB83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07112" y="277708"/>
            <a:ext cx="5713413" cy="6465991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/>
              <a:t>More </a:t>
            </a:r>
            <a:r>
              <a:rPr lang="de-DE" dirty="0" err="1"/>
              <a:t>images</a:t>
            </a:r>
            <a:r>
              <a:rPr lang="de-DE" dirty="0"/>
              <a:t> and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augmentation</a:t>
            </a:r>
            <a:r>
              <a:rPr lang="de-DE" dirty="0"/>
              <a:t> </a:t>
            </a:r>
            <a:r>
              <a:rPr lang="de-DE" dirty="0" err="1"/>
              <a:t>improve</a:t>
            </a:r>
            <a:r>
              <a:rPr lang="de-DE" dirty="0"/>
              <a:t> </a:t>
            </a:r>
            <a:r>
              <a:rPr lang="de-DE" dirty="0" err="1"/>
              <a:t>performence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all </a:t>
            </a:r>
            <a:r>
              <a:rPr lang="de-DE" dirty="0" err="1"/>
              <a:t>models</a:t>
            </a:r>
            <a:endParaRPr lang="de-DE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Early Stopping: Due to overfitting and low generalization </a:t>
            </a:r>
            <a:r>
              <a:rPr lang="en-US" dirty="0">
                <a:sym typeface="Wingdings" panose="05000000000000000000" pitchFamily="2" charset="2"/>
              </a:rPr>
              <a:t> patience value should be improved</a:t>
            </a:r>
          </a:p>
          <a:p>
            <a:endParaRPr lang="de-DE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/>
              <a:t>Drop out rate, </a:t>
            </a:r>
            <a:r>
              <a:rPr lang="de-DE" dirty="0" err="1"/>
              <a:t>weight</a:t>
            </a:r>
            <a:r>
              <a:rPr lang="de-DE" dirty="0"/>
              <a:t> </a:t>
            </a:r>
            <a:r>
              <a:rPr lang="de-DE" dirty="0" err="1"/>
              <a:t>decay</a:t>
            </a:r>
            <a:r>
              <a:rPr lang="de-DE" dirty="0"/>
              <a:t>, Learning rate </a:t>
            </a:r>
            <a:r>
              <a:rPr lang="de-DE" dirty="0" err="1"/>
              <a:t>scheduler</a:t>
            </a:r>
            <a:endParaRPr lang="de-DE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 err="1"/>
              <a:t>AlexNet</a:t>
            </a:r>
            <a:r>
              <a:rPr lang="de-DE" dirty="0"/>
              <a:t> </a:t>
            </a:r>
            <a:r>
              <a:rPr lang="de-DE" dirty="0" err="1"/>
              <a:t>has</a:t>
            </a:r>
            <a:r>
              <a:rPr lang="de-DE" dirty="0"/>
              <a:t> </a:t>
            </a:r>
            <a:r>
              <a:rPr lang="de-DE" dirty="0" err="1"/>
              <a:t>best</a:t>
            </a:r>
            <a:r>
              <a:rPr lang="de-DE" dirty="0"/>
              <a:t> </a:t>
            </a:r>
            <a:r>
              <a:rPr lang="de-DE" dirty="0" err="1"/>
              <a:t>focus</a:t>
            </a:r>
            <a:endParaRPr lang="de-DE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F996AA29-2474-347D-6BE5-20C1AD57F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Conclusion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243880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D18CE9-9F40-B3A8-703E-7A14262764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>
            <a:extLst>
              <a:ext uri="{FF2B5EF4-FFF2-40B4-BE49-F238E27FC236}">
                <a16:creationId xmlns:a16="http://schemas.microsoft.com/office/drawing/2014/main" id="{77756563-0B36-715B-2E80-2A8FDB296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Outlook</a:t>
            </a:r>
          </a:p>
        </p:txBody>
      </p:sp>
      <p:sp>
        <p:nvSpPr>
          <p:cNvPr id="10" name="Inhaltsplatzhalter 9">
            <a:extLst>
              <a:ext uri="{FF2B5EF4-FFF2-40B4-BE49-F238E27FC236}">
                <a16:creationId xmlns:a16="http://schemas.microsoft.com/office/drawing/2014/main" id="{D0BAAB43-1E20-FCC9-93DD-D591624EA3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BF9F3B1-553A-3F18-91A0-2B8B185E7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Anna Reiter, Chiara Perocco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6EB82BD-3C7E-E9F1-3274-B7CE43FED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Advanced Deep Learning 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7EE546B-A32A-2B0D-D87A-6EFA77AF0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61CF-9A47-4C8C-A01E-566DC0626ACC}" type="slidenum">
              <a:rPr lang="de-DE" smtClean="0"/>
              <a:t>35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1482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2E7D50F3-A1AC-ED3F-A2B3-0AE2CF7AD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Domain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0998BE61-871E-66FF-F8F2-BF0D460D90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Domain: informative </a:t>
            </a:r>
            <a:r>
              <a:rPr lang="de-DE" dirty="0" err="1"/>
              <a:t>text</a:t>
            </a:r>
            <a:r>
              <a:rPr lang="de-DE" dirty="0"/>
              <a:t> </a:t>
            </a:r>
            <a:r>
              <a:rPr lang="de-DE" dirty="0" err="1"/>
              <a:t>about</a:t>
            </a:r>
            <a:r>
              <a:rPr lang="de-DE" dirty="0"/>
              <a:t> American </a:t>
            </a:r>
            <a:r>
              <a:rPr lang="de-DE" dirty="0" err="1"/>
              <a:t>Sign</a:t>
            </a:r>
            <a:r>
              <a:rPr lang="de-DE" dirty="0"/>
              <a:t> Language (ASL)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err="1"/>
              <a:t>Article</a:t>
            </a:r>
            <a:r>
              <a:rPr lang="de-DE" dirty="0"/>
              <a:t> </a:t>
            </a:r>
            <a:r>
              <a:rPr lang="de-DE" dirty="0" err="1"/>
              <a:t>Structure</a:t>
            </a:r>
            <a:r>
              <a:rPr lang="de-DE" dirty="0"/>
              <a:t>:</a:t>
            </a:r>
          </a:p>
          <a:p>
            <a:pPr marL="457200" indent="-457200">
              <a:buAutoNum type="arabicPeriod"/>
            </a:pPr>
            <a:r>
              <a:rPr lang="de-DE" dirty="0" err="1"/>
              <a:t>Introduction</a:t>
            </a:r>
            <a:endParaRPr lang="de-DE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b="0" dirty="0">
                <a:effectLst/>
              </a:rPr>
              <a:t>The letter in written language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b="0" dirty="0">
                <a:effectLst/>
              </a:rPr>
              <a:t>The letter in sign language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de-DE" b="0" dirty="0" err="1">
                <a:effectLst/>
              </a:rPr>
              <a:t>Conclusion</a:t>
            </a:r>
            <a:endParaRPr lang="de-DE" b="0" dirty="0">
              <a:effectLst/>
            </a:endParaRP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dirty="0"/>
              <a:t>Dataset: </a:t>
            </a:r>
            <a:r>
              <a:rPr lang="en-US" i="0" dirty="0">
                <a:solidFill>
                  <a:srgbClr val="202124"/>
                </a:solidFill>
                <a:effectLst/>
              </a:rPr>
              <a:t>ASL(American Sign Language) Alphabet Dataset  </a:t>
            </a:r>
            <a:r>
              <a:rPr lang="en-US" i="0" dirty="0">
                <a:solidFill>
                  <a:srgbClr val="202124"/>
                </a:solidFill>
                <a:effectLst/>
                <a:sym typeface="Wingdings" panose="05000000000000000000" pitchFamily="2" charset="2"/>
              </a:rPr>
              <a:t> consists of 29 classes (only 26 used)</a:t>
            </a:r>
            <a:endParaRPr lang="en-US" i="0" dirty="0">
              <a:solidFill>
                <a:srgbClr val="202124"/>
              </a:solidFill>
              <a:effectLst/>
            </a:endParaRPr>
          </a:p>
          <a:p>
            <a:pPr marL="0" indent="0">
              <a:buNone/>
            </a:pPr>
            <a:r>
              <a:rPr lang="en-US" dirty="0">
                <a:solidFill>
                  <a:srgbClr val="202124"/>
                </a:solidFill>
              </a:rPr>
              <a:t>Source: Kaggle (</a:t>
            </a:r>
            <a:r>
              <a:rPr lang="en-US" dirty="0">
                <a:hlinkClick r:id="rId2"/>
              </a:rPr>
              <a:t>ASL(American Sign Language) Alphabet Dataset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i="0" dirty="0">
              <a:solidFill>
                <a:srgbClr val="202124"/>
              </a:solidFill>
              <a:effectLst/>
            </a:endParaRP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133D563-983A-0D2E-9BAF-C58705C41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Anna Reiter, Chiara Perocco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33BD3CB-CF80-A137-F9BB-557A158BD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Advanced Deep Learning 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AC607A9-EBDA-3856-1C29-F47612EEF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61CF-9A47-4C8C-A01E-566DC0626ACC}" type="slidenum">
              <a:rPr lang="de-DE" smtClean="0"/>
              <a:t>4</a:t>
            </a:fld>
            <a:endParaRPr lang="de-DE"/>
          </a:p>
        </p:txBody>
      </p:sp>
      <p:sp>
        <p:nvSpPr>
          <p:cNvPr id="8" name="Geschweifte Klammer rechts 7">
            <a:extLst>
              <a:ext uri="{FF2B5EF4-FFF2-40B4-BE49-F238E27FC236}">
                <a16:creationId xmlns:a16="http://schemas.microsoft.com/office/drawing/2014/main" id="{454F29ED-F652-67A5-9A7A-684A44434D42}"/>
              </a:ext>
            </a:extLst>
          </p:cNvPr>
          <p:cNvSpPr/>
          <p:nvPr/>
        </p:nvSpPr>
        <p:spPr>
          <a:xfrm>
            <a:off x="4256315" y="2699657"/>
            <a:ext cx="315685" cy="1785258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310085DF-894A-44D4-9E22-52A2DD42C1E1}"/>
              </a:ext>
            </a:extLst>
          </p:cNvPr>
          <p:cNvSpPr txBox="1"/>
          <p:nvPr/>
        </p:nvSpPr>
        <p:spPr>
          <a:xfrm>
            <a:off x="4572000" y="3437885"/>
            <a:ext cx="5113867" cy="39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97000"/>
              </a:lnSpc>
            </a:pPr>
            <a:r>
              <a:rPr lang="de-DE" sz="2000" dirty="0" err="1"/>
              <a:t>Each</a:t>
            </a:r>
            <a:r>
              <a:rPr lang="de-DE" sz="2000" dirty="0"/>
              <a:t> </a:t>
            </a:r>
            <a:r>
              <a:rPr lang="de-DE" sz="2000" dirty="0" err="1"/>
              <a:t>paragraph</a:t>
            </a:r>
            <a:r>
              <a:rPr lang="de-DE" sz="2000" dirty="0"/>
              <a:t> </a:t>
            </a:r>
            <a:r>
              <a:rPr lang="de-DE" sz="2000" dirty="0" err="1"/>
              <a:t>is</a:t>
            </a:r>
            <a:r>
              <a:rPr lang="de-DE" sz="2000" dirty="0"/>
              <a:t> </a:t>
            </a:r>
            <a:r>
              <a:rPr lang="de-DE" sz="2000" dirty="0" err="1"/>
              <a:t>followed</a:t>
            </a:r>
            <a:r>
              <a:rPr lang="de-DE" sz="2000" dirty="0"/>
              <a:t> </a:t>
            </a:r>
            <a:r>
              <a:rPr lang="de-DE" sz="2000" dirty="0" err="1"/>
              <a:t>by</a:t>
            </a:r>
            <a:r>
              <a:rPr lang="de-DE" sz="2000" dirty="0"/>
              <a:t> an </a:t>
            </a:r>
            <a:r>
              <a:rPr lang="de-DE" sz="2000" dirty="0" err="1"/>
              <a:t>image</a:t>
            </a:r>
            <a:endParaRPr lang="de-DE" sz="2000" dirty="0"/>
          </a:p>
        </p:txBody>
      </p:sp>
      <p:pic>
        <p:nvPicPr>
          <p:cNvPr id="11" name="Grafik 10" descr="Ein Bild, das Finger, Zeichensprache, Daumen, Hand enthält.&#10;&#10;Automatisch generierte Beschreibung">
            <a:extLst>
              <a:ext uri="{FF2B5EF4-FFF2-40B4-BE49-F238E27FC236}">
                <a16:creationId xmlns:a16="http://schemas.microsoft.com/office/drawing/2014/main" id="{2D691C9A-5C2B-DEA7-E4C0-C9B060A156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362" y="321877"/>
            <a:ext cx="3134162" cy="2000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6472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57C6DF-9261-AB8A-412D-072EF33AD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Domain</a:t>
            </a:r>
          </a:p>
        </p:txBody>
      </p:sp>
      <p:pic>
        <p:nvPicPr>
          <p:cNvPr id="8" name="Inhaltsplatzhalter 7" descr="Ein Bild, das Screenshot, Tanz, Hand enthält.&#10;&#10;Automatisch generierte Beschreibung">
            <a:extLst>
              <a:ext uri="{FF2B5EF4-FFF2-40B4-BE49-F238E27FC236}">
                <a16:creationId xmlns:a16="http://schemas.microsoft.com/office/drawing/2014/main" id="{3D1ECAAC-ED2D-B3B3-0680-9EC9F702A7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564" y="1001475"/>
            <a:ext cx="9882872" cy="4910161"/>
          </a:xfr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845F5C3-24C3-AFB7-3550-F88B5C926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Anna Reiter, Chiara Perocco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6F27523-5F32-C8CE-824A-238B6732E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Advanced Deep Learning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FE9778C-989F-353F-2F8B-8E4D9ACEE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61CF-9A47-4C8C-A01E-566DC0626ACC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4093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49B82B-F999-43BF-FDBC-22F2D7EBF6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ildplatzhalter 1">
            <a:extLst>
              <a:ext uri="{FF2B5EF4-FFF2-40B4-BE49-F238E27FC236}">
                <a16:creationId xmlns:a16="http://schemas.microsoft.com/office/drawing/2014/main" id="{82CBFCD2-F625-AA9C-F973-81DE40A291D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BC15623-89E4-44EC-13BB-201DB9F437B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C1A9CA9-E79E-05B6-3FA8-4CE85DDB8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Anna Reiter, Chiara Perocco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50ADB3D-684B-9B06-A949-C4DFB019E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Advanced Deep Learning 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E5A50E8-76D7-B3D7-BBDA-1D870FE03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61CF-9A47-4C8C-A01E-566DC0626ACC}" type="slidenum">
              <a:rPr lang="de-DE" smtClean="0"/>
              <a:t>6</a:t>
            </a:fld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9E7D890B-6CF1-0BE3-8C93-CF7416E3715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77DF2FFB-ABA6-FBCE-AAF6-60013D89A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Architecture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system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172761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2EFBEB-B5C0-CEA3-F76E-BA3EC964C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Architecture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system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69403E3-4AE5-5D9E-2923-BA0FAAA14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Anna Reiter, Chiara Perocco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A4B6030-BBF0-2E19-2385-F892FA269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Advanced Deep Learning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97375AA-E3E7-E301-4891-813246077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61CF-9A47-4C8C-A01E-566DC0626ACC}" type="slidenum">
              <a:rPr lang="de-DE" smtClean="0"/>
              <a:pPr/>
              <a:t>7</a:t>
            </a:fld>
            <a:endParaRPr lang="de-DE"/>
          </a:p>
        </p:txBody>
      </p:sp>
      <p:pic>
        <p:nvPicPr>
          <p:cNvPr id="18" name="Inhaltsplatzhalter 17" descr="Ein Bild, das Text, Screenshot, Diagramm, Design enthält.&#10;&#10;Automatisch generierte Beschreibung">
            <a:extLst>
              <a:ext uri="{FF2B5EF4-FFF2-40B4-BE49-F238E27FC236}">
                <a16:creationId xmlns:a16="http://schemas.microsoft.com/office/drawing/2014/main" id="{D4C96918-4614-1C7C-9080-24F8B27A7E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0854" y="1045532"/>
            <a:ext cx="8770290" cy="4766936"/>
          </a:xfrm>
        </p:spPr>
      </p:pic>
    </p:spTree>
    <p:extLst>
      <p:ext uri="{BB962C8B-B14F-4D97-AF65-F5344CB8AC3E}">
        <p14:creationId xmlns:p14="http://schemas.microsoft.com/office/powerpoint/2010/main" val="25706392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4B0B70-FD98-B926-01DF-5FE551726C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ildplatzhalter 1">
            <a:extLst>
              <a:ext uri="{FF2B5EF4-FFF2-40B4-BE49-F238E27FC236}">
                <a16:creationId xmlns:a16="http://schemas.microsoft.com/office/drawing/2014/main" id="{1C84001F-3792-795B-4EA0-433C56E4DBE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E2339DD-E324-C535-B57D-863487EFCC6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5EE78AC-9663-8E3F-962A-FC9DB8058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Anna Reiter, Chiara Perocco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37317DA-1919-5D12-640D-C93F7CC97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Advanced Deep Learning 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EFE60B3-C542-174D-07CA-EA76B759A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61CF-9A47-4C8C-A01E-566DC0626ACC}" type="slidenum">
              <a:rPr lang="de-DE" smtClean="0"/>
              <a:t>8</a:t>
            </a:fld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D46F6957-F19F-301B-17E4-1BC56FDFE63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80C59677-0D92-B0F2-9B94-7ECF2E498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Object</a:t>
            </a:r>
            <a:r>
              <a:rPr lang="de-DE" dirty="0"/>
              <a:t> </a:t>
            </a:r>
            <a:r>
              <a:rPr lang="de-DE" dirty="0" err="1"/>
              <a:t>Detector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36782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>
            <a:extLst>
              <a:ext uri="{FF2B5EF4-FFF2-40B4-BE49-F238E27FC236}">
                <a16:creationId xmlns:a16="http://schemas.microsoft.com/office/drawing/2014/main" id="{268F133F-4C9A-7707-B34D-766AFFAB1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Object</a:t>
            </a:r>
            <a:r>
              <a:rPr lang="de-DE" dirty="0"/>
              <a:t> </a:t>
            </a:r>
            <a:r>
              <a:rPr lang="de-DE" dirty="0" err="1"/>
              <a:t>Detector</a:t>
            </a:r>
            <a:endParaRPr lang="de-DE" dirty="0"/>
          </a:p>
        </p:txBody>
      </p:sp>
      <p:sp>
        <p:nvSpPr>
          <p:cNvPr id="10" name="Inhaltsplatzhalter 9">
            <a:extLst>
              <a:ext uri="{FF2B5EF4-FFF2-40B4-BE49-F238E27FC236}">
                <a16:creationId xmlns:a16="http://schemas.microsoft.com/office/drawing/2014/main" id="{B094D90E-236B-B3CB-FD5E-EAB07D3098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Laptop </a:t>
            </a:r>
            <a:r>
              <a:rPr lang="de-DE" dirty="0" err="1"/>
              <a:t>camera</a:t>
            </a:r>
            <a:endParaRPr lang="de-DE" dirty="0"/>
          </a:p>
          <a:p>
            <a:r>
              <a:rPr lang="de-DE" dirty="0" err="1"/>
              <a:t>Opencv-python</a:t>
            </a:r>
            <a:endParaRPr lang="de-DE" dirty="0"/>
          </a:p>
          <a:p>
            <a:r>
              <a:rPr lang="de-DE" dirty="0"/>
              <a:t>Takes a </a:t>
            </a:r>
            <a:r>
              <a:rPr lang="de-DE" dirty="0" err="1"/>
              <a:t>photo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triggering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„y“ (</a:t>
            </a:r>
            <a:r>
              <a:rPr lang="de-DE" dirty="0" err="1"/>
              <a:t>yes</a:t>
            </a:r>
            <a:r>
              <a:rPr lang="de-DE" dirty="0"/>
              <a:t>) on </a:t>
            </a:r>
            <a:r>
              <a:rPr lang="de-DE" dirty="0" err="1"/>
              <a:t>keyboard</a:t>
            </a:r>
            <a:endParaRPr lang="de-DE" dirty="0"/>
          </a:p>
          <a:p>
            <a:r>
              <a:rPr lang="de-DE" dirty="0"/>
              <a:t>Takes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photo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triggering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„n“ (</a:t>
            </a:r>
            <a:r>
              <a:rPr lang="de-DE" dirty="0" err="1"/>
              <a:t>no</a:t>
            </a:r>
            <a:r>
              <a:rPr lang="de-DE" dirty="0"/>
              <a:t>) on </a:t>
            </a:r>
            <a:r>
              <a:rPr lang="de-DE" dirty="0" err="1"/>
              <a:t>keyboard</a:t>
            </a: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61C50BC-9D54-6364-B64A-0681C9C40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Anna Reiter, Chiara Perocco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6C9F80D-11E7-C39D-F223-050B7FF75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Advanced Deep Learning 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0FA3F44-66B9-48AA-BE5A-73CE10608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61CF-9A47-4C8C-A01E-566DC0626ACC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4882628"/>
      </p:ext>
    </p:extLst>
  </p:cSld>
  <p:clrMapOvr>
    <a:masterClrMapping/>
  </p:clrMapOvr>
</p:sld>
</file>

<file path=ppt/theme/theme1.xml><?xml version="1.0" encoding="utf-8"?>
<a:theme xmlns:a="http://schemas.openxmlformats.org/drawingml/2006/main" name="Hochschule München">
  <a:themeElements>
    <a:clrScheme name="Benutzerdefiniert 1">
      <a:dk1>
        <a:sysClr val="windowText" lastClr="000000"/>
      </a:dk1>
      <a:lt1>
        <a:sysClr val="window" lastClr="FFFFFF"/>
      </a:lt1>
      <a:dk2>
        <a:srgbClr val="6E6E6E"/>
      </a:dk2>
      <a:lt2>
        <a:srgbClr val="F0F0F0"/>
      </a:lt2>
      <a:accent1>
        <a:srgbClr val="FC5555"/>
      </a:accent1>
      <a:accent2>
        <a:srgbClr val="4AD386"/>
      </a:accent2>
      <a:accent3>
        <a:srgbClr val="FFFF00"/>
      </a:accent3>
      <a:accent4>
        <a:srgbClr val="3E46D9"/>
      </a:accent4>
      <a:accent5>
        <a:srgbClr val="6E6E6E"/>
      </a:accent5>
      <a:accent6>
        <a:srgbClr val="C6C6C6"/>
      </a:accent6>
      <a:hlink>
        <a:srgbClr val="000000"/>
      </a:hlink>
      <a:folHlink>
        <a:srgbClr val="00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6"/>
        </a:solidFill>
        <a:ln>
          <a:noFill/>
        </a:ln>
      </a:spPr>
      <a:bodyPr rtlCol="0" anchor="ctr"/>
      <a:lstStyle>
        <a:defPPr algn="ctr">
          <a:lnSpc>
            <a:spcPct val="97000"/>
          </a:lnSpc>
          <a:defRPr sz="145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lnSpc>
            <a:spcPct val="97000"/>
          </a:lnSpc>
          <a:defRPr sz="145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HM_PowerPoint_16x9_2021-07-26.potx" id="{0E27652A-819D-48C7-9413-641CEABED544}" vid="{512F7106-0EBE-4CCD-961C-C4233B0B7859}"/>
    </a:ext>
  </a:extLst>
</a:theme>
</file>

<file path=ppt/theme/theme2.xml><?xml version="1.0" encoding="utf-8"?>
<a:theme xmlns:a="http://schemas.openxmlformats.org/drawingml/2006/main" name="Office">
  <a:themeElements>
    <a:clrScheme name="Benutzerdefiniert 1">
      <a:dk1>
        <a:sysClr val="windowText" lastClr="000000"/>
      </a:dk1>
      <a:lt1>
        <a:sysClr val="window" lastClr="FFFFFF"/>
      </a:lt1>
      <a:dk2>
        <a:srgbClr val="6E6E6E"/>
      </a:dk2>
      <a:lt2>
        <a:srgbClr val="F0F0F0"/>
      </a:lt2>
      <a:accent1>
        <a:srgbClr val="FC5555"/>
      </a:accent1>
      <a:accent2>
        <a:srgbClr val="4AD386"/>
      </a:accent2>
      <a:accent3>
        <a:srgbClr val="FFFF00"/>
      </a:accent3>
      <a:accent4>
        <a:srgbClr val="3E46D9"/>
      </a:accent4>
      <a:accent5>
        <a:srgbClr val="6E6E6E"/>
      </a:accent5>
      <a:accent6>
        <a:srgbClr val="C6C6C6"/>
      </a:accent6>
      <a:hlink>
        <a:srgbClr val="000000"/>
      </a:hlink>
      <a:folHlink>
        <a:srgbClr val="00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Benutzerdefiniert 1">
      <a:dk1>
        <a:sysClr val="windowText" lastClr="000000"/>
      </a:dk1>
      <a:lt1>
        <a:sysClr val="window" lastClr="FFFFFF"/>
      </a:lt1>
      <a:dk2>
        <a:srgbClr val="6E6E6E"/>
      </a:dk2>
      <a:lt2>
        <a:srgbClr val="F0F0F0"/>
      </a:lt2>
      <a:accent1>
        <a:srgbClr val="FC5555"/>
      </a:accent1>
      <a:accent2>
        <a:srgbClr val="4AD386"/>
      </a:accent2>
      <a:accent3>
        <a:srgbClr val="FFFF00"/>
      </a:accent3>
      <a:accent4>
        <a:srgbClr val="3E46D9"/>
      </a:accent4>
      <a:accent5>
        <a:srgbClr val="6E6E6E"/>
      </a:accent5>
      <a:accent6>
        <a:srgbClr val="C6C6C6"/>
      </a:accent6>
      <a:hlink>
        <a:srgbClr val="000000"/>
      </a:hlink>
      <a:folHlink>
        <a:srgbClr val="00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HM_PowerPoint_16x9_2021-07-26 (5)</Template>
  <TotalTime>0</TotalTime>
  <Words>742</Words>
  <Application>Microsoft Office PowerPoint</Application>
  <PresentationFormat>Breitbild</PresentationFormat>
  <Paragraphs>220</Paragraphs>
  <Slides>35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35</vt:i4>
      </vt:variant>
    </vt:vector>
  </HeadingPairs>
  <TitlesOfParts>
    <vt:vector size="39" baseType="lpstr">
      <vt:lpstr>Arial</vt:lpstr>
      <vt:lpstr>Consolas</vt:lpstr>
      <vt:lpstr>Wingdings</vt:lpstr>
      <vt:lpstr>Hochschule München</vt:lpstr>
      <vt:lpstr>Advanced Deep Learning  Team Project</vt:lpstr>
      <vt:lpstr>OVERVIEW</vt:lpstr>
      <vt:lpstr>Domain</vt:lpstr>
      <vt:lpstr>Domain</vt:lpstr>
      <vt:lpstr>Domain</vt:lpstr>
      <vt:lpstr>Architecture of the system</vt:lpstr>
      <vt:lpstr>Architecture of the system</vt:lpstr>
      <vt:lpstr>Object Detector</vt:lpstr>
      <vt:lpstr>Object Detector</vt:lpstr>
      <vt:lpstr>Image Classifier</vt:lpstr>
      <vt:lpstr>Image Classifier</vt:lpstr>
      <vt:lpstr>Article Agent, Artcile Assembler, Diffusion Model</vt:lpstr>
      <vt:lpstr>Article Agent, Artcile Assembler, Diffusion Model</vt:lpstr>
      <vt:lpstr>Results</vt:lpstr>
      <vt:lpstr>Definition Ds1, Ds2</vt:lpstr>
      <vt:lpstr>Ds1 – AlexNet</vt:lpstr>
      <vt:lpstr>Ds1 - AlexNet </vt:lpstr>
      <vt:lpstr>Ds1 - AlexNet</vt:lpstr>
      <vt:lpstr>Ds1 – ResNet50</vt:lpstr>
      <vt:lpstr>Ds1 – ResNet50</vt:lpstr>
      <vt:lpstr>Ds1 – ResNet50</vt:lpstr>
      <vt:lpstr>Ds1 – VisionTransformer</vt:lpstr>
      <vt:lpstr>Ds1 – VisionTransformer</vt:lpstr>
      <vt:lpstr>Ds1 – VisionTransformer</vt:lpstr>
      <vt:lpstr>Ds2 – AlexNet</vt:lpstr>
      <vt:lpstr>Ds2 – AlexNet</vt:lpstr>
      <vt:lpstr>Ds2 – AlexNet</vt:lpstr>
      <vt:lpstr>Ds2 – ResNet50</vt:lpstr>
      <vt:lpstr>Ds2 – ResNet50</vt:lpstr>
      <vt:lpstr>Ds2 – ResNet50</vt:lpstr>
      <vt:lpstr>Ds2 – VisionTransformer</vt:lpstr>
      <vt:lpstr>Ds2 – VisionTransformer</vt:lpstr>
      <vt:lpstr>Outlook</vt:lpstr>
      <vt:lpstr>Conclusion</vt:lpstr>
      <vt:lpstr>Outlook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</dc:title>
  <dc:creator>Markus Friedrich</dc:creator>
  <cp:lastModifiedBy>Anna Reiter</cp:lastModifiedBy>
  <cp:revision>219</cp:revision>
  <dcterms:created xsi:type="dcterms:W3CDTF">2024-09-10T11:38:08Z</dcterms:created>
  <dcterms:modified xsi:type="dcterms:W3CDTF">2025-01-14T18:36:39Z</dcterms:modified>
</cp:coreProperties>
</file>