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9" r:id="rId6"/>
    <p:sldId id="270" r:id="rId7"/>
    <p:sldId id="271" r:id="rId8"/>
    <p:sldId id="263" r:id="rId9"/>
    <p:sldId id="262" r:id="rId10"/>
    <p:sldId id="272" r:id="rId11"/>
    <p:sldId id="273" r:id="rId12"/>
    <p:sldId id="265" r:id="rId13"/>
    <p:sldId id="264" r:id="rId14"/>
    <p:sldId id="278" r:id="rId15"/>
    <p:sldId id="282" r:id="rId16"/>
    <p:sldId id="281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4" r:id="rId28"/>
    <p:sldId id="297" r:id="rId29"/>
    <p:sldId id="298" r:id="rId30"/>
    <p:sldId id="299" r:id="rId31"/>
    <p:sldId id="295" r:id="rId32"/>
    <p:sldId id="296" r:id="rId33"/>
    <p:sldId id="301" r:id="rId34"/>
    <p:sldId id="300" r:id="rId35"/>
    <p:sldId id="302" r:id="rId36"/>
    <p:sldId id="280" r:id="rId37"/>
    <p:sldId id="279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082" autoAdjust="0"/>
  </p:normalViewPr>
  <p:slideViewPr>
    <p:cSldViewPr snapToGrid="0">
      <p:cViewPr>
        <p:scale>
          <a:sx n="70" d="100"/>
          <a:sy n="70" d="100"/>
        </p:scale>
        <p:origin x="107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24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65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4DE20-88B4-C005-F8A4-22D8AEEA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A3949C2-35A0-5879-FE44-69CB2F09F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0461AC-37BB-8A53-6504-F4349AE12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699F67-1A52-0675-BA9D-921456836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0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Fakultät oder Einheit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0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0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0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0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Markus Friedrich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10" Type="http://schemas.openxmlformats.org/officeDocument/2006/relationships/image" Target="../media/image64.jpg"/><Relationship Id="rId4" Type="http://schemas.openxmlformats.org/officeDocument/2006/relationships/image" Target="../media/image58.jpg"/><Relationship Id="rId9" Type="http://schemas.openxmlformats.org/officeDocument/2006/relationships/image" Target="../media/image6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debashishsau/aslamerican-sign-language-aplhabet-datase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2CBAA-D84E-F622-7C4C-3F3F46A6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Deep Learning</a:t>
            </a:r>
            <a:br>
              <a:rPr lang="de-DE" dirty="0"/>
            </a:br>
            <a:br>
              <a:rPr lang="de-DE" b="0" dirty="0"/>
            </a:br>
            <a:r>
              <a:rPr lang="de-DE" b="0" dirty="0"/>
              <a:t>Team Project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16151-2BDB-5AF7-D069-F6CAD14BC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Fakultät 7 </a:t>
            </a:r>
          </a:p>
          <a:p>
            <a:endParaRPr lang="de-DE" dirty="0"/>
          </a:p>
          <a:p>
            <a:r>
              <a:rPr lang="de-DE" dirty="0"/>
              <a:t>Anna Reiter, Chiara Perocco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0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6EBF8-66B2-FA58-4C5D-A3FE2A55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376BA73-145E-2D99-547F-84770E3B92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782A08-EBD5-F8F2-1E0A-90D4DC657F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75154-6205-1347-D50B-970B3802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A9DF2-2A8E-A6A7-3FAE-CF0B9B47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D40-F1B5-3DB6-6410-9C17EE9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836996-614D-1325-36C3-8C068FADD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8E1BFA8-AEBF-DBF3-935F-7780008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13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F4414-6A51-23F7-F6C1-42880C703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56C6287-71DD-70EE-A41A-F42E00D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CCF4A81-F479-29F2-AE7E-DEE61906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r>
              <a:rPr lang="de-DE" dirty="0" err="1"/>
              <a:t>VisionTransformer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r>
              <a:rPr lang="de-DE" dirty="0"/>
              <a:t>ResNet50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69E9-7149-AE76-C607-B2D2018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4C602-6435-41A7-7456-1C46CC37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AC0AB-9CE2-8403-164F-AFC811E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5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CDAD-DAF7-384B-A611-7D867DDE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43AE90D-95F1-6086-CF45-3156CF1EB5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ACE2D-F778-FDE3-4936-2DBCF4119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93EEC-5A6E-56D0-8F02-5092D29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C59FF-6BBB-D626-A695-1F644E9B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B599A-0A5A-4670-105F-1D578DEB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12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B43C359-4159-E60A-FF96-7208AE87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3" y="277709"/>
            <a:ext cx="9799815" cy="1638404"/>
          </a:xfrm>
        </p:spPr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</p:spTree>
    <p:extLst>
      <p:ext uri="{BB962C8B-B14F-4D97-AF65-F5344CB8AC3E}">
        <p14:creationId xmlns:p14="http://schemas.microsoft.com/office/powerpoint/2010/main" val="356847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36BF4A2-D5D9-D6E5-E454-0711F7E8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7F924D1-BDF6-6397-7219-0E536B60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Tools: Wikipedia, DuckDuckGo</a:t>
            </a:r>
          </a:p>
          <a:p>
            <a:r>
              <a:rPr lang="de-DE" dirty="0"/>
              <a:t>LLM: Llama3.1 von </a:t>
            </a:r>
            <a:r>
              <a:rPr lang="de-DE" dirty="0" err="1"/>
              <a:t>Ollama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and </a:t>
            </a:r>
            <a:r>
              <a:rPr lang="de-DE" dirty="0" err="1"/>
              <a:t>Pandoc</a:t>
            </a:r>
            <a:endParaRPr lang="de-DE" dirty="0"/>
          </a:p>
          <a:p>
            <a:r>
              <a:rPr lang="de-DE" dirty="0" err="1"/>
              <a:t>HuggingFace</a:t>
            </a:r>
            <a:r>
              <a:rPr lang="de-DE" dirty="0"/>
              <a:t> Model: </a:t>
            </a:r>
            <a:r>
              <a:rPr lang="de-DE" b="0" dirty="0" err="1">
                <a:effectLst/>
              </a:rPr>
              <a:t>kakaobrain</a:t>
            </a:r>
            <a:r>
              <a:rPr lang="de-DE" b="0" dirty="0">
                <a:effectLst/>
              </a:rPr>
              <a:t>/karlo-v1-alpha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68D57-3A0C-0012-2163-B62F1424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27737-024B-1CAE-3C08-E7C002DA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FE6DA-ED13-0CC5-7903-FA56BCB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0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B39D-E2A6-1ED0-4CD2-50902E0D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8ED39A6-27CC-8491-E72E-7967AC254D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FB80-C06F-C9E3-B593-6F31AF8EC9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4BF4E-7209-E2AC-BE60-40B2EB2A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C6963-097F-4EA0-CB1A-F90733D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F431D-ED61-EF2D-8113-754A64AC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F80354-A93C-F0A8-00A0-F3E103204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60738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Ds1</a:t>
            </a:r>
          </a:p>
          <a:p>
            <a:r>
              <a:rPr lang="de-DE" dirty="0"/>
              <a:t>	1.1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1.2 ResNet50</a:t>
            </a:r>
          </a:p>
          <a:p>
            <a:r>
              <a:rPr lang="de-DE" dirty="0"/>
              <a:t>	1.3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2. Ds2</a:t>
            </a:r>
          </a:p>
          <a:p>
            <a:r>
              <a:rPr lang="de-DE" dirty="0"/>
              <a:t>	2.1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2.2 ResNet50</a:t>
            </a:r>
          </a:p>
          <a:p>
            <a:r>
              <a:rPr lang="de-DE" dirty="0"/>
              <a:t>	2.3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3. Ds3</a:t>
            </a:r>
          </a:p>
          <a:p>
            <a:r>
              <a:rPr lang="de-DE" dirty="0"/>
              <a:t>	3.1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3.2 ResNet50</a:t>
            </a:r>
          </a:p>
          <a:p>
            <a:r>
              <a:rPr lang="de-DE" dirty="0"/>
              <a:t>	3.3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EC5263-3AC4-97B4-ABB7-541EEE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7DE1E-68C5-D835-8A47-4340DF26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B7F9E4F-EFA6-46D7-411C-BBEC06B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Ds1, Ds2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0999EE2-AA0E-07B8-F1C7-E4087504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42" y="1462509"/>
            <a:ext cx="5555396" cy="4665127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b="1" dirty="0"/>
              <a:t>Ds1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1800" dirty="0"/>
              <a:t>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computing</a:t>
            </a:r>
            <a:r>
              <a:rPr lang="de-DE" sz="1800" dirty="0">
                <a:sym typeface="Wingdings" panose="05000000000000000000" pitchFamily="2" charset="2"/>
              </a:rPr>
              <a:t> power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Hyperparameter </a:t>
            </a:r>
            <a:r>
              <a:rPr lang="de-DE" sz="1800" dirty="0" err="1"/>
              <a:t>tuning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opruna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BB1C1-970F-868B-2BCC-3F139A9E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6F50B-23E4-A0E0-4B26-9D52D4D3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1FDAB-AF64-4328-8A91-B3BB984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15</a:t>
            </a:fld>
            <a:endParaRPr lang="de-DE"/>
          </a:p>
        </p:txBody>
      </p:sp>
      <p:sp>
        <p:nvSpPr>
          <p:cNvPr id="7" name="Inhaltsplatzhalter 9">
            <a:extLst>
              <a:ext uri="{FF2B5EF4-FFF2-40B4-BE49-F238E27FC236}">
                <a16:creationId xmlns:a16="http://schemas.microsoft.com/office/drawing/2014/main" id="{991F47F8-1EF2-DA77-8AC2-BE1F28A22029}"/>
              </a:ext>
            </a:extLst>
          </p:cNvPr>
          <p:cNvSpPr txBox="1">
            <a:spLocks/>
          </p:cNvSpPr>
          <p:nvPr/>
        </p:nvSpPr>
        <p:spPr>
          <a:xfrm>
            <a:off x="6096001" y="1448885"/>
            <a:ext cx="5724524" cy="4665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/>
              <a:t>Ds2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Adjustment </a:t>
            </a:r>
            <a:r>
              <a:rPr lang="de-DE" sz="1800" dirty="0" err="1"/>
              <a:t>of</a:t>
            </a:r>
            <a:r>
              <a:rPr lang="de-DE" sz="1800" dirty="0"/>
              <a:t> ds1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mediapipe</a:t>
            </a:r>
            <a:r>
              <a:rPr lang="de-DE" sz="1800" dirty="0"/>
              <a:t>; 1300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</a:t>
            </a:r>
            <a:r>
              <a:rPr lang="de-DE" sz="1800" dirty="0" err="1"/>
              <a:t>rotation</a:t>
            </a:r>
            <a:r>
              <a:rPr lang="de-DE" sz="1800" dirty="0"/>
              <a:t>, </a:t>
            </a:r>
            <a:r>
              <a:rPr lang="de-DE" sz="1800" dirty="0" err="1"/>
              <a:t>colour</a:t>
            </a:r>
            <a:r>
              <a:rPr lang="de-DE" sz="1800" dirty="0"/>
              <a:t> </a:t>
            </a:r>
            <a:r>
              <a:rPr lang="de-DE" sz="1800" dirty="0" err="1"/>
              <a:t>properties</a:t>
            </a:r>
            <a:r>
              <a:rPr lang="de-DE" sz="1800" dirty="0"/>
              <a:t>, affine </a:t>
            </a:r>
            <a:r>
              <a:rPr lang="de-DE" sz="1800" dirty="0" err="1"/>
              <a:t>transformations</a:t>
            </a:r>
            <a:r>
              <a:rPr lang="de-DE" sz="1800" dirty="0"/>
              <a:t>, </a:t>
            </a:r>
            <a:r>
              <a:rPr lang="de-DE" sz="1800" dirty="0" err="1"/>
              <a:t>grayscale</a:t>
            </a:r>
            <a:r>
              <a:rPr lang="de-DE" sz="1800" dirty="0"/>
              <a:t> </a:t>
            </a:r>
            <a:r>
              <a:rPr lang="de-DE" sz="1800" dirty="0" err="1"/>
              <a:t>conversion</a:t>
            </a: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1733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E20FD-F754-6754-6BF2-119B65C2D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A825DEA-049C-E6D8-3432-88BA80A0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25AC4E-A8AF-5324-3BFB-EB236904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EC456-7514-50A1-D727-E90ED7C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CC26-6016-51F3-BC81-3D1BB0F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3E341-BA2A-E803-5EED-45C63E2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16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269621-63D2-C254-B02E-06CC78C7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4" y="1228724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3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F60E-E191-DB7B-DCE7-93D29C8E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100CA9C-6E9B-A80E-E6FD-ED1C0669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FC681-17D0-285B-6A3E-E23AFCF1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AE583-D86B-6520-F90F-FCD4451D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AF801-6FA5-889F-CB75-6100513F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17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9838F1-C4C6-6DDD-90CA-FD1F9981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5" y="1365206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CAD4A9-C476-0E12-1A47-DCC84A19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286" y="1365206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7BEAD1-AD45-FA3B-FEB2-4AF225AD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17" y="136520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0A418A-69EF-0B28-9E3E-DBECCBE8D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948" y="1365206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9FEF30-1801-E662-6BC6-F63ACD215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455" y="383328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CBDD4D-DF20-C8B9-C2A6-1C6F12226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286" y="3833281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67511D2-374C-2864-2F20-77926B37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117" y="383328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9B7B31-3EC8-1786-2DA9-E657EB26F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2948" y="383328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9ABD5-FFBB-72A4-3244-E30325D2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4C2AEAB-B2B8-2346-DE4B-7CABC11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EF635D9-48AA-7626-2D7D-E77554E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D3D-864E-4079-8ECC-050712ED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E9ADC-8C0D-45A4-6065-C199A323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55A9E-ED6B-8C9A-52BB-3CBD112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639A26-4707-1F5B-6A74-66E6DCFC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6" y="1039574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70D2E-E26D-0CDC-CCAE-12D263F5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8F293-6EC1-3E8C-CA0E-BD4D56DF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22635-D8E1-FC5F-AFFB-1C34F62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594C0-055E-785C-E28A-03B9A4E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4ED81-309A-2EBC-DCC3-8E4EA62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74BFA3-F07A-073A-A1AB-E327CD8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57" y="1016090"/>
            <a:ext cx="9823486" cy="51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2A108BF-4AD3-18EE-3A70-E41D441BD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430DA-2E96-5701-951A-A5B186EB11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64E68-4922-CAD9-BDAF-E51D25AB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1E5E3-731C-D48E-3A79-0F3EBD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E396D-A817-4F16-DB78-396F515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D92A889-B7BF-0ACA-20DB-425AB4029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576166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1.1 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1.2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1.3 Image </a:t>
            </a:r>
            <a:r>
              <a:rPr lang="de-DE" dirty="0" err="1"/>
              <a:t>Classifier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1.4 </a:t>
            </a:r>
            <a:r>
              <a:rPr lang="de-DE" dirty="0" err="1"/>
              <a:t>Article</a:t>
            </a:r>
            <a:r>
              <a:rPr lang="de-DE" dirty="0"/>
              <a:t> Agent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1.5 </a:t>
            </a:r>
            <a:r>
              <a:rPr lang="de-DE" dirty="0" err="1"/>
              <a:t>Article</a:t>
            </a:r>
            <a:r>
              <a:rPr lang="de-DE" dirty="0"/>
              <a:t> Assembler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1.6 Diffusion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Results</a:t>
            </a:r>
            <a:endParaRPr lang="de-DE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Conclusion</a:t>
            </a:r>
            <a:r>
              <a:rPr lang="de-DE" dirty="0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Outlook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CB31963-4B6D-7A5F-7916-741597B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0569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A908-85B2-B913-5E60-35713C10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1E47B-0DD9-2E69-01F4-8082653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052D8-F8EC-0366-0BB8-513EF3FA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E10ED-5105-5A1A-3F41-B6AB7F5C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14216-2E48-F93D-3329-D7137CE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CCB189-C231-5971-4CDD-908E519E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4" y="1347779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0052AC8-EE87-B47D-2F7F-1C9A4993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86" y="1347779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B32ACDD-0D0D-A882-4E77-9052FE4E3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28" y="1347779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0D6472-1CE3-1B83-4199-2031DFB8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70" y="134777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807574-6BC5-AEA0-FB66-03B25D08C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4" y="3972782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7D7C461-0E72-3AEF-1FA2-082D48AE4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86" y="3972782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45F033-23A1-9C64-8F2C-5867E8B65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28" y="3972782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2A6A1F-81EB-3D03-5662-F6B0FA5C2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70" y="397278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3DA7-5742-2449-5044-79048563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A3E3C-21D6-9F00-636A-496CC8A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9892B-FD0E-62CE-03D8-F267ADD8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9E94A-43C8-937A-70EA-FCCA5BF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96092-A06E-85E7-01A4-F1BFC3EE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3EAFEC-E7BA-0305-E816-51C36072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280888-5246-F210-5719-C86825F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49" y="986700"/>
            <a:ext cx="8748899" cy="52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06C4-CFC1-A87D-6A3B-A7668BCD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4DED5-067F-76C0-9421-6C82E62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5F2CD-0091-3D0B-09AB-065B8E36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627AB-08EE-6227-24F1-9187500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800B0-55FF-4701-823E-37696DA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AE3F8-D473-754B-05D2-B308B1C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6CAD99-B1F4-15B6-ABF5-AA84E9FF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22" y="1049593"/>
            <a:ext cx="7249553" cy="5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A8681-5178-2093-8620-7E7BC1A8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6B290-6452-6ECD-D381-01BAC4F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CA399-CE7A-629E-94E2-8E391D5E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196AA-5A18-6EAA-3657-5FB19A60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B7ECA-3B10-3A6F-E471-29FEDE4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F008A0-33C6-D4E3-3C17-B576AE5A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4" y="1348751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DD8DC0-146D-9030-F089-69C5ECED0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99" y="1348751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ECD8F9-FAFC-050F-A8CA-FC9B8867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64" y="1348751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355A7B3-2DF0-D852-4C17-58D8A9C16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29" y="1348751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ABC38CC-BA35-504C-5705-C7B26BB5B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834" y="3831250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255587-30B7-442B-2043-C1E37C659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99" y="3831250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EEAB201-673D-FD99-0706-BDFA2C479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64" y="3831250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89CD01D-A142-57CB-69C1-C0C5F674A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629" y="383125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9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E67C-F375-75CC-DA7F-CD6BA42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92D20-0141-531A-D289-6AF27086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61E7D-2C8C-A541-4CF1-96089761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245A-F70E-4570-0417-B7767B92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9DB91-4D0D-4403-27F7-6D4C2B44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C9077-2593-D86A-53BB-4BD8B1F2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127A37-C6E9-D003-D202-EB9E2075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2" y="958084"/>
            <a:ext cx="8796594" cy="5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639EF-B144-6002-6841-996E3F41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0C24-08D3-F362-BB09-A9BCD256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5E28F-930E-1408-0DE6-4EE1243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066C-85D4-65D8-2B27-94D577F2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DB8F5-3374-E6FB-9E0A-EEC82E78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FDBB67-460C-7C6D-9FFF-005B245DF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84554"/>
            <a:ext cx="11449049" cy="4665127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4FCA76-216E-D4C2-3DCE-C7DB35B0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209953"/>
            <a:ext cx="10693400" cy="51378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00DC261-6549-573E-44BE-44ADD58D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3" y="843666"/>
            <a:ext cx="6763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+mj-lt"/>
              </a:rPr>
              <a:t>B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</a:t>
            </a:r>
            <a:r>
              <a:rPr lang="de-DE" altLang="de-DE" dirty="0"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</a:t>
            </a:r>
            <a:r>
              <a:rPr lang="de-DE" altLang="de-DE" dirty="0">
                <a:latin typeface="+mj-lt"/>
              </a:rPr>
              <a:t>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 out: 0.5, </a:t>
            </a:r>
            <a:r>
              <a:rPr lang="de-DE" altLang="de-DE" dirty="0">
                <a:latin typeface="+mj-lt"/>
              </a:rPr>
              <a:t>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0.0008,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412115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D8CD-2A52-F127-A146-9363B47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CB496-C464-35C6-79B1-106CFF7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88782-1E93-ED10-4E19-F88015F3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90076-C78F-1FF7-266A-CF8F773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2ACAD-4290-0A1C-632D-7419DC0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10" name="Inhaltsplatzhalter 9" descr="Ein Bild, das Person, Menschliches Gesicht, Kleidung, Verschwommen enthält.&#10;&#10;Automatisch generierte Beschreibung">
            <a:extLst>
              <a:ext uri="{FF2B5EF4-FFF2-40B4-BE49-F238E27FC236}">
                <a16:creationId xmlns:a16="http://schemas.microsoft.com/office/drawing/2014/main" id="{B99B5037-0608-1C26-5752-890EF8981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78" y="3658025"/>
            <a:ext cx="2133600" cy="2133600"/>
          </a:xfrm>
        </p:spPr>
      </p:pic>
      <p:pic>
        <p:nvPicPr>
          <p:cNvPr id="12" name="Grafik 11" descr="Ein Bild, das Person, Menschliches Gesicht, Mann, Wand enthält.&#10;&#10;Automatisch generierte Beschreibung">
            <a:extLst>
              <a:ext uri="{FF2B5EF4-FFF2-40B4-BE49-F238E27FC236}">
                <a16:creationId xmlns:a16="http://schemas.microsoft.com/office/drawing/2014/main" id="{1ABE08BE-C18A-67E1-0960-8EAEEAEFB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78" y="1401478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1F04A37B-CB37-DE70-7653-E06ECE0D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0" y="1401478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Farbigkeit, Screenshot enthält.&#10;&#10;Automatisch generierte Beschreibung">
            <a:extLst>
              <a:ext uri="{FF2B5EF4-FFF2-40B4-BE49-F238E27FC236}">
                <a16:creationId xmlns:a16="http://schemas.microsoft.com/office/drawing/2014/main" id="{20A56BB0-00E3-4C46-2909-5AFEE8C06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34" y="3658025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Regenbogen, Kunst enthält.&#10;&#10;Automatisch generierte Beschreibung">
            <a:extLst>
              <a:ext uri="{FF2B5EF4-FFF2-40B4-BE49-F238E27FC236}">
                <a16:creationId xmlns:a16="http://schemas.microsoft.com/office/drawing/2014/main" id="{488CDA69-1722-4EE5-EE04-0C77F1F26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34" y="1420262"/>
            <a:ext cx="2133600" cy="2133600"/>
          </a:xfrm>
          <a:prstGeom prst="rect">
            <a:avLst/>
          </a:prstGeom>
        </p:spPr>
      </p:pic>
      <p:pic>
        <p:nvPicPr>
          <p:cNvPr id="20" name="Grafik 19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CF85A2DF-A320-4D34-9E50-870D49D8B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0" y="3687369"/>
            <a:ext cx="2133600" cy="2133600"/>
          </a:xfrm>
          <a:prstGeom prst="rect">
            <a:avLst/>
          </a:prstGeom>
        </p:spPr>
      </p:pic>
      <p:pic>
        <p:nvPicPr>
          <p:cNvPr id="22" name="Grafik 21" descr="Ein Bild, das Farbigkeit, Grafiken, Kunst, Regenbogen enthält.&#10;&#10;Automatisch generierte Beschreibung">
            <a:extLst>
              <a:ext uri="{FF2B5EF4-FFF2-40B4-BE49-F238E27FC236}">
                <a16:creationId xmlns:a16="http://schemas.microsoft.com/office/drawing/2014/main" id="{20ACF8B8-A659-D2C1-1AA5-7A7931AF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46" y="3687369"/>
            <a:ext cx="2133600" cy="2133600"/>
          </a:xfrm>
          <a:prstGeom prst="rect">
            <a:avLst/>
          </a:prstGeom>
        </p:spPr>
      </p:pic>
      <p:pic>
        <p:nvPicPr>
          <p:cNvPr id="24" name="Grafik 23" descr="Ein Bild, das Farbigkeit, Screenshot, Kunst, Regenbogen enthält.&#10;&#10;Automatisch generierte Beschreibung">
            <a:extLst>
              <a:ext uri="{FF2B5EF4-FFF2-40B4-BE49-F238E27FC236}">
                <a16:creationId xmlns:a16="http://schemas.microsoft.com/office/drawing/2014/main" id="{4A855196-94B3-0828-F595-B4D511D50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46" y="140534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9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D00B-6D18-3680-9376-08E0A672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AC031-8A77-25D7-877D-5C91FE1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DE9BC-20C1-BEF4-64A5-DA37250D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F5967-A3B3-3BC4-0D8F-ACDBEF3E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56515-B9D1-461C-FC44-3406358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4E2727-77D3-AB75-C177-F8A3B566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7E892B9F-87A5-C0D4-895B-55DFF509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7" y="891072"/>
            <a:ext cx="10564383" cy="50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83A7-1632-5906-1594-ADBE61A1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3924-41CA-472F-F645-3259712C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4B014-CE46-9D00-9988-5A587152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EFDA6-A410-43C4-66EF-1A423624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F3903-8A98-DE3D-F82B-9BBEBCB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8" name="Inhaltsplatzhalter 7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B30EA0CF-435B-EA75-A6B3-0914914F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" y="1151704"/>
            <a:ext cx="10379823" cy="4987181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C7D5CDA-5B79-08BE-2BEE-964AADA2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4" y="859392"/>
            <a:ext cx="6635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Drop out: 0.2, Learning rate: 0.001, </a:t>
            </a:r>
            <a:r>
              <a:rPr lang="de-DE" altLang="de-DE" dirty="0" err="1"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98774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33F7-E5DD-D99F-B585-045C6ABE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05A01-3845-7B2D-9E1C-007A272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231C0-1917-7F23-B2F2-33A3766D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628CE-90B3-74C7-56E1-D0B00B3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B7FE4-8808-0D5A-EAFF-F2619A1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6C2CDD-E6F9-275C-0996-51F40FCA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86" y="1197898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66CCC9-F2F8-6795-A869-9990B430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12" y="1208166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DEF52F-8D16-E83F-9FE3-19361B57C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38" y="1208166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A78C049-19B3-8256-7858-924772DF9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564" y="120816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863017-10E5-FC64-B934-01A6D355C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386" y="368701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94788F-7F3B-BE43-A1F5-30E4EFC46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9112" y="3687019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D1EC6A-67C4-2CA4-DE6E-0C467C14C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7838" y="3687019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5943B07-FBDE-B645-1DE0-41580DE023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6564" y="371181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0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D14578D-DF91-3ED9-F16E-D04B630584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766F2-98E6-1C3C-A030-DA3E87315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5ADEF-D52A-44B2-818B-0A12FC9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2C279-CEE2-EE39-F189-88777CCC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64D61-61A1-7395-251F-0465E2F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1C7CB-3260-75B4-DB16-F52A5E87D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BCFA3FE-A445-7829-04DE-D8BB43D1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34260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1ABFF-4468-7FA0-A9AA-6D48FB51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32D7-3535-9A48-7F24-986BE1D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F018E9-4CC7-27BD-A2FB-5F6DF309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6409D7-BF57-67F5-08EB-1E4B5A6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6583D-2397-144E-1317-238EE9A2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80A12F-776A-1DF0-69A7-64E6DF18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1ECA2F-C586-2BE2-E23A-AC78C869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7" y="873148"/>
            <a:ext cx="10959583" cy="52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1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8DDA-CF37-1B3B-EA4A-46909066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81973-D393-0E75-CBAC-FF46DA66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9190B-CDF2-A2D5-A60A-7B9455B7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AC430-B190-5F19-232D-75CDAC75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B3CA4-5AAF-DEB8-B69F-C043F1F6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32A8E8A-7909-033E-69E9-C13B5DC3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3873A0-2DD1-1D6B-3E30-DB0A4F8A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5" y="1228724"/>
            <a:ext cx="10372727" cy="498377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22173EA-AEC7-ED19-C852-0432F1C5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4" y="866694"/>
            <a:ext cx="6891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+mj-lt"/>
              </a:rPr>
              <a:t>B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</a:t>
            </a:r>
            <a:r>
              <a:rPr lang="de-DE" altLang="de-DE" dirty="0">
                <a:latin typeface="+mj-lt"/>
              </a:rPr>
              <a:t>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</a:t>
            </a:r>
            <a:r>
              <a:rPr lang="de-DE" altLang="de-DE" dirty="0"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out: 0.3,  </a:t>
            </a:r>
            <a:r>
              <a:rPr lang="de-DE" altLang="de-DE" dirty="0">
                <a:latin typeface="+mj-lt"/>
              </a:rPr>
              <a:t>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0.0001,</a:t>
            </a:r>
            <a:r>
              <a:rPr lang="de-DE" altLang="de-DE" dirty="0">
                <a:latin typeface="+mj-lt"/>
              </a:rPr>
              <a:t> </a:t>
            </a:r>
            <a:r>
              <a:rPr lang="de-DE" altLang="de-DE" dirty="0" err="1"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3683197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2EE6F-3BDC-2509-A1EA-E23D801EA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E0E5C-A8E7-47D2-09CB-60EEE3F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805D4-38FC-CFE0-79C8-D6A1713F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2D66-125D-05A6-59A7-2DD64E3C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DBC05-A901-699A-ED29-D524CFA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Inhaltsplatzhalter 8" descr="Ein Bild, das Farbigkeit, Cartoon, Fraktalkunst, Fisch enthält.&#10;&#10;Automatisch generierte Beschreibung">
            <a:extLst>
              <a:ext uri="{FF2B5EF4-FFF2-40B4-BE49-F238E27FC236}">
                <a16:creationId xmlns:a16="http://schemas.microsoft.com/office/drawing/2014/main" id="{A1E319A6-189B-C4E5-2AFB-B7680512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6" y="1307371"/>
            <a:ext cx="2133600" cy="2133600"/>
          </a:xfrm>
        </p:spPr>
      </p:pic>
      <p:pic>
        <p:nvPicPr>
          <p:cNvPr id="12" name="Grafik 11" descr="Ein Bild, das Screenshot, Majorelle Blue, Electric Blue (Farbe), Farbigkeit enthält.&#10;&#10;Automatisch generierte Beschreibung">
            <a:extLst>
              <a:ext uri="{FF2B5EF4-FFF2-40B4-BE49-F238E27FC236}">
                <a16:creationId xmlns:a16="http://schemas.microsoft.com/office/drawing/2014/main" id="{48F0F35A-5434-FB7D-05EE-39A45201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2" y="1307371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221AA7D7-1DF6-1220-24F8-D7E8B125B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69" y="1307371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Screenshot, Electric Blue (Farbe), violett, Farbigkeit enthält.&#10;&#10;Automatisch generierte Beschreibung">
            <a:extLst>
              <a:ext uri="{FF2B5EF4-FFF2-40B4-BE49-F238E27FC236}">
                <a16:creationId xmlns:a16="http://schemas.microsoft.com/office/drawing/2014/main" id="{276DD7E2-846F-E506-7B95-E575B06EC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35" y="1307371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7D4B8288-0346-469B-70E8-0BAA29831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6" y="3661133"/>
            <a:ext cx="2133600" cy="2133600"/>
          </a:xfrm>
          <a:prstGeom prst="rect">
            <a:avLst/>
          </a:prstGeom>
        </p:spPr>
      </p:pic>
      <p:pic>
        <p:nvPicPr>
          <p:cNvPr id="7" name="Grafik 6" descr="Ein Bild, das Farbigkeit, Licht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A5165FA4-028C-4901-01B5-AC0A0EF56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69" y="3661133"/>
            <a:ext cx="2133600" cy="2133600"/>
          </a:xfrm>
          <a:prstGeom prst="rect">
            <a:avLst/>
          </a:prstGeom>
        </p:spPr>
      </p:pic>
      <p:pic>
        <p:nvPicPr>
          <p:cNvPr id="10" name="Grafik 9" descr="Ein Bild, das Electric Blue (Farbe), Cartoon, Kunst, Hand enthält.&#10;&#10;Automatisch generierte Beschreibung">
            <a:extLst>
              <a:ext uri="{FF2B5EF4-FFF2-40B4-BE49-F238E27FC236}">
                <a16:creationId xmlns:a16="http://schemas.microsoft.com/office/drawing/2014/main" id="{7DFC864E-AB8F-7B59-9FBF-454F11F5B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2" y="3661133"/>
            <a:ext cx="2133600" cy="2133600"/>
          </a:xfrm>
          <a:prstGeom prst="rect">
            <a:avLst/>
          </a:prstGeom>
        </p:spPr>
      </p:pic>
      <p:pic>
        <p:nvPicPr>
          <p:cNvPr id="13" name="Grafik 12" descr="Ein Bild, das Screenshot, Farbigkeit, Electric Blue (Farbe), Blau enthält.&#10;&#10;Automatisch generierte Beschreibung">
            <a:extLst>
              <a:ext uri="{FF2B5EF4-FFF2-40B4-BE49-F238E27FC236}">
                <a16:creationId xmlns:a16="http://schemas.microsoft.com/office/drawing/2014/main" id="{6E26D5AB-C87B-CCF0-A7E9-338AC3D8F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35" y="366113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B9FC3-9140-61DD-4E9A-755BBBB4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FDB01-ACBC-8368-DAD7-8FB8B2F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62A3E-1B54-F3E2-B612-221DAF75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AE667-592B-C8BC-5815-DE8E5F6E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037EB-5FD4-3954-2735-0DC97A30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15" name="Grafik 14" descr="Ein Bild, das Reihe, Diagramm, Text, Screenshot enthält.&#10;&#10;Automatisch generierte Beschreibung">
            <a:extLst>
              <a:ext uri="{FF2B5EF4-FFF2-40B4-BE49-F238E27FC236}">
                <a16:creationId xmlns:a16="http://schemas.microsoft.com/office/drawing/2014/main" id="{23806189-42E8-5DA4-8E33-45ACB39B0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6" y="1033050"/>
            <a:ext cx="9973383" cy="47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96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BB09-12CD-FC9A-EC23-1A2E89B5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A99330F-31CB-95BB-1249-73AC6636D8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2794D4-D1BA-D39D-AD14-D410233435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BA20-564B-9847-6BEB-89B6F09E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89A86-533D-8DEF-308F-BE8C4A0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3B142-AA9E-0041-9DC1-74A9DF30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34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996AA29-2474-347D-6BE5-20C1AD57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7ABD652-C8D0-9572-3125-F6EBB88B63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3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2ABA8-3A5A-1D62-994D-A08E4A63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80930A1-4B47-44C6-80F0-EB04AC81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2E0076F-543A-1E3C-5819-D6760C69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images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performence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models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Stopping: Due to overfitting and low generalization </a:t>
            </a:r>
            <a:r>
              <a:rPr lang="en-US" dirty="0">
                <a:sym typeface="Wingdings" panose="05000000000000000000" pitchFamily="2" charset="2"/>
              </a:rPr>
              <a:t> patience value should be improved</a:t>
            </a:r>
          </a:p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Drop out rate,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, Learning rate </a:t>
            </a:r>
            <a:r>
              <a:rPr lang="de-DE" dirty="0" err="1"/>
              <a:t>scheduler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focus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5FA1A-9DB9-7F51-B7F6-1659A09E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44AE3-8062-54A0-B34E-FECF1981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684B9-D200-ECB6-7F52-551214EA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5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9913-AE1F-590C-A7CD-94746E87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E244E23-32FC-1441-C8D6-AD99C1EC0A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45D88-6BC9-A1ED-6536-D2E1C04F65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7C6C0-5ECE-7A93-2BE8-144341E7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7FDE-2D6F-7217-286C-71AB364A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164F7-008E-C240-AF90-1AD8262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D8339B-8CB7-091E-DB8C-96BB472C2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BE9DBC-BB3B-F0FD-B24C-2A7F9EC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4142548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18CE9-9F40-B3A8-703E-7A142627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756563-0B36-715B-2E80-2A8FDB29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BAAB43-1E20-FCC9-93DD-D591624E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Fine-tuning </a:t>
            </a:r>
            <a:r>
              <a:rPr lang="de-DE" dirty="0" err="1"/>
              <a:t>Diffusionmodel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prompts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9F3B1-553A-3F18-91A0-2B8B185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B82BD-3C7E-E9F1-3274-B7CE43FE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E546B-A32A-2B0D-D87A-6EFA77AF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8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7D50F3-A1AC-ED3F-A2B3-0AE2CF7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98BE61-871E-66FF-F8F2-BF0D460D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Domain: informative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American </a:t>
            </a:r>
            <a:r>
              <a:rPr lang="de-DE" dirty="0" err="1"/>
              <a:t>Sign</a:t>
            </a:r>
            <a:r>
              <a:rPr lang="de-DE" dirty="0"/>
              <a:t> Language (ASL)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marL="457200" indent="-457200"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written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sign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b="0" dirty="0" err="1">
                <a:effectLst/>
              </a:rPr>
              <a:t>Conclusion</a:t>
            </a:r>
            <a:endParaRPr lang="de-DE" b="0" dirty="0">
              <a:effectLst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Dataset: </a:t>
            </a:r>
            <a:r>
              <a:rPr lang="en-US" i="0" dirty="0">
                <a:solidFill>
                  <a:srgbClr val="202124"/>
                </a:solidFill>
                <a:effectLst/>
              </a:rPr>
              <a:t>ASL(American Sign Language) Alphabet Dataset  </a:t>
            </a:r>
            <a:r>
              <a:rPr lang="en-US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consists of 29 classes (only 26 used)</a:t>
            </a: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Source: Kaggle (</a:t>
            </a:r>
            <a:r>
              <a:rPr lang="en-US" dirty="0">
                <a:hlinkClick r:id="rId2"/>
              </a:rPr>
              <a:t>ASL(American Sign Language) Alphabet Dataset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3D563-983A-0D2E-9BAF-C58705C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D3CB-CF80-A137-F9BB-557A158B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607A9-EBDA-3856-1C29-F47612E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4</a:t>
            </a:fld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54F29ED-F652-67A5-9A7A-684A44434D42}"/>
              </a:ext>
            </a:extLst>
          </p:cNvPr>
          <p:cNvSpPr/>
          <p:nvPr/>
        </p:nvSpPr>
        <p:spPr>
          <a:xfrm>
            <a:off x="4256315" y="2699657"/>
            <a:ext cx="315685" cy="1785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085DF-894A-44D4-9E22-52A2DD42C1E1}"/>
              </a:ext>
            </a:extLst>
          </p:cNvPr>
          <p:cNvSpPr txBox="1"/>
          <p:nvPr/>
        </p:nvSpPr>
        <p:spPr>
          <a:xfrm>
            <a:off x="4572000" y="3437885"/>
            <a:ext cx="5113867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paragraph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followed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</p:txBody>
      </p:sp>
      <p:pic>
        <p:nvPicPr>
          <p:cNvPr id="11" name="Grafik 10" descr="Ein Bild, das Finger, Zeichensprache, Daumen, Hand enthält.&#10;&#10;Automatisch generierte Beschreibung">
            <a:extLst>
              <a:ext uri="{FF2B5EF4-FFF2-40B4-BE49-F238E27FC236}">
                <a16:creationId xmlns:a16="http://schemas.microsoft.com/office/drawing/2014/main" id="{2D691C9A-5C2B-DEA7-E4C0-C9B060A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62" y="321877"/>
            <a:ext cx="3134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7C6DF-9261-AB8A-412D-072EF33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pic>
        <p:nvPicPr>
          <p:cNvPr id="8" name="Inhaltsplatzhalter 7" descr="Ein Bild, das Screenshot, Tanz, Hand enthält.&#10;&#10;Automatisch generierte Beschreibung">
            <a:extLst>
              <a:ext uri="{FF2B5EF4-FFF2-40B4-BE49-F238E27FC236}">
                <a16:creationId xmlns:a16="http://schemas.microsoft.com/office/drawing/2014/main" id="{3D1ECAAC-ED2D-B3B3-0680-9EC9F702A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4" y="1001475"/>
            <a:ext cx="9882872" cy="49101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F5C3-24C3-AFB7-3550-F88B5C9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27523-5F32-C8CE-824A-238B673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9778C-989F-353F-2F8B-8E4D9ACE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B82B-F999-43BF-FDBC-22F2D7EB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2CBFCD2-F625-AA9C-F973-81DE40A291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15623-89E4-44EC-13BB-201DB9F43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A9CA9-E79E-05B6-3FA8-4CE85DD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ADB3D-684B-9B06-A949-C4DFB01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A50E8-76D7-B3D7-BBDA-1D870FE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7D890B-6CF1-0BE3-8C93-CF7416E371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DF2FFB-ABA6-FBCE-AAF6-60013D89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7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FBEB-B5C0-CEA3-F76E-BA3EC964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403E3-4AE5-5D9E-2923-BA0FAAA1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B6030-BBF0-2E19-2385-F892FA2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375AA-E3E7-E301-4891-81324607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8" name="Inhaltsplatzhalter 17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D4C96918-4614-1C7C-9080-24F8B27A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4" y="1045532"/>
            <a:ext cx="8770290" cy="4766936"/>
          </a:xfrm>
        </p:spPr>
      </p:pic>
    </p:spTree>
    <p:extLst>
      <p:ext uri="{BB962C8B-B14F-4D97-AF65-F5344CB8AC3E}">
        <p14:creationId xmlns:p14="http://schemas.microsoft.com/office/powerpoint/2010/main" val="257063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0B70-FD98-B926-01DF-5FE55172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C84001F-3792-795B-4EA0-433C56E4DB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339DD-E324-C535-B57D-863487EFCC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E78AC-9663-8E3F-962A-FC9DB805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317DA-1919-5D12-640D-C93F7CC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E60B3-C542-174D-07CA-EA76B75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6F6957-F19F-301B-17E4-1BC56FDFE6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C59677-0D92-B0F2-9B94-7ECF2E49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68F133F-4C9A-7707-B34D-766AFFA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094D90E-236B-B3CB-FD5E-EAB07D30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Laptop </a:t>
            </a:r>
            <a:r>
              <a:rPr lang="de-DE" dirty="0" err="1"/>
              <a:t>camera</a:t>
            </a:r>
            <a:endParaRPr lang="de-DE" dirty="0"/>
          </a:p>
          <a:p>
            <a:r>
              <a:rPr lang="de-DE" dirty="0" err="1"/>
              <a:t>Opencv-python</a:t>
            </a:r>
            <a:endParaRPr lang="de-DE" dirty="0"/>
          </a:p>
          <a:p>
            <a:r>
              <a:rPr lang="de-DE" dirty="0"/>
              <a:t>Takes a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„y“ (</a:t>
            </a:r>
            <a:r>
              <a:rPr lang="de-DE" dirty="0" err="1"/>
              <a:t>yes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r>
              <a:rPr lang="de-DE" dirty="0"/>
              <a:t>Takes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„n“ (</a:t>
            </a:r>
            <a:r>
              <a:rPr lang="de-DE" dirty="0" err="1"/>
              <a:t>no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C50BC-9D54-6364-B64A-0681C9C4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9F80D-11E7-C39D-F223-050B7FF7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A3F44-66B9-48AA-BE5A-73CE106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882628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HM_PowerPoint_16x9_2021-07-26 (5)</Template>
  <TotalTime>0</TotalTime>
  <Words>814</Words>
  <Application>Microsoft Office PowerPoint</Application>
  <PresentationFormat>Breitbild</PresentationFormat>
  <Paragraphs>230</Paragraphs>
  <Slides>37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Consolas</vt:lpstr>
      <vt:lpstr>Wingdings</vt:lpstr>
      <vt:lpstr>Hochschule München</vt:lpstr>
      <vt:lpstr>Advanced Deep Learning  Team Project</vt:lpstr>
      <vt:lpstr>OVERVIEW</vt:lpstr>
      <vt:lpstr>Domain</vt:lpstr>
      <vt:lpstr>Domain</vt:lpstr>
      <vt:lpstr>Domain</vt:lpstr>
      <vt:lpstr>Architecture of the system</vt:lpstr>
      <vt:lpstr>Architecture of the system</vt:lpstr>
      <vt:lpstr>Object Detector</vt:lpstr>
      <vt:lpstr>Object Detector</vt:lpstr>
      <vt:lpstr>Image Classifier</vt:lpstr>
      <vt:lpstr>Image Classifier</vt:lpstr>
      <vt:lpstr>Article Agent, Artcile Assembler, Diffusion Model</vt:lpstr>
      <vt:lpstr>Article Agent, Artcile Assembler, Diffusion Model</vt:lpstr>
      <vt:lpstr>Results</vt:lpstr>
      <vt:lpstr>Definition Ds1, Ds2</vt:lpstr>
      <vt:lpstr>Ds1 – AlexNet</vt:lpstr>
      <vt:lpstr>Ds1 - AlexNet </vt:lpstr>
      <vt:lpstr>Ds1 - AlexNet</vt:lpstr>
      <vt:lpstr>Ds1 – ResNet50</vt:lpstr>
      <vt:lpstr>Ds1 – ResNet50</vt:lpstr>
      <vt:lpstr>Ds1 – ResNet50</vt:lpstr>
      <vt:lpstr>Ds1 – VisionTransformer</vt:lpstr>
      <vt:lpstr>Ds1 – VisionTransformer</vt:lpstr>
      <vt:lpstr>Ds1 – VisionTransformer</vt:lpstr>
      <vt:lpstr>Ds2 – AlexNet</vt:lpstr>
      <vt:lpstr>Ds2 – AlexNet</vt:lpstr>
      <vt:lpstr>Ds2 – AlexNet</vt:lpstr>
      <vt:lpstr>Ds2 – ResNet50</vt:lpstr>
      <vt:lpstr>Ds2 – ResNet50</vt:lpstr>
      <vt:lpstr>Ds2 – ResNet50</vt:lpstr>
      <vt:lpstr>Ds2 – VisionTransformer</vt:lpstr>
      <vt:lpstr>Ds2 – VisionTransformer</vt:lpstr>
      <vt:lpstr>Ds2 – VisionTransformer</vt:lpstr>
      <vt:lpstr>Conclusion</vt:lpstr>
      <vt:lpstr>Conclusion</vt:lpstr>
      <vt:lpstr>Outlook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Markus Friedrich</dc:creator>
  <cp:lastModifiedBy>Chiara Perocco</cp:lastModifiedBy>
  <cp:revision>222</cp:revision>
  <dcterms:created xsi:type="dcterms:W3CDTF">2024-09-10T11:38:08Z</dcterms:created>
  <dcterms:modified xsi:type="dcterms:W3CDTF">2025-01-15T22:04:23Z</dcterms:modified>
</cp:coreProperties>
</file>