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Spectral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verag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pectral-bold.fntdata"/><Relationship Id="rId10" Type="http://schemas.openxmlformats.org/officeDocument/2006/relationships/slide" Target="slides/slide5.xml"/><Relationship Id="rId32" Type="http://schemas.openxmlformats.org/officeDocument/2006/relationships/font" Target="fonts/Spectral-regular.fntdata"/><Relationship Id="rId13" Type="http://schemas.openxmlformats.org/officeDocument/2006/relationships/slide" Target="slides/slide8.xml"/><Relationship Id="rId35" Type="http://schemas.openxmlformats.org/officeDocument/2006/relationships/font" Target="fonts/Spectral-boldItalic.fntdata"/><Relationship Id="rId12" Type="http://schemas.openxmlformats.org/officeDocument/2006/relationships/slide" Target="slides/slide7.xml"/><Relationship Id="rId34" Type="http://schemas.openxmlformats.org/officeDocument/2006/relationships/font" Target="fonts/Spectral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1b7a045e5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1b7a045e5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3f36755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3f36755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3f36755c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3f36755c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428994d8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428994d8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2ba562d7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2ba562d7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2ba562d7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2ba562d7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2ba562d7c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2ba562d7c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2ba562d7c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2ba562d7c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2ba562d7c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2ba562d7c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2ba562d7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2ba562d7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39124fea9_2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39124fea9_2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4033948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4033948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3f3ecb1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3f3ecb1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3f3ecb3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3f3ecb3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39124fea9_2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b39124fea9_2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3f3ecb3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3f3ecb3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3f3ecb3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b3f3ecb3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3f3ecb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b3f3ecb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420c9a1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420c9a1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420c9a14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420c9a14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420c9a14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420c9a14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420c9a14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420c9a14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420c9a14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420c9a14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39124fe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39124fe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3f36755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3f36755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89000" y="1015875"/>
            <a:ext cx="7566000" cy="15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-GB" sz="3508"/>
              <a:t>Stochastic modeling of the transmission of respiratory syncytial virus (RSV) in the region of Valencia, Spain</a:t>
            </a:r>
            <a:endParaRPr i="1" sz="26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891350" y="4241108"/>
            <a:ext cx="5361300" cy="5226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Nicola Perotti, Chiara Rosati, Thomas Sirchi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891350" y="3145133"/>
            <a:ext cx="53613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i="1" lang="en-GB" sz="1270">
                <a:solidFill>
                  <a:schemeClr val="dk1"/>
                </a:solidFill>
              </a:rPr>
              <a:t>Abraham J. Arenas, Gilberto González-Parra, Jose-A. Morano˜ c</a:t>
            </a:r>
            <a:endParaRPr i="1" sz="127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with perturbation on the </a:t>
            </a:r>
            <a:r>
              <a:rPr lang="en-GB"/>
              <a:t>transmission</a:t>
            </a:r>
            <a:r>
              <a:rPr lang="en-GB"/>
              <a:t> rate (b</a:t>
            </a:r>
            <a:r>
              <a:rPr baseline="-25000" lang="en-GB"/>
              <a:t>0</a:t>
            </a:r>
            <a:r>
              <a:rPr lang="en-GB"/>
              <a:t>)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5526" t="0"/>
          <a:stretch/>
        </p:blipFill>
        <p:spPr>
          <a:xfrm>
            <a:off x="355650" y="1436638"/>
            <a:ext cx="8350874" cy="22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Solve_ivp</a:t>
            </a:r>
            <a:r>
              <a:rPr lang="en-GB"/>
              <a:t> (ODE simulation)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152475"/>
            <a:ext cx="86802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Function within the scipy.integrate module;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</a:t>
            </a:r>
            <a:r>
              <a:rPr lang="en-GB" sz="2000"/>
              <a:t>akes in input a function describing the ODE system, the time span, the initial values and a specified method of integration (RK45);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Runge-Kutta 45 is a method of fifth </a:t>
            </a:r>
            <a:r>
              <a:rPr lang="en-GB" sz="2000"/>
              <a:t>order</a:t>
            </a:r>
            <a:r>
              <a:rPr lang="en-GB" sz="2000"/>
              <a:t> in which the error is estimated using a fourth order method (looks like this function works in the opposite way with respect to the standard RK45);</a:t>
            </a:r>
            <a:endParaRPr sz="2000"/>
          </a:p>
          <a:p>
            <a:pPr indent="-3556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GB" sz="2000"/>
              <a:t>A</a:t>
            </a:r>
            <a:r>
              <a:rPr lang="en-GB" sz="2000"/>
              <a:t>llows for an adaptive stepsize.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Euler Maruyama method (stochastic simulations)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1152475"/>
            <a:ext cx="8712900" cy="18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Returns approximate solutions for a system of SDEs;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Lower order method than Milstein, but comparable results;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 decided to perform 10 simulations rounds for each SDE system.</a:t>
            </a:r>
            <a:endParaRPr sz="20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0" name="Google Shape;180;p24"/>
          <p:cNvSpPr txBox="1"/>
          <p:nvPr/>
        </p:nvSpPr>
        <p:spPr>
          <a:xfrm>
            <a:off x="790900" y="3309775"/>
            <a:ext cx="20769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Define N subintervals of length dt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675000" y="3309775"/>
            <a:ext cx="1794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Define the Wiener process dW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717325" y="3272875"/>
            <a:ext cx="1847100" cy="1192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6276200" y="3309775"/>
            <a:ext cx="2253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Update the system state (forward method) and time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3580725" y="3237525"/>
            <a:ext cx="1665900" cy="1227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6276200" y="3255225"/>
            <a:ext cx="2174100" cy="1192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6" name="Google Shape;186;p24"/>
          <p:cNvCxnSpPr/>
          <p:nvPr/>
        </p:nvCxnSpPr>
        <p:spPr>
          <a:xfrm>
            <a:off x="2776475" y="3887575"/>
            <a:ext cx="59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5518300" y="3887575"/>
            <a:ext cx="59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RESULTS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Deterministic Model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5024"/>
            <a:ext cx="3998874" cy="3157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425" y="1085025"/>
            <a:ext cx="3998875" cy="3157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Stochastic Model with perturbation on the birth rate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75" y="1404225"/>
            <a:ext cx="3897125" cy="309653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06900"/>
            <a:ext cx="3897125" cy="3091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17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</a:t>
            </a:r>
            <a:r>
              <a:rPr lang="en-GB"/>
              <a:t>tochastic </a:t>
            </a:r>
            <a:r>
              <a:rPr lang="en-GB"/>
              <a:t>implementation for Infected I(t)</a:t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213" y="748525"/>
            <a:ext cx="5453566" cy="4090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Stochastic Model with perturbation on the transmission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156494" cy="3417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379" y="1170125"/>
            <a:ext cx="4039921" cy="34177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16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stochastic implementation for Infected I(t)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813" y="738925"/>
            <a:ext cx="5466366" cy="4099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16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</a:t>
            </a:r>
            <a:r>
              <a:rPr lang="en-GB"/>
              <a:t>Susceptible </a:t>
            </a:r>
            <a:r>
              <a:rPr lang="en-GB"/>
              <a:t>S(t)</a:t>
            </a: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5225"/>
            <a:ext cx="4039401" cy="3033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925" y="1293661"/>
            <a:ext cx="4260300" cy="255618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1/2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Respiratory Syncytial Virus (RSV) → spread through respiratory secretions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Two vaccines available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/>
              <a:t>Syncytia</a:t>
            </a:r>
            <a:r>
              <a:rPr lang="en-GB"/>
              <a:t> are created thanks to the virus envelope proteins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814375" y="2516650"/>
            <a:ext cx="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401075" y="3006550"/>
            <a:ext cx="3827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RhoA</a:t>
            </a: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has a role in syncytia formation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11700" y="3854725"/>
            <a:ext cx="4260300" cy="413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Covid-19 → putative role in RSV diffusion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1" name="Google Shape;71;p14"/>
          <p:cNvCxnSpPr>
            <a:stCxn id="70" idx="3"/>
            <a:endCxn id="72" idx="1"/>
          </p:cNvCxnSpPr>
          <p:nvPr/>
        </p:nvCxnSpPr>
        <p:spPr>
          <a:xfrm flipH="1" rot="10800000">
            <a:off x="4572000" y="3664825"/>
            <a:ext cx="8502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5422200" y="3419950"/>
            <a:ext cx="18063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Off-season cases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3" name="Google Shape;73;p14"/>
          <p:cNvCxnSpPr>
            <a:stCxn id="70" idx="3"/>
            <a:endCxn id="74" idx="1"/>
          </p:cNvCxnSpPr>
          <p:nvPr/>
        </p:nvCxnSpPr>
        <p:spPr>
          <a:xfrm>
            <a:off x="4572000" y="4061425"/>
            <a:ext cx="850200" cy="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5422200" y="3863125"/>
            <a:ext cx="27705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Increased age at infection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5" name="Google Shape;75;p14"/>
          <p:cNvCxnSpPr>
            <a:stCxn id="70" idx="3"/>
            <a:endCxn id="76" idx="1"/>
          </p:cNvCxnSpPr>
          <p:nvPr/>
        </p:nvCxnSpPr>
        <p:spPr>
          <a:xfrm>
            <a:off x="4572000" y="4061425"/>
            <a:ext cx="850200" cy="5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5422200" y="4353025"/>
            <a:ext cx="2770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Downregulation of CD19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16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Recovered R(t)</a:t>
            </a: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67" y="1045600"/>
            <a:ext cx="4069733" cy="3052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45592"/>
            <a:ext cx="4039401" cy="305230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311700" y="3034825"/>
            <a:ext cx="8472300" cy="179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5" name="Google Shape;245;p33"/>
          <p:cNvSpPr txBox="1"/>
          <p:nvPr>
            <p:ph type="title"/>
          </p:nvPr>
        </p:nvSpPr>
        <p:spPr>
          <a:xfrm>
            <a:off x="311700" y="16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Recovered R(t) and </a:t>
            </a:r>
            <a:r>
              <a:rPr lang="en-GB"/>
              <a:t>Susceptible S(t)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163" y="957950"/>
            <a:ext cx="2405774" cy="1857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7" name="Google Shape;247;p33"/>
          <p:cNvSpPr txBox="1"/>
          <p:nvPr/>
        </p:nvSpPr>
        <p:spPr>
          <a:xfrm>
            <a:off x="311700" y="3034825"/>
            <a:ext cx="8472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The variation in the R(t) and S(t) subpopulations increases with higher transmission rate perturbations.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This increase in variation occurs despite the</a:t>
            </a:r>
            <a:r>
              <a:rPr b="1" lang="en-GB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absence of explicitly included noisy seasonally forced co-sinusoidal functions in the SDEs</a:t>
            </a:r>
            <a:r>
              <a:rPr lang="en-GB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governing the variables.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Introducing a noise term in the equations </a:t>
            </a:r>
            <a:r>
              <a:rPr b="1" lang="en-GB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reveals the fundamental oscillatory nature of these subpopulations</a:t>
            </a:r>
            <a:r>
              <a:rPr lang="en-GB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388" y="957950"/>
            <a:ext cx="3096400" cy="185784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CONCLUSIONS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/>
          <p:nvPr/>
        </p:nvSpPr>
        <p:spPr>
          <a:xfrm>
            <a:off x="236550" y="3065000"/>
            <a:ext cx="8670900" cy="156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236550" y="2571750"/>
            <a:ext cx="8670900" cy="20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Parameters  in Stochastic Simulation</a:t>
            </a:r>
            <a:endParaRPr b="1"/>
          </a:p>
          <a:p>
            <a:pPr indent="-32988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95"/>
              <a:buChar char="●"/>
            </a:pPr>
            <a:r>
              <a:rPr lang="en-GB" sz="1600">
                <a:solidFill>
                  <a:schemeClr val="lt1"/>
                </a:solidFill>
              </a:rPr>
              <a:t>Value of α provided only for perturbation on the birth rate, missing for perturbation on the transmission rate.</a:t>
            </a:r>
            <a:endParaRPr sz="1600">
              <a:solidFill>
                <a:schemeClr val="lt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5"/>
              <a:buChar char="●"/>
            </a:pPr>
            <a:r>
              <a:rPr lang="en-GB" sz="1600">
                <a:solidFill>
                  <a:schemeClr val="lt1"/>
                </a:solidFill>
              </a:rPr>
              <a:t> Hypothesizes that </a:t>
            </a:r>
            <a:r>
              <a:rPr b="1" lang="en-GB" sz="1600">
                <a:solidFill>
                  <a:schemeClr val="lt1"/>
                </a:solidFill>
              </a:rPr>
              <a:t>α represents a fraction defining fluctuations above and below the reference parameter value</a:t>
            </a:r>
            <a:r>
              <a:rPr lang="en-GB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>
                <a:solidFill>
                  <a:schemeClr val="lt1"/>
                </a:solidFill>
              </a:rPr>
              <a:t>Other parameters had to be </a:t>
            </a:r>
            <a:r>
              <a:rPr b="1" lang="en-GB" sz="1600">
                <a:solidFill>
                  <a:schemeClr val="lt1"/>
                </a:solidFill>
              </a:rPr>
              <a:t>implemented </a:t>
            </a:r>
            <a:r>
              <a:rPr b="1" lang="en-GB" sz="1600">
                <a:solidFill>
                  <a:schemeClr val="lt1"/>
                </a:solidFill>
              </a:rPr>
              <a:t>from </a:t>
            </a:r>
            <a:r>
              <a:rPr b="1" lang="en-GB" sz="1600">
                <a:solidFill>
                  <a:schemeClr val="lt1"/>
                </a:solidFill>
              </a:rPr>
              <a:t>literature</a:t>
            </a:r>
            <a:r>
              <a:rPr lang="en-GB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60" name="Google Shape;260;p35"/>
          <p:cNvSpPr/>
          <p:nvPr/>
        </p:nvSpPr>
        <p:spPr>
          <a:xfrm>
            <a:off x="296850" y="1065450"/>
            <a:ext cx="8550300" cy="150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296850" y="569550"/>
            <a:ext cx="8550300" cy="20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33087"/>
              <a:buNone/>
            </a:pPr>
            <a:r>
              <a:rPr b="1" lang="en-GB" sz="2576"/>
              <a:t>Deterministic vs. Stochastic Approaches</a:t>
            </a:r>
            <a:endParaRPr b="1" sz="2576"/>
          </a:p>
          <a:p>
            <a:pPr indent="-32777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2231">
                <a:solidFill>
                  <a:schemeClr val="lt1"/>
                </a:solidFill>
              </a:rPr>
              <a:t> Serve different purposes in understanding biological systems through mathematical models.</a:t>
            </a:r>
            <a:endParaRPr sz="2231">
              <a:solidFill>
                <a:schemeClr val="lt1"/>
              </a:solidFill>
            </a:endParaRPr>
          </a:p>
          <a:p>
            <a:pPr indent="-3277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2231">
                <a:solidFill>
                  <a:schemeClr val="lt1"/>
                </a:solidFill>
              </a:rPr>
              <a:t> Stochastic models better capture intrinsic variability and environmental factors </a:t>
            </a:r>
            <a:endParaRPr sz="2231">
              <a:solidFill>
                <a:schemeClr val="lt1"/>
              </a:solidFill>
            </a:endParaRPr>
          </a:p>
          <a:p>
            <a:pPr indent="-3277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2231">
                <a:solidFill>
                  <a:schemeClr val="lt1"/>
                </a:solidFill>
              </a:rPr>
              <a:t>Deterministic models may be suitable when the environment has minimal impact on simulations.</a:t>
            </a:r>
            <a:endParaRPr sz="2113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/>
        </p:nvSpPr>
        <p:spPr>
          <a:xfrm>
            <a:off x="236550" y="3209100"/>
            <a:ext cx="8670900" cy="103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236550" y="2571600"/>
            <a:ext cx="8670900" cy="20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Importance of Transmission Rate Perturbations in SIR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 </a:t>
            </a:r>
            <a:r>
              <a:rPr lang="en-GB" sz="1600">
                <a:solidFill>
                  <a:schemeClr val="lt1"/>
                </a:solidFill>
              </a:rPr>
              <a:t>Transmission rate </a:t>
            </a:r>
            <a:r>
              <a:rPr b="1" lang="en-GB" sz="1600">
                <a:solidFill>
                  <a:schemeClr val="lt1"/>
                </a:solidFill>
              </a:rPr>
              <a:t>highly sensitive to perturbations</a:t>
            </a:r>
            <a:r>
              <a:rPr lang="en-GB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>
                <a:solidFill>
                  <a:schemeClr val="lt1"/>
                </a:solidFill>
              </a:rPr>
              <a:t> Notes the </a:t>
            </a:r>
            <a:r>
              <a:rPr b="1" lang="en-GB" sz="1600">
                <a:solidFill>
                  <a:schemeClr val="lt1"/>
                </a:solidFill>
              </a:rPr>
              <a:t>influence of global movement and changing meteorological conditions on diseases </a:t>
            </a:r>
            <a:r>
              <a:rPr lang="en-GB" sz="1600">
                <a:solidFill>
                  <a:schemeClr val="lt1"/>
                </a:solidFill>
              </a:rPr>
              <a:t>spread, emphasizing the significance of modeling studies.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296850" y="1065300"/>
            <a:ext cx="8550300" cy="150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296850" y="569400"/>
            <a:ext cx="8550300" cy="20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GB"/>
              <a:t>Perturbation Ranges</a:t>
            </a:r>
            <a:endParaRPr b="1"/>
          </a:p>
          <a:p>
            <a:pPr indent="-319793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36"/>
              <a:buChar char="●"/>
            </a:pPr>
            <a:r>
              <a:rPr lang="en-GB" sz="1436">
                <a:solidFill>
                  <a:schemeClr val="lt1"/>
                </a:solidFill>
              </a:rPr>
              <a:t> Authors experimented with perturbation ranges without explaining the rationale behind these values.</a:t>
            </a:r>
            <a:endParaRPr sz="1436">
              <a:solidFill>
                <a:schemeClr val="lt1"/>
              </a:solidFill>
            </a:endParaRPr>
          </a:p>
          <a:p>
            <a:pPr indent="-319793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36"/>
              <a:buChar char="●"/>
            </a:pPr>
            <a:r>
              <a:rPr lang="en-GB" sz="1436">
                <a:solidFill>
                  <a:schemeClr val="lt1"/>
                </a:solidFill>
              </a:rPr>
              <a:t> Small </a:t>
            </a:r>
            <a:r>
              <a:rPr b="1" lang="en-GB" sz="1436">
                <a:solidFill>
                  <a:schemeClr val="lt1"/>
                </a:solidFill>
              </a:rPr>
              <a:t>perturbations of transmission </a:t>
            </a:r>
            <a:r>
              <a:rPr lang="en-GB" sz="1436">
                <a:solidFill>
                  <a:schemeClr val="lt1"/>
                </a:solidFill>
              </a:rPr>
              <a:t>led to a significant change in the populations</a:t>
            </a:r>
            <a:endParaRPr sz="1436">
              <a:solidFill>
                <a:schemeClr val="lt1"/>
              </a:solidFill>
            </a:endParaRPr>
          </a:p>
          <a:p>
            <a:pPr indent="-319793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36"/>
              <a:buChar char="●"/>
            </a:pPr>
            <a:r>
              <a:rPr lang="en-GB" sz="1436">
                <a:solidFill>
                  <a:schemeClr val="lt1"/>
                </a:solidFill>
              </a:rPr>
              <a:t> </a:t>
            </a:r>
            <a:r>
              <a:rPr b="1" lang="en-GB" sz="1436">
                <a:solidFill>
                  <a:schemeClr val="lt1"/>
                </a:solidFill>
              </a:rPr>
              <a:t>Recommends a sensitivity analysis </a:t>
            </a:r>
            <a:r>
              <a:rPr lang="en-GB" sz="1436">
                <a:solidFill>
                  <a:schemeClr val="lt1"/>
                </a:solidFill>
              </a:rPr>
              <a:t>to better understand the role of perturbations for effective healthcare policy decisions.</a:t>
            </a:r>
            <a:endParaRPr b="1" sz="1864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Thank you for your </a:t>
            </a:r>
            <a:r>
              <a:rPr lang="en-GB" sz="4000"/>
              <a:t>attention!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2/2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085100"/>
            <a:ext cx="49113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15,000-20,000 </a:t>
            </a:r>
            <a:r>
              <a:rPr lang="en-GB"/>
              <a:t>cases in Spain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High costs for the Spanish public health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98600" y="3589825"/>
            <a:ext cx="7546800" cy="130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150200" y="3719600"/>
            <a:ext cx="69957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Assess the role of external factors in RSV dynamics</a:t>
            </a:r>
            <a:endParaRPr sz="180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Deterministic (Weber et al., 2001) and stochastic strategies</a:t>
            </a:r>
            <a:endParaRPr sz="180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11700" y="2571750"/>
            <a:ext cx="58299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Crucial role of mathematical models in studying diseases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Role of environmental factors and other diseases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150950" y="2100225"/>
            <a:ext cx="842100" cy="4071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THUS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3999900" cy="23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Deterministic strategy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Balance between simplicity and power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Noise in real data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832400" y="1152475"/>
            <a:ext cx="3999900" cy="23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Stochastic strategy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Better to handle noisy data and complex system unpredictability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Demographic data show inherited variability</a:t>
            </a:r>
            <a:endParaRPr sz="1800"/>
          </a:p>
        </p:txBody>
      </p:sp>
      <p:sp>
        <p:nvSpPr>
          <p:cNvPr id="94" name="Google Shape;94;p16"/>
          <p:cNvSpPr/>
          <p:nvPr/>
        </p:nvSpPr>
        <p:spPr>
          <a:xfrm>
            <a:off x="691925" y="3817825"/>
            <a:ext cx="7746000" cy="101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829700" y="3955600"/>
            <a:ext cx="73632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rage"/>
              <a:buChar char="●"/>
            </a:pPr>
            <a:r>
              <a:rPr lang="en-GB" sz="18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DETERMINISTIC MODEL</a:t>
            </a:r>
            <a:endParaRPr sz="180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rage"/>
              <a:buChar char="●"/>
            </a:pPr>
            <a:r>
              <a:rPr lang="en-GB" sz="18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STOCHASTIC MODEL: perturbations on birth rate and transmission rate</a:t>
            </a:r>
            <a:endParaRPr sz="180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Deterministic Model 1/3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13446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SIRS model: 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982750" y="1152475"/>
            <a:ext cx="19440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Susceptibles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Infected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Recovered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3184725" y="1450600"/>
            <a:ext cx="632425" cy="567900"/>
            <a:chOff x="3860675" y="1397650"/>
            <a:chExt cx="632425" cy="567900"/>
          </a:xfrm>
        </p:grpSpPr>
        <p:sp>
          <p:nvSpPr>
            <p:cNvPr id="104" name="Google Shape;104;p17"/>
            <p:cNvSpPr/>
            <p:nvPr/>
          </p:nvSpPr>
          <p:spPr>
            <a:xfrm>
              <a:off x="3860675" y="1414450"/>
              <a:ext cx="632425" cy="551100"/>
            </a:xfrm>
            <a:custGeom>
              <a:rect b="b" l="l" r="r" t="t"/>
              <a:pathLst>
                <a:path extrusionOk="0" h="22044" w="25297">
                  <a:moveTo>
                    <a:pt x="0" y="22044"/>
                  </a:moveTo>
                  <a:cubicBezTo>
                    <a:pt x="4184" y="20105"/>
                    <a:pt x="23575" y="14084"/>
                    <a:pt x="25106" y="10410"/>
                  </a:cubicBezTo>
                  <a:cubicBezTo>
                    <a:pt x="26637" y="6736"/>
                    <a:pt x="11839" y="1735"/>
                    <a:pt x="918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05" name="Google Shape;105;p17"/>
            <p:cNvCxnSpPr/>
            <p:nvPr/>
          </p:nvCxnSpPr>
          <p:spPr>
            <a:xfrm rot="10800000">
              <a:off x="4049675" y="1397650"/>
              <a:ext cx="100200" cy="4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6" name="Google Shape;106;p17"/>
          <p:cNvSpPr txBox="1"/>
          <p:nvPr/>
        </p:nvSpPr>
        <p:spPr>
          <a:xfrm>
            <a:off x="479325" y="2418125"/>
            <a:ext cx="8142300" cy="21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Assumptions: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Temporary immunity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Birth and death rates are equal → constant population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ν → recovery rate, γ → immunization rate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Function β(t) models the transmission rate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Deterministic Model 2/3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75" y="2197450"/>
            <a:ext cx="8104273" cy="14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484" y="1441725"/>
            <a:ext cx="4735474" cy="3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56125" y="3877600"/>
            <a:ext cx="8104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Model fitted to hospitalization data of children (&lt;4 yo) of Valencia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Deterministic Model 3/3 - Parameters and Initial values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34" y="1359132"/>
            <a:ext cx="341900" cy="44211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770925" y="1359088"/>
            <a:ext cx="952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= 36.4</a:t>
            </a:r>
            <a:endParaRPr sz="18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25" y="1922963"/>
            <a:ext cx="341900" cy="47386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770925" y="1938788"/>
            <a:ext cx="952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= 0.38</a:t>
            </a:r>
            <a:endParaRPr sz="18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825" y="2518542"/>
            <a:ext cx="341900" cy="38976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770925" y="2492338"/>
            <a:ext cx="952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= 1.07</a:t>
            </a:r>
            <a:endParaRPr sz="18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505825" y="3030038"/>
            <a:ext cx="121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r>
              <a:rPr lang="en-GB" sz="18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GB" sz="18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= 0.38</a:t>
            </a:r>
            <a:endParaRPr sz="18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3725" y="1413850"/>
            <a:ext cx="243950" cy="33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3725" y="1999150"/>
            <a:ext cx="243950" cy="2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73725" y="2532463"/>
            <a:ext cx="243950" cy="346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2980675" y="1359075"/>
            <a:ext cx="952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= 0.009</a:t>
            </a:r>
            <a:endParaRPr sz="18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980675" y="1925700"/>
            <a:ext cx="952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= 36</a:t>
            </a:r>
            <a:endParaRPr sz="18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980675" y="2428225"/>
            <a:ext cx="952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= 1.8</a:t>
            </a:r>
            <a:endParaRPr sz="18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29575" y="1577925"/>
            <a:ext cx="622544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29575" y="2263835"/>
            <a:ext cx="622550" cy="41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29575" y="2979113"/>
            <a:ext cx="622550" cy="43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5352125" y="1551738"/>
            <a:ext cx="10866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= 0.9988</a:t>
            </a:r>
            <a:endParaRPr sz="18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5352125" y="2265425"/>
            <a:ext cx="10866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= 0.0012</a:t>
            </a:r>
            <a:endParaRPr sz="18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352125" y="2979138"/>
            <a:ext cx="10866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= 0</a:t>
            </a:r>
            <a:endParaRPr sz="18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311700" y="1266688"/>
            <a:ext cx="1398000" cy="241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534300" y="3850063"/>
            <a:ext cx="952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Paper</a:t>
            </a:r>
            <a:endParaRPr sz="18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527700" y="1266675"/>
            <a:ext cx="1398000" cy="176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2527700" y="3106050"/>
            <a:ext cx="1637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Literature</a:t>
            </a:r>
            <a:endParaRPr sz="180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4624950" y="1266688"/>
            <a:ext cx="1813800" cy="241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624950" y="3789238"/>
            <a:ext cx="21225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2"/>
                </a:solidFill>
                <a:latin typeface="Average"/>
                <a:ea typeface="Average"/>
                <a:cs typeface="Average"/>
                <a:sym typeface="Average"/>
              </a:rPr>
              <a:t>Paper/Inferred by us</a:t>
            </a:r>
            <a:endParaRPr sz="1800">
              <a:solidFill>
                <a:schemeClr val="accen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Stochastic models</a:t>
            </a:r>
            <a:r>
              <a:rPr lang="en-GB">
                <a:latin typeface="Spectral"/>
                <a:ea typeface="Spectral"/>
                <a:cs typeface="Spectral"/>
                <a:sym typeface="Spectral"/>
              </a:rPr>
              <a:t> </a:t>
            </a:r>
            <a:endParaRPr/>
          </a:p>
        </p:txBody>
      </p:sp>
      <p:grpSp>
        <p:nvGrpSpPr>
          <p:cNvPr id="150" name="Google Shape;150;p20"/>
          <p:cNvGrpSpPr/>
          <p:nvPr/>
        </p:nvGrpSpPr>
        <p:grpSpPr>
          <a:xfrm>
            <a:off x="1465925" y="1832675"/>
            <a:ext cx="6212149" cy="952650"/>
            <a:chOff x="1465925" y="1472750"/>
            <a:chExt cx="6212149" cy="952650"/>
          </a:xfrm>
        </p:grpSpPr>
        <p:pic>
          <p:nvPicPr>
            <p:cNvPr id="151" name="Google Shape;151;p20"/>
            <p:cNvPicPr preferRelativeResize="0"/>
            <p:nvPr/>
          </p:nvPicPr>
          <p:blipFill rotWithShape="1">
            <a:blip r:embed="rId3">
              <a:alphaModFix/>
            </a:blip>
            <a:srcRect b="48403" l="0" r="29720" t="0"/>
            <a:stretch/>
          </p:blipFill>
          <p:spPr>
            <a:xfrm>
              <a:off x="1465925" y="1472750"/>
              <a:ext cx="6212149" cy="50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0"/>
            <p:cNvPicPr preferRelativeResize="0"/>
            <p:nvPr/>
          </p:nvPicPr>
          <p:blipFill rotWithShape="1">
            <a:blip r:embed="rId4">
              <a:alphaModFix/>
            </a:blip>
            <a:srcRect b="0" l="28688" r="32016" t="53481"/>
            <a:stretch/>
          </p:blipFill>
          <p:spPr>
            <a:xfrm>
              <a:off x="1465925" y="1973725"/>
              <a:ext cx="3473199" cy="451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20"/>
          <p:cNvSpPr txBox="1"/>
          <p:nvPr/>
        </p:nvSpPr>
        <p:spPr>
          <a:xfrm>
            <a:off x="311700" y="1046400"/>
            <a:ext cx="205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Itô system</a:t>
            </a:r>
            <a:endParaRPr b="1"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11700" y="2998900"/>
            <a:ext cx="262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Wien</a:t>
            </a:r>
            <a:r>
              <a:rPr b="1" lang="en-GB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er process</a:t>
            </a:r>
            <a:endParaRPr b="1"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11700" y="3697075"/>
            <a:ext cx="65487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It’s a continuous time process where each increment is independent of the past values and follows a normal distribution N(0,dt)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with perturbation on the birth rate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6450"/>
            <a:ext cx="8520602" cy="18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