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60" r:id="rId5"/>
    <p:sldId id="261" r:id="rId6"/>
    <p:sldId id="262" r:id="rId7"/>
    <p:sldId id="259" r:id="rId8"/>
    <p:sldId id="263" r:id="rId9"/>
    <p:sldId id="264" r:id="rId10"/>
    <p:sldId id="265" r:id="rId11"/>
    <p:sldId id="266" r:id="rId12"/>
    <p:sldId id="267" r:id="rId13"/>
    <p:sldId id="268" r:id="rId14"/>
    <p:sldId id="272" r:id="rId15"/>
    <p:sldId id="271" r:id="rId16"/>
    <p:sldId id="269" r:id="rId17"/>
    <p:sldId id="273" r:id="rId18"/>
    <p:sldId id="276" r:id="rId19"/>
    <p:sldId id="274" r:id="rId20"/>
    <p:sldId id="275"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iara Savoldi" initials="CS" lastIdx="1" clrIdx="0">
    <p:extLst>
      <p:ext uri="{19B8F6BF-5375-455C-9EA6-DF929625EA0E}">
        <p15:presenceInfo xmlns:p15="http://schemas.microsoft.com/office/powerpoint/2012/main" userId="Chiara Savold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2" Type="http://schemas.openxmlformats.org/officeDocument/2006/relationships/image" Target="../media/image9.svg"/><Relationship Id="rId1" Type="http://schemas.openxmlformats.org/officeDocument/2006/relationships/image" Target="../media/image8.png"/></Relationships>
</file>

<file path=ppt/diagrams/_rels/data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2" Type="http://schemas.openxmlformats.org/officeDocument/2006/relationships/image" Target="../media/image9.svg"/><Relationship Id="rId1" Type="http://schemas.openxmlformats.org/officeDocument/2006/relationships/image" Target="../media/image8.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F69B43-6A1D-45F9-9379-A1EA412C8BE9}"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it-IT"/>
        </a:p>
      </dgm:t>
    </dgm:pt>
    <dgm:pt modelId="{5983B33B-6D95-4D60-A4D4-87991FA737C5}">
      <dgm:prSet phldrT="[Testo]" custT="1"/>
      <dgm:spPr/>
      <dgm:t>
        <a:bodyPr/>
        <a:lstStyle/>
        <a:p>
          <a:pPr>
            <a:lnSpc>
              <a:spcPct val="100000"/>
            </a:lnSpc>
            <a:defRPr b="1"/>
          </a:pPr>
          <a:r>
            <a:rPr lang="en-GB" sz="16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IMAGES-LOSSLESS</a:t>
          </a:r>
          <a:endParaRPr lang="it-IT" sz="1600"/>
        </a:p>
      </dgm:t>
    </dgm:pt>
    <dgm:pt modelId="{8B70BBFC-B84B-4DE4-B3A0-3F4942B99AA6}" type="parTrans" cxnId="{32D096DA-E8D5-4146-A5DF-EB42A38ECF3B}">
      <dgm:prSet/>
      <dgm:spPr/>
      <dgm:t>
        <a:bodyPr/>
        <a:lstStyle/>
        <a:p>
          <a:endParaRPr lang="it-IT"/>
        </a:p>
      </dgm:t>
    </dgm:pt>
    <dgm:pt modelId="{A0269AD6-FB91-4D39-8CF0-FAB93D3DC028}" type="sibTrans" cxnId="{32D096DA-E8D5-4146-A5DF-EB42A38ECF3B}">
      <dgm:prSet/>
      <dgm:spPr/>
      <dgm:t>
        <a:bodyPr/>
        <a:lstStyle/>
        <a:p>
          <a:endParaRPr lang="it-IT"/>
        </a:p>
      </dgm:t>
    </dgm:pt>
    <dgm:pt modelId="{1D5D5892-1BEA-471A-AB97-6E6F107AEF7F}">
      <dgm:prSet phldrT="[Testo]" custT="1"/>
      <dgm:spPr/>
      <dgm:t>
        <a:bodyPr/>
        <a:lstStyle/>
        <a:p>
          <a:pPr>
            <a:lnSpc>
              <a:spcPct val="100000"/>
            </a:lnSpc>
          </a:pPr>
          <a:r>
            <a:rPr lang="en-GB" sz="1800" dirty="0">
              <a:solidFill>
                <a:schemeClr val="tx1"/>
              </a:solidFill>
              <a:effectLst/>
              <a:latin typeface="+mj-lt"/>
              <a:ea typeface="Calibri" panose="020F0502020204030204" pitchFamily="34" charset="0"/>
              <a:cs typeface="Times New Roman" panose="02020603050405020304" pitchFamily="18" charset="0"/>
            </a:rPr>
            <a:t>The restored data file is identical to the original explained;</a:t>
          </a:r>
          <a:endParaRPr lang="it-IT" sz="1800" dirty="0">
            <a:solidFill>
              <a:schemeClr val="tx1"/>
            </a:solidFill>
            <a:latin typeface="+mj-lt"/>
          </a:endParaRPr>
        </a:p>
      </dgm:t>
    </dgm:pt>
    <dgm:pt modelId="{DDF51858-DF45-4744-A7D5-32D7ACDDF254}" type="parTrans" cxnId="{8C8D1383-F90F-480A-AD50-AC4B07B83562}">
      <dgm:prSet/>
      <dgm:spPr/>
      <dgm:t>
        <a:bodyPr/>
        <a:lstStyle/>
        <a:p>
          <a:endParaRPr lang="it-IT"/>
        </a:p>
      </dgm:t>
    </dgm:pt>
    <dgm:pt modelId="{14787101-A3B8-4CD1-A9C9-9F3C2D47DF45}" type="sibTrans" cxnId="{8C8D1383-F90F-480A-AD50-AC4B07B83562}">
      <dgm:prSet/>
      <dgm:spPr/>
      <dgm:t>
        <a:bodyPr/>
        <a:lstStyle/>
        <a:p>
          <a:endParaRPr lang="it-IT"/>
        </a:p>
      </dgm:t>
    </dgm:pt>
    <dgm:pt modelId="{2C7A69D3-7023-4629-A6C7-E8EA809CBBB2}">
      <dgm:prSet phldrT="[Testo]" custT="1"/>
      <dgm:spPr/>
      <dgm:t>
        <a:bodyPr/>
        <a:lstStyle/>
        <a:p>
          <a:pPr>
            <a:lnSpc>
              <a:spcPct val="100000"/>
            </a:lnSpc>
          </a:pPr>
          <a:r>
            <a:rPr lang="en-GB" sz="1800" dirty="0">
              <a:solidFill>
                <a:schemeClr val="tx1"/>
              </a:solidFill>
              <a:effectLst/>
              <a:latin typeface="+mj-lt"/>
              <a:ea typeface="Calibri" panose="020F0502020204030204" pitchFamily="34" charset="0"/>
              <a:cs typeface="Times New Roman" panose="02020603050405020304" pitchFamily="18" charset="0"/>
            </a:rPr>
            <a:t>Loss of information is unacceptable;</a:t>
          </a:r>
          <a:endParaRPr lang="it-IT" sz="1800" dirty="0">
            <a:solidFill>
              <a:schemeClr val="tx1"/>
            </a:solidFill>
            <a:latin typeface="+mj-lt"/>
          </a:endParaRPr>
        </a:p>
      </dgm:t>
    </dgm:pt>
    <dgm:pt modelId="{7CC1AE5A-C33A-4501-A04E-40DB6BA1C307}" type="parTrans" cxnId="{39B4D42D-D5FA-4D29-80A6-9A24D0106180}">
      <dgm:prSet/>
      <dgm:spPr/>
      <dgm:t>
        <a:bodyPr/>
        <a:lstStyle/>
        <a:p>
          <a:endParaRPr lang="it-IT"/>
        </a:p>
      </dgm:t>
    </dgm:pt>
    <dgm:pt modelId="{2A3C7B1C-7054-4C94-B6D7-B364B36A0D6F}" type="sibTrans" cxnId="{39B4D42D-D5FA-4D29-80A6-9A24D0106180}">
      <dgm:prSet/>
      <dgm:spPr/>
      <dgm:t>
        <a:bodyPr/>
        <a:lstStyle/>
        <a:p>
          <a:endParaRPr lang="it-IT"/>
        </a:p>
      </dgm:t>
    </dgm:pt>
    <dgm:pt modelId="{B7FB658F-24E4-481A-A28E-B7D28951B91E}">
      <dgm:prSet phldrT="[Testo]" custT="1"/>
      <dgm:spPr/>
      <dgm:t>
        <a:bodyPr/>
        <a:lstStyle/>
        <a:p>
          <a:pPr>
            <a:lnSpc>
              <a:spcPct val="100000"/>
            </a:lnSpc>
            <a:defRPr b="1"/>
          </a:pPr>
          <a:r>
            <a:rPr lang="it-IT" sz="1400"/>
            <a:t>LOSSY COMPRESSION</a:t>
          </a:r>
        </a:p>
      </dgm:t>
    </dgm:pt>
    <dgm:pt modelId="{A08CC310-9B48-4A01-B16C-FA9383F2131D}" type="parTrans" cxnId="{B69FD8AB-902E-403F-9D82-751C23CF0B92}">
      <dgm:prSet/>
      <dgm:spPr/>
      <dgm:t>
        <a:bodyPr/>
        <a:lstStyle/>
        <a:p>
          <a:endParaRPr lang="it-IT"/>
        </a:p>
      </dgm:t>
    </dgm:pt>
    <dgm:pt modelId="{CEB30525-509C-4230-B28F-9952444DCBE8}" type="sibTrans" cxnId="{B69FD8AB-902E-403F-9D82-751C23CF0B92}">
      <dgm:prSet/>
      <dgm:spPr/>
      <dgm:t>
        <a:bodyPr/>
        <a:lstStyle/>
        <a:p>
          <a:endParaRPr lang="it-IT"/>
        </a:p>
      </dgm:t>
    </dgm:pt>
    <dgm:pt modelId="{091634DD-8671-4D92-9181-CAEABADA1213}">
      <dgm:prSet phldrT="[Testo]" custT="1"/>
      <dgm:spPr/>
      <dgm:t>
        <a:bodyPr/>
        <a:lstStyle/>
        <a:p>
          <a:pPr>
            <a:lnSpc>
              <a:spcPct val="100000"/>
            </a:lnSpc>
          </a:pPr>
          <a:r>
            <a:rPr lang="en-GB" sz="1800" dirty="0">
              <a:solidFill>
                <a:schemeClr val="bg1"/>
              </a:solidFill>
              <a:effectLst/>
              <a:latin typeface="+mj-lt"/>
              <a:ea typeface="Calibri" panose="020F0502020204030204" pitchFamily="34" charset="0"/>
              <a:cs typeface="Times New Roman" panose="02020603050405020304" pitchFamily="18" charset="0"/>
            </a:rPr>
            <a:t>Decompressed image is as close to the original as we wish;</a:t>
          </a:r>
          <a:endParaRPr lang="it-IT" sz="1800" dirty="0">
            <a:solidFill>
              <a:schemeClr val="bg1"/>
            </a:solidFill>
            <a:latin typeface="+mj-lt"/>
          </a:endParaRPr>
        </a:p>
      </dgm:t>
    </dgm:pt>
    <dgm:pt modelId="{994009D7-1D68-4FA9-8547-643550C74710}" type="parTrans" cxnId="{6899060A-AE6C-49AB-ACFA-3CFCD18A8DC1}">
      <dgm:prSet/>
      <dgm:spPr/>
      <dgm:t>
        <a:bodyPr/>
        <a:lstStyle/>
        <a:p>
          <a:endParaRPr lang="it-IT"/>
        </a:p>
      </dgm:t>
    </dgm:pt>
    <dgm:pt modelId="{478DA8E5-E9AA-4E94-B9D9-9F43F4AD67F9}" type="sibTrans" cxnId="{6899060A-AE6C-49AB-ACFA-3CFCD18A8DC1}">
      <dgm:prSet/>
      <dgm:spPr/>
      <dgm:t>
        <a:bodyPr/>
        <a:lstStyle/>
        <a:p>
          <a:endParaRPr lang="it-IT"/>
        </a:p>
      </dgm:t>
    </dgm:pt>
    <dgm:pt modelId="{BDF44A7E-EAB5-4723-8FD8-8ADF4CD6612E}">
      <dgm:prSet phldrT="[Testo]" custT="1"/>
      <dgm:spPr/>
      <dgm:t>
        <a:bodyPr/>
        <a:lstStyle/>
        <a:p>
          <a:pPr>
            <a:lnSpc>
              <a:spcPct val="100000"/>
            </a:lnSpc>
          </a:pPr>
          <a:r>
            <a:rPr lang="en-GB" sz="1800" dirty="0">
              <a:solidFill>
                <a:schemeClr val="bg1"/>
              </a:solidFill>
              <a:effectLst/>
              <a:latin typeface="+mj-lt"/>
              <a:ea typeface="Calibri" panose="020F0502020204030204" pitchFamily="34" charset="0"/>
              <a:cs typeface="Times New Roman" panose="02020603050405020304" pitchFamily="18" charset="0"/>
            </a:rPr>
            <a:t>It’s based on the concept that all real world measurements inherently contain a certain amount of noise;</a:t>
          </a:r>
          <a:endParaRPr lang="it-IT" sz="1800" dirty="0">
            <a:solidFill>
              <a:schemeClr val="bg1"/>
            </a:solidFill>
            <a:latin typeface="+mj-lt"/>
          </a:endParaRPr>
        </a:p>
      </dgm:t>
    </dgm:pt>
    <dgm:pt modelId="{D7D92B92-0325-4A9E-8E5E-F97A02A7B87C}" type="parTrans" cxnId="{A4C988C2-B07F-4031-BBF0-1F49A49B432E}">
      <dgm:prSet/>
      <dgm:spPr/>
      <dgm:t>
        <a:bodyPr/>
        <a:lstStyle/>
        <a:p>
          <a:endParaRPr lang="it-IT"/>
        </a:p>
      </dgm:t>
    </dgm:pt>
    <dgm:pt modelId="{10E95E22-ED12-4534-91DE-C66BD0FA7EE0}" type="sibTrans" cxnId="{A4C988C2-B07F-4031-BBF0-1F49A49B432E}">
      <dgm:prSet/>
      <dgm:spPr/>
      <dgm:t>
        <a:bodyPr/>
        <a:lstStyle/>
        <a:p>
          <a:endParaRPr lang="it-IT"/>
        </a:p>
      </dgm:t>
    </dgm:pt>
    <dgm:pt modelId="{2B12A311-F57C-48D2-BF6E-8D42BC42FF68}">
      <dgm:prSet phldrT="[Testo]" custT="1"/>
      <dgm:spPr/>
      <dgm:t>
        <a:bodyPr/>
        <a:lstStyle/>
        <a:p>
          <a:pPr>
            <a:lnSpc>
              <a:spcPct val="100000"/>
            </a:lnSpc>
          </a:pPr>
          <a:r>
            <a:rPr lang="it-IT" sz="1800" dirty="0" err="1">
              <a:solidFill>
                <a:schemeClr val="tx1"/>
              </a:solidFill>
              <a:latin typeface="+mj-lt"/>
            </a:rPr>
            <a:t>It’s</a:t>
          </a:r>
          <a:r>
            <a:rPr lang="it-IT" sz="1800" dirty="0">
              <a:solidFill>
                <a:schemeClr val="tx1"/>
              </a:solidFill>
              <a:latin typeface="+mj-lt"/>
            </a:rPr>
            <a:t> a </a:t>
          </a:r>
          <a:r>
            <a:rPr lang="it-IT" sz="1800" dirty="0" err="1">
              <a:solidFill>
                <a:schemeClr val="tx1"/>
              </a:solidFill>
              <a:latin typeface="+mj-lt"/>
            </a:rPr>
            <a:t>reversible</a:t>
          </a:r>
          <a:r>
            <a:rPr lang="it-IT" sz="1800" dirty="0">
              <a:solidFill>
                <a:schemeClr val="tx1"/>
              </a:solidFill>
              <a:latin typeface="+mj-lt"/>
            </a:rPr>
            <a:t> technique.</a:t>
          </a:r>
        </a:p>
      </dgm:t>
    </dgm:pt>
    <dgm:pt modelId="{60BD8644-BEB9-4254-9009-182F28AF93C6}" type="parTrans" cxnId="{D701C4EB-F651-4503-8B68-5CA1B1EB5D87}">
      <dgm:prSet/>
      <dgm:spPr/>
      <dgm:t>
        <a:bodyPr/>
        <a:lstStyle/>
        <a:p>
          <a:endParaRPr lang="it-IT"/>
        </a:p>
      </dgm:t>
    </dgm:pt>
    <dgm:pt modelId="{3931C5CD-C49B-48AE-A95C-8D07E24B2E01}" type="sibTrans" cxnId="{D701C4EB-F651-4503-8B68-5CA1B1EB5D87}">
      <dgm:prSet/>
      <dgm:spPr/>
      <dgm:t>
        <a:bodyPr/>
        <a:lstStyle/>
        <a:p>
          <a:endParaRPr lang="it-IT"/>
        </a:p>
      </dgm:t>
    </dgm:pt>
    <dgm:pt modelId="{A0C6D4B9-2199-41BB-A8BC-92DD6D0D1EAD}">
      <dgm:prSet phldrT="[Testo]" custT="1"/>
      <dgm:spPr/>
      <dgm:t>
        <a:bodyPr/>
        <a:lstStyle/>
        <a:p>
          <a:pPr>
            <a:lnSpc>
              <a:spcPct val="100000"/>
            </a:lnSpc>
          </a:pPr>
          <a:r>
            <a:rPr lang="en-GB" sz="1800" dirty="0">
              <a:solidFill>
                <a:schemeClr val="bg1"/>
              </a:solidFill>
              <a:effectLst/>
              <a:latin typeface="+mj-lt"/>
              <a:ea typeface="Calibri" panose="020F0502020204030204" pitchFamily="34" charset="0"/>
              <a:cs typeface="Times New Roman" panose="02020603050405020304" pitchFamily="18" charset="0"/>
            </a:rPr>
            <a:t>It’s irreversible.</a:t>
          </a:r>
          <a:endParaRPr lang="it-IT" sz="1800" dirty="0">
            <a:solidFill>
              <a:schemeClr val="bg1"/>
            </a:solidFill>
            <a:latin typeface="+mj-lt"/>
          </a:endParaRPr>
        </a:p>
      </dgm:t>
    </dgm:pt>
    <dgm:pt modelId="{EF42C6C2-CD67-43BC-9384-04A3DA9B620F}" type="parTrans" cxnId="{FF0D4588-0E7E-4504-A415-A7A49D594D15}">
      <dgm:prSet/>
      <dgm:spPr/>
      <dgm:t>
        <a:bodyPr/>
        <a:lstStyle/>
        <a:p>
          <a:endParaRPr lang="it-IT"/>
        </a:p>
      </dgm:t>
    </dgm:pt>
    <dgm:pt modelId="{BC8A76D8-F910-475D-B1CD-EE8FAD23A1ED}" type="sibTrans" cxnId="{FF0D4588-0E7E-4504-A415-A7A49D594D15}">
      <dgm:prSet/>
      <dgm:spPr/>
      <dgm:t>
        <a:bodyPr/>
        <a:lstStyle/>
        <a:p>
          <a:endParaRPr lang="it-IT"/>
        </a:p>
      </dgm:t>
    </dgm:pt>
    <dgm:pt modelId="{9AEE8E67-6607-4832-B349-B97906F6CC5F}" type="pres">
      <dgm:prSet presAssocID="{26F69B43-6A1D-45F9-9379-A1EA412C8BE9}" presName="root" presStyleCnt="0">
        <dgm:presLayoutVars>
          <dgm:dir/>
          <dgm:resizeHandles val="exact"/>
        </dgm:presLayoutVars>
      </dgm:prSet>
      <dgm:spPr/>
    </dgm:pt>
    <dgm:pt modelId="{2C42F111-7E8E-4072-8F81-97988004A17D}" type="pres">
      <dgm:prSet presAssocID="{5983B33B-6D95-4D60-A4D4-87991FA737C5}" presName="compNode" presStyleCnt="0"/>
      <dgm:spPr/>
    </dgm:pt>
    <dgm:pt modelId="{3E79502D-1AF0-4D8B-B16E-9C9FD3033FFF}" type="pres">
      <dgm:prSet presAssocID="{5983B33B-6D95-4D60-A4D4-87991FA737C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Image"/>
        </a:ext>
      </dgm:extLst>
    </dgm:pt>
    <dgm:pt modelId="{7652F730-8610-46E4-B51C-8720946DC3F6}" type="pres">
      <dgm:prSet presAssocID="{5983B33B-6D95-4D60-A4D4-87991FA737C5}" presName="iconSpace" presStyleCnt="0"/>
      <dgm:spPr/>
    </dgm:pt>
    <dgm:pt modelId="{4AFE54AC-B679-4526-A48D-8397743B885D}" type="pres">
      <dgm:prSet presAssocID="{5983B33B-6D95-4D60-A4D4-87991FA737C5}" presName="parTx" presStyleLbl="revTx" presStyleIdx="0" presStyleCnt="4">
        <dgm:presLayoutVars>
          <dgm:chMax val="0"/>
          <dgm:chPref val="0"/>
        </dgm:presLayoutVars>
      </dgm:prSet>
      <dgm:spPr/>
    </dgm:pt>
    <dgm:pt modelId="{1061387F-B4BF-405B-A509-E3619C162341}" type="pres">
      <dgm:prSet presAssocID="{5983B33B-6D95-4D60-A4D4-87991FA737C5}" presName="txSpace" presStyleCnt="0"/>
      <dgm:spPr/>
    </dgm:pt>
    <dgm:pt modelId="{1AB9774D-DD13-45A6-B3A3-3FF17CC06CF5}" type="pres">
      <dgm:prSet presAssocID="{5983B33B-6D95-4D60-A4D4-87991FA737C5}" presName="desTx" presStyleLbl="revTx" presStyleIdx="1" presStyleCnt="4">
        <dgm:presLayoutVars/>
      </dgm:prSet>
      <dgm:spPr/>
    </dgm:pt>
    <dgm:pt modelId="{F12CC75C-B53E-4495-8696-BADF1970DC2D}" type="pres">
      <dgm:prSet presAssocID="{A0269AD6-FB91-4D39-8CF0-FAB93D3DC028}" presName="sibTrans" presStyleCnt="0"/>
      <dgm:spPr/>
    </dgm:pt>
    <dgm:pt modelId="{A2D88B7B-2BC9-4428-A774-42177962E456}" type="pres">
      <dgm:prSet presAssocID="{B7FB658F-24E4-481A-A28E-B7D28951B91E}" presName="compNode" presStyleCnt="0"/>
      <dgm:spPr/>
    </dgm:pt>
    <dgm:pt modelId="{9B9616BB-E6DF-440A-954D-FABB3D54904F}" type="pres">
      <dgm:prSet presAssocID="{B7FB658F-24E4-481A-A28E-B7D28951B91E}" presName="iconRect" presStyleLbl="node1" presStyleIdx="1" presStyleCnt="2" custLinFactNeighborX="2315" custLinFactNeighborY="502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J"/>
        </a:ext>
      </dgm:extLst>
    </dgm:pt>
    <dgm:pt modelId="{75545661-A107-4BD1-B3BF-E9B33435E6BA}" type="pres">
      <dgm:prSet presAssocID="{B7FB658F-24E4-481A-A28E-B7D28951B91E}" presName="iconSpace" presStyleCnt="0"/>
      <dgm:spPr/>
    </dgm:pt>
    <dgm:pt modelId="{EE2C5A7C-55BA-47DA-9873-1BF063812B65}" type="pres">
      <dgm:prSet presAssocID="{B7FB658F-24E4-481A-A28E-B7D28951B91E}" presName="parTx" presStyleLbl="revTx" presStyleIdx="2" presStyleCnt="4">
        <dgm:presLayoutVars>
          <dgm:chMax val="0"/>
          <dgm:chPref val="0"/>
        </dgm:presLayoutVars>
      </dgm:prSet>
      <dgm:spPr/>
    </dgm:pt>
    <dgm:pt modelId="{D007F727-29A2-4668-8801-10431E74729B}" type="pres">
      <dgm:prSet presAssocID="{B7FB658F-24E4-481A-A28E-B7D28951B91E}" presName="txSpace" presStyleCnt="0"/>
      <dgm:spPr/>
    </dgm:pt>
    <dgm:pt modelId="{FFC91D54-77D5-47ED-9110-BDC791A337F1}" type="pres">
      <dgm:prSet presAssocID="{B7FB658F-24E4-481A-A28E-B7D28951B91E}" presName="desTx" presStyleLbl="revTx" presStyleIdx="3" presStyleCnt="4">
        <dgm:presLayoutVars/>
      </dgm:prSet>
      <dgm:spPr/>
    </dgm:pt>
  </dgm:ptLst>
  <dgm:cxnLst>
    <dgm:cxn modelId="{6A568305-0BB7-415E-BD5A-40534102DD0B}" type="presOf" srcId="{B7FB658F-24E4-481A-A28E-B7D28951B91E}" destId="{EE2C5A7C-55BA-47DA-9873-1BF063812B65}" srcOrd="0" destOrd="0" presId="urn:microsoft.com/office/officeart/2018/5/layout/CenteredIconLabelDescriptionList"/>
    <dgm:cxn modelId="{BCA5A209-C8C2-430E-AAD9-DB85C3047EDD}" type="presOf" srcId="{26F69B43-6A1D-45F9-9379-A1EA412C8BE9}" destId="{9AEE8E67-6607-4832-B349-B97906F6CC5F}" srcOrd="0" destOrd="0" presId="urn:microsoft.com/office/officeart/2018/5/layout/CenteredIconLabelDescriptionList"/>
    <dgm:cxn modelId="{6899060A-AE6C-49AB-ACFA-3CFCD18A8DC1}" srcId="{B7FB658F-24E4-481A-A28E-B7D28951B91E}" destId="{091634DD-8671-4D92-9181-CAEABADA1213}" srcOrd="0" destOrd="0" parTransId="{994009D7-1D68-4FA9-8547-643550C74710}" sibTransId="{478DA8E5-E9AA-4E94-B9D9-9F43F4AD67F9}"/>
    <dgm:cxn modelId="{4F948217-03E7-4C25-A063-3950E2E2A9D3}" type="presOf" srcId="{2C7A69D3-7023-4629-A6C7-E8EA809CBBB2}" destId="{1AB9774D-DD13-45A6-B3A3-3FF17CC06CF5}" srcOrd="0" destOrd="1" presId="urn:microsoft.com/office/officeart/2018/5/layout/CenteredIconLabelDescriptionList"/>
    <dgm:cxn modelId="{6C39961C-B925-4A98-88ED-D98539A5643D}" type="presOf" srcId="{1D5D5892-1BEA-471A-AB97-6E6F107AEF7F}" destId="{1AB9774D-DD13-45A6-B3A3-3FF17CC06CF5}" srcOrd="0" destOrd="0" presId="urn:microsoft.com/office/officeart/2018/5/layout/CenteredIconLabelDescriptionList"/>
    <dgm:cxn modelId="{39B4D42D-D5FA-4D29-80A6-9A24D0106180}" srcId="{5983B33B-6D95-4D60-A4D4-87991FA737C5}" destId="{2C7A69D3-7023-4629-A6C7-E8EA809CBBB2}" srcOrd="1" destOrd="0" parTransId="{7CC1AE5A-C33A-4501-A04E-40DB6BA1C307}" sibTransId="{2A3C7B1C-7054-4C94-B6D7-B364B36A0D6F}"/>
    <dgm:cxn modelId="{3788F337-1D50-430B-B725-85C6F81AED43}" type="presOf" srcId="{A0C6D4B9-2199-41BB-A8BC-92DD6D0D1EAD}" destId="{FFC91D54-77D5-47ED-9110-BDC791A337F1}" srcOrd="0" destOrd="2" presId="urn:microsoft.com/office/officeart/2018/5/layout/CenteredIconLabelDescriptionList"/>
    <dgm:cxn modelId="{559FDA3D-981D-4355-BD01-DEFF9063B587}" type="presOf" srcId="{2B12A311-F57C-48D2-BF6E-8D42BC42FF68}" destId="{1AB9774D-DD13-45A6-B3A3-3FF17CC06CF5}" srcOrd="0" destOrd="2" presId="urn:microsoft.com/office/officeart/2018/5/layout/CenteredIconLabelDescriptionList"/>
    <dgm:cxn modelId="{7CE9DA6B-D782-47B5-8821-C4AA0B664DA4}" type="presOf" srcId="{5983B33B-6D95-4D60-A4D4-87991FA737C5}" destId="{4AFE54AC-B679-4526-A48D-8397743B885D}" srcOrd="0" destOrd="0" presId="urn:microsoft.com/office/officeart/2018/5/layout/CenteredIconLabelDescriptionList"/>
    <dgm:cxn modelId="{C3474470-2D52-4BD1-849C-E78564CA3674}" type="presOf" srcId="{091634DD-8671-4D92-9181-CAEABADA1213}" destId="{FFC91D54-77D5-47ED-9110-BDC791A337F1}" srcOrd="0" destOrd="0" presId="urn:microsoft.com/office/officeart/2018/5/layout/CenteredIconLabelDescriptionList"/>
    <dgm:cxn modelId="{8C8D1383-F90F-480A-AD50-AC4B07B83562}" srcId="{5983B33B-6D95-4D60-A4D4-87991FA737C5}" destId="{1D5D5892-1BEA-471A-AB97-6E6F107AEF7F}" srcOrd="0" destOrd="0" parTransId="{DDF51858-DF45-4744-A7D5-32D7ACDDF254}" sibTransId="{14787101-A3B8-4CD1-A9C9-9F3C2D47DF45}"/>
    <dgm:cxn modelId="{FF0D4588-0E7E-4504-A415-A7A49D594D15}" srcId="{B7FB658F-24E4-481A-A28E-B7D28951B91E}" destId="{A0C6D4B9-2199-41BB-A8BC-92DD6D0D1EAD}" srcOrd="2" destOrd="0" parTransId="{EF42C6C2-CD67-43BC-9384-04A3DA9B620F}" sibTransId="{BC8A76D8-F910-475D-B1CD-EE8FAD23A1ED}"/>
    <dgm:cxn modelId="{B69FD8AB-902E-403F-9D82-751C23CF0B92}" srcId="{26F69B43-6A1D-45F9-9379-A1EA412C8BE9}" destId="{B7FB658F-24E4-481A-A28E-B7D28951B91E}" srcOrd="1" destOrd="0" parTransId="{A08CC310-9B48-4A01-B16C-FA9383F2131D}" sibTransId="{CEB30525-509C-4230-B28F-9952444DCBE8}"/>
    <dgm:cxn modelId="{3FF7C8BA-1EF0-41A1-9913-5C76AE15271F}" type="presOf" srcId="{BDF44A7E-EAB5-4723-8FD8-8ADF4CD6612E}" destId="{FFC91D54-77D5-47ED-9110-BDC791A337F1}" srcOrd="0" destOrd="1" presId="urn:microsoft.com/office/officeart/2018/5/layout/CenteredIconLabelDescriptionList"/>
    <dgm:cxn modelId="{A4C988C2-B07F-4031-BBF0-1F49A49B432E}" srcId="{B7FB658F-24E4-481A-A28E-B7D28951B91E}" destId="{BDF44A7E-EAB5-4723-8FD8-8ADF4CD6612E}" srcOrd="1" destOrd="0" parTransId="{D7D92B92-0325-4A9E-8E5E-F97A02A7B87C}" sibTransId="{10E95E22-ED12-4534-91DE-C66BD0FA7EE0}"/>
    <dgm:cxn modelId="{32D096DA-E8D5-4146-A5DF-EB42A38ECF3B}" srcId="{26F69B43-6A1D-45F9-9379-A1EA412C8BE9}" destId="{5983B33B-6D95-4D60-A4D4-87991FA737C5}" srcOrd="0" destOrd="0" parTransId="{8B70BBFC-B84B-4DE4-B3A0-3F4942B99AA6}" sibTransId="{A0269AD6-FB91-4D39-8CF0-FAB93D3DC028}"/>
    <dgm:cxn modelId="{D701C4EB-F651-4503-8B68-5CA1B1EB5D87}" srcId="{5983B33B-6D95-4D60-A4D4-87991FA737C5}" destId="{2B12A311-F57C-48D2-BF6E-8D42BC42FF68}" srcOrd="2" destOrd="0" parTransId="{60BD8644-BEB9-4254-9009-182F28AF93C6}" sibTransId="{3931C5CD-C49B-48AE-A95C-8D07E24B2E01}"/>
    <dgm:cxn modelId="{CA94070C-C916-4B51-B6F4-00497250F8E2}" type="presParOf" srcId="{9AEE8E67-6607-4832-B349-B97906F6CC5F}" destId="{2C42F111-7E8E-4072-8F81-97988004A17D}" srcOrd="0" destOrd="0" presId="urn:microsoft.com/office/officeart/2018/5/layout/CenteredIconLabelDescriptionList"/>
    <dgm:cxn modelId="{E588A0E5-B9DE-4DC4-8587-765A975C5089}" type="presParOf" srcId="{2C42F111-7E8E-4072-8F81-97988004A17D}" destId="{3E79502D-1AF0-4D8B-B16E-9C9FD3033FFF}" srcOrd="0" destOrd="0" presId="urn:microsoft.com/office/officeart/2018/5/layout/CenteredIconLabelDescriptionList"/>
    <dgm:cxn modelId="{AFAC5741-1F2A-4E15-9F8A-B6432DD15A17}" type="presParOf" srcId="{2C42F111-7E8E-4072-8F81-97988004A17D}" destId="{7652F730-8610-46E4-B51C-8720946DC3F6}" srcOrd="1" destOrd="0" presId="urn:microsoft.com/office/officeart/2018/5/layout/CenteredIconLabelDescriptionList"/>
    <dgm:cxn modelId="{C460FB50-05FC-4F36-B697-C275D98DFB4E}" type="presParOf" srcId="{2C42F111-7E8E-4072-8F81-97988004A17D}" destId="{4AFE54AC-B679-4526-A48D-8397743B885D}" srcOrd="2" destOrd="0" presId="urn:microsoft.com/office/officeart/2018/5/layout/CenteredIconLabelDescriptionList"/>
    <dgm:cxn modelId="{DF33778B-FE53-4E5A-B5E5-65E662995FEE}" type="presParOf" srcId="{2C42F111-7E8E-4072-8F81-97988004A17D}" destId="{1061387F-B4BF-405B-A509-E3619C162341}" srcOrd="3" destOrd="0" presId="urn:microsoft.com/office/officeart/2018/5/layout/CenteredIconLabelDescriptionList"/>
    <dgm:cxn modelId="{CD838F29-5A3B-4D44-B514-4B64D8D439EA}" type="presParOf" srcId="{2C42F111-7E8E-4072-8F81-97988004A17D}" destId="{1AB9774D-DD13-45A6-B3A3-3FF17CC06CF5}" srcOrd="4" destOrd="0" presId="urn:microsoft.com/office/officeart/2018/5/layout/CenteredIconLabelDescriptionList"/>
    <dgm:cxn modelId="{0688D111-8B9E-452F-B7DD-9C055DD2ECC3}" type="presParOf" srcId="{9AEE8E67-6607-4832-B349-B97906F6CC5F}" destId="{F12CC75C-B53E-4495-8696-BADF1970DC2D}" srcOrd="1" destOrd="0" presId="urn:microsoft.com/office/officeart/2018/5/layout/CenteredIconLabelDescriptionList"/>
    <dgm:cxn modelId="{6FA5F984-9CC7-4368-9DE5-DA9D486860C6}" type="presParOf" srcId="{9AEE8E67-6607-4832-B349-B97906F6CC5F}" destId="{A2D88B7B-2BC9-4428-A774-42177962E456}" srcOrd="2" destOrd="0" presId="urn:microsoft.com/office/officeart/2018/5/layout/CenteredIconLabelDescriptionList"/>
    <dgm:cxn modelId="{0A3B0168-EE01-4AC3-A130-5ABB181C418C}" type="presParOf" srcId="{A2D88B7B-2BC9-4428-A774-42177962E456}" destId="{9B9616BB-E6DF-440A-954D-FABB3D54904F}" srcOrd="0" destOrd="0" presId="urn:microsoft.com/office/officeart/2018/5/layout/CenteredIconLabelDescriptionList"/>
    <dgm:cxn modelId="{8EB36B6C-D81A-4D0E-B8D2-F5CAE1CB6B23}" type="presParOf" srcId="{A2D88B7B-2BC9-4428-A774-42177962E456}" destId="{75545661-A107-4BD1-B3BF-E9B33435E6BA}" srcOrd="1" destOrd="0" presId="urn:microsoft.com/office/officeart/2018/5/layout/CenteredIconLabelDescriptionList"/>
    <dgm:cxn modelId="{9442DA3F-01BE-4863-8E49-56F1B06DF6EC}" type="presParOf" srcId="{A2D88B7B-2BC9-4428-A774-42177962E456}" destId="{EE2C5A7C-55BA-47DA-9873-1BF063812B65}" srcOrd="2" destOrd="0" presId="urn:microsoft.com/office/officeart/2018/5/layout/CenteredIconLabelDescriptionList"/>
    <dgm:cxn modelId="{71E9ECF4-B94E-45F1-88D0-9A8F5626F1A4}" type="presParOf" srcId="{A2D88B7B-2BC9-4428-A774-42177962E456}" destId="{D007F727-29A2-4668-8801-10431E74729B}" srcOrd="3" destOrd="0" presId="urn:microsoft.com/office/officeart/2018/5/layout/CenteredIconLabelDescriptionList"/>
    <dgm:cxn modelId="{A6CF8AFD-FD52-4561-8C6D-89E4162D78AC}" type="presParOf" srcId="{A2D88B7B-2BC9-4428-A774-42177962E456}" destId="{FFC91D54-77D5-47ED-9110-BDC791A337F1}" srcOrd="4" destOrd="0" presId="urn:microsoft.com/office/officeart/2018/5/layout/CenteredIconLabelDescription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F502E3-A4CC-4016-8A14-4FA710ED1ED1}"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2A4EFDA9-361A-443C-8AEE-2C54BAC9D7D8}">
      <dgm:prSet custT="1"/>
      <dgm:spPr/>
      <dgm:t>
        <a:bodyPr/>
        <a:lstStyle/>
        <a:p>
          <a:pPr>
            <a:lnSpc>
              <a:spcPct val="100000"/>
            </a:lnSpc>
          </a:pPr>
          <a:r>
            <a:rPr lang="en-US" sz="1800" dirty="0"/>
            <a:t>The artifacts are removed to some extent as it has quality of the images. </a:t>
          </a:r>
        </a:p>
      </dgm:t>
    </dgm:pt>
    <dgm:pt modelId="{B295FABA-02B1-4169-94C0-1D9C1B110CF2}" type="parTrans" cxnId="{011889B3-82CC-434F-9EE5-2635D00023D4}">
      <dgm:prSet/>
      <dgm:spPr/>
      <dgm:t>
        <a:bodyPr/>
        <a:lstStyle/>
        <a:p>
          <a:endParaRPr lang="en-US"/>
        </a:p>
      </dgm:t>
    </dgm:pt>
    <dgm:pt modelId="{1098C843-314B-4964-B4BB-F21C811C38DA}" type="sibTrans" cxnId="{011889B3-82CC-434F-9EE5-2635D00023D4}">
      <dgm:prSet/>
      <dgm:spPr/>
      <dgm:t>
        <a:bodyPr/>
        <a:lstStyle/>
        <a:p>
          <a:pPr>
            <a:lnSpc>
              <a:spcPct val="100000"/>
            </a:lnSpc>
          </a:pPr>
          <a:endParaRPr lang="en-US"/>
        </a:p>
      </dgm:t>
    </dgm:pt>
    <dgm:pt modelId="{4812684F-46F0-4226-9B7F-97B6A53C686B}">
      <dgm:prSet custT="1"/>
      <dgm:spPr/>
      <dgm:t>
        <a:bodyPr/>
        <a:lstStyle/>
        <a:p>
          <a:pPr>
            <a:lnSpc>
              <a:spcPct val="100000"/>
            </a:lnSpc>
          </a:pPr>
          <a:r>
            <a:rPr lang="en-US" sz="1800" dirty="0"/>
            <a:t>The algorithm also increases the PSNR value of the image. As shown, the blocking artifacts are not removed totally: it is because the information lost in the different steps is irrecoverable. </a:t>
          </a:r>
        </a:p>
      </dgm:t>
    </dgm:pt>
    <dgm:pt modelId="{155C3C03-B04B-43A6-A5B9-EF306C50D8CE}" type="parTrans" cxnId="{952D522B-35E1-4A93-A5FC-D1868F378495}">
      <dgm:prSet/>
      <dgm:spPr/>
      <dgm:t>
        <a:bodyPr/>
        <a:lstStyle/>
        <a:p>
          <a:endParaRPr lang="en-US"/>
        </a:p>
      </dgm:t>
    </dgm:pt>
    <dgm:pt modelId="{D362D9BE-BEC5-437F-B535-F1590884A222}" type="sibTrans" cxnId="{952D522B-35E1-4A93-A5FC-D1868F378495}">
      <dgm:prSet/>
      <dgm:spPr/>
      <dgm:t>
        <a:bodyPr/>
        <a:lstStyle/>
        <a:p>
          <a:pPr>
            <a:lnSpc>
              <a:spcPct val="100000"/>
            </a:lnSpc>
          </a:pPr>
          <a:endParaRPr lang="en-US"/>
        </a:p>
      </dgm:t>
    </dgm:pt>
    <dgm:pt modelId="{FE76C94F-FD79-46D2-AEFD-1B3222F773D4}">
      <dgm:prSet custT="1"/>
      <dgm:spPr/>
      <dgm:t>
        <a:bodyPr/>
        <a:lstStyle/>
        <a:p>
          <a:pPr>
            <a:lnSpc>
              <a:spcPct val="100000"/>
            </a:lnSpc>
          </a:pPr>
          <a:r>
            <a:rPr lang="en-US" sz="1800" dirty="0"/>
            <a:t>The algorithm only deals with pixel values (spatial domain) and tries to manipulate the pixel values.</a:t>
          </a:r>
        </a:p>
      </dgm:t>
    </dgm:pt>
    <dgm:pt modelId="{FADAA324-3AD7-4DDE-947C-1F061661A0D5}" type="parTrans" cxnId="{6AD311E5-0275-4AA7-940C-6E301042D5F6}">
      <dgm:prSet/>
      <dgm:spPr/>
      <dgm:t>
        <a:bodyPr/>
        <a:lstStyle/>
        <a:p>
          <a:endParaRPr lang="en-US"/>
        </a:p>
      </dgm:t>
    </dgm:pt>
    <dgm:pt modelId="{24FE4CAE-81AF-4E5C-AF72-E5B206FE21DB}" type="sibTrans" cxnId="{6AD311E5-0275-4AA7-940C-6E301042D5F6}">
      <dgm:prSet/>
      <dgm:spPr/>
      <dgm:t>
        <a:bodyPr/>
        <a:lstStyle/>
        <a:p>
          <a:pPr>
            <a:lnSpc>
              <a:spcPct val="100000"/>
            </a:lnSpc>
          </a:pPr>
          <a:endParaRPr lang="en-US"/>
        </a:p>
      </dgm:t>
    </dgm:pt>
    <dgm:pt modelId="{214C96AD-ADF5-479F-8C2D-60883EB509C7}">
      <dgm:prSet custT="1"/>
      <dgm:spPr/>
      <dgm:t>
        <a:bodyPr/>
        <a:lstStyle/>
        <a:p>
          <a:pPr>
            <a:lnSpc>
              <a:spcPct val="100000"/>
            </a:lnSpc>
          </a:pPr>
          <a:r>
            <a:rPr lang="en-US" sz="1800" dirty="0"/>
            <a:t>The extent of blocking artifacts can also be reduced by manipulating the DCT coefficients, as quantization is applied on the DCT coefficients. </a:t>
          </a:r>
        </a:p>
      </dgm:t>
    </dgm:pt>
    <dgm:pt modelId="{A9D1A675-55CF-4397-BF53-AAFC89269B89}" type="parTrans" cxnId="{D7D8B3CF-9347-4AB6-91E3-99D1C81D2734}">
      <dgm:prSet/>
      <dgm:spPr/>
      <dgm:t>
        <a:bodyPr/>
        <a:lstStyle/>
        <a:p>
          <a:endParaRPr lang="en-US"/>
        </a:p>
      </dgm:t>
    </dgm:pt>
    <dgm:pt modelId="{B7495067-720B-40B5-8199-0A5918B0BBF9}" type="sibTrans" cxnId="{D7D8B3CF-9347-4AB6-91E3-99D1C81D2734}">
      <dgm:prSet/>
      <dgm:spPr/>
      <dgm:t>
        <a:bodyPr/>
        <a:lstStyle/>
        <a:p>
          <a:endParaRPr lang="en-US"/>
        </a:p>
      </dgm:t>
    </dgm:pt>
    <dgm:pt modelId="{B4A94D0C-D6A9-46E7-9E8E-ABF6768916D9}" type="pres">
      <dgm:prSet presAssocID="{FAF502E3-A4CC-4016-8A14-4FA710ED1ED1}" presName="root" presStyleCnt="0">
        <dgm:presLayoutVars>
          <dgm:dir/>
          <dgm:resizeHandles val="exact"/>
        </dgm:presLayoutVars>
      </dgm:prSet>
      <dgm:spPr/>
    </dgm:pt>
    <dgm:pt modelId="{BF1FC8F4-D223-48CA-96D4-BD58A9588E1D}" type="pres">
      <dgm:prSet presAssocID="{FAF502E3-A4CC-4016-8A14-4FA710ED1ED1}" presName="container" presStyleCnt="0">
        <dgm:presLayoutVars>
          <dgm:dir/>
          <dgm:resizeHandles val="exact"/>
        </dgm:presLayoutVars>
      </dgm:prSet>
      <dgm:spPr/>
    </dgm:pt>
    <dgm:pt modelId="{D570169D-D89C-438E-B81E-E1AC71941561}" type="pres">
      <dgm:prSet presAssocID="{2A4EFDA9-361A-443C-8AEE-2C54BAC9D7D8}" presName="compNode" presStyleCnt="0"/>
      <dgm:spPr/>
    </dgm:pt>
    <dgm:pt modelId="{1C7D5FDF-B7F0-4392-BCDA-61328165A151}" type="pres">
      <dgm:prSet presAssocID="{2A4EFDA9-361A-443C-8AEE-2C54BAC9D7D8}" presName="iconBgRect" presStyleLbl="bgShp" presStyleIdx="0" presStyleCnt="4" custLinFactNeighborX="-28266" custLinFactNeighborY="-72078"/>
      <dgm:spPr/>
    </dgm:pt>
    <dgm:pt modelId="{00C4D29A-C7F6-41C0-9A34-C55DF57AA6A8}" type="pres">
      <dgm:prSet presAssocID="{2A4EFDA9-361A-443C-8AEE-2C54BAC9D7D8}" presName="iconRect" presStyleLbl="node1" presStyleIdx="0" presStyleCnt="4" custLinFactY="-21836" custLinFactNeighborX="-4874" custLinFactNeighborY="-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biettivo"/>
        </a:ext>
      </dgm:extLst>
    </dgm:pt>
    <dgm:pt modelId="{4E092F53-BB0A-4CDB-A7BC-3088C633A997}" type="pres">
      <dgm:prSet presAssocID="{2A4EFDA9-361A-443C-8AEE-2C54BAC9D7D8}" presName="spaceRect" presStyleCnt="0"/>
      <dgm:spPr/>
    </dgm:pt>
    <dgm:pt modelId="{2793FCE9-D79A-46D3-8349-02DCDC4B8377}" type="pres">
      <dgm:prSet presAssocID="{2A4EFDA9-361A-443C-8AEE-2C54BAC9D7D8}" presName="textRect" presStyleLbl="revTx" presStyleIdx="0" presStyleCnt="4" custLinFactNeighborX="-4216" custLinFactNeighborY="-48052">
        <dgm:presLayoutVars>
          <dgm:chMax val="1"/>
          <dgm:chPref val="1"/>
        </dgm:presLayoutVars>
      </dgm:prSet>
      <dgm:spPr/>
    </dgm:pt>
    <dgm:pt modelId="{733AF2B9-7F94-46B7-A1B2-FD87BCDC0A5B}" type="pres">
      <dgm:prSet presAssocID="{1098C843-314B-4964-B4BB-F21C811C38DA}" presName="sibTrans" presStyleLbl="sibTrans2D1" presStyleIdx="0" presStyleCnt="0"/>
      <dgm:spPr/>
    </dgm:pt>
    <dgm:pt modelId="{242BB01D-5D41-4FD4-93EA-58CC097D1C17}" type="pres">
      <dgm:prSet presAssocID="{4812684F-46F0-4226-9B7F-97B6A53C686B}" presName="compNode" presStyleCnt="0"/>
      <dgm:spPr/>
    </dgm:pt>
    <dgm:pt modelId="{82BBE49F-679F-4A89-9BDC-B9CC446305F3}" type="pres">
      <dgm:prSet presAssocID="{4812684F-46F0-4226-9B7F-97B6A53C686B}" presName="iconBgRect" presStyleLbl="bgShp" presStyleIdx="1" presStyleCnt="4" custLinFactNeighborX="5962" custLinFactNeighborY="-31093"/>
      <dgm:spPr/>
    </dgm:pt>
    <dgm:pt modelId="{8AF9503B-87D7-41FF-B39C-F917CB61AE1C}" type="pres">
      <dgm:prSet presAssocID="{4812684F-46F0-4226-9B7F-97B6A53C686B}" presName="iconRect" presStyleLbl="node1" presStyleIdx="1" presStyleCnt="4" custLinFactNeighborX="2437" custLinFactNeighborY="-6579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agramma di flusso"/>
        </a:ext>
      </dgm:extLst>
    </dgm:pt>
    <dgm:pt modelId="{F2BCDB00-C973-450F-B0AF-E76B84860D5F}" type="pres">
      <dgm:prSet presAssocID="{4812684F-46F0-4226-9B7F-97B6A53C686B}" presName="spaceRect" presStyleCnt="0"/>
      <dgm:spPr/>
    </dgm:pt>
    <dgm:pt modelId="{46FED4CA-5B57-4E64-8615-2143EA797E36}" type="pres">
      <dgm:prSet presAssocID="{4812684F-46F0-4226-9B7F-97B6A53C686B}" presName="textRect" presStyleLbl="revTx" presStyleIdx="1" presStyleCnt="4" custLinFactNeighborX="-4754" custLinFactNeighborY="-40986">
        <dgm:presLayoutVars>
          <dgm:chMax val="1"/>
          <dgm:chPref val="1"/>
        </dgm:presLayoutVars>
      </dgm:prSet>
      <dgm:spPr/>
    </dgm:pt>
    <dgm:pt modelId="{1A86592E-E433-45B6-8C8C-7C75F42CD692}" type="pres">
      <dgm:prSet presAssocID="{D362D9BE-BEC5-437F-B535-F1590884A222}" presName="sibTrans" presStyleLbl="sibTrans2D1" presStyleIdx="0" presStyleCnt="0"/>
      <dgm:spPr/>
    </dgm:pt>
    <dgm:pt modelId="{828FAC33-F6FA-416D-89FD-84AE33100AC6}" type="pres">
      <dgm:prSet presAssocID="{FE76C94F-FD79-46D2-AEFD-1B3222F773D4}" presName="compNode" presStyleCnt="0"/>
      <dgm:spPr/>
    </dgm:pt>
    <dgm:pt modelId="{E3DA718A-AE61-43F2-B767-C4F3E6E976F8}" type="pres">
      <dgm:prSet presAssocID="{FE76C94F-FD79-46D2-AEFD-1B3222F773D4}" presName="iconBgRect" presStyleLbl="bgShp" presStyleIdx="2" presStyleCnt="4"/>
      <dgm:spPr/>
    </dgm:pt>
    <dgm:pt modelId="{1FBD24D0-208F-4AED-BC89-AD95A0A7355D}" type="pres">
      <dgm:prSet presAssocID="{FE76C94F-FD79-46D2-AEFD-1B3222F773D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e"/>
        </a:ext>
      </dgm:extLst>
    </dgm:pt>
    <dgm:pt modelId="{0F88C492-A47E-4CA5-9696-527FC3228B70}" type="pres">
      <dgm:prSet presAssocID="{FE76C94F-FD79-46D2-AEFD-1B3222F773D4}" presName="spaceRect" presStyleCnt="0"/>
      <dgm:spPr/>
    </dgm:pt>
    <dgm:pt modelId="{DDE6F227-FE52-4830-9563-E9802CF7D154}" type="pres">
      <dgm:prSet presAssocID="{FE76C94F-FD79-46D2-AEFD-1B3222F773D4}" presName="textRect" presStyleLbl="revTx" presStyleIdx="2" presStyleCnt="4">
        <dgm:presLayoutVars>
          <dgm:chMax val="1"/>
          <dgm:chPref val="1"/>
        </dgm:presLayoutVars>
      </dgm:prSet>
      <dgm:spPr/>
    </dgm:pt>
    <dgm:pt modelId="{CF8EB667-22A3-4A08-854F-3CCF4E6E8382}" type="pres">
      <dgm:prSet presAssocID="{24FE4CAE-81AF-4E5C-AF72-E5B206FE21DB}" presName="sibTrans" presStyleLbl="sibTrans2D1" presStyleIdx="0" presStyleCnt="0"/>
      <dgm:spPr/>
    </dgm:pt>
    <dgm:pt modelId="{2B808A7F-A005-4A02-805E-4347118BF58C}" type="pres">
      <dgm:prSet presAssocID="{214C96AD-ADF5-479F-8C2D-60883EB509C7}" presName="compNode" presStyleCnt="0"/>
      <dgm:spPr/>
    </dgm:pt>
    <dgm:pt modelId="{4EE9E48F-79EA-458E-9CC4-FEC3594D3327}" type="pres">
      <dgm:prSet presAssocID="{214C96AD-ADF5-479F-8C2D-60883EB509C7}" presName="iconBgRect" presStyleLbl="bgShp" presStyleIdx="3" presStyleCnt="4" custLinFactNeighborX="5962" custLinFactNeighborY="65012"/>
      <dgm:spPr/>
    </dgm:pt>
    <dgm:pt modelId="{7BD05540-DFA3-455B-A0E5-14F52F6EB854}" type="pres">
      <dgm:prSet presAssocID="{214C96AD-ADF5-479F-8C2D-60883EB509C7}" presName="iconRect" presStyleLbl="node1" presStyleIdx="3" presStyleCnt="4" custLinFactY="9653" custLinFactNeighborX="4874" custLinFactNeighborY="10000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isconnesso"/>
        </a:ext>
      </dgm:extLst>
    </dgm:pt>
    <dgm:pt modelId="{45B6F759-AD4E-42A0-8A62-A34A30209A06}" type="pres">
      <dgm:prSet presAssocID="{214C96AD-ADF5-479F-8C2D-60883EB509C7}" presName="spaceRect" presStyleCnt="0"/>
      <dgm:spPr/>
    </dgm:pt>
    <dgm:pt modelId="{93030BB7-4B32-4A4C-8C05-C7ED58214393}" type="pres">
      <dgm:prSet presAssocID="{214C96AD-ADF5-479F-8C2D-60883EB509C7}" presName="textRect" presStyleLbl="revTx" presStyleIdx="3" presStyleCnt="4" custLinFactNeighborX="28200" custLinFactNeighborY="79398">
        <dgm:presLayoutVars>
          <dgm:chMax val="1"/>
          <dgm:chPref val="1"/>
        </dgm:presLayoutVars>
      </dgm:prSet>
      <dgm:spPr/>
    </dgm:pt>
  </dgm:ptLst>
  <dgm:cxnLst>
    <dgm:cxn modelId="{13D67F28-DC31-4E39-A0E9-0EEAC9871B62}" type="presOf" srcId="{4812684F-46F0-4226-9B7F-97B6A53C686B}" destId="{46FED4CA-5B57-4E64-8615-2143EA797E36}" srcOrd="0" destOrd="0" presId="urn:microsoft.com/office/officeart/2018/2/layout/IconCircleList"/>
    <dgm:cxn modelId="{952D522B-35E1-4A93-A5FC-D1868F378495}" srcId="{FAF502E3-A4CC-4016-8A14-4FA710ED1ED1}" destId="{4812684F-46F0-4226-9B7F-97B6A53C686B}" srcOrd="1" destOrd="0" parTransId="{155C3C03-B04B-43A6-A5B9-EF306C50D8CE}" sibTransId="{D362D9BE-BEC5-437F-B535-F1590884A222}"/>
    <dgm:cxn modelId="{B1471266-34F1-4ECA-A585-1A547A78F2F3}" type="presOf" srcId="{FAF502E3-A4CC-4016-8A14-4FA710ED1ED1}" destId="{B4A94D0C-D6A9-46E7-9E8E-ABF6768916D9}" srcOrd="0" destOrd="0" presId="urn:microsoft.com/office/officeart/2018/2/layout/IconCircleList"/>
    <dgm:cxn modelId="{68FCAE6A-CAB5-4A18-B0D7-17C1A3A55604}" type="presOf" srcId="{1098C843-314B-4964-B4BB-F21C811C38DA}" destId="{733AF2B9-7F94-46B7-A1B2-FD87BCDC0A5B}" srcOrd="0" destOrd="0" presId="urn:microsoft.com/office/officeart/2018/2/layout/IconCircleList"/>
    <dgm:cxn modelId="{75E7C398-1442-4C08-BF2C-9AE853712605}" type="presOf" srcId="{D362D9BE-BEC5-437F-B535-F1590884A222}" destId="{1A86592E-E433-45B6-8C8C-7C75F42CD692}" srcOrd="0" destOrd="0" presId="urn:microsoft.com/office/officeart/2018/2/layout/IconCircleList"/>
    <dgm:cxn modelId="{3CCDDBA3-1C2A-4B20-BD65-86532EEBCF07}" type="presOf" srcId="{214C96AD-ADF5-479F-8C2D-60883EB509C7}" destId="{93030BB7-4B32-4A4C-8C05-C7ED58214393}" srcOrd="0" destOrd="0" presId="urn:microsoft.com/office/officeart/2018/2/layout/IconCircleList"/>
    <dgm:cxn modelId="{011889B3-82CC-434F-9EE5-2635D00023D4}" srcId="{FAF502E3-A4CC-4016-8A14-4FA710ED1ED1}" destId="{2A4EFDA9-361A-443C-8AEE-2C54BAC9D7D8}" srcOrd="0" destOrd="0" parTransId="{B295FABA-02B1-4169-94C0-1D9C1B110CF2}" sibTransId="{1098C843-314B-4964-B4BB-F21C811C38DA}"/>
    <dgm:cxn modelId="{D7D8B3CF-9347-4AB6-91E3-99D1C81D2734}" srcId="{FAF502E3-A4CC-4016-8A14-4FA710ED1ED1}" destId="{214C96AD-ADF5-479F-8C2D-60883EB509C7}" srcOrd="3" destOrd="0" parTransId="{A9D1A675-55CF-4397-BF53-AAFC89269B89}" sibTransId="{B7495067-720B-40B5-8199-0A5918B0BBF9}"/>
    <dgm:cxn modelId="{FA6D08D7-E02D-4C9E-8A29-22EF01611005}" type="presOf" srcId="{2A4EFDA9-361A-443C-8AEE-2C54BAC9D7D8}" destId="{2793FCE9-D79A-46D3-8349-02DCDC4B8377}" srcOrd="0" destOrd="0" presId="urn:microsoft.com/office/officeart/2018/2/layout/IconCircleList"/>
    <dgm:cxn modelId="{DEC07ADD-5313-4CE5-9A13-6982C19DD8AD}" type="presOf" srcId="{FE76C94F-FD79-46D2-AEFD-1B3222F773D4}" destId="{DDE6F227-FE52-4830-9563-E9802CF7D154}" srcOrd="0" destOrd="0" presId="urn:microsoft.com/office/officeart/2018/2/layout/IconCircleList"/>
    <dgm:cxn modelId="{6AD311E5-0275-4AA7-940C-6E301042D5F6}" srcId="{FAF502E3-A4CC-4016-8A14-4FA710ED1ED1}" destId="{FE76C94F-FD79-46D2-AEFD-1B3222F773D4}" srcOrd="2" destOrd="0" parTransId="{FADAA324-3AD7-4DDE-947C-1F061661A0D5}" sibTransId="{24FE4CAE-81AF-4E5C-AF72-E5B206FE21DB}"/>
    <dgm:cxn modelId="{88F6D3F8-A179-4BF6-8245-89FA30B932F8}" type="presOf" srcId="{24FE4CAE-81AF-4E5C-AF72-E5B206FE21DB}" destId="{CF8EB667-22A3-4A08-854F-3CCF4E6E8382}" srcOrd="0" destOrd="0" presId="urn:microsoft.com/office/officeart/2018/2/layout/IconCircleList"/>
    <dgm:cxn modelId="{5FA27AB6-85A8-4EE4-A9F5-66C87D34BB4E}" type="presParOf" srcId="{B4A94D0C-D6A9-46E7-9E8E-ABF6768916D9}" destId="{BF1FC8F4-D223-48CA-96D4-BD58A9588E1D}" srcOrd="0" destOrd="0" presId="urn:microsoft.com/office/officeart/2018/2/layout/IconCircleList"/>
    <dgm:cxn modelId="{5CE1FA99-43A2-4020-BAA4-638D9E3B52D5}" type="presParOf" srcId="{BF1FC8F4-D223-48CA-96D4-BD58A9588E1D}" destId="{D570169D-D89C-438E-B81E-E1AC71941561}" srcOrd="0" destOrd="0" presId="urn:microsoft.com/office/officeart/2018/2/layout/IconCircleList"/>
    <dgm:cxn modelId="{823090F0-D596-4311-A0BE-3C2A30561626}" type="presParOf" srcId="{D570169D-D89C-438E-B81E-E1AC71941561}" destId="{1C7D5FDF-B7F0-4392-BCDA-61328165A151}" srcOrd="0" destOrd="0" presId="urn:microsoft.com/office/officeart/2018/2/layout/IconCircleList"/>
    <dgm:cxn modelId="{1EBA3007-B506-428D-A327-72D6801120FB}" type="presParOf" srcId="{D570169D-D89C-438E-B81E-E1AC71941561}" destId="{00C4D29A-C7F6-41C0-9A34-C55DF57AA6A8}" srcOrd="1" destOrd="0" presId="urn:microsoft.com/office/officeart/2018/2/layout/IconCircleList"/>
    <dgm:cxn modelId="{962E3776-CB05-4152-92DC-15E0773A8F59}" type="presParOf" srcId="{D570169D-D89C-438E-B81E-E1AC71941561}" destId="{4E092F53-BB0A-4CDB-A7BC-3088C633A997}" srcOrd="2" destOrd="0" presId="urn:microsoft.com/office/officeart/2018/2/layout/IconCircleList"/>
    <dgm:cxn modelId="{0B47BB66-1782-4CCF-B767-80153CC1768D}" type="presParOf" srcId="{D570169D-D89C-438E-B81E-E1AC71941561}" destId="{2793FCE9-D79A-46D3-8349-02DCDC4B8377}" srcOrd="3" destOrd="0" presId="urn:microsoft.com/office/officeart/2018/2/layout/IconCircleList"/>
    <dgm:cxn modelId="{7F299B39-BF99-4B15-9EF2-460E3F1034D8}" type="presParOf" srcId="{BF1FC8F4-D223-48CA-96D4-BD58A9588E1D}" destId="{733AF2B9-7F94-46B7-A1B2-FD87BCDC0A5B}" srcOrd="1" destOrd="0" presId="urn:microsoft.com/office/officeart/2018/2/layout/IconCircleList"/>
    <dgm:cxn modelId="{A30E2EF6-464F-446F-AF9A-29F1183BD245}" type="presParOf" srcId="{BF1FC8F4-D223-48CA-96D4-BD58A9588E1D}" destId="{242BB01D-5D41-4FD4-93EA-58CC097D1C17}" srcOrd="2" destOrd="0" presId="urn:microsoft.com/office/officeart/2018/2/layout/IconCircleList"/>
    <dgm:cxn modelId="{9E7433A6-AB24-45EF-B165-1C6B32C72FCF}" type="presParOf" srcId="{242BB01D-5D41-4FD4-93EA-58CC097D1C17}" destId="{82BBE49F-679F-4A89-9BDC-B9CC446305F3}" srcOrd="0" destOrd="0" presId="urn:microsoft.com/office/officeart/2018/2/layout/IconCircleList"/>
    <dgm:cxn modelId="{6FABB5D2-D3BA-4081-BAF1-656FC9B85BDB}" type="presParOf" srcId="{242BB01D-5D41-4FD4-93EA-58CC097D1C17}" destId="{8AF9503B-87D7-41FF-B39C-F917CB61AE1C}" srcOrd="1" destOrd="0" presId="urn:microsoft.com/office/officeart/2018/2/layout/IconCircleList"/>
    <dgm:cxn modelId="{88D19AB7-5DF1-490A-89D3-087AE96CFC0C}" type="presParOf" srcId="{242BB01D-5D41-4FD4-93EA-58CC097D1C17}" destId="{F2BCDB00-C973-450F-B0AF-E76B84860D5F}" srcOrd="2" destOrd="0" presId="urn:microsoft.com/office/officeart/2018/2/layout/IconCircleList"/>
    <dgm:cxn modelId="{329C6DEF-EB14-43E4-9E07-F1449D71B8C8}" type="presParOf" srcId="{242BB01D-5D41-4FD4-93EA-58CC097D1C17}" destId="{46FED4CA-5B57-4E64-8615-2143EA797E36}" srcOrd="3" destOrd="0" presId="urn:microsoft.com/office/officeart/2018/2/layout/IconCircleList"/>
    <dgm:cxn modelId="{0E8BA475-0F81-4F0F-BC0F-83CF0D3204CD}" type="presParOf" srcId="{BF1FC8F4-D223-48CA-96D4-BD58A9588E1D}" destId="{1A86592E-E433-45B6-8C8C-7C75F42CD692}" srcOrd="3" destOrd="0" presId="urn:microsoft.com/office/officeart/2018/2/layout/IconCircleList"/>
    <dgm:cxn modelId="{B057CAEA-43A1-46B3-9224-25CF0459123C}" type="presParOf" srcId="{BF1FC8F4-D223-48CA-96D4-BD58A9588E1D}" destId="{828FAC33-F6FA-416D-89FD-84AE33100AC6}" srcOrd="4" destOrd="0" presId="urn:microsoft.com/office/officeart/2018/2/layout/IconCircleList"/>
    <dgm:cxn modelId="{C181D8A5-C53D-43FC-AA34-4D4B4883D7AB}" type="presParOf" srcId="{828FAC33-F6FA-416D-89FD-84AE33100AC6}" destId="{E3DA718A-AE61-43F2-B767-C4F3E6E976F8}" srcOrd="0" destOrd="0" presId="urn:microsoft.com/office/officeart/2018/2/layout/IconCircleList"/>
    <dgm:cxn modelId="{5A0F4154-4D3D-4DD3-83E3-FA2AF57BEC80}" type="presParOf" srcId="{828FAC33-F6FA-416D-89FD-84AE33100AC6}" destId="{1FBD24D0-208F-4AED-BC89-AD95A0A7355D}" srcOrd="1" destOrd="0" presId="urn:microsoft.com/office/officeart/2018/2/layout/IconCircleList"/>
    <dgm:cxn modelId="{670B1CE3-4F0B-454C-B969-9B7B5897C643}" type="presParOf" srcId="{828FAC33-F6FA-416D-89FD-84AE33100AC6}" destId="{0F88C492-A47E-4CA5-9696-527FC3228B70}" srcOrd="2" destOrd="0" presId="urn:microsoft.com/office/officeart/2018/2/layout/IconCircleList"/>
    <dgm:cxn modelId="{53BD1BA6-D68D-4184-8AEB-F17310CB8EF0}" type="presParOf" srcId="{828FAC33-F6FA-416D-89FD-84AE33100AC6}" destId="{DDE6F227-FE52-4830-9563-E9802CF7D154}" srcOrd="3" destOrd="0" presId="urn:microsoft.com/office/officeart/2018/2/layout/IconCircleList"/>
    <dgm:cxn modelId="{6595FFF4-1E0A-402E-BE49-2FBD17C42D28}" type="presParOf" srcId="{BF1FC8F4-D223-48CA-96D4-BD58A9588E1D}" destId="{CF8EB667-22A3-4A08-854F-3CCF4E6E8382}" srcOrd="5" destOrd="0" presId="urn:microsoft.com/office/officeart/2018/2/layout/IconCircleList"/>
    <dgm:cxn modelId="{B9A7251D-2692-4425-805D-4F31EDAE4799}" type="presParOf" srcId="{BF1FC8F4-D223-48CA-96D4-BD58A9588E1D}" destId="{2B808A7F-A005-4A02-805E-4347118BF58C}" srcOrd="6" destOrd="0" presId="urn:microsoft.com/office/officeart/2018/2/layout/IconCircleList"/>
    <dgm:cxn modelId="{6DA82D23-9024-4D94-A26D-DB585C20E046}" type="presParOf" srcId="{2B808A7F-A005-4A02-805E-4347118BF58C}" destId="{4EE9E48F-79EA-458E-9CC4-FEC3594D3327}" srcOrd="0" destOrd="0" presId="urn:microsoft.com/office/officeart/2018/2/layout/IconCircleList"/>
    <dgm:cxn modelId="{62DA11B7-8FC9-4ABB-AD93-824EBA78BAF0}" type="presParOf" srcId="{2B808A7F-A005-4A02-805E-4347118BF58C}" destId="{7BD05540-DFA3-455B-A0E5-14F52F6EB854}" srcOrd="1" destOrd="0" presId="urn:microsoft.com/office/officeart/2018/2/layout/IconCircleList"/>
    <dgm:cxn modelId="{79AE1E8C-B664-4145-B8E9-964CA896E710}" type="presParOf" srcId="{2B808A7F-A005-4A02-805E-4347118BF58C}" destId="{45B6F759-AD4E-42A0-8A62-A34A30209A06}" srcOrd="2" destOrd="0" presId="urn:microsoft.com/office/officeart/2018/2/layout/IconCircleList"/>
    <dgm:cxn modelId="{EDB80CDE-0FBA-48F2-A9C5-A98C3BE4A318}" type="presParOf" srcId="{2B808A7F-A005-4A02-805E-4347118BF58C}" destId="{93030BB7-4B32-4A4C-8C05-C7ED58214393}"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79502D-1AF0-4D8B-B16E-9C9FD3033FFF}">
      <dsp:nvSpPr>
        <dsp:cNvPr id="0" name=""/>
        <dsp:cNvSpPr/>
      </dsp:nvSpPr>
      <dsp:spPr>
        <a:xfrm>
          <a:off x="1002910" y="0"/>
          <a:ext cx="1068417" cy="10219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FE54AC-B679-4526-A48D-8397743B885D}">
      <dsp:nvSpPr>
        <dsp:cNvPr id="0" name=""/>
        <dsp:cNvSpPr/>
      </dsp:nvSpPr>
      <dsp:spPr>
        <a:xfrm>
          <a:off x="10807" y="1164195"/>
          <a:ext cx="3052622" cy="437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GB" sz="1600" kern="12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IMAGES-LOSSLESS</a:t>
          </a:r>
          <a:endParaRPr lang="it-IT" sz="1600" kern="1200"/>
        </a:p>
      </dsp:txBody>
      <dsp:txXfrm>
        <a:off x="10807" y="1164195"/>
        <a:ext cx="3052622" cy="437992"/>
      </dsp:txXfrm>
    </dsp:sp>
    <dsp:sp modelId="{1AB9774D-DD13-45A6-B3A3-3FF17CC06CF5}">
      <dsp:nvSpPr>
        <dsp:cNvPr id="0" name=""/>
        <dsp:cNvSpPr/>
      </dsp:nvSpPr>
      <dsp:spPr>
        <a:xfrm>
          <a:off x="10807" y="1668334"/>
          <a:ext cx="3052622" cy="1792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GB" sz="1800" kern="1200" dirty="0">
              <a:solidFill>
                <a:schemeClr val="tx1"/>
              </a:solidFill>
              <a:effectLst/>
              <a:latin typeface="+mj-lt"/>
              <a:ea typeface="Calibri" panose="020F0502020204030204" pitchFamily="34" charset="0"/>
              <a:cs typeface="Times New Roman" panose="02020603050405020304" pitchFamily="18" charset="0"/>
            </a:rPr>
            <a:t>The restored data file is identical to the original explained;</a:t>
          </a:r>
          <a:endParaRPr lang="it-IT" sz="1800" kern="1200" dirty="0">
            <a:solidFill>
              <a:schemeClr val="tx1"/>
            </a:solidFill>
            <a:latin typeface="+mj-lt"/>
          </a:endParaRPr>
        </a:p>
        <a:p>
          <a:pPr marL="0" lvl="0" indent="0" algn="ctr" defTabSz="800100">
            <a:lnSpc>
              <a:spcPct val="100000"/>
            </a:lnSpc>
            <a:spcBef>
              <a:spcPct val="0"/>
            </a:spcBef>
            <a:spcAft>
              <a:spcPct val="35000"/>
            </a:spcAft>
            <a:buNone/>
          </a:pPr>
          <a:r>
            <a:rPr lang="en-GB" sz="1800" kern="1200" dirty="0">
              <a:solidFill>
                <a:schemeClr val="tx1"/>
              </a:solidFill>
              <a:effectLst/>
              <a:latin typeface="+mj-lt"/>
              <a:ea typeface="Calibri" panose="020F0502020204030204" pitchFamily="34" charset="0"/>
              <a:cs typeface="Times New Roman" panose="02020603050405020304" pitchFamily="18" charset="0"/>
            </a:rPr>
            <a:t>Loss of information is unacceptable;</a:t>
          </a:r>
          <a:endParaRPr lang="it-IT" sz="1800" kern="1200" dirty="0">
            <a:solidFill>
              <a:schemeClr val="tx1"/>
            </a:solidFill>
            <a:latin typeface="+mj-lt"/>
          </a:endParaRPr>
        </a:p>
        <a:p>
          <a:pPr marL="0" lvl="0" indent="0" algn="ctr" defTabSz="800100">
            <a:lnSpc>
              <a:spcPct val="100000"/>
            </a:lnSpc>
            <a:spcBef>
              <a:spcPct val="0"/>
            </a:spcBef>
            <a:spcAft>
              <a:spcPct val="35000"/>
            </a:spcAft>
            <a:buNone/>
          </a:pPr>
          <a:r>
            <a:rPr lang="it-IT" sz="1800" kern="1200" dirty="0" err="1">
              <a:solidFill>
                <a:schemeClr val="tx1"/>
              </a:solidFill>
              <a:latin typeface="+mj-lt"/>
            </a:rPr>
            <a:t>It’s</a:t>
          </a:r>
          <a:r>
            <a:rPr lang="it-IT" sz="1800" kern="1200" dirty="0">
              <a:solidFill>
                <a:schemeClr val="tx1"/>
              </a:solidFill>
              <a:latin typeface="+mj-lt"/>
            </a:rPr>
            <a:t> a </a:t>
          </a:r>
          <a:r>
            <a:rPr lang="it-IT" sz="1800" kern="1200" dirty="0" err="1">
              <a:solidFill>
                <a:schemeClr val="tx1"/>
              </a:solidFill>
              <a:latin typeface="+mj-lt"/>
            </a:rPr>
            <a:t>reversible</a:t>
          </a:r>
          <a:r>
            <a:rPr lang="it-IT" sz="1800" kern="1200" dirty="0">
              <a:solidFill>
                <a:schemeClr val="tx1"/>
              </a:solidFill>
              <a:latin typeface="+mj-lt"/>
            </a:rPr>
            <a:t> technique.</a:t>
          </a:r>
        </a:p>
      </dsp:txBody>
      <dsp:txXfrm>
        <a:off x="10807" y="1668334"/>
        <a:ext cx="3052622" cy="1792601"/>
      </dsp:txXfrm>
    </dsp:sp>
    <dsp:sp modelId="{9B9616BB-E6DF-440A-954D-FABB3D54904F}">
      <dsp:nvSpPr>
        <dsp:cNvPr id="0" name=""/>
        <dsp:cNvSpPr/>
      </dsp:nvSpPr>
      <dsp:spPr>
        <a:xfrm>
          <a:off x="4614475" y="51354"/>
          <a:ext cx="1068417" cy="1021982"/>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2C5A7C-55BA-47DA-9873-1BF063812B65}">
      <dsp:nvSpPr>
        <dsp:cNvPr id="0" name=""/>
        <dsp:cNvSpPr/>
      </dsp:nvSpPr>
      <dsp:spPr>
        <a:xfrm>
          <a:off x="3597639" y="1164195"/>
          <a:ext cx="3052622" cy="437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it-IT" sz="1400" kern="1200"/>
            <a:t>LOSSY COMPRESSION</a:t>
          </a:r>
        </a:p>
      </dsp:txBody>
      <dsp:txXfrm>
        <a:off x="3597639" y="1164195"/>
        <a:ext cx="3052622" cy="437992"/>
      </dsp:txXfrm>
    </dsp:sp>
    <dsp:sp modelId="{FFC91D54-77D5-47ED-9110-BDC791A337F1}">
      <dsp:nvSpPr>
        <dsp:cNvPr id="0" name=""/>
        <dsp:cNvSpPr/>
      </dsp:nvSpPr>
      <dsp:spPr>
        <a:xfrm>
          <a:off x="3597639" y="1668334"/>
          <a:ext cx="3052622" cy="1792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GB" sz="1800" kern="1200" dirty="0">
              <a:solidFill>
                <a:schemeClr val="bg1"/>
              </a:solidFill>
              <a:effectLst/>
              <a:latin typeface="+mj-lt"/>
              <a:ea typeface="Calibri" panose="020F0502020204030204" pitchFamily="34" charset="0"/>
              <a:cs typeface="Times New Roman" panose="02020603050405020304" pitchFamily="18" charset="0"/>
            </a:rPr>
            <a:t>Decompressed image is as close to the original as we wish;</a:t>
          </a:r>
          <a:endParaRPr lang="it-IT" sz="1800" kern="1200" dirty="0">
            <a:solidFill>
              <a:schemeClr val="bg1"/>
            </a:solidFill>
            <a:latin typeface="+mj-lt"/>
          </a:endParaRPr>
        </a:p>
        <a:p>
          <a:pPr marL="0" lvl="0" indent="0" algn="ctr" defTabSz="800100">
            <a:lnSpc>
              <a:spcPct val="100000"/>
            </a:lnSpc>
            <a:spcBef>
              <a:spcPct val="0"/>
            </a:spcBef>
            <a:spcAft>
              <a:spcPct val="35000"/>
            </a:spcAft>
            <a:buNone/>
          </a:pPr>
          <a:r>
            <a:rPr lang="en-GB" sz="1800" kern="1200" dirty="0">
              <a:solidFill>
                <a:schemeClr val="bg1"/>
              </a:solidFill>
              <a:effectLst/>
              <a:latin typeface="+mj-lt"/>
              <a:ea typeface="Calibri" panose="020F0502020204030204" pitchFamily="34" charset="0"/>
              <a:cs typeface="Times New Roman" panose="02020603050405020304" pitchFamily="18" charset="0"/>
            </a:rPr>
            <a:t>It’s based on the concept that all real world measurements inherently contain a certain amount of noise;</a:t>
          </a:r>
          <a:endParaRPr lang="it-IT" sz="1800" kern="1200" dirty="0">
            <a:solidFill>
              <a:schemeClr val="bg1"/>
            </a:solidFill>
            <a:latin typeface="+mj-lt"/>
          </a:endParaRPr>
        </a:p>
        <a:p>
          <a:pPr marL="0" lvl="0" indent="0" algn="ctr" defTabSz="800100">
            <a:lnSpc>
              <a:spcPct val="100000"/>
            </a:lnSpc>
            <a:spcBef>
              <a:spcPct val="0"/>
            </a:spcBef>
            <a:spcAft>
              <a:spcPct val="35000"/>
            </a:spcAft>
            <a:buNone/>
          </a:pPr>
          <a:r>
            <a:rPr lang="en-GB" sz="1800" kern="1200" dirty="0">
              <a:solidFill>
                <a:schemeClr val="bg1"/>
              </a:solidFill>
              <a:effectLst/>
              <a:latin typeface="+mj-lt"/>
              <a:ea typeface="Calibri" panose="020F0502020204030204" pitchFamily="34" charset="0"/>
              <a:cs typeface="Times New Roman" panose="02020603050405020304" pitchFamily="18" charset="0"/>
            </a:rPr>
            <a:t>It’s irreversible.</a:t>
          </a:r>
          <a:endParaRPr lang="it-IT" sz="1800" kern="1200" dirty="0">
            <a:solidFill>
              <a:schemeClr val="bg1"/>
            </a:solidFill>
            <a:latin typeface="+mj-lt"/>
          </a:endParaRPr>
        </a:p>
      </dsp:txBody>
      <dsp:txXfrm>
        <a:off x="3597639" y="1668334"/>
        <a:ext cx="3052622" cy="17926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7D5FDF-B7F0-4392-BCDA-61328165A151}">
      <dsp:nvSpPr>
        <dsp:cNvPr id="0" name=""/>
        <dsp:cNvSpPr/>
      </dsp:nvSpPr>
      <dsp:spPr>
        <a:xfrm>
          <a:off x="0" y="463370"/>
          <a:ext cx="965664" cy="96566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C4D29A-C7F6-41C0-9A34-C55DF57AA6A8}">
      <dsp:nvSpPr>
        <dsp:cNvPr id="0" name=""/>
        <dsp:cNvSpPr/>
      </dsp:nvSpPr>
      <dsp:spPr>
        <a:xfrm>
          <a:off x="185984" y="679805"/>
          <a:ext cx="560085" cy="5600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93FCE9-D79A-46D3-8349-02DCDC4B8377}">
      <dsp:nvSpPr>
        <dsp:cNvPr id="0" name=""/>
        <dsp:cNvSpPr/>
      </dsp:nvSpPr>
      <dsp:spPr>
        <a:xfrm>
          <a:off x="1087121" y="695380"/>
          <a:ext cx="2276207" cy="965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The artifacts are removed to some extent as it has quality of the images. </a:t>
          </a:r>
        </a:p>
      </dsp:txBody>
      <dsp:txXfrm>
        <a:off x="1087121" y="695380"/>
        <a:ext cx="2276207" cy="965664"/>
      </dsp:txXfrm>
    </dsp:sp>
    <dsp:sp modelId="{82BBE49F-679F-4A89-9BDC-B9CC446305F3}">
      <dsp:nvSpPr>
        <dsp:cNvPr id="0" name=""/>
        <dsp:cNvSpPr/>
      </dsp:nvSpPr>
      <dsp:spPr>
        <a:xfrm>
          <a:off x="3913478" y="859147"/>
          <a:ext cx="965664" cy="96566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F9503B-87D7-41FF-B39C-F917CB61AE1C}">
      <dsp:nvSpPr>
        <dsp:cNvPr id="0" name=""/>
        <dsp:cNvSpPr/>
      </dsp:nvSpPr>
      <dsp:spPr>
        <a:xfrm>
          <a:off x="4072344" y="993699"/>
          <a:ext cx="560085" cy="5600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FED4CA-5B57-4E64-8615-2143EA797E36}">
      <dsp:nvSpPr>
        <dsp:cNvPr id="0" name=""/>
        <dsp:cNvSpPr/>
      </dsp:nvSpPr>
      <dsp:spPr>
        <a:xfrm>
          <a:off x="4920287" y="763614"/>
          <a:ext cx="2276207" cy="965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The algorithm also increases the PSNR value of the image. As shown, the blocking artifacts are not removed totally: it is because the information lost in the different steps is irrecoverable. </a:t>
          </a:r>
        </a:p>
      </dsp:txBody>
      <dsp:txXfrm>
        <a:off x="4920287" y="763614"/>
        <a:ext cx="2276207" cy="965664"/>
      </dsp:txXfrm>
    </dsp:sp>
    <dsp:sp modelId="{E3DA718A-AE61-43F2-B767-C4F3E6E976F8}">
      <dsp:nvSpPr>
        <dsp:cNvPr id="0" name=""/>
        <dsp:cNvSpPr/>
      </dsp:nvSpPr>
      <dsp:spPr>
        <a:xfrm>
          <a:off x="10493" y="2995574"/>
          <a:ext cx="965664" cy="96566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BD24D0-208F-4AED-BC89-AD95A0A7355D}">
      <dsp:nvSpPr>
        <dsp:cNvPr id="0" name=""/>
        <dsp:cNvSpPr/>
      </dsp:nvSpPr>
      <dsp:spPr>
        <a:xfrm>
          <a:off x="213283" y="3198363"/>
          <a:ext cx="560085" cy="5600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E6F227-FE52-4830-9563-E9802CF7D154}">
      <dsp:nvSpPr>
        <dsp:cNvPr id="0" name=""/>
        <dsp:cNvSpPr/>
      </dsp:nvSpPr>
      <dsp:spPr>
        <a:xfrm>
          <a:off x="1183086" y="2995574"/>
          <a:ext cx="2276207" cy="965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The algorithm only deals with pixel values (spatial domain) and tries to manipulate the pixel values.</a:t>
          </a:r>
        </a:p>
      </dsp:txBody>
      <dsp:txXfrm>
        <a:off x="1183086" y="2995574"/>
        <a:ext cx="2276207" cy="965664"/>
      </dsp:txXfrm>
    </dsp:sp>
    <dsp:sp modelId="{4EE9E48F-79EA-458E-9CC4-FEC3594D3327}">
      <dsp:nvSpPr>
        <dsp:cNvPr id="0" name=""/>
        <dsp:cNvSpPr/>
      </dsp:nvSpPr>
      <dsp:spPr>
        <a:xfrm>
          <a:off x="3913478" y="3623371"/>
          <a:ext cx="965664" cy="96566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D05540-DFA3-455B-A0E5-14F52F6EB854}">
      <dsp:nvSpPr>
        <dsp:cNvPr id="0" name=""/>
        <dsp:cNvSpPr/>
      </dsp:nvSpPr>
      <dsp:spPr>
        <a:xfrm>
          <a:off x="4085993" y="3812513"/>
          <a:ext cx="560085" cy="56008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030BB7-4B32-4A4C-8C05-C7ED58214393}">
      <dsp:nvSpPr>
        <dsp:cNvPr id="0" name=""/>
        <dsp:cNvSpPr/>
      </dsp:nvSpPr>
      <dsp:spPr>
        <a:xfrm>
          <a:off x="5038991" y="3762292"/>
          <a:ext cx="2276207" cy="965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The extent of blocking artifacts can also be reduced by manipulating the DCT coefficients, as quantization is applied on the DCT coefficients. </a:t>
          </a:r>
        </a:p>
      </dsp:txBody>
      <dsp:txXfrm>
        <a:off x="5038991" y="3762292"/>
        <a:ext cx="2276207" cy="965664"/>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406CF7F-BE69-41A4-969A-FD9F2A887A61}" type="datetimeFigureOut">
              <a:rPr lang="it-IT" smtClean="0"/>
              <a:t>12/03/2021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260A415-4DC3-4612-BB2D-378320A17803}" type="slidenum">
              <a:rPr lang="it-IT" smtClean="0"/>
              <a:t>‹N›</a:t>
            </a:fld>
            <a:endParaRPr lang="it-IT"/>
          </a:p>
        </p:txBody>
      </p:sp>
    </p:spTree>
    <p:extLst>
      <p:ext uri="{BB962C8B-B14F-4D97-AF65-F5344CB8AC3E}">
        <p14:creationId xmlns:p14="http://schemas.microsoft.com/office/powerpoint/2010/main" val="995863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8406CF7F-BE69-41A4-969A-FD9F2A887A61}" type="datetimeFigureOut">
              <a:rPr lang="it-IT" smtClean="0"/>
              <a:t>12/03/2021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D260A415-4DC3-4612-BB2D-378320A17803}" type="slidenum">
              <a:rPr lang="it-IT" smtClean="0"/>
              <a:t>‹N›</a:t>
            </a:fld>
            <a:endParaRPr lang="it-IT"/>
          </a:p>
        </p:txBody>
      </p:sp>
    </p:spTree>
    <p:extLst>
      <p:ext uri="{BB962C8B-B14F-4D97-AF65-F5344CB8AC3E}">
        <p14:creationId xmlns:p14="http://schemas.microsoft.com/office/powerpoint/2010/main" val="251121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8406CF7F-BE69-41A4-969A-FD9F2A887A61}" type="datetimeFigureOut">
              <a:rPr lang="it-IT" smtClean="0"/>
              <a:t>12/03/2021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D260A415-4DC3-4612-BB2D-378320A17803}" type="slidenum">
              <a:rPr lang="it-IT" smtClean="0"/>
              <a:t>‹N›</a:t>
            </a:fld>
            <a:endParaRPr lang="it-IT"/>
          </a:p>
        </p:txBody>
      </p:sp>
    </p:spTree>
    <p:extLst>
      <p:ext uri="{BB962C8B-B14F-4D97-AF65-F5344CB8AC3E}">
        <p14:creationId xmlns:p14="http://schemas.microsoft.com/office/powerpoint/2010/main" val="3071303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406CF7F-BE69-41A4-969A-FD9F2A887A61}" type="datetimeFigureOut">
              <a:rPr lang="it-IT" smtClean="0"/>
              <a:t>12/03/2021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260A415-4DC3-4612-BB2D-378320A17803}" type="slidenum">
              <a:rPr lang="it-IT" smtClean="0"/>
              <a:t>‹N›</a:t>
            </a:fld>
            <a:endParaRPr lang="it-IT"/>
          </a:p>
        </p:txBody>
      </p:sp>
    </p:spTree>
    <p:extLst>
      <p:ext uri="{BB962C8B-B14F-4D97-AF65-F5344CB8AC3E}">
        <p14:creationId xmlns:p14="http://schemas.microsoft.com/office/powerpoint/2010/main" val="3605288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406CF7F-BE69-41A4-969A-FD9F2A887A61}" type="datetimeFigureOut">
              <a:rPr lang="it-IT" smtClean="0"/>
              <a:t>12/03/2021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260A415-4DC3-4612-BB2D-378320A17803}" type="slidenum">
              <a:rPr lang="it-IT" smtClean="0"/>
              <a:t>‹N›</a:t>
            </a:fld>
            <a:endParaRPr lang="it-IT"/>
          </a:p>
        </p:txBody>
      </p:sp>
    </p:spTree>
    <p:extLst>
      <p:ext uri="{BB962C8B-B14F-4D97-AF65-F5344CB8AC3E}">
        <p14:creationId xmlns:p14="http://schemas.microsoft.com/office/powerpoint/2010/main" val="2538315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8" name="Date Placeholder 7"/>
          <p:cNvSpPr>
            <a:spLocks noGrp="1"/>
          </p:cNvSpPr>
          <p:nvPr>
            <p:ph type="dt" sz="half" idx="10"/>
          </p:nvPr>
        </p:nvSpPr>
        <p:spPr/>
        <p:txBody>
          <a:bodyPr/>
          <a:lstStyle/>
          <a:p>
            <a:fld id="{8406CF7F-BE69-41A4-969A-FD9F2A887A61}" type="datetimeFigureOut">
              <a:rPr lang="it-IT" smtClean="0"/>
              <a:t>12/03/2021</a:t>
            </a:fld>
            <a:endParaRPr lang="it-IT"/>
          </a:p>
        </p:txBody>
      </p:sp>
      <p:sp>
        <p:nvSpPr>
          <p:cNvPr id="9" name="Footer Placeholder 8"/>
          <p:cNvSpPr>
            <a:spLocks noGrp="1"/>
          </p:cNvSpPr>
          <p:nvPr>
            <p:ph type="ftr" sz="quarter" idx="11"/>
          </p:nvPr>
        </p:nvSpPr>
        <p:spPr/>
        <p:txBody>
          <a:bodyPr/>
          <a:lstStyle/>
          <a:p>
            <a:endParaRPr lang="it-IT"/>
          </a:p>
        </p:txBody>
      </p:sp>
      <p:sp>
        <p:nvSpPr>
          <p:cNvPr id="10" name="Slide Number Placeholder 9"/>
          <p:cNvSpPr>
            <a:spLocks noGrp="1"/>
          </p:cNvSpPr>
          <p:nvPr>
            <p:ph type="sldNum" sz="quarter" idx="12"/>
          </p:nvPr>
        </p:nvSpPr>
        <p:spPr/>
        <p:txBody>
          <a:bodyPr/>
          <a:lstStyle/>
          <a:p>
            <a:fld id="{D260A415-4DC3-4612-BB2D-378320A17803}" type="slidenum">
              <a:rPr lang="it-IT" smtClean="0"/>
              <a:t>‹N›</a:t>
            </a:fld>
            <a:endParaRPr lang="it-IT"/>
          </a:p>
        </p:txBody>
      </p:sp>
    </p:spTree>
    <p:extLst>
      <p:ext uri="{BB962C8B-B14F-4D97-AF65-F5344CB8AC3E}">
        <p14:creationId xmlns:p14="http://schemas.microsoft.com/office/powerpoint/2010/main" val="93225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2" name="Date Placeholder 1"/>
          <p:cNvSpPr>
            <a:spLocks noGrp="1"/>
          </p:cNvSpPr>
          <p:nvPr>
            <p:ph type="dt" sz="half" idx="10"/>
          </p:nvPr>
        </p:nvSpPr>
        <p:spPr/>
        <p:txBody>
          <a:bodyPr/>
          <a:lstStyle/>
          <a:p>
            <a:fld id="{8406CF7F-BE69-41A4-969A-FD9F2A887A61}" type="datetimeFigureOut">
              <a:rPr lang="it-IT" smtClean="0"/>
              <a:t>12/03/2021</a:t>
            </a:fld>
            <a:endParaRPr lang="it-IT"/>
          </a:p>
        </p:txBody>
      </p:sp>
      <p:sp>
        <p:nvSpPr>
          <p:cNvPr id="11" name="Footer Placeholder 10"/>
          <p:cNvSpPr>
            <a:spLocks noGrp="1"/>
          </p:cNvSpPr>
          <p:nvPr>
            <p:ph type="ftr" sz="quarter" idx="11"/>
          </p:nvPr>
        </p:nvSpPr>
        <p:spPr/>
        <p:txBody>
          <a:bodyPr/>
          <a:lstStyle/>
          <a:p>
            <a:endParaRPr lang="it-IT"/>
          </a:p>
        </p:txBody>
      </p:sp>
      <p:sp>
        <p:nvSpPr>
          <p:cNvPr id="12" name="Slide Number Placeholder 11"/>
          <p:cNvSpPr>
            <a:spLocks noGrp="1"/>
          </p:cNvSpPr>
          <p:nvPr>
            <p:ph type="sldNum" sz="quarter" idx="12"/>
          </p:nvPr>
        </p:nvSpPr>
        <p:spPr/>
        <p:txBody>
          <a:bodyPr/>
          <a:lstStyle/>
          <a:p>
            <a:fld id="{D260A415-4DC3-4612-BB2D-378320A17803}" type="slidenum">
              <a:rPr lang="it-IT" smtClean="0"/>
              <a:t>‹N›</a:t>
            </a:fld>
            <a:endParaRPr lang="it-IT"/>
          </a:p>
        </p:txBody>
      </p:sp>
    </p:spTree>
    <p:extLst>
      <p:ext uri="{BB962C8B-B14F-4D97-AF65-F5344CB8AC3E}">
        <p14:creationId xmlns:p14="http://schemas.microsoft.com/office/powerpoint/2010/main" val="4105122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t-IT"/>
              <a:t>Fare clic per modificare lo stile del titolo dello schema</a:t>
            </a:r>
            <a:endParaRPr lang="en-US" dirty="0"/>
          </a:p>
        </p:txBody>
      </p:sp>
      <p:sp>
        <p:nvSpPr>
          <p:cNvPr id="2" name="Date Placeholder 1"/>
          <p:cNvSpPr>
            <a:spLocks noGrp="1"/>
          </p:cNvSpPr>
          <p:nvPr>
            <p:ph type="dt" sz="half" idx="10"/>
          </p:nvPr>
        </p:nvSpPr>
        <p:spPr/>
        <p:txBody>
          <a:bodyPr/>
          <a:lstStyle/>
          <a:p>
            <a:fld id="{8406CF7F-BE69-41A4-969A-FD9F2A887A61}" type="datetimeFigureOut">
              <a:rPr lang="it-IT" smtClean="0"/>
              <a:t>12/03/2021</a:t>
            </a:fld>
            <a:endParaRPr lang="it-IT"/>
          </a:p>
        </p:txBody>
      </p:sp>
      <p:sp>
        <p:nvSpPr>
          <p:cNvPr id="7" name="Footer Placeholder 6"/>
          <p:cNvSpPr>
            <a:spLocks noGrp="1"/>
          </p:cNvSpPr>
          <p:nvPr>
            <p:ph type="ftr" sz="quarter" idx="11"/>
          </p:nvPr>
        </p:nvSpPr>
        <p:spPr/>
        <p:txBody>
          <a:bodyPr/>
          <a:lstStyle/>
          <a:p>
            <a:endParaRPr lang="it-IT"/>
          </a:p>
        </p:txBody>
      </p:sp>
      <p:sp>
        <p:nvSpPr>
          <p:cNvPr id="8" name="Slide Number Placeholder 7"/>
          <p:cNvSpPr>
            <a:spLocks noGrp="1"/>
          </p:cNvSpPr>
          <p:nvPr>
            <p:ph type="sldNum" sz="quarter" idx="12"/>
          </p:nvPr>
        </p:nvSpPr>
        <p:spPr/>
        <p:txBody>
          <a:bodyPr/>
          <a:lstStyle/>
          <a:p>
            <a:fld id="{D260A415-4DC3-4612-BB2D-378320A17803}" type="slidenum">
              <a:rPr lang="it-IT" smtClean="0"/>
              <a:t>‹N›</a:t>
            </a:fld>
            <a:endParaRPr lang="it-IT"/>
          </a:p>
        </p:txBody>
      </p:sp>
    </p:spTree>
    <p:extLst>
      <p:ext uri="{BB962C8B-B14F-4D97-AF65-F5344CB8AC3E}">
        <p14:creationId xmlns:p14="http://schemas.microsoft.com/office/powerpoint/2010/main" val="426490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06CF7F-BE69-41A4-969A-FD9F2A887A61}" type="datetimeFigureOut">
              <a:rPr lang="it-IT" smtClean="0"/>
              <a:t>12/03/2021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260A415-4DC3-4612-BB2D-378320A17803}" type="slidenum">
              <a:rPr lang="it-IT" smtClean="0"/>
              <a:t>‹N›</a:t>
            </a:fld>
            <a:endParaRPr lang="it-IT"/>
          </a:p>
        </p:txBody>
      </p:sp>
    </p:spTree>
    <p:extLst>
      <p:ext uri="{BB962C8B-B14F-4D97-AF65-F5344CB8AC3E}">
        <p14:creationId xmlns:p14="http://schemas.microsoft.com/office/powerpoint/2010/main" val="2846447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it-IT"/>
              <a:t>Fare clic per modificare lo stile del titolo dello schema</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8" name="Date Placeholder 7"/>
          <p:cNvSpPr>
            <a:spLocks noGrp="1"/>
          </p:cNvSpPr>
          <p:nvPr>
            <p:ph type="dt" sz="half" idx="10"/>
          </p:nvPr>
        </p:nvSpPr>
        <p:spPr/>
        <p:txBody>
          <a:bodyPr/>
          <a:lstStyle/>
          <a:p>
            <a:fld id="{8406CF7F-BE69-41A4-969A-FD9F2A887A61}" type="datetimeFigureOut">
              <a:rPr lang="it-IT" smtClean="0"/>
              <a:t>12/03/2021</a:t>
            </a:fld>
            <a:endParaRPr lang="it-IT"/>
          </a:p>
        </p:txBody>
      </p:sp>
      <p:sp>
        <p:nvSpPr>
          <p:cNvPr id="9" name="Footer Placeholder 8"/>
          <p:cNvSpPr>
            <a:spLocks noGrp="1"/>
          </p:cNvSpPr>
          <p:nvPr>
            <p:ph type="ftr" sz="quarter" idx="11"/>
          </p:nvPr>
        </p:nvSpPr>
        <p:spPr/>
        <p:txBody>
          <a:bodyPr/>
          <a:lstStyle/>
          <a:p>
            <a:endParaRPr lang="it-IT"/>
          </a:p>
        </p:txBody>
      </p:sp>
      <p:sp>
        <p:nvSpPr>
          <p:cNvPr id="10" name="Slide Number Placeholder 9"/>
          <p:cNvSpPr>
            <a:spLocks noGrp="1"/>
          </p:cNvSpPr>
          <p:nvPr>
            <p:ph type="sldNum" sz="quarter" idx="12"/>
          </p:nvPr>
        </p:nvSpPr>
        <p:spPr/>
        <p:txBody>
          <a:bodyPr/>
          <a:lstStyle/>
          <a:p>
            <a:fld id="{D260A415-4DC3-4612-BB2D-378320A17803}" type="slidenum">
              <a:rPr lang="it-IT" smtClean="0"/>
              <a:t>‹N›</a:t>
            </a:fld>
            <a:endParaRPr lang="it-IT"/>
          </a:p>
        </p:txBody>
      </p:sp>
    </p:spTree>
    <p:extLst>
      <p:ext uri="{BB962C8B-B14F-4D97-AF65-F5344CB8AC3E}">
        <p14:creationId xmlns:p14="http://schemas.microsoft.com/office/powerpoint/2010/main" val="2934833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8" name="Date Placeholder 7"/>
          <p:cNvSpPr>
            <a:spLocks noGrp="1"/>
          </p:cNvSpPr>
          <p:nvPr>
            <p:ph type="dt" sz="half" idx="10"/>
          </p:nvPr>
        </p:nvSpPr>
        <p:spPr/>
        <p:txBody>
          <a:bodyPr/>
          <a:lstStyle/>
          <a:p>
            <a:fld id="{8406CF7F-BE69-41A4-969A-FD9F2A887A61}" type="datetimeFigureOut">
              <a:rPr lang="it-IT" smtClean="0"/>
              <a:t>12/03/2021</a:t>
            </a:fld>
            <a:endParaRPr lang="it-IT"/>
          </a:p>
        </p:txBody>
      </p:sp>
      <p:sp>
        <p:nvSpPr>
          <p:cNvPr id="9" name="Footer Placeholder 8"/>
          <p:cNvSpPr>
            <a:spLocks noGrp="1"/>
          </p:cNvSpPr>
          <p:nvPr>
            <p:ph type="ftr" sz="quarter" idx="11"/>
          </p:nvPr>
        </p:nvSpPr>
        <p:spPr>
          <a:xfrm>
            <a:off x="3499101" y="6356350"/>
            <a:ext cx="5911517" cy="365125"/>
          </a:xfrm>
        </p:spPr>
        <p:txBody>
          <a:bodyPr/>
          <a:lstStyle/>
          <a:p>
            <a:endParaRPr lang="it-IT"/>
          </a:p>
        </p:txBody>
      </p:sp>
      <p:sp>
        <p:nvSpPr>
          <p:cNvPr id="10" name="Slide Number Placeholder 9"/>
          <p:cNvSpPr>
            <a:spLocks noGrp="1"/>
          </p:cNvSpPr>
          <p:nvPr>
            <p:ph type="sldNum" sz="quarter" idx="12"/>
          </p:nvPr>
        </p:nvSpPr>
        <p:spPr/>
        <p:txBody>
          <a:bodyPr/>
          <a:lstStyle/>
          <a:p>
            <a:fld id="{D260A415-4DC3-4612-BB2D-378320A17803}" type="slidenum">
              <a:rPr lang="it-IT" smtClean="0"/>
              <a:t>‹N›</a:t>
            </a:fld>
            <a:endParaRPr lang="it-IT"/>
          </a:p>
        </p:txBody>
      </p:sp>
    </p:spTree>
    <p:extLst>
      <p:ext uri="{BB962C8B-B14F-4D97-AF65-F5344CB8AC3E}">
        <p14:creationId xmlns:p14="http://schemas.microsoft.com/office/powerpoint/2010/main" val="1222126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8406CF7F-BE69-41A4-969A-FD9F2A887A61}" type="datetimeFigureOut">
              <a:rPr lang="it-IT" smtClean="0"/>
              <a:t>12/03/2021</a:t>
            </a:fld>
            <a:endParaRPr lang="it-IT"/>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it-IT"/>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D260A415-4DC3-4612-BB2D-378320A17803}" type="slidenum">
              <a:rPr lang="it-IT" smtClean="0"/>
              <a:t>‹N›</a:t>
            </a:fld>
            <a:endParaRPr lang="it-IT"/>
          </a:p>
        </p:txBody>
      </p:sp>
    </p:spTree>
    <p:extLst>
      <p:ext uri="{BB962C8B-B14F-4D97-AF65-F5344CB8AC3E}">
        <p14:creationId xmlns:p14="http://schemas.microsoft.com/office/powerpoint/2010/main" val="227949329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6.png"/><Relationship Id="rId7" Type="http://schemas.openxmlformats.org/officeDocument/2006/relationships/diagramQuickStyle" Target="../diagrams/quickStyle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7.png"/><Relationship Id="rId9" Type="http://schemas.microsoft.com/office/2007/relationships/diagramDrawing" Target="../diagrams/drawin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45176-0CD1-4EE4-9063-A071470E3B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AB35F32-8C3E-4AF2-A037-2D00C4CF1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8898523"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691D5DF6-C8C5-47E3-B821-E201301D7AEB}"/>
              </a:ext>
            </a:extLst>
          </p:cNvPr>
          <p:cNvSpPr>
            <a:spLocks noGrp="1"/>
          </p:cNvSpPr>
          <p:nvPr>
            <p:ph type="ctrTitle"/>
          </p:nvPr>
        </p:nvSpPr>
        <p:spPr>
          <a:xfrm>
            <a:off x="1069848" y="1298448"/>
            <a:ext cx="7315200" cy="3255264"/>
          </a:xfrm>
        </p:spPr>
        <p:txBody>
          <a:bodyPr>
            <a:normAutofit/>
          </a:bodyPr>
          <a:lstStyle/>
          <a:p>
            <a:pPr algn="ctr"/>
            <a:br>
              <a:rPr lang="it-IT" dirty="0"/>
            </a:br>
            <a:r>
              <a:rPr lang="it-IT" dirty="0"/>
              <a:t>ARTICLE PROPOSED</a:t>
            </a:r>
          </a:p>
        </p:txBody>
      </p:sp>
      <p:sp>
        <p:nvSpPr>
          <p:cNvPr id="3" name="Sottotitolo 2">
            <a:extLst>
              <a:ext uri="{FF2B5EF4-FFF2-40B4-BE49-F238E27FC236}">
                <a16:creationId xmlns:a16="http://schemas.microsoft.com/office/drawing/2014/main" id="{CD7BFC06-C65A-4483-B379-2E8961923320}"/>
              </a:ext>
            </a:extLst>
          </p:cNvPr>
          <p:cNvSpPr>
            <a:spLocks noGrp="1"/>
          </p:cNvSpPr>
          <p:nvPr>
            <p:ph type="subTitle" idx="1"/>
          </p:nvPr>
        </p:nvSpPr>
        <p:spPr>
          <a:xfrm>
            <a:off x="1100015" y="4670246"/>
            <a:ext cx="7315200" cy="914400"/>
          </a:xfrm>
        </p:spPr>
        <p:txBody>
          <a:bodyPr>
            <a:normAutofit/>
          </a:bodyPr>
          <a:lstStyle/>
          <a:p>
            <a:r>
              <a:rPr lang="en-US" sz="2000" dirty="0"/>
              <a:t>“AN ALGORITHM FOR IMPROVING THE QUALITY OF COMPACTED JPEG IMAGE BY MINIMIZES THE BLOCKING ARTIFACTS”</a:t>
            </a:r>
            <a:endParaRPr lang="it-IT" sz="2000" dirty="0"/>
          </a:p>
        </p:txBody>
      </p:sp>
      <p:pic>
        <p:nvPicPr>
          <p:cNvPr id="5" name="Immagine 4" descr="Immagine che contiene testo, esterni, bisca, stanza&#10;&#10;Descrizione generata automaticamente">
            <a:extLst>
              <a:ext uri="{FF2B5EF4-FFF2-40B4-BE49-F238E27FC236}">
                <a16:creationId xmlns:a16="http://schemas.microsoft.com/office/drawing/2014/main" id="{0F013B16-9286-46DE-92F1-1AC0D66793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6152" y="2219315"/>
            <a:ext cx="2411217" cy="2411217"/>
          </a:xfrm>
          <a:prstGeom prst="rect">
            <a:avLst/>
          </a:prstGeom>
        </p:spPr>
      </p:pic>
      <p:sp>
        <p:nvSpPr>
          <p:cNvPr id="4" name="CasellaDiTesto 3">
            <a:extLst>
              <a:ext uri="{FF2B5EF4-FFF2-40B4-BE49-F238E27FC236}">
                <a16:creationId xmlns:a16="http://schemas.microsoft.com/office/drawing/2014/main" id="{82E55A4E-6280-4940-950C-F2055E99D964}"/>
              </a:ext>
            </a:extLst>
          </p:cNvPr>
          <p:cNvSpPr txBox="1"/>
          <p:nvPr/>
        </p:nvSpPr>
        <p:spPr>
          <a:xfrm>
            <a:off x="1100015" y="1135626"/>
            <a:ext cx="7315200" cy="400110"/>
          </a:xfrm>
          <a:prstGeom prst="rect">
            <a:avLst/>
          </a:prstGeom>
          <a:noFill/>
        </p:spPr>
        <p:txBody>
          <a:bodyPr wrap="square" rtlCol="0">
            <a:spAutoFit/>
          </a:bodyPr>
          <a:lstStyle/>
          <a:p>
            <a:pPr>
              <a:spcAft>
                <a:spcPts val="600"/>
              </a:spcAft>
            </a:pPr>
            <a:r>
              <a:rPr lang="it-IT" sz="2000" dirty="0">
                <a:solidFill>
                  <a:schemeClr val="bg1"/>
                </a:solidFill>
              </a:rPr>
              <a:t>CHIARA SAVOLDI 5014502</a:t>
            </a:r>
          </a:p>
        </p:txBody>
      </p:sp>
    </p:spTree>
    <p:extLst>
      <p:ext uri="{BB962C8B-B14F-4D97-AF65-F5344CB8AC3E}">
        <p14:creationId xmlns:p14="http://schemas.microsoft.com/office/powerpoint/2010/main" val="301289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11DC0A58-DC0E-4E76-80B9-041EF944C778}"/>
              </a:ext>
            </a:extLst>
          </p:cNvPr>
          <p:cNvSpPr>
            <a:spLocks noGrp="1"/>
          </p:cNvSpPr>
          <p:nvPr>
            <p:ph type="title"/>
          </p:nvPr>
        </p:nvSpPr>
        <p:spPr>
          <a:xfrm>
            <a:off x="494260" y="1683144"/>
            <a:ext cx="2774922" cy="3491712"/>
          </a:xfrm>
        </p:spPr>
        <p:txBody>
          <a:bodyPr>
            <a:normAutofit/>
          </a:bodyPr>
          <a:lstStyle/>
          <a:p>
            <a:r>
              <a:rPr lang="it-IT" dirty="0">
                <a:solidFill>
                  <a:srgbClr val="0070C0"/>
                </a:solidFill>
              </a:rPr>
              <a:t>Design and </a:t>
            </a:r>
            <a:r>
              <a:rPr lang="it-IT" dirty="0" err="1">
                <a:solidFill>
                  <a:srgbClr val="0070C0"/>
                </a:solidFill>
              </a:rPr>
              <a:t>Implementation</a:t>
            </a:r>
            <a:br>
              <a:rPr lang="it-IT" dirty="0"/>
            </a:br>
            <a:r>
              <a:rPr lang="en-US" sz="2200" dirty="0"/>
              <a:t>This algorithm is implemented in </a:t>
            </a:r>
            <a:r>
              <a:rPr lang="en-US" sz="2200" dirty="0" err="1"/>
              <a:t>MatLab</a:t>
            </a:r>
            <a:r>
              <a:rPr lang="en-US" sz="2200" dirty="0"/>
              <a:t> 7.There are mainly three segments.</a:t>
            </a:r>
            <a:endParaRPr lang="it-IT" sz="2200" dirty="0"/>
          </a:p>
        </p:txBody>
      </p:sp>
      <p:sp>
        <p:nvSpPr>
          <p:cNvPr id="3" name="Segnaposto contenuto 2">
            <a:extLst>
              <a:ext uri="{FF2B5EF4-FFF2-40B4-BE49-F238E27FC236}">
                <a16:creationId xmlns:a16="http://schemas.microsoft.com/office/drawing/2014/main" id="{5B3C01E7-BB0F-4B16-AB08-A6B7F36723EB}"/>
              </a:ext>
            </a:extLst>
          </p:cNvPr>
          <p:cNvSpPr>
            <a:spLocks noGrp="1"/>
          </p:cNvSpPr>
          <p:nvPr>
            <p:ph idx="1"/>
          </p:nvPr>
        </p:nvSpPr>
        <p:spPr>
          <a:xfrm>
            <a:off x="4385814" y="1497612"/>
            <a:ext cx="6627377" cy="3491713"/>
          </a:xfrm>
        </p:spPr>
        <p:txBody>
          <a:bodyPr>
            <a:noAutofit/>
          </a:bodyPr>
          <a:lstStyle/>
          <a:p>
            <a:pPr marL="0" indent="0">
              <a:buNone/>
            </a:pPr>
            <a:endParaRPr lang="en-US" sz="1600" dirty="0"/>
          </a:p>
          <a:p>
            <a:pPr marL="0" indent="0">
              <a:buNone/>
            </a:pPr>
            <a:r>
              <a:rPr lang="en-US" sz="1600" u="sng" dirty="0">
                <a:effectLst>
                  <a:outerShdw blurRad="38100" dist="38100" dir="2700000" algn="tl">
                    <a:srgbClr val="000000">
                      <a:alpha val="43137"/>
                    </a:srgbClr>
                  </a:outerShdw>
                </a:effectLst>
              </a:rPr>
              <a:t>Segment-1</a:t>
            </a:r>
          </a:p>
          <a:p>
            <a:pPr marL="0" indent="0">
              <a:buNone/>
            </a:pPr>
            <a:r>
              <a:rPr lang="en-US" sz="1600" dirty="0"/>
              <a:t>As difference exists between each block, an attempt is made (spatially) to smooth out this difference.</a:t>
            </a:r>
          </a:p>
          <a:p>
            <a:pPr marL="0" indent="0">
              <a:buNone/>
            </a:pPr>
            <a:r>
              <a:rPr lang="en-US" sz="1600" dirty="0"/>
              <a:t>There are many smoothing filters that can easily </a:t>
            </a:r>
            <a:r>
              <a:rPr lang="en-US" sz="1600" dirty="0" err="1"/>
              <a:t>smoothes</a:t>
            </a:r>
            <a:r>
              <a:rPr lang="en-US" sz="1600" dirty="0"/>
              <a:t> the difference, but it results in blurring (which is another artifact).</a:t>
            </a:r>
          </a:p>
          <a:p>
            <a:pPr marL="0" indent="0">
              <a:buNone/>
            </a:pPr>
            <a:r>
              <a:rPr lang="en-US" sz="1600" dirty="0"/>
              <a:t>Due to low quality, edges are quite visible in the image (blocked). Smoothening is done by gradually decreasing the difference between the block edges. The point is also considered that the blocking artifact should not move inside the block, that’s why neighboring pixels are also manipulated, to reduce the difference. </a:t>
            </a:r>
          </a:p>
          <a:p>
            <a:pPr marL="0" indent="0" algn="ctr">
              <a:buNone/>
            </a:pPr>
            <a:r>
              <a:rPr lang="en-US" sz="1600" u="sng" dirty="0">
                <a:effectLst>
                  <a:outerShdw blurRad="38100" dist="38100" dir="2700000" algn="tl">
                    <a:srgbClr val="000000">
                      <a:alpha val="43137"/>
                    </a:srgbClr>
                  </a:outerShdw>
                </a:effectLst>
              </a:rPr>
              <a:t>The key idea behind smoothing the blocked image is to reduce the extent of </a:t>
            </a:r>
            <a:r>
              <a:rPr lang="en-US" sz="1600" u="sng" dirty="0" err="1">
                <a:effectLst>
                  <a:outerShdw blurRad="38100" dist="38100" dir="2700000" algn="tl">
                    <a:srgbClr val="000000">
                      <a:alpha val="43137"/>
                    </a:srgbClr>
                  </a:outerShdw>
                </a:effectLst>
              </a:rPr>
              <a:t>blockiness</a:t>
            </a:r>
            <a:r>
              <a:rPr lang="en-US" sz="1600" u="sng" dirty="0">
                <a:effectLst>
                  <a:outerShdw blurRad="38100" dist="38100" dir="2700000" algn="tl">
                    <a:srgbClr val="000000">
                      <a:alpha val="43137"/>
                    </a:srgbClr>
                  </a:outerShdw>
                </a:effectLst>
              </a:rPr>
              <a:t> without blurring the image.</a:t>
            </a:r>
          </a:p>
          <a:p>
            <a:pPr marL="0" indent="0">
              <a:buNone/>
            </a:pPr>
            <a:r>
              <a:rPr lang="en-US" sz="1600" dirty="0"/>
              <a:t>The algorithm used in this segment is described:</a:t>
            </a:r>
          </a:p>
          <a:p>
            <a:pPr marL="0" indent="0">
              <a:buNone/>
            </a:pPr>
            <a:r>
              <a:rPr lang="en-US" sz="1600" u="sng" dirty="0"/>
              <a:t>Input: </a:t>
            </a:r>
            <a:r>
              <a:rPr lang="en-US" sz="1600" dirty="0"/>
              <a:t>Preprocessed Image</a:t>
            </a:r>
          </a:p>
          <a:p>
            <a:pPr marL="0" indent="0">
              <a:buNone/>
            </a:pPr>
            <a:r>
              <a:rPr lang="en-US" sz="1600" u="sng" dirty="0"/>
              <a:t>Output</a:t>
            </a:r>
            <a:r>
              <a:rPr lang="en-US" sz="1600" dirty="0"/>
              <a:t>: Uniformly deblocked Image</a:t>
            </a:r>
            <a:endParaRPr lang="it-IT" sz="1600" dirty="0"/>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2389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E3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4">
            <a:extLst>
              <a:ext uri="{FF2B5EF4-FFF2-40B4-BE49-F238E27FC236}">
                <a16:creationId xmlns:a16="http://schemas.microsoft.com/office/drawing/2014/main" id="{28F30C12-9B72-4E48-8A7C-44413CAD46A8}"/>
              </a:ext>
            </a:extLst>
          </p:cNvPr>
          <p:cNvPicPr>
            <a:picLocks noGrp="1" noChangeAspect="1"/>
          </p:cNvPicPr>
          <p:nvPr>
            <p:ph idx="1"/>
          </p:nvPr>
        </p:nvPicPr>
        <p:blipFill>
          <a:blip r:embed="rId2"/>
          <a:stretch>
            <a:fillRect/>
          </a:stretch>
        </p:blipFill>
        <p:spPr>
          <a:xfrm>
            <a:off x="2957933" y="771434"/>
            <a:ext cx="6276134" cy="5271953"/>
          </a:xfrm>
          <a:prstGeom prst="rect">
            <a:avLst/>
          </a:prstGeom>
        </p:spPr>
      </p:pic>
    </p:spTree>
    <p:extLst>
      <p:ext uri="{BB962C8B-B14F-4D97-AF65-F5344CB8AC3E}">
        <p14:creationId xmlns:p14="http://schemas.microsoft.com/office/powerpoint/2010/main" val="2489366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6A599E-3DE9-4A72-B540-A0F8CF444C69}"/>
              </a:ext>
            </a:extLst>
          </p:cNvPr>
          <p:cNvSpPr>
            <a:spLocks noGrp="1"/>
          </p:cNvSpPr>
          <p:nvPr>
            <p:ph type="title"/>
          </p:nvPr>
        </p:nvSpPr>
        <p:spPr>
          <a:xfrm>
            <a:off x="252919" y="1123837"/>
            <a:ext cx="2947482" cy="4601183"/>
          </a:xfrm>
        </p:spPr>
        <p:txBody>
          <a:bodyPr vert="horz" lIns="91440" tIns="45720" rIns="91440" bIns="45720" rtlCol="0">
            <a:normAutofit/>
          </a:bodyPr>
          <a:lstStyle/>
          <a:p>
            <a:pPr algn="ctr"/>
            <a:r>
              <a:rPr lang="en-US" sz="1800" spc="-100" dirty="0"/>
              <a:t>SEGMENT-2</a:t>
            </a:r>
            <a:br>
              <a:rPr lang="en-US" sz="1800" spc="-100" dirty="0"/>
            </a:br>
            <a:r>
              <a:rPr lang="en-US" sz="2000" spc="-100" dirty="0"/>
              <a:t>In the previous segment, blocking artifacts are</a:t>
            </a:r>
            <a:br>
              <a:rPr lang="en-US" sz="2000" spc="-100" dirty="0"/>
            </a:br>
            <a:r>
              <a:rPr lang="en-US" sz="2000" spc="-100" dirty="0"/>
              <a:t>dealt in a uniform manner. In this segment, the blocked edges are first detected and then</a:t>
            </a:r>
            <a:br>
              <a:rPr lang="en-US" sz="2000" spc="-100" dirty="0"/>
            </a:br>
            <a:r>
              <a:rPr lang="en-US" sz="2000" spc="-100" dirty="0"/>
              <a:t>deblocked by using Gaussian formula. Here detection and deblocking are interlinked. </a:t>
            </a:r>
            <a:br>
              <a:rPr lang="en-US" sz="2000" spc="-100" dirty="0"/>
            </a:br>
            <a:endParaRPr lang="en-US" sz="2000" spc="-100" dirty="0"/>
          </a:p>
        </p:txBody>
      </p:sp>
      <p:sp>
        <p:nvSpPr>
          <p:cNvPr id="36" name="Content Placeholder 35">
            <a:extLst>
              <a:ext uri="{FF2B5EF4-FFF2-40B4-BE49-F238E27FC236}">
                <a16:creationId xmlns:a16="http://schemas.microsoft.com/office/drawing/2014/main" id="{F81D433D-F825-404D-B051-016560889FBB}"/>
              </a:ext>
            </a:extLst>
          </p:cNvPr>
          <p:cNvSpPr>
            <a:spLocks noGrp="1"/>
          </p:cNvSpPr>
          <p:nvPr>
            <p:ph idx="1"/>
          </p:nvPr>
        </p:nvSpPr>
        <p:spPr>
          <a:xfrm>
            <a:off x="3684895" y="819123"/>
            <a:ext cx="7526868" cy="3248724"/>
          </a:xfrm>
        </p:spPr>
        <p:txBody>
          <a:bodyPr>
            <a:noAutofit/>
          </a:bodyPr>
          <a:lstStyle/>
          <a:p>
            <a:endParaRPr lang="en-US" sz="2400" spc="-100" dirty="0"/>
          </a:p>
          <a:p>
            <a:pPr marL="0" indent="0">
              <a:buNone/>
            </a:pPr>
            <a:r>
              <a:rPr lang="en-US" u="sng" spc="-100" dirty="0">
                <a:effectLst>
                  <a:outerShdw blurRad="38100" dist="38100" dir="2700000" algn="tl">
                    <a:srgbClr val="000000">
                      <a:alpha val="43137"/>
                    </a:srgbClr>
                  </a:outerShdw>
                </a:effectLst>
              </a:rPr>
              <a:t>Input: </a:t>
            </a:r>
            <a:r>
              <a:rPr lang="en-US" spc="-100" dirty="0"/>
              <a:t>Eight rows of ten pixels having the edge in the center, which is being detected against </a:t>
            </a:r>
            <a:r>
              <a:rPr lang="en-US" spc="-100" dirty="0" err="1"/>
              <a:t>blockiness</a:t>
            </a:r>
            <a:r>
              <a:rPr lang="en-US" spc="-100" dirty="0"/>
              <a:t>.</a:t>
            </a:r>
          </a:p>
          <a:p>
            <a:pPr marL="0" indent="0">
              <a:buNone/>
            </a:pPr>
            <a:r>
              <a:rPr lang="en-US" u="sng" spc="-100" dirty="0">
                <a:effectLst>
                  <a:outerShdw blurRad="38100" dist="38100" dir="2700000" algn="tl">
                    <a:srgbClr val="000000">
                      <a:alpha val="43137"/>
                    </a:srgbClr>
                  </a:outerShdw>
                </a:effectLst>
              </a:rPr>
              <a:t>Output: </a:t>
            </a:r>
            <a:r>
              <a:rPr lang="en-US" spc="-100" dirty="0"/>
              <a:t>Deblocked Edge</a:t>
            </a:r>
          </a:p>
          <a:p>
            <a:pPr marL="0" indent="0">
              <a:buNone/>
            </a:pPr>
            <a:r>
              <a:rPr lang="en-US" u="sng" spc="-100" dirty="0">
                <a:effectLst>
                  <a:outerShdw blurRad="38100" dist="38100" dir="2700000" algn="tl">
                    <a:srgbClr val="000000">
                      <a:alpha val="43137"/>
                    </a:srgbClr>
                  </a:outerShdw>
                </a:effectLst>
              </a:rPr>
              <a:t>Algorithm:</a:t>
            </a:r>
            <a:br>
              <a:rPr lang="en-US" spc="-100" dirty="0"/>
            </a:br>
            <a:r>
              <a:rPr lang="en-US" spc="-100" dirty="0"/>
              <a:t>1. Initialize counter = 0.</a:t>
            </a:r>
            <a:br>
              <a:rPr lang="en-US" spc="-100" dirty="0"/>
            </a:br>
            <a:r>
              <a:rPr lang="en-US" spc="-100" dirty="0"/>
              <a:t>2. Considering first row.</a:t>
            </a:r>
            <a:br>
              <a:rPr lang="en-US" spc="-100" dirty="0"/>
            </a:br>
            <a:r>
              <a:rPr lang="en-US" spc="-100" dirty="0"/>
              <a:t>3. Assign G0= |x0-y7| //difference between two boundary pixels.</a:t>
            </a:r>
            <a:br>
              <a:rPr lang="en-US" spc="-100" dirty="0"/>
            </a:br>
            <a:r>
              <a:rPr lang="en-US" spc="-100" dirty="0"/>
              <a:t>4. Assign the difference between each pair of adjacent pixels on left and right-hand side of the block boundary are also calculated and denoted by Li and Ri (</a:t>
            </a:r>
            <a:r>
              <a:rPr lang="en-US" spc="-100" dirty="0" err="1"/>
              <a:t>i</a:t>
            </a:r>
            <a:r>
              <a:rPr lang="en-US" spc="-100" dirty="0"/>
              <a:t>=1,2,3,4) respectively. </a:t>
            </a:r>
          </a:p>
          <a:p>
            <a:pPr marL="0" indent="0" algn="ctr">
              <a:buNone/>
            </a:pPr>
            <a:br>
              <a:rPr lang="en-US" spc="-100" dirty="0"/>
            </a:br>
            <a:r>
              <a:rPr lang="en-US" u="sng" spc="-100" dirty="0">
                <a:effectLst>
                  <a:outerShdw blurRad="38100" dist="38100" dir="2700000" algn="tl">
                    <a:srgbClr val="000000">
                      <a:alpha val="43137"/>
                    </a:srgbClr>
                  </a:outerShdw>
                </a:effectLst>
              </a:rPr>
              <a:t>Using a Gaussian aims to reduce the level of noise in the image.</a:t>
            </a:r>
          </a:p>
        </p:txBody>
      </p:sp>
      <p:pic>
        <p:nvPicPr>
          <p:cNvPr id="5" name="Segnaposto contenuto 4">
            <a:extLst>
              <a:ext uri="{FF2B5EF4-FFF2-40B4-BE49-F238E27FC236}">
                <a16:creationId xmlns:a16="http://schemas.microsoft.com/office/drawing/2014/main" id="{55CF0655-F3B7-44B4-9D29-00DFEACFF8F2}"/>
              </a:ext>
            </a:extLst>
          </p:cNvPr>
          <p:cNvPicPr>
            <a:picLocks noChangeAspect="1"/>
          </p:cNvPicPr>
          <p:nvPr/>
        </p:nvPicPr>
        <p:blipFill rotWithShape="1">
          <a:blip r:embed="rId2"/>
          <a:srcRect r="5042"/>
          <a:stretch/>
        </p:blipFill>
        <p:spPr>
          <a:xfrm>
            <a:off x="4786493" y="4594036"/>
            <a:ext cx="5739310" cy="1918987"/>
          </a:xfrm>
          <a:prstGeom prst="rect">
            <a:avLst/>
          </a:prstGeom>
        </p:spPr>
      </p:pic>
    </p:spTree>
    <p:extLst>
      <p:ext uri="{BB962C8B-B14F-4D97-AF65-F5344CB8AC3E}">
        <p14:creationId xmlns:p14="http://schemas.microsoft.com/office/powerpoint/2010/main" val="3307435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F2C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Segnaposto contenuto 4">
            <a:extLst>
              <a:ext uri="{FF2B5EF4-FFF2-40B4-BE49-F238E27FC236}">
                <a16:creationId xmlns:a16="http://schemas.microsoft.com/office/drawing/2014/main" id="{739A1DC9-B543-47E7-903C-ADC3C3B61E5D}"/>
              </a:ext>
            </a:extLst>
          </p:cNvPr>
          <p:cNvPicPr>
            <a:picLocks noGrp="1" noChangeAspect="1"/>
          </p:cNvPicPr>
          <p:nvPr>
            <p:ph idx="1"/>
          </p:nvPr>
        </p:nvPicPr>
        <p:blipFill>
          <a:blip r:embed="rId2"/>
          <a:stretch>
            <a:fillRect/>
          </a:stretch>
        </p:blipFill>
        <p:spPr>
          <a:xfrm>
            <a:off x="3517328" y="771434"/>
            <a:ext cx="5157345" cy="5271953"/>
          </a:xfrm>
          <a:prstGeom prst="rect">
            <a:avLst/>
          </a:prstGeom>
        </p:spPr>
      </p:pic>
    </p:spTree>
    <p:extLst>
      <p:ext uri="{BB962C8B-B14F-4D97-AF65-F5344CB8AC3E}">
        <p14:creationId xmlns:p14="http://schemas.microsoft.com/office/powerpoint/2010/main" val="3767989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5557274D-B6D1-4F7B-B7A1-66507A15FDBB}"/>
              </a:ext>
            </a:extLst>
          </p:cNvPr>
          <p:cNvSpPr>
            <a:spLocks noGrp="1"/>
          </p:cNvSpPr>
          <p:nvPr>
            <p:ph idx="1"/>
          </p:nvPr>
        </p:nvSpPr>
        <p:spPr>
          <a:xfrm>
            <a:off x="3814676" y="868680"/>
            <a:ext cx="7315200" cy="5120640"/>
          </a:xfrm>
        </p:spPr>
        <p:txBody>
          <a:bodyPr>
            <a:noAutofit/>
          </a:bodyPr>
          <a:lstStyle/>
          <a:p>
            <a:pPr marL="0" indent="0">
              <a:buNone/>
            </a:pPr>
            <a:r>
              <a:rPr lang="en-US" sz="1800" dirty="0"/>
              <a:t>PSNR is a logarithmic scale of the mean squared difference between two sets of values, and it’s defined as:</a:t>
            </a:r>
          </a:p>
          <a:p>
            <a:pPr marL="0" indent="0">
              <a:buNone/>
            </a:pPr>
            <a:r>
              <a:rPr lang="en-US" sz="1800" dirty="0"/>
              <a:t>PSNR = 20 log10 (255/√MSE)</a:t>
            </a:r>
          </a:p>
          <a:p>
            <a:pPr marL="0" indent="0">
              <a:buNone/>
            </a:pPr>
            <a:r>
              <a:rPr lang="en-US" sz="1800" dirty="0"/>
              <a:t>Where MSE = ∑ (Bi − Ai)/n</a:t>
            </a:r>
          </a:p>
          <a:p>
            <a:pPr marL="0" indent="0">
              <a:buNone/>
            </a:pPr>
            <a:r>
              <a:rPr lang="en-US" sz="1800" dirty="0"/>
              <a:t>where </a:t>
            </a:r>
            <a:r>
              <a:rPr lang="en-US" sz="1800" dirty="0" err="1"/>
              <a:t>i</a:t>
            </a:r>
            <a:r>
              <a:rPr lang="en-US" sz="1800" dirty="0"/>
              <a:t> = 0 to n and n is the number of pixels in the image.</a:t>
            </a:r>
          </a:p>
          <a:p>
            <a:pPr marL="0" indent="0">
              <a:buNone/>
            </a:pPr>
            <a:r>
              <a:rPr lang="en-US" sz="1800" dirty="0"/>
              <a:t>This </a:t>
            </a:r>
            <a:r>
              <a:rPr lang="en-US" sz="1800" dirty="0" err="1"/>
              <a:t>blockiness</a:t>
            </a:r>
            <a:r>
              <a:rPr lang="en-US" sz="1800" dirty="0"/>
              <a:t> measure is a gauge of how different the corresponding  pixel values are between two images. </a:t>
            </a:r>
          </a:p>
          <a:p>
            <a:pPr marL="0" indent="0">
              <a:buNone/>
            </a:pPr>
            <a:r>
              <a:rPr lang="en-US" sz="1800" dirty="0"/>
              <a:t>Because a blocky image is different from the original, PSNR is an acceptable measure, and hence the primary measure used to compare the proposed method. </a:t>
            </a:r>
          </a:p>
          <a:p>
            <a:pPr marL="0" indent="0">
              <a:buNone/>
            </a:pPr>
            <a:r>
              <a:rPr lang="en-US" sz="1800" dirty="0"/>
              <a:t>However, two images with completely different levels of perceived </a:t>
            </a:r>
            <a:r>
              <a:rPr lang="en-US" sz="1800" dirty="0" err="1"/>
              <a:t>blockiness</a:t>
            </a:r>
            <a:r>
              <a:rPr lang="en-US" sz="1800" dirty="0"/>
              <a:t> may have almost identical PSNR values.</a:t>
            </a:r>
            <a:endParaRPr lang="it-IT" sz="1800" dirty="0"/>
          </a:p>
        </p:txBody>
      </p:sp>
      <p:sp>
        <p:nvSpPr>
          <p:cNvPr id="4" name="CasellaDiTesto 3">
            <a:extLst>
              <a:ext uri="{FF2B5EF4-FFF2-40B4-BE49-F238E27FC236}">
                <a16:creationId xmlns:a16="http://schemas.microsoft.com/office/drawing/2014/main" id="{1AA6655B-E07E-47C3-AC38-113C099C4E54}"/>
              </a:ext>
            </a:extLst>
          </p:cNvPr>
          <p:cNvSpPr txBox="1"/>
          <p:nvPr/>
        </p:nvSpPr>
        <p:spPr>
          <a:xfrm>
            <a:off x="511919" y="2936557"/>
            <a:ext cx="3302757" cy="984885"/>
          </a:xfrm>
          <a:prstGeom prst="rect">
            <a:avLst/>
          </a:prstGeom>
          <a:noFill/>
        </p:spPr>
        <p:txBody>
          <a:bodyPr wrap="square" rtlCol="0">
            <a:spAutoFit/>
          </a:bodyPr>
          <a:lstStyle/>
          <a:p>
            <a:r>
              <a:rPr lang="en-US" sz="4000" dirty="0"/>
              <a:t>Segment-3</a:t>
            </a:r>
          </a:p>
          <a:p>
            <a:endParaRPr lang="it-IT" dirty="0"/>
          </a:p>
        </p:txBody>
      </p:sp>
    </p:spTree>
    <p:extLst>
      <p:ext uri="{BB962C8B-B14F-4D97-AF65-F5344CB8AC3E}">
        <p14:creationId xmlns:p14="http://schemas.microsoft.com/office/powerpoint/2010/main" val="618539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6">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032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8">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Segnaposto contenuto 10">
            <a:extLst>
              <a:ext uri="{FF2B5EF4-FFF2-40B4-BE49-F238E27FC236}">
                <a16:creationId xmlns:a16="http://schemas.microsoft.com/office/drawing/2014/main" id="{3C5AA274-2D48-4088-82E0-6856DFCE0C8C}"/>
              </a:ext>
            </a:extLst>
          </p:cNvPr>
          <p:cNvPicPr>
            <a:picLocks noGrp="1" noChangeAspect="1"/>
          </p:cNvPicPr>
          <p:nvPr>
            <p:ph idx="1"/>
          </p:nvPr>
        </p:nvPicPr>
        <p:blipFill>
          <a:blip r:embed="rId2"/>
          <a:stretch>
            <a:fillRect/>
          </a:stretch>
        </p:blipFill>
        <p:spPr>
          <a:xfrm>
            <a:off x="794805" y="1313438"/>
            <a:ext cx="10602391" cy="4187944"/>
          </a:xfrm>
          <a:prstGeom prst="rect">
            <a:avLst/>
          </a:prstGeom>
        </p:spPr>
      </p:pic>
    </p:spTree>
    <p:extLst>
      <p:ext uri="{BB962C8B-B14F-4D97-AF65-F5344CB8AC3E}">
        <p14:creationId xmlns:p14="http://schemas.microsoft.com/office/powerpoint/2010/main" val="4187111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A5A2BA67-BF68-4F48-BAA9-1091D4FED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190DBD-4A62-4416-ACB7-ACEC1DE3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609288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45C3B7AF-AC14-465A-AD28-DFF3C49DEA40}"/>
              </a:ext>
            </a:extLst>
          </p:cNvPr>
          <p:cNvSpPr>
            <a:spLocks noGrp="1"/>
          </p:cNvSpPr>
          <p:nvPr>
            <p:ph type="title"/>
          </p:nvPr>
        </p:nvSpPr>
        <p:spPr>
          <a:xfrm>
            <a:off x="696175" y="2019868"/>
            <a:ext cx="4705801" cy="3120696"/>
          </a:xfrm>
        </p:spPr>
        <p:txBody>
          <a:bodyPr vert="horz" lIns="91440" tIns="45720" rIns="91440" bIns="45720" rtlCol="0" anchor="b">
            <a:normAutofit fontScale="90000"/>
          </a:bodyPr>
          <a:lstStyle/>
          <a:p>
            <a:r>
              <a:rPr lang="en-US" sz="3200" spc="-100" dirty="0"/>
              <a:t>Seven images have been selected for checking the validation of the proposed algorithm. All are 512X512 .jpg images at different quality factors.</a:t>
            </a:r>
            <a:br>
              <a:rPr lang="en-US" sz="3200" spc="-100" dirty="0"/>
            </a:br>
            <a:r>
              <a:rPr lang="en-GB" sz="2700" spc="-100" dirty="0"/>
              <a:t>Image quality is not a single factor but is a composite of at least five factors: contrast, blur, noise, artifacts, and distortion. </a:t>
            </a:r>
            <a:endParaRPr lang="en-US" sz="2700" spc="-100" dirty="0"/>
          </a:p>
        </p:txBody>
      </p:sp>
      <p:pic>
        <p:nvPicPr>
          <p:cNvPr id="11" name="Segnaposto contenuto 10">
            <a:extLst>
              <a:ext uri="{FF2B5EF4-FFF2-40B4-BE49-F238E27FC236}">
                <a16:creationId xmlns:a16="http://schemas.microsoft.com/office/drawing/2014/main" id="{52A2AB8C-5589-4DBC-81FD-94F32725A2F8}"/>
              </a:ext>
            </a:extLst>
          </p:cNvPr>
          <p:cNvPicPr>
            <a:picLocks noGrp="1" noChangeAspect="1"/>
          </p:cNvPicPr>
          <p:nvPr>
            <p:ph idx="1"/>
          </p:nvPr>
        </p:nvPicPr>
        <p:blipFill rotWithShape="1">
          <a:blip r:embed="rId2"/>
          <a:srcRect t="11469" r="-2" b="1927"/>
          <a:stretch/>
        </p:blipFill>
        <p:spPr>
          <a:xfrm>
            <a:off x="6586977" y="759599"/>
            <a:ext cx="4908848" cy="5330650"/>
          </a:xfrm>
          <a:prstGeom prst="rect">
            <a:avLst/>
          </a:prstGeom>
        </p:spPr>
      </p:pic>
      <p:sp>
        <p:nvSpPr>
          <p:cNvPr id="24" name="Rectangle 23">
            <a:extLst>
              <a:ext uri="{FF2B5EF4-FFF2-40B4-BE49-F238E27FC236}">
                <a16:creationId xmlns:a16="http://schemas.microsoft.com/office/drawing/2014/main" id="{DBF12D6D-FE37-445A-BF16-6DA1A659A4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2176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B17C8F6-D357-4254-BBAC-96B01EEBE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C011A00A-365A-47F8-8B7B-78FBF1706396}"/>
              </a:ext>
            </a:extLst>
          </p:cNvPr>
          <p:cNvSpPr>
            <a:spLocks noGrp="1"/>
          </p:cNvSpPr>
          <p:nvPr>
            <p:ph type="title"/>
          </p:nvPr>
        </p:nvSpPr>
        <p:spPr>
          <a:xfrm>
            <a:off x="963203" y="4156266"/>
            <a:ext cx="4825480" cy="1883228"/>
          </a:xfrm>
        </p:spPr>
        <p:txBody>
          <a:bodyPr>
            <a:normAutofit fontScale="90000"/>
          </a:bodyPr>
          <a:lstStyle/>
          <a:p>
            <a:r>
              <a:rPr lang="en-GB" sz="2200" dirty="0">
                <a:effectLst/>
                <a:ea typeface="Calibri" panose="020F0502020204030204" pitchFamily="34" charset="0"/>
                <a:cs typeface="Times New Roman" panose="02020603050405020304" pitchFamily="18" charset="0"/>
              </a:rPr>
              <a:t>The graph shows the relationship between PSNR and an Image using JPEG Method (green) and Proposed Method (red). From the plot we can see that there is increase in PSNR value of image with the use of proposed method .</a:t>
            </a:r>
            <a:br>
              <a:rPr lang="it-IT" sz="2400" dirty="0">
                <a:effectLst/>
                <a:latin typeface="Consel"/>
                <a:ea typeface="Calibri" panose="020F0502020204030204" pitchFamily="34" charset="0"/>
                <a:cs typeface="Times New Roman" panose="02020603050405020304" pitchFamily="18" charset="0"/>
              </a:rPr>
            </a:br>
            <a:endParaRPr lang="it-IT" sz="4400" dirty="0"/>
          </a:p>
        </p:txBody>
      </p:sp>
      <p:pic>
        <p:nvPicPr>
          <p:cNvPr id="5" name="Segnaposto contenuto 4">
            <a:extLst>
              <a:ext uri="{FF2B5EF4-FFF2-40B4-BE49-F238E27FC236}">
                <a16:creationId xmlns:a16="http://schemas.microsoft.com/office/drawing/2014/main" id="{C090AC62-E579-416F-BE31-2FB911BA0073}"/>
              </a:ext>
            </a:extLst>
          </p:cNvPr>
          <p:cNvPicPr>
            <a:picLocks noChangeAspect="1"/>
          </p:cNvPicPr>
          <p:nvPr/>
        </p:nvPicPr>
        <p:blipFill>
          <a:blip r:embed="rId2"/>
          <a:stretch>
            <a:fillRect/>
          </a:stretch>
        </p:blipFill>
        <p:spPr>
          <a:xfrm>
            <a:off x="1063691" y="775561"/>
            <a:ext cx="4789994" cy="2442896"/>
          </a:xfrm>
          <a:prstGeom prst="rect">
            <a:avLst/>
          </a:prstGeom>
        </p:spPr>
      </p:pic>
      <p:pic>
        <p:nvPicPr>
          <p:cNvPr id="7" name="Immagine 6">
            <a:extLst>
              <a:ext uri="{FF2B5EF4-FFF2-40B4-BE49-F238E27FC236}">
                <a16:creationId xmlns:a16="http://schemas.microsoft.com/office/drawing/2014/main" id="{74CB8A7F-4B17-41EA-BE28-705587A7A786}"/>
              </a:ext>
            </a:extLst>
          </p:cNvPr>
          <p:cNvPicPr>
            <a:picLocks noChangeAspect="1"/>
          </p:cNvPicPr>
          <p:nvPr/>
        </p:nvPicPr>
        <p:blipFill>
          <a:blip r:embed="rId3"/>
          <a:stretch>
            <a:fillRect/>
          </a:stretch>
        </p:blipFill>
        <p:spPr>
          <a:xfrm>
            <a:off x="6338316" y="649824"/>
            <a:ext cx="4789992" cy="2694370"/>
          </a:xfrm>
          <a:prstGeom prst="rect">
            <a:avLst/>
          </a:prstGeom>
        </p:spPr>
      </p:pic>
      <p:sp>
        <p:nvSpPr>
          <p:cNvPr id="15" name="Content Placeholder 12">
            <a:extLst>
              <a:ext uri="{FF2B5EF4-FFF2-40B4-BE49-F238E27FC236}">
                <a16:creationId xmlns:a16="http://schemas.microsoft.com/office/drawing/2014/main" id="{3D3FDAA4-5398-4245-B1AA-CBAC98D27094}"/>
              </a:ext>
            </a:extLst>
          </p:cNvPr>
          <p:cNvSpPr>
            <a:spLocks noGrp="1"/>
          </p:cNvSpPr>
          <p:nvPr>
            <p:ph idx="1"/>
          </p:nvPr>
        </p:nvSpPr>
        <p:spPr>
          <a:xfrm>
            <a:off x="6539910" y="3994018"/>
            <a:ext cx="4846151" cy="1883229"/>
          </a:xfrm>
        </p:spPr>
        <p:txBody>
          <a:bodyPr>
            <a:normAutofit/>
          </a:bodyPr>
          <a:lstStyle/>
          <a:p>
            <a:pPr>
              <a:spcAft>
                <a:spcPts val="800"/>
              </a:spcAft>
            </a:pPr>
            <a:r>
              <a:rPr lang="en-GB" sz="1800" dirty="0">
                <a:solidFill>
                  <a:srgbClr val="FFFFFF"/>
                </a:solidFill>
                <a:effectLst/>
                <a:latin typeface="+mj-lt"/>
                <a:ea typeface="Calibri" panose="020F0502020204030204" pitchFamily="34" charset="0"/>
                <a:cs typeface="Times New Roman" panose="02020603050405020304" pitchFamily="18" charset="0"/>
              </a:rPr>
              <a:t>It is clear from the plot that there is decrease in MSE value of image with the use of proposed method over the JPEG method. This decrease represents improvement in the objective quality of the image.</a:t>
            </a:r>
            <a:endParaRPr lang="it-IT" sz="1800" dirty="0">
              <a:solidFill>
                <a:srgbClr val="FFFFFF"/>
              </a:solidFill>
              <a:effectLst/>
              <a:latin typeface="+mj-lt"/>
              <a:ea typeface="Calibri" panose="020F0502020204030204" pitchFamily="34" charset="0"/>
              <a:cs typeface="Times New Roman" panose="02020603050405020304" pitchFamily="18" charset="0"/>
            </a:endParaRPr>
          </a:p>
          <a:p>
            <a:endParaRPr lang="en-US" sz="1800" dirty="0">
              <a:solidFill>
                <a:srgbClr val="FFFFFF"/>
              </a:solidFill>
            </a:endParaRPr>
          </a:p>
        </p:txBody>
      </p:sp>
    </p:spTree>
    <p:extLst>
      <p:ext uri="{BB962C8B-B14F-4D97-AF65-F5344CB8AC3E}">
        <p14:creationId xmlns:p14="http://schemas.microsoft.com/office/powerpoint/2010/main" val="4167747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5DC95B7-2A72-483B-BA19-2BE75120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C822AFE-7E96-4A51-9E55-FCAEACD21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516" y="4212709"/>
            <a:ext cx="10764932" cy="18739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EDCDD1E-48D5-4C29-A45D-7DBDD4D4A1E8}"/>
              </a:ext>
            </a:extLst>
          </p:cNvPr>
          <p:cNvSpPr>
            <a:spLocks noGrp="1"/>
          </p:cNvSpPr>
          <p:nvPr>
            <p:ph type="title"/>
          </p:nvPr>
        </p:nvSpPr>
        <p:spPr>
          <a:xfrm>
            <a:off x="1030406" y="4386057"/>
            <a:ext cx="4067033" cy="1527244"/>
          </a:xfrm>
        </p:spPr>
        <p:txBody>
          <a:bodyPr vert="horz" lIns="91440" tIns="45720" rIns="91440" bIns="45720" rtlCol="0" anchor="ctr">
            <a:normAutofit/>
          </a:bodyPr>
          <a:lstStyle/>
          <a:p>
            <a:r>
              <a:rPr lang="en-US" sz="3200" dirty="0"/>
              <a:t>THIRD PLOT</a:t>
            </a:r>
          </a:p>
        </p:txBody>
      </p:sp>
      <p:sp>
        <p:nvSpPr>
          <p:cNvPr id="15" name="Rectangle 14">
            <a:extLst>
              <a:ext uri="{FF2B5EF4-FFF2-40B4-BE49-F238E27FC236}">
                <a16:creationId xmlns:a16="http://schemas.microsoft.com/office/drawing/2014/main" id="{9169EA61-C175-4B7E-807B-58199DEA7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Segnaposto contenuto 3">
            <a:extLst>
              <a:ext uri="{FF2B5EF4-FFF2-40B4-BE49-F238E27FC236}">
                <a16:creationId xmlns:a16="http://schemas.microsoft.com/office/drawing/2014/main" id="{AEF9D3DE-FC2E-4EE6-BA4D-B3AE747A438D}"/>
              </a:ext>
            </a:extLst>
          </p:cNvPr>
          <p:cNvPicPr>
            <a:picLocks noGrp="1" noChangeAspect="1"/>
          </p:cNvPicPr>
          <p:nvPr>
            <p:ph idx="1"/>
          </p:nvPr>
        </p:nvPicPr>
        <p:blipFill>
          <a:blip r:embed="rId2"/>
          <a:stretch>
            <a:fillRect/>
          </a:stretch>
        </p:blipFill>
        <p:spPr>
          <a:xfrm>
            <a:off x="2687557" y="757326"/>
            <a:ext cx="7118847" cy="3185684"/>
          </a:xfrm>
          <a:prstGeom prst="rect">
            <a:avLst/>
          </a:prstGeom>
        </p:spPr>
      </p:pic>
      <p:sp>
        <p:nvSpPr>
          <p:cNvPr id="6" name="CasellaDiTesto 5">
            <a:extLst>
              <a:ext uri="{FF2B5EF4-FFF2-40B4-BE49-F238E27FC236}">
                <a16:creationId xmlns:a16="http://schemas.microsoft.com/office/drawing/2014/main" id="{2FC8DEA4-B026-4763-8FF3-12F5EA86ED5C}"/>
              </a:ext>
            </a:extLst>
          </p:cNvPr>
          <p:cNvSpPr txBox="1"/>
          <p:nvPr/>
        </p:nvSpPr>
        <p:spPr>
          <a:xfrm>
            <a:off x="3825922" y="4298415"/>
            <a:ext cx="7335672" cy="1526582"/>
          </a:xfrm>
          <a:prstGeom prst="rect">
            <a:avLst/>
          </a:prstGeom>
        </p:spPr>
        <p:txBody>
          <a:bodyPr vert="horz" lIns="91440" tIns="45720" rIns="91440" bIns="45720" rtlCol="0" anchor="ctr">
            <a:normAutofit/>
          </a:bodyPr>
          <a:lstStyle/>
          <a:p>
            <a:pPr defTabSz="914400">
              <a:lnSpc>
                <a:spcPct val="90000"/>
              </a:lnSpc>
              <a:spcAft>
                <a:spcPts val="600"/>
              </a:spcAft>
              <a:buClr>
                <a:schemeClr val="accent1"/>
              </a:buClr>
            </a:pPr>
            <a:r>
              <a:rPr lang="en-US" dirty="0">
                <a:solidFill>
                  <a:srgbClr val="FFFFFF"/>
                </a:solidFill>
                <a:effectLst/>
              </a:rPr>
              <a:t>The top-most line (green) representing </a:t>
            </a:r>
            <a:r>
              <a:rPr lang="en-US" dirty="0">
                <a:solidFill>
                  <a:srgbClr val="FFFFFF"/>
                </a:solidFill>
              </a:rPr>
              <a:t>on of the</a:t>
            </a:r>
            <a:r>
              <a:rPr lang="en-US" dirty="0">
                <a:solidFill>
                  <a:srgbClr val="FFFFFF"/>
                </a:solidFill>
                <a:effectLst/>
              </a:rPr>
              <a:t> images,  shows the relationship between quality and PSNR value of image obtained by the proposed method , in consent with the fact that PSNR value increases with increase in the quality of image. </a:t>
            </a:r>
          </a:p>
        </p:txBody>
      </p:sp>
    </p:spTree>
    <p:extLst>
      <p:ext uri="{BB962C8B-B14F-4D97-AF65-F5344CB8AC3E}">
        <p14:creationId xmlns:p14="http://schemas.microsoft.com/office/powerpoint/2010/main" val="2336013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B17C8F6-D357-4254-BBAC-96B01EEBE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Immagine 4">
            <a:extLst>
              <a:ext uri="{FF2B5EF4-FFF2-40B4-BE49-F238E27FC236}">
                <a16:creationId xmlns:a16="http://schemas.microsoft.com/office/drawing/2014/main" id="{C1FE1F0A-DFD3-4AC6-BC57-35A41BB0C581}"/>
              </a:ext>
            </a:extLst>
          </p:cNvPr>
          <p:cNvPicPr>
            <a:picLocks noChangeAspect="1"/>
          </p:cNvPicPr>
          <p:nvPr/>
        </p:nvPicPr>
        <p:blipFill>
          <a:blip r:embed="rId2"/>
          <a:stretch>
            <a:fillRect/>
          </a:stretch>
        </p:blipFill>
        <p:spPr>
          <a:xfrm>
            <a:off x="1063691" y="1212648"/>
            <a:ext cx="4789994" cy="1568722"/>
          </a:xfrm>
          <a:prstGeom prst="rect">
            <a:avLst/>
          </a:prstGeom>
        </p:spPr>
      </p:pic>
      <p:pic>
        <p:nvPicPr>
          <p:cNvPr id="7" name="Immagine 6">
            <a:extLst>
              <a:ext uri="{FF2B5EF4-FFF2-40B4-BE49-F238E27FC236}">
                <a16:creationId xmlns:a16="http://schemas.microsoft.com/office/drawing/2014/main" id="{4C19D547-056D-484E-B0EC-8103B37A4FF7}"/>
              </a:ext>
            </a:extLst>
          </p:cNvPr>
          <p:cNvPicPr>
            <a:picLocks noChangeAspect="1"/>
          </p:cNvPicPr>
          <p:nvPr/>
        </p:nvPicPr>
        <p:blipFill>
          <a:blip r:embed="rId3"/>
          <a:stretch>
            <a:fillRect/>
          </a:stretch>
        </p:blipFill>
        <p:spPr>
          <a:xfrm>
            <a:off x="6338316" y="0"/>
            <a:ext cx="4975678" cy="3643933"/>
          </a:xfrm>
          <a:prstGeom prst="rect">
            <a:avLst/>
          </a:prstGeom>
        </p:spPr>
      </p:pic>
      <p:sp>
        <p:nvSpPr>
          <p:cNvPr id="3" name="Segnaposto contenuto 2">
            <a:extLst>
              <a:ext uri="{FF2B5EF4-FFF2-40B4-BE49-F238E27FC236}">
                <a16:creationId xmlns:a16="http://schemas.microsoft.com/office/drawing/2014/main" id="{E5D69E43-4F71-4117-A93B-8AA80B3915E8}"/>
              </a:ext>
            </a:extLst>
          </p:cNvPr>
          <p:cNvSpPr>
            <a:spLocks noGrp="1"/>
          </p:cNvSpPr>
          <p:nvPr>
            <p:ph idx="1"/>
          </p:nvPr>
        </p:nvSpPr>
        <p:spPr>
          <a:xfrm>
            <a:off x="484633" y="3714069"/>
            <a:ext cx="10699835" cy="2714504"/>
          </a:xfrm>
        </p:spPr>
        <p:txBody>
          <a:bodyPr>
            <a:noAutofit/>
          </a:bodyPr>
          <a:lstStyle/>
          <a:p>
            <a:r>
              <a:rPr lang="en-US" sz="1800" dirty="0">
                <a:solidFill>
                  <a:srgbClr val="FFFFFF"/>
                </a:solidFill>
              </a:rPr>
              <a:t>The figure above shows the improvement in deblocked image after application of proposed algorithm.</a:t>
            </a:r>
          </a:p>
          <a:p>
            <a:r>
              <a:rPr lang="en-US" sz="1800" dirty="0">
                <a:solidFill>
                  <a:srgbClr val="FFFFFF"/>
                </a:solidFill>
              </a:rPr>
              <a:t> The algorithm increases the subjective quality of the image. </a:t>
            </a:r>
          </a:p>
          <a:p>
            <a:r>
              <a:rPr lang="en-US" sz="1800" dirty="0">
                <a:solidFill>
                  <a:srgbClr val="FFFFFF"/>
                </a:solidFill>
              </a:rPr>
              <a:t>The table below shows the PSNR and MSE values for test images using JPEG and Proposed Method. </a:t>
            </a:r>
          </a:p>
          <a:p>
            <a:r>
              <a:rPr lang="en-US" sz="1800" dirty="0">
                <a:solidFill>
                  <a:srgbClr val="FFFFFF"/>
                </a:solidFill>
              </a:rPr>
              <a:t>It is </a:t>
            </a:r>
            <a:r>
              <a:rPr lang="en-US" sz="1800">
                <a:solidFill>
                  <a:srgbClr val="FFFFFF"/>
                </a:solidFill>
              </a:rPr>
              <a:t>clear that </a:t>
            </a:r>
            <a:r>
              <a:rPr lang="en-US" sz="1800" dirty="0">
                <a:solidFill>
                  <a:srgbClr val="FFFFFF"/>
                </a:solidFill>
              </a:rPr>
              <a:t>algorithm increases the PSNR and decreases the MSE value for quality parameter (Q =10, 5, 1). </a:t>
            </a:r>
            <a:endParaRPr lang="it-IT" sz="1800" dirty="0">
              <a:solidFill>
                <a:srgbClr val="FFFFFF"/>
              </a:solidFill>
            </a:endParaRPr>
          </a:p>
        </p:txBody>
      </p:sp>
    </p:spTree>
    <p:extLst>
      <p:ext uri="{BB962C8B-B14F-4D97-AF65-F5344CB8AC3E}">
        <p14:creationId xmlns:p14="http://schemas.microsoft.com/office/powerpoint/2010/main" val="3130528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6345C9-EA57-4A8B-A517-50FE0BE63DAD}"/>
              </a:ext>
            </a:extLst>
          </p:cNvPr>
          <p:cNvSpPr>
            <a:spLocks noGrp="1"/>
          </p:cNvSpPr>
          <p:nvPr>
            <p:ph type="title"/>
          </p:nvPr>
        </p:nvSpPr>
        <p:spPr/>
        <p:txBody>
          <a:bodyPr/>
          <a:lstStyle/>
          <a:p>
            <a:r>
              <a:rPr lang="it-IT" dirty="0" err="1"/>
              <a:t>What</a:t>
            </a:r>
            <a:r>
              <a:rPr lang="it-IT" dirty="0"/>
              <a:t> </a:t>
            </a:r>
            <a:r>
              <a:rPr lang="it-IT" dirty="0" err="1"/>
              <a:t>is</a:t>
            </a:r>
            <a:r>
              <a:rPr lang="it-IT" dirty="0"/>
              <a:t> the </a:t>
            </a:r>
            <a:r>
              <a:rPr lang="it-IT" dirty="0" err="1"/>
              <a:t>purpose</a:t>
            </a:r>
            <a:r>
              <a:rPr lang="it-IT" dirty="0"/>
              <a:t> of the </a:t>
            </a:r>
            <a:r>
              <a:rPr lang="it-IT" dirty="0" err="1"/>
              <a:t>article</a:t>
            </a:r>
            <a:r>
              <a:rPr lang="it-IT" dirty="0"/>
              <a:t>?</a:t>
            </a:r>
          </a:p>
        </p:txBody>
      </p:sp>
      <p:sp>
        <p:nvSpPr>
          <p:cNvPr id="3" name="Segnaposto contenuto 2">
            <a:extLst>
              <a:ext uri="{FF2B5EF4-FFF2-40B4-BE49-F238E27FC236}">
                <a16:creationId xmlns:a16="http://schemas.microsoft.com/office/drawing/2014/main" id="{BB7C1A35-3B38-493C-B78A-55558637F6FC}"/>
              </a:ext>
            </a:extLst>
          </p:cNvPr>
          <p:cNvSpPr>
            <a:spLocks noGrp="1"/>
          </p:cNvSpPr>
          <p:nvPr>
            <p:ph idx="1"/>
          </p:nvPr>
        </p:nvSpPr>
        <p:spPr/>
        <p:txBody>
          <a:bodyPr/>
          <a:lstStyle/>
          <a:p>
            <a:pPr>
              <a:lnSpc>
                <a:spcPct val="107000"/>
              </a:lnSpc>
              <a:spcAft>
                <a:spcPts val="800"/>
              </a:spcAft>
            </a:pPr>
            <a:r>
              <a:rPr lang="en-GB" dirty="0">
                <a:effectLst/>
                <a:latin typeface="+mj-lt"/>
                <a:ea typeface="Calibri" panose="020F0502020204030204" pitchFamily="34" charset="0"/>
                <a:cs typeface="Times New Roman" panose="02020603050405020304" pitchFamily="18" charset="0"/>
              </a:rPr>
              <a:t>Nowadays, we need efficient ways for storing large amounts of data. The amount of space required for storing images can be large in terms of cost;</a:t>
            </a:r>
          </a:p>
          <a:p>
            <a:pPr>
              <a:lnSpc>
                <a:spcPct val="107000"/>
              </a:lnSpc>
              <a:spcAft>
                <a:spcPts val="800"/>
              </a:spcAft>
            </a:pPr>
            <a:r>
              <a:rPr lang="en-GB" dirty="0">
                <a:effectLst/>
                <a:latin typeface="+mj-lt"/>
                <a:ea typeface="Calibri" panose="020F0502020204030204" pitchFamily="34" charset="0"/>
                <a:cs typeface="Times New Roman" panose="02020603050405020304" pitchFamily="18" charset="0"/>
              </a:rPr>
              <a:t> Several methods for image compression are available toda</a:t>
            </a:r>
            <a:r>
              <a:rPr lang="en-GB" dirty="0">
                <a:latin typeface="+mj-lt"/>
                <a:ea typeface="Calibri" panose="020F0502020204030204" pitchFamily="34" charset="0"/>
                <a:cs typeface="Times New Roman" panose="02020603050405020304" pitchFamily="18" charset="0"/>
              </a:rPr>
              <a:t>y;</a:t>
            </a:r>
            <a:endParaRPr lang="it-IT"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GB" dirty="0">
                <a:effectLst/>
                <a:latin typeface="+mj-lt"/>
                <a:ea typeface="Calibri" panose="020F0502020204030204" pitchFamily="34" charset="0"/>
                <a:cs typeface="Times New Roman" panose="02020603050405020304" pitchFamily="18" charset="0"/>
              </a:rPr>
              <a:t>The purpose of this work is to study some techniques for the reduction of images distortions;</a:t>
            </a:r>
            <a:endParaRPr lang="it-IT"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GB" dirty="0">
                <a:effectLst/>
                <a:latin typeface="+mj-lt"/>
                <a:ea typeface="Calibri" panose="020F0502020204030204" pitchFamily="34" charset="0"/>
                <a:cs typeface="Times New Roman" panose="02020603050405020304" pitchFamily="18" charset="0"/>
              </a:rPr>
              <a:t>The JPEG is an example of image compression standard, which is preferable over other standards because of its low complexity, efficient utilization of memory and reasonable coding efficiency.</a:t>
            </a:r>
            <a:endParaRPr lang="it-IT" dirty="0">
              <a:effectLst/>
              <a:latin typeface="+mj-lt"/>
              <a:ea typeface="Calibri" panose="020F0502020204030204" pitchFamily="34" charset="0"/>
              <a:cs typeface="Times New Roman" panose="02020603050405020304" pitchFamily="18" charset="0"/>
            </a:endParaRPr>
          </a:p>
          <a:p>
            <a:endParaRPr lang="it-IT" dirty="0"/>
          </a:p>
        </p:txBody>
      </p:sp>
    </p:spTree>
    <p:extLst>
      <p:ext uri="{BB962C8B-B14F-4D97-AF65-F5344CB8AC3E}">
        <p14:creationId xmlns:p14="http://schemas.microsoft.com/office/powerpoint/2010/main" val="1109983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6D4068-D045-48B0-9A00-198F2FE4B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4" descr="Graph on document with pen">
            <a:extLst>
              <a:ext uri="{FF2B5EF4-FFF2-40B4-BE49-F238E27FC236}">
                <a16:creationId xmlns:a16="http://schemas.microsoft.com/office/drawing/2014/main" id="{40D4FC80-CB8E-4E33-872A-9518A243AC5C}"/>
              </a:ext>
            </a:extLst>
          </p:cNvPr>
          <p:cNvPicPr>
            <a:picLocks noChangeAspect="1"/>
          </p:cNvPicPr>
          <p:nvPr/>
        </p:nvPicPr>
        <p:blipFill rotWithShape="1">
          <a:blip r:embed="rId2">
            <a:duotone>
              <a:schemeClr val="bg2">
                <a:shade val="45000"/>
                <a:satMod val="135000"/>
              </a:schemeClr>
              <a:prstClr val="white"/>
            </a:duotone>
            <a:alphaModFix amt="25000"/>
          </a:blip>
          <a:srcRect t="1556" r="-1" b="14152"/>
          <a:stretch/>
        </p:blipFill>
        <p:spPr>
          <a:xfrm>
            <a:off x="20" y="1"/>
            <a:ext cx="12188932" cy="6858000"/>
          </a:xfrm>
          <a:prstGeom prst="rect">
            <a:avLst/>
          </a:prstGeom>
        </p:spPr>
      </p:pic>
      <p:sp>
        <p:nvSpPr>
          <p:cNvPr id="11" name="Rectangle 10">
            <a:extLst>
              <a:ext uri="{FF2B5EF4-FFF2-40B4-BE49-F238E27FC236}">
                <a16:creationId xmlns:a16="http://schemas.microsoft.com/office/drawing/2014/main" id="{12664C4B-AAE2-4AA0-8918-134E8086F3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6" name="Segnaposto contenuto 2">
            <a:extLst>
              <a:ext uri="{FF2B5EF4-FFF2-40B4-BE49-F238E27FC236}">
                <a16:creationId xmlns:a16="http://schemas.microsoft.com/office/drawing/2014/main" id="{D4DD562C-95B1-47EF-BDA2-F18C80F1EC03}"/>
              </a:ext>
            </a:extLst>
          </p:cNvPr>
          <p:cNvGraphicFramePr>
            <a:graphicFrameLocks noGrp="1"/>
          </p:cNvGraphicFramePr>
          <p:nvPr>
            <p:ph idx="1"/>
            <p:extLst>
              <p:ext uri="{D42A27DB-BD31-4B8C-83A1-F6EECF244321}">
                <p14:modId xmlns:p14="http://schemas.microsoft.com/office/powerpoint/2010/main" val="1606681029"/>
              </p:ext>
            </p:extLst>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Rectangle 12">
            <a:extLst>
              <a:ext uri="{FF2B5EF4-FFF2-40B4-BE49-F238E27FC236}">
                <a16:creationId xmlns:a16="http://schemas.microsoft.com/office/drawing/2014/main" id="{616F9FD8-4CFE-4C77-8F29-5D801C57E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asellaDiTesto 3">
            <a:extLst>
              <a:ext uri="{FF2B5EF4-FFF2-40B4-BE49-F238E27FC236}">
                <a16:creationId xmlns:a16="http://schemas.microsoft.com/office/drawing/2014/main" id="{FA37BFD8-836F-4648-AD13-29D1BA5FE3A5}"/>
              </a:ext>
            </a:extLst>
          </p:cNvPr>
          <p:cNvSpPr txBox="1"/>
          <p:nvPr/>
        </p:nvSpPr>
        <p:spPr>
          <a:xfrm>
            <a:off x="-7912" y="3070485"/>
            <a:ext cx="3443590" cy="707886"/>
          </a:xfrm>
          <a:prstGeom prst="rect">
            <a:avLst/>
          </a:prstGeom>
          <a:noFill/>
        </p:spPr>
        <p:txBody>
          <a:bodyPr wrap="square" rtlCol="0">
            <a:spAutoFit/>
          </a:bodyPr>
          <a:lstStyle/>
          <a:p>
            <a:pPr algn="ctr"/>
            <a:r>
              <a:rPr lang="it-IT" sz="4000" dirty="0"/>
              <a:t>CONCLUSION</a:t>
            </a:r>
          </a:p>
        </p:txBody>
      </p:sp>
    </p:spTree>
    <p:extLst>
      <p:ext uri="{BB962C8B-B14F-4D97-AF65-F5344CB8AC3E}">
        <p14:creationId xmlns:p14="http://schemas.microsoft.com/office/powerpoint/2010/main" val="2979689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0" name="Rectangle 28">
            <a:extLst>
              <a:ext uri="{FF2B5EF4-FFF2-40B4-BE49-F238E27FC236}">
                <a16:creationId xmlns:a16="http://schemas.microsoft.com/office/drawing/2014/main" id="{EE9F5D7F-1BBC-4096-ADA7-AA9C9E4D28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30">
            <a:extLst>
              <a:ext uri="{FF2B5EF4-FFF2-40B4-BE49-F238E27FC236}">
                <a16:creationId xmlns:a16="http://schemas.microsoft.com/office/drawing/2014/main" id="{06D370DD-716B-4528-B475-331F84CEA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9514" y="758953"/>
            <a:ext cx="7052486"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32">
            <a:extLst>
              <a:ext uri="{FF2B5EF4-FFF2-40B4-BE49-F238E27FC236}">
                <a16:creationId xmlns:a16="http://schemas.microsoft.com/office/drawing/2014/main" id="{E79D076F-656A-4CD9-83AD-AF8F4B28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6" name="Graphic 25" descr="Accettare">
            <a:extLst>
              <a:ext uri="{FF2B5EF4-FFF2-40B4-BE49-F238E27FC236}">
                <a16:creationId xmlns:a16="http://schemas.microsoft.com/office/drawing/2014/main" id="{57853DEF-4AAF-4CA8-9001-2CA06FAC04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0771" y="1535135"/>
            <a:ext cx="3778286" cy="3778286"/>
          </a:xfrm>
          <a:prstGeom prst="rect">
            <a:avLst/>
          </a:prstGeom>
        </p:spPr>
      </p:pic>
      <p:sp>
        <p:nvSpPr>
          <p:cNvPr id="3" name="Segnaposto contenuto 2">
            <a:extLst>
              <a:ext uri="{FF2B5EF4-FFF2-40B4-BE49-F238E27FC236}">
                <a16:creationId xmlns:a16="http://schemas.microsoft.com/office/drawing/2014/main" id="{292252F0-4F5D-4D6C-B8B7-BC1B983823B7}"/>
              </a:ext>
            </a:extLst>
          </p:cNvPr>
          <p:cNvSpPr>
            <a:spLocks noGrp="1"/>
          </p:cNvSpPr>
          <p:nvPr>
            <p:ph idx="1"/>
          </p:nvPr>
        </p:nvSpPr>
        <p:spPr>
          <a:xfrm>
            <a:off x="5451644" y="2510395"/>
            <a:ext cx="6451109" cy="3274586"/>
          </a:xfrm>
        </p:spPr>
        <p:txBody>
          <a:bodyPr anchor="t">
            <a:normAutofit/>
          </a:bodyPr>
          <a:lstStyle/>
          <a:p>
            <a:pPr marL="0" indent="0" algn="ctr">
              <a:buNone/>
            </a:pPr>
            <a:r>
              <a:rPr lang="it-IT" sz="4800" dirty="0">
                <a:solidFill>
                  <a:srgbClr val="FFFFFF"/>
                </a:solidFill>
              </a:rPr>
              <a:t>Thank </a:t>
            </a:r>
            <a:r>
              <a:rPr lang="it-IT" sz="4800" dirty="0" err="1">
                <a:solidFill>
                  <a:srgbClr val="FFFFFF"/>
                </a:solidFill>
              </a:rPr>
              <a:t>you</a:t>
            </a:r>
            <a:r>
              <a:rPr lang="it-IT" sz="4800" dirty="0">
                <a:solidFill>
                  <a:srgbClr val="FFFFFF"/>
                </a:solidFill>
              </a:rPr>
              <a:t> for </a:t>
            </a:r>
            <a:r>
              <a:rPr lang="it-IT" sz="4800" dirty="0" err="1">
                <a:solidFill>
                  <a:srgbClr val="FFFFFF"/>
                </a:solidFill>
              </a:rPr>
              <a:t>your</a:t>
            </a:r>
            <a:r>
              <a:rPr lang="it-IT" sz="4800" dirty="0">
                <a:solidFill>
                  <a:srgbClr val="FFFFFF"/>
                </a:solidFill>
              </a:rPr>
              <a:t> </a:t>
            </a:r>
            <a:r>
              <a:rPr lang="it-IT" sz="4800" dirty="0" err="1">
                <a:solidFill>
                  <a:srgbClr val="FFFFFF"/>
                </a:solidFill>
              </a:rPr>
              <a:t>attention</a:t>
            </a:r>
            <a:r>
              <a:rPr lang="it-IT" sz="4800" dirty="0">
                <a:solidFill>
                  <a:srgbClr val="FFFFFF"/>
                </a:solidFill>
              </a:rPr>
              <a:t>!</a:t>
            </a:r>
          </a:p>
        </p:txBody>
      </p:sp>
    </p:spTree>
    <p:extLst>
      <p:ext uri="{BB962C8B-B14F-4D97-AF65-F5344CB8AC3E}">
        <p14:creationId xmlns:p14="http://schemas.microsoft.com/office/powerpoint/2010/main" val="2622301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7EDBA180-F7F5-43E0-B455-5FC16E257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9">
            <a:extLst>
              <a:ext uri="{FF2B5EF4-FFF2-40B4-BE49-F238E27FC236}">
                <a16:creationId xmlns:a16="http://schemas.microsoft.com/office/drawing/2014/main" id="{FCA42AC7-0102-4C6B-A360-D98DDCD5D0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8874233" cy="5334001"/>
          </a:xfrm>
          <a:custGeom>
            <a:avLst/>
            <a:gdLst>
              <a:gd name="connsiteX0" fmla="*/ 0 w 8874233"/>
              <a:gd name="connsiteY0" fmla="*/ 0 h 5334001"/>
              <a:gd name="connsiteX1" fmla="*/ 1126566 w 8874233"/>
              <a:gd name="connsiteY1" fmla="*/ 0 h 5334001"/>
              <a:gd name="connsiteX2" fmla="*/ 7534656 w 8874233"/>
              <a:gd name="connsiteY2" fmla="*/ 0 h 5334001"/>
              <a:gd name="connsiteX3" fmla="*/ 8874233 w 8874233"/>
              <a:gd name="connsiteY3" fmla="*/ 0 h 5334001"/>
              <a:gd name="connsiteX4" fmla="*/ 7858591 w 8874233"/>
              <a:gd name="connsiteY4" fmla="*/ 5334001 h 5334001"/>
              <a:gd name="connsiteX5" fmla="*/ 7534656 w 8874233"/>
              <a:gd name="connsiteY5" fmla="*/ 5334001 h 5334001"/>
              <a:gd name="connsiteX6" fmla="*/ 590 w 8874233"/>
              <a:gd name="connsiteY6" fmla="*/ 5334001 h 5334001"/>
              <a:gd name="connsiteX7" fmla="*/ 0 w 8874233"/>
              <a:gd name="connsiteY7" fmla="*/ 5334001 h 5334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74233" h="5334001">
                <a:moveTo>
                  <a:pt x="0" y="0"/>
                </a:moveTo>
                <a:lnTo>
                  <a:pt x="1126566" y="0"/>
                </a:lnTo>
                <a:lnTo>
                  <a:pt x="7534656" y="0"/>
                </a:lnTo>
                <a:lnTo>
                  <a:pt x="8874233" y="0"/>
                </a:lnTo>
                <a:lnTo>
                  <a:pt x="7858591" y="5334001"/>
                </a:lnTo>
                <a:lnTo>
                  <a:pt x="7534656" y="5334001"/>
                </a:lnTo>
                <a:lnTo>
                  <a:pt x="590"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A157872F-E223-493F-9B12-2A38E44FE016}"/>
              </a:ext>
            </a:extLst>
          </p:cNvPr>
          <p:cNvSpPr>
            <a:spLocks noGrp="1"/>
          </p:cNvSpPr>
          <p:nvPr>
            <p:ph type="title"/>
          </p:nvPr>
        </p:nvSpPr>
        <p:spPr>
          <a:xfrm>
            <a:off x="8860469" y="758953"/>
            <a:ext cx="2786615" cy="5330952"/>
          </a:xfrm>
        </p:spPr>
        <p:txBody>
          <a:bodyPr anchor="b">
            <a:normAutofit/>
          </a:bodyPr>
          <a:lstStyle/>
          <a:p>
            <a:r>
              <a:rPr lang="it-IT" dirty="0">
                <a:solidFill>
                  <a:schemeClr val="accent1"/>
                </a:solidFill>
              </a:rPr>
              <a:t>KEYWORDS &amp; SUMMARIES OF THEORY</a:t>
            </a:r>
            <a:br>
              <a:rPr lang="it-IT" b="0" i="0" dirty="0">
                <a:solidFill>
                  <a:srgbClr val="000000"/>
                </a:solidFill>
                <a:effectLst/>
                <a:latin typeface="Roboto"/>
              </a:rPr>
            </a:br>
            <a:endParaRPr lang="it-IT" dirty="0">
              <a:solidFill>
                <a:schemeClr val="accent1"/>
              </a:solidFill>
            </a:endParaRPr>
          </a:p>
        </p:txBody>
      </p:sp>
      <p:sp>
        <p:nvSpPr>
          <p:cNvPr id="3" name="Segnaposto contenuto 2">
            <a:extLst>
              <a:ext uri="{FF2B5EF4-FFF2-40B4-BE49-F238E27FC236}">
                <a16:creationId xmlns:a16="http://schemas.microsoft.com/office/drawing/2014/main" id="{03404290-A780-41E1-A5FD-168C44EB66CC}"/>
              </a:ext>
            </a:extLst>
          </p:cNvPr>
          <p:cNvSpPr>
            <a:spLocks noGrp="1"/>
          </p:cNvSpPr>
          <p:nvPr>
            <p:ph idx="1"/>
          </p:nvPr>
        </p:nvSpPr>
        <p:spPr>
          <a:xfrm>
            <a:off x="643467" y="864108"/>
            <a:ext cx="7180552" cy="5120640"/>
          </a:xfrm>
        </p:spPr>
        <p:txBody>
          <a:bodyPr>
            <a:normAutofit/>
          </a:bodyPr>
          <a:lstStyle/>
          <a:p>
            <a:pPr>
              <a:buClr>
                <a:schemeClr val="bg1"/>
              </a:buClr>
              <a:buFont typeface="Wingdings" panose="05000000000000000000" pitchFamily="2" charset="2"/>
              <a:buChar char="Ø"/>
            </a:pPr>
            <a:r>
              <a:rPr lang="it-IT" sz="4800" dirty="0">
                <a:solidFill>
                  <a:schemeClr val="bg1"/>
                </a:solidFill>
                <a:latin typeface="+mj-lt"/>
              </a:rPr>
              <a:t>I</a:t>
            </a:r>
            <a:r>
              <a:rPr lang="en-US" sz="4800" dirty="0">
                <a:solidFill>
                  <a:schemeClr val="bg1"/>
                </a:solidFill>
                <a:latin typeface="+mj-lt"/>
              </a:rPr>
              <a:t>mage processing</a:t>
            </a:r>
          </a:p>
          <a:p>
            <a:pPr>
              <a:buClr>
                <a:schemeClr val="bg1"/>
              </a:buClr>
              <a:buFont typeface="Wingdings" panose="05000000000000000000" pitchFamily="2" charset="2"/>
              <a:buChar char="Ø"/>
            </a:pPr>
            <a:r>
              <a:rPr lang="en-US" sz="4800" dirty="0">
                <a:solidFill>
                  <a:schemeClr val="bg1"/>
                </a:solidFill>
                <a:latin typeface="+mj-lt"/>
              </a:rPr>
              <a:t> Compression</a:t>
            </a:r>
          </a:p>
          <a:p>
            <a:pPr>
              <a:buClr>
                <a:schemeClr val="bg1"/>
              </a:buClr>
              <a:buFont typeface="Wingdings" panose="05000000000000000000" pitchFamily="2" charset="2"/>
              <a:buChar char="Ø"/>
            </a:pPr>
            <a:r>
              <a:rPr lang="en-US" sz="4800" dirty="0">
                <a:solidFill>
                  <a:schemeClr val="bg1"/>
                </a:solidFill>
                <a:latin typeface="+mj-lt"/>
              </a:rPr>
              <a:t> JPEG and DCT</a:t>
            </a:r>
          </a:p>
          <a:p>
            <a:pPr>
              <a:buClr>
                <a:schemeClr val="bg1"/>
              </a:buClr>
              <a:buFont typeface="Wingdings" panose="05000000000000000000" pitchFamily="2" charset="2"/>
              <a:buChar char="Ø"/>
            </a:pPr>
            <a:r>
              <a:rPr lang="en-US" sz="4800" dirty="0">
                <a:solidFill>
                  <a:schemeClr val="bg1"/>
                </a:solidFill>
                <a:latin typeface="+mj-lt"/>
              </a:rPr>
              <a:t>Blocking artifacts</a:t>
            </a:r>
            <a:endParaRPr lang="it-IT" sz="4800" dirty="0">
              <a:solidFill>
                <a:schemeClr val="bg1"/>
              </a:solidFill>
              <a:latin typeface="+mj-lt"/>
            </a:endParaRPr>
          </a:p>
        </p:txBody>
      </p:sp>
      <p:sp>
        <p:nvSpPr>
          <p:cNvPr id="20" name="Rectangle 11">
            <a:extLst>
              <a:ext uri="{FF2B5EF4-FFF2-40B4-BE49-F238E27FC236}">
                <a16:creationId xmlns:a16="http://schemas.microsoft.com/office/drawing/2014/main" id="{D1EAD543-1503-4630-AAE6-E315D68A5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88824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C1D4A39-A122-41DA-BF9B-2313FB6B7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CD120F8-C0F1-4CC6-B340-0B8F67C40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7052486"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C8CF8748-1EC3-41E7-8313-9C591694F0D8}"/>
              </a:ext>
            </a:extLst>
          </p:cNvPr>
          <p:cNvSpPr>
            <a:spLocks noGrp="1"/>
          </p:cNvSpPr>
          <p:nvPr>
            <p:ph type="title"/>
          </p:nvPr>
        </p:nvSpPr>
        <p:spPr>
          <a:xfrm>
            <a:off x="553386" y="758952"/>
            <a:ext cx="6451110" cy="1255469"/>
          </a:xfrm>
        </p:spPr>
        <p:txBody>
          <a:bodyPr>
            <a:normAutofit/>
          </a:bodyPr>
          <a:lstStyle/>
          <a:p>
            <a:r>
              <a:rPr lang="it-IT" dirty="0">
                <a:solidFill>
                  <a:srgbClr val="002060"/>
                </a:solidFill>
              </a:rPr>
              <a:t>Image processing </a:t>
            </a:r>
            <a:r>
              <a:rPr lang="it-IT" dirty="0" err="1">
                <a:solidFill>
                  <a:srgbClr val="002060"/>
                </a:solidFill>
              </a:rPr>
              <a:t>operations</a:t>
            </a:r>
            <a:endParaRPr lang="it-IT" dirty="0">
              <a:solidFill>
                <a:srgbClr val="002060"/>
              </a:solidFill>
            </a:endParaRPr>
          </a:p>
        </p:txBody>
      </p:sp>
      <p:pic>
        <p:nvPicPr>
          <p:cNvPr id="13" name="Immagine 12">
            <a:extLst>
              <a:ext uri="{FF2B5EF4-FFF2-40B4-BE49-F238E27FC236}">
                <a16:creationId xmlns:a16="http://schemas.microsoft.com/office/drawing/2014/main" id="{2589CC4E-8E7D-46D3-A32C-0D8638DE98DE}"/>
              </a:ext>
            </a:extLst>
          </p:cNvPr>
          <p:cNvPicPr>
            <a:picLocks noChangeAspect="1"/>
          </p:cNvPicPr>
          <p:nvPr/>
        </p:nvPicPr>
        <p:blipFill>
          <a:blip r:embed="rId2"/>
          <a:stretch>
            <a:fillRect/>
          </a:stretch>
        </p:blipFill>
        <p:spPr>
          <a:xfrm>
            <a:off x="7335737" y="4482005"/>
            <a:ext cx="4331969" cy="1516189"/>
          </a:xfrm>
          <a:prstGeom prst="rect">
            <a:avLst/>
          </a:prstGeom>
        </p:spPr>
      </p:pic>
      <p:sp>
        <p:nvSpPr>
          <p:cNvPr id="3" name="Segnaposto contenuto 2">
            <a:extLst>
              <a:ext uri="{FF2B5EF4-FFF2-40B4-BE49-F238E27FC236}">
                <a16:creationId xmlns:a16="http://schemas.microsoft.com/office/drawing/2014/main" id="{A2C75E71-153C-473F-BFAB-D3DEAC52C37B}"/>
              </a:ext>
            </a:extLst>
          </p:cNvPr>
          <p:cNvSpPr>
            <a:spLocks noGrp="1"/>
          </p:cNvSpPr>
          <p:nvPr>
            <p:ph idx="1"/>
          </p:nvPr>
        </p:nvSpPr>
        <p:spPr>
          <a:xfrm>
            <a:off x="289248" y="1786597"/>
            <a:ext cx="6715248" cy="3998384"/>
          </a:xfrm>
        </p:spPr>
        <p:txBody>
          <a:bodyPr anchor="t">
            <a:noAutofit/>
          </a:bodyPr>
          <a:lstStyle/>
          <a:p>
            <a:pPr>
              <a:spcAft>
                <a:spcPts val="800"/>
              </a:spcAft>
              <a:buClr>
                <a:schemeClr val="bg1"/>
              </a:buClr>
              <a:buFont typeface="Wingdings" panose="05000000000000000000" pitchFamily="2" charset="2"/>
              <a:buChar char="ü"/>
            </a:pPr>
            <a:r>
              <a:rPr lang="en-GB" sz="2400" dirty="0">
                <a:solidFill>
                  <a:schemeClr val="bg1"/>
                </a:solidFill>
                <a:effectLst/>
                <a:latin typeface="+mj-lt"/>
                <a:ea typeface="Calibri" panose="020F0502020204030204" pitchFamily="34" charset="0"/>
                <a:cs typeface="Times New Roman" panose="02020603050405020304" pitchFamily="18" charset="0"/>
              </a:rPr>
              <a:t>Image </a:t>
            </a:r>
            <a:r>
              <a:rPr lang="en-GB" sz="2400" dirty="0">
                <a:solidFill>
                  <a:schemeClr val="bg1"/>
                </a:solidFill>
                <a:latin typeface="+mj-lt"/>
                <a:ea typeface="Calibri" panose="020F0502020204030204" pitchFamily="34" charset="0"/>
                <a:cs typeface="Times New Roman" panose="02020603050405020304" pitchFamily="18" charset="0"/>
              </a:rPr>
              <a:t>R</a:t>
            </a:r>
            <a:r>
              <a:rPr lang="en-GB" sz="2400" dirty="0">
                <a:solidFill>
                  <a:schemeClr val="bg1"/>
                </a:solidFill>
                <a:effectLst/>
                <a:latin typeface="+mj-lt"/>
                <a:ea typeface="Calibri" panose="020F0502020204030204" pitchFamily="34" charset="0"/>
                <a:cs typeface="Times New Roman" panose="02020603050405020304" pitchFamily="18" charset="0"/>
              </a:rPr>
              <a:t>estoration takes a corrupted image and attempts to recreate a</a:t>
            </a:r>
            <a:r>
              <a:rPr lang="it-IT" sz="2400" dirty="0">
                <a:solidFill>
                  <a:schemeClr val="bg1"/>
                </a:solidFill>
                <a:latin typeface="+mj-lt"/>
                <a:ea typeface="Calibri" panose="020F0502020204030204" pitchFamily="34" charset="0"/>
                <a:cs typeface="Times New Roman" panose="02020603050405020304" pitchFamily="18" charset="0"/>
              </a:rPr>
              <a:t> </a:t>
            </a:r>
            <a:r>
              <a:rPr lang="en-GB" sz="2400" dirty="0">
                <a:solidFill>
                  <a:schemeClr val="bg1"/>
                </a:solidFill>
                <a:effectLst/>
                <a:latin typeface="+mj-lt"/>
                <a:ea typeface="Calibri" panose="020F0502020204030204" pitchFamily="34" charset="0"/>
                <a:cs typeface="Times New Roman" panose="02020603050405020304" pitchFamily="18" charset="0"/>
              </a:rPr>
              <a:t>clean original</a:t>
            </a:r>
            <a:r>
              <a:rPr lang="en-GB" sz="2400" dirty="0">
                <a:solidFill>
                  <a:schemeClr val="bg1"/>
                </a:solidFill>
                <a:latin typeface="+mj-lt"/>
                <a:ea typeface="Calibri" panose="020F0502020204030204" pitchFamily="34" charset="0"/>
                <a:cs typeface="Times New Roman" panose="02020603050405020304" pitchFamily="18" charset="0"/>
              </a:rPr>
              <a:t>;</a:t>
            </a:r>
            <a:endParaRPr lang="en-GB" sz="2400" dirty="0">
              <a:solidFill>
                <a:schemeClr val="bg1"/>
              </a:solidFill>
              <a:effectLst/>
              <a:latin typeface="+mj-lt"/>
              <a:ea typeface="Calibri" panose="020F0502020204030204" pitchFamily="34" charset="0"/>
              <a:cs typeface="Times New Roman" panose="02020603050405020304" pitchFamily="18" charset="0"/>
            </a:endParaRPr>
          </a:p>
          <a:p>
            <a:pPr>
              <a:spcAft>
                <a:spcPts val="800"/>
              </a:spcAft>
              <a:buClr>
                <a:schemeClr val="bg1"/>
              </a:buClr>
              <a:buFont typeface="Wingdings" panose="05000000000000000000" pitchFamily="2" charset="2"/>
              <a:buChar char="ü"/>
            </a:pPr>
            <a:r>
              <a:rPr lang="en-GB" sz="2400" dirty="0">
                <a:solidFill>
                  <a:schemeClr val="bg1"/>
                </a:solidFill>
                <a:effectLst/>
                <a:latin typeface="+mj-lt"/>
                <a:ea typeface="Calibri" panose="020F0502020204030204" pitchFamily="34" charset="0"/>
                <a:cs typeface="Times New Roman" panose="02020603050405020304" pitchFamily="18" charset="0"/>
              </a:rPr>
              <a:t>Image Enhancement alters an image to makes its meaning clearer to human observers. It allows the observer to see details in images that may not be immediately observable in the original image;</a:t>
            </a:r>
            <a:endParaRPr lang="it-IT" sz="2400" dirty="0">
              <a:solidFill>
                <a:schemeClr val="bg1"/>
              </a:solidFill>
              <a:effectLst/>
              <a:latin typeface="+mj-lt"/>
              <a:ea typeface="Calibri" panose="020F0502020204030204" pitchFamily="34" charset="0"/>
              <a:cs typeface="Times New Roman" panose="02020603050405020304" pitchFamily="18" charset="0"/>
            </a:endParaRPr>
          </a:p>
          <a:p>
            <a:pPr>
              <a:spcAft>
                <a:spcPts val="800"/>
              </a:spcAft>
              <a:buClr>
                <a:schemeClr val="bg1"/>
              </a:buClr>
              <a:buFont typeface="Wingdings" panose="05000000000000000000" pitchFamily="2" charset="2"/>
              <a:buChar char="ü"/>
            </a:pPr>
            <a:r>
              <a:rPr lang="en-GB" sz="2400" dirty="0">
                <a:solidFill>
                  <a:schemeClr val="bg1"/>
                </a:solidFill>
                <a:effectLst/>
                <a:latin typeface="+mj-lt"/>
                <a:ea typeface="Calibri" panose="020F0502020204030204" pitchFamily="34" charset="0"/>
                <a:cs typeface="Times New Roman" panose="02020603050405020304" pitchFamily="18" charset="0"/>
              </a:rPr>
              <a:t>Image Compression is the process that helps to represent image data</a:t>
            </a:r>
            <a:r>
              <a:rPr lang="it-IT" sz="2400" dirty="0">
                <a:solidFill>
                  <a:schemeClr val="bg1"/>
                </a:solidFill>
                <a:latin typeface="+mj-lt"/>
                <a:ea typeface="Calibri" panose="020F0502020204030204" pitchFamily="34" charset="0"/>
                <a:cs typeface="Times New Roman" panose="02020603050405020304" pitchFamily="18" charset="0"/>
              </a:rPr>
              <a:t> </a:t>
            </a:r>
            <a:r>
              <a:rPr lang="en-GB" sz="2400" dirty="0">
                <a:solidFill>
                  <a:schemeClr val="bg1"/>
                </a:solidFill>
                <a:effectLst/>
                <a:latin typeface="+mj-lt"/>
                <a:ea typeface="Calibri" panose="020F0502020204030204" pitchFamily="34" charset="0"/>
                <a:cs typeface="Times New Roman" panose="02020603050405020304" pitchFamily="18" charset="0"/>
              </a:rPr>
              <a:t>with as few bits as possible through exploiting redundancies in the data.</a:t>
            </a:r>
            <a:endParaRPr lang="it-IT" sz="2400" dirty="0">
              <a:solidFill>
                <a:srgbClr val="FFFFFF"/>
              </a:solidFill>
              <a:latin typeface="+mj-lt"/>
            </a:endParaRPr>
          </a:p>
        </p:txBody>
      </p:sp>
      <p:pic>
        <p:nvPicPr>
          <p:cNvPr id="6" name="Immagine 5">
            <a:extLst>
              <a:ext uri="{FF2B5EF4-FFF2-40B4-BE49-F238E27FC236}">
                <a16:creationId xmlns:a16="http://schemas.microsoft.com/office/drawing/2014/main" id="{8D72D1EC-AAF4-40DB-B0FD-9046D22829AF}"/>
              </a:ext>
            </a:extLst>
          </p:cNvPr>
          <p:cNvPicPr>
            <a:picLocks noChangeAspect="1"/>
          </p:cNvPicPr>
          <p:nvPr/>
        </p:nvPicPr>
        <p:blipFill>
          <a:blip r:embed="rId3"/>
          <a:stretch>
            <a:fillRect/>
          </a:stretch>
        </p:blipFill>
        <p:spPr>
          <a:xfrm>
            <a:off x="7210838" y="747419"/>
            <a:ext cx="4456868" cy="1542042"/>
          </a:xfrm>
          <a:prstGeom prst="rect">
            <a:avLst/>
          </a:prstGeom>
        </p:spPr>
      </p:pic>
      <p:pic>
        <p:nvPicPr>
          <p:cNvPr id="9" name="Immagine 8">
            <a:extLst>
              <a:ext uri="{FF2B5EF4-FFF2-40B4-BE49-F238E27FC236}">
                <a16:creationId xmlns:a16="http://schemas.microsoft.com/office/drawing/2014/main" id="{BC7C002D-EFC1-483A-AB04-07193588C6B8}"/>
              </a:ext>
            </a:extLst>
          </p:cNvPr>
          <p:cNvPicPr>
            <a:picLocks noChangeAspect="1"/>
          </p:cNvPicPr>
          <p:nvPr/>
        </p:nvPicPr>
        <p:blipFill>
          <a:blip r:embed="rId4"/>
          <a:stretch>
            <a:fillRect/>
          </a:stretch>
        </p:blipFill>
        <p:spPr>
          <a:xfrm>
            <a:off x="7210838" y="2725445"/>
            <a:ext cx="4456868" cy="1397965"/>
          </a:xfrm>
          <a:prstGeom prst="rect">
            <a:avLst/>
          </a:prstGeom>
        </p:spPr>
      </p:pic>
      <p:sp>
        <p:nvSpPr>
          <p:cNvPr id="23" name="Rectangle 22">
            <a:extLst>
              <a:ext uri="{FF2B5EF4-FFF2-40B4-BE49-F238E27FC236}">
                <a16:creationId xmlns:a16="http://schemas.microsoft.com/office/drawing/2014/main" id="{8AF6EFCA-56DD-442E-9948-D162BEBBF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asellaDiTesto 3">
            <a:extLst>
              <a:ext uri="{FF2B5EF4-FFF2-40B4-BE49-F238E27FC236}">
                <a16:creationId xmlns:a16="http://schemas.microsoft.com/office/drawing/2014/main" id="{832A908D-7F37-4652-B86A-B946B45DA869}"/>
              </a:ext>
            </a:extLst>
          </p:cNvPr>
          <p:cNvSpPr txBox="1"/>
          <p:nvPr/>
        </p:nvSpPr>
        <p:spPr>
          <a:xfrm>
            <a:off x="1841089" y="6166487"/>
            <a:ext cx="8509819" cy="523220"/>
          </a:xfrm>
          <a:prstGeom prst="rect">
            <a:avLst/>
          </a:prstGeom>
          <a:noFill/>
        </p:spPr>
        <p:txBody>
          <a:bodyPr wrap="square" rtlCol="0">
            <a:spAutoFit/>
          </a:bodyPr>
          <a:lstStyle/>
          <a:p>
            <a:pPr algn="ctr">
              <a:spcAft>
                <a:spcPts val="800"/>
              </a:spcAft>
            </a:pPr>
            <a:r>
              <a:rPr lang="en-GB" sz="2800" dirty="0">
                <a:effectLst/>
                <a:latin typeface="Calibri" panose="020F0502020204030204" pitchFamily="34" charset="0"/>
                <a:ea typeface="Calibri" panose="020F0502020204030204" pitchFamily="34" charset="0"/>
                <a:cs typeface="Times New Roman" panose="02020603050405020304" pitchFamily="18" charset="0"/>
              </a:rPr>
              <a:t>LET’S FOCUS ON IMAGE COMPRESSION.</a:t>
            </a:r>
            <a:endParaRPr lang="it-IT"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56052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FE5836-764B-4865-9642-19AAEAE72978}"/>
              </a:ext>
            </a:extLst>
          </p:cNvPr>
          <p:cNvSpPr>
            <a:spLocks noGrp="1"/>
          </p:cNvSpPr>
          <p:nvPr>
            <p:ph type="title"/>
          </p:nvPr>
        </p:nvSpPr>
        <p:spPr/>
        <p:txBody>
          <a:bodyPr>
            <a:normAutofit/>
          </a:bodyPr>
          <a:lstStyle/>
          <a:p>
            <a:r>
              <a:rPr lang="it-IT" sz="3200" dirty="0"/>
              <a:t>COMPRESSION</a:t>
            </a:r>
          </a:p>
        </p:txBody>
      </p:sp>
      <p:sp>
        <p:nvSpPr>
          <p:cNvPr id="3" name="Segnaposto contenuto 2">
            <a:extLst>
              <a:ext uri="{FF2B5EF4-FFF2-40B4-BE49-F238E27FC236}">
                <a16:creationId xmlns:a16="http://schemas.microsoft.com/office/drawing/2014/main" id="{36AA3FFB-77D0-425E-8916-75EC89C36215}"/>
              </a:ext>
            </a:extLst>
          </p:cNvPr>
          <p:cNvSpPr>
            <a:spLocks noGrp="1"/>
          </p:cNvSpPr>
          <p:nvPr>
            <p:ph idx="1"/>
          </p:nvPr>
        </p:nvSpPr>
        <p:spPr>
          <a:xfrm>
            <a:off x="3609962" y="859808"/>
            <a:ext cx="7769562" cy="5752736"/>
          </a:xfrm>
        </p:spPr>
        <p:txBody>
          <a:bodyPr>
            <a:normAutofit fontScale="47500" lnSpcReduction="20000"/>
          </a:bodyPr>
          <a:lstStyle/>
          <a:p>
            <a:pPr>
              <a:lnSpc>
                <a:spcPct val="107000"/>
              </a:lnSpc>
              <a:spcAft>
                <a:spcPts val="800"/>
              </a:spcAft>
            </a:pPr>
            <a:r>
              <a:rPr lang="en-GB" sz="4200" dirty="0">
                <a:effectLst/>
                <a:highlight>
                  <a:srgbClr val="00FFFF"/>
                </a:highlight>
                <a:latin typeface="+mj-lt"/>
                <a:ea typeface="Calibri" panose="020F0502020204030204" pitchFamily="34" charset="0"/>
                <a:cs typeface="Times New Roman" panose="02020603050405020304" pitchFamily="18" charset="0"/>
              </a:rPr>
              <a:t>Compression</a:t>
            </a:r>
            <a:r>
              <a:rPr lang="en-GB" sz="4200" dirty="0">
                <a:effectLst/>
                <a:latin typeface="+mj-lt"/>
                <a:ea typeface="Calibri" panose="020F0502020204030204" pitchFamily="34" charset="0"/>
                <a:cs typeface="Times New Roman" panose="02020603050405020304" pitchFamily="18" charset="0"/>
              </a:rPr>
              <a:t> is the process of transforming the data description into a more succinct and condensed form. Thus improves the storage efficiency, communication speed, and security.</a:t>
            </a:r>
            <a:endParaRPr lang="it-IT" sz="42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GB" sz="4200" dirty="0">
                <a:effectLst/>
                <a:latin typeface="+mj-lt"/>
                <a:ea typeface="Calibri" panose="020F0502020204030204" pitchFamily="34" charset="0"/>
                <a:cs typeface="Times New Roman" panose="02020603050405020304" pitchFamily="18" charset="0"/>
              </a:rPr>
              <a:t>A common characteristic of images is that the </a:t>
            </a:r>
            <a:r>
              <a:rPr lang="en-GB" sz="4200" dirty="0" err="1">
                <a:effectLst/>
                <a:latin typeface="+mj-lt"/>
                <a:ea typeface="Calibri" panose="020F0502020204030204" pitchFamily="34" charset="0"/>
                <a:cs typeface="Times New Roman" panose="02020603050405020304" pitchFamily="18" charset="0"/>
              </a:rPr>
              <a:t>neighboring</a:t>
            </a:r>
            <a:r>
              <a:rPr lang="en-GB" sz="4200" dirty="0">
                <a:effectLst/>
                <a:latin typeface="+mj-lt"/>
                <a:ea typeface="Calibri" panose="020F0502020204030204" pitchFamily="34" charset="0"/>
                <a:cs typeface="Times New Roman" panose="02020603050405020304" pitchFamily="18" charset="0"/>
              </a:rPr>
              <a:t> pixels are correlated and contain redundant information.</a:t>
            </a:r>
          </a:p>
          <a:p>
            <a:pPr>
              <a:lnSpc>
                <a:spcPct val="107000"/>
              </a:lnSpc>
              <a:spcAft>
                <a:spcPts val="800"/>
              </a:spcAft>
            </a:pPr>
            <a:r>
              <a:rPr lang="en-GB" sz="4200" dirty="0">
                <a:latin typeface="+mj-lt"/>
                <a:ea typeface="Calibri" panose="020F0502020204030204" pitchFamily="34" charset="0"/>
                <a:cs typeface="Times New Roman" panose="02020603050405020304" pitchFamily="18" charset="0"/>
              </a:rPr>
              <a:t>Three </a:t>
            </a:r>
            <a:r>
              <a:rPr lang="en-GB" sz="4200" dirty="0">
                <a:effectLst/>
                <a:latin typeface="+mj-lt"/>
                <a:ea typeface="Calibri" panose="020F0502020204030204" pitchFamily="34" charset="0"/>
                <a:cs typeface="Times New Roman" panose="02020603050405020304" pitchFamily="18" charset="0"/>
              </a:rPr>
              <a:t>types of redundancy can be identified: </a:t>
            </a:r>
            <a:endParaRPr lang="it-IT" sz="4200" dirty="0">
              <a:effectLst/>
              <a:latin typeface="+mj-lt"/>
              <a:ea typeface="Calibri" panose="020F0502020204030204" pitchFamily="34" charset="0"/>
              <a:cs typeface="Times New Roman" panose="02020603050405020304" pitchFamily="18" charset="0"/>
            </a:endParaRPr>
          </a:p>
          <a:p>
            <a:pPr lvl="1">
              <a:lnSpc>
                <a:spcPct val="107000"/>
              </a:lnSpc>
              <a:spcAft>
                <a:spcPts val="800"/>
              </a:spcAft>
            </a:pPr>
            <a:r>
              <a:rPr lang="it-IT" sz="4200" dirty="0">
                <a:highlight>
                  <a:srgbClr val="00FFFF"/>
                </a:highlight>
                <a:latin typeface="+mj-lt"/>
              </a:rPr>
              <a:t>Coding </a:t>
            </a:r>
            <a:r>
              <a:rPr lang="it-IT" sz="4200" dirty="0" err="1">
                <a:highlight>
                  <a:srgbClr val="00FFFF"/>
                </a:highlight>
                <a:latin typeface="+mj-lt"/>
              </a:rPr>
              <a:t>Redundancy</a:t>
            </a:r>
            <a:r>
              <a:rPr lang="en-GB" sz="4200" dirty="0">
                <a:effectLst/>
                <a:highlight>
                  <a:srgbClr val="00FFFF"/>
                </a:highlight>
                <a:latin typeface="+mj-lt"/>
                <a:ea typeface="Calibri" panose="020F0502020204030204" pitchFamily="34" charset="0"/>
                <a:cs typeface="Times New Roman" panose="02020603050405020304" pitchFamily="18" charset="0"/>
              </a:rPr>
              <a:t>: </a:t>
            </a:r>
            <a:r>
              <a:rPr lang="en-GB" sz="4200" dirty="0">
                <a:effectLst/>
                <a:latin typeface="+mj-lt"/>
                <a:ea typeface="Calibri" panose="020F0502020204030204" pitchFamily="34" charset="0"/>
                <a:cs typeface="Times New Roman" panose="02020603050405020304" pitchFamily="18" charset="0"/>
              </a:rPr>
              <a:t>If the </a:t>
            </a:r>
            <a:r>
              <a:rPr lang="en-GB" sz="4200" dirty="0" err="1">
                <a:effectLst/>
                <a:latin typeface="+mj-lt"/>
                <a:ea typeface="Calibri" panose="020F0502020204030204" pitchFamily="34" charset="0"/>
                <a:cs typeface="Times New Roman" panose="02020603050405020304" pitchFamily="18" charset="0"/>
              </a:rPr>
              <a:t>gray</a:t>
            </a:r>
            <a:r>
              <a:rPr lang="en-GB" sz="4200" dirty="0">
                <a:effectLst/>
                <a:latin typeface="+mj-lt"/>
                <a:ea typeface="Calibri" panose="020F0502020204030204" pitchFamily="34" charset="0"/>
                <a:cs typeface="Times New Roman" panose="02020603050405020304" pitchFamily="18" charset="0"/>
              </a:rPr>
              <a:t> levels of an image are coded in a way that uses more code symbols than absolutely necessary to represent each </a:t>
            </a:r>
            <a:r>
              <a:rPr lang="en-GB" sz="4200" dirty="0" err="1">
                <a:effectLst/>
                <a:latin typeface="+mj-lt"/>
                <a:ea typeface="Calibri" panose="020F0502020204030204" pitchFamily="34" charset="0"/>
                <a:cs typeface="Times New Roman" panose="02020603050405020304" pitchFamily="18" charset="0"/>
              </a:rPr>
              <a:t>gray</a:t>
            </a:r>
            <a:r>
              <a:rPr lang="en-GB" sz="4200" dirty="0">
                <a:effectLst/>
                <a:latin typeface="+mj-lt"/>
                <a:ea typeface="Calibri" panose="020F0502020204030204" pitchFamily="34" charset="0"/>
                <a:cs typeface="Times New Roman" panose="02020603050405020304" pitchFamily="18" charset="0"/>
              </a:rPr>
              <a:t> level.</a:t>
            </a:r>
          </a:p>
          <a:p>
            <a:pPr lvl="1">
              <a:lnSpc>
                <a:spcPct val="107000"/>
              </a:lnSpc>
              <a:spcAft>
                <a:spcPts val="800"/>
              </a:spcAft>
            </a:pPr>
            <a:r>
              <a:rPr lang="en-GB" sz="4200" dirty="0">
                <a:effectLst/>
                <a:highlight>
                  <a:srgbClr val="00FFFF"/>
                </a:highlight>
                <a:latin typeface="+mj-lt"/>
                <a:ea typeface="Calibri" panose="020F0502020204030204" pitchFamily="34" charset="0"/>
                <a:cs typeface="Times New Roman" panose="02020603050405020304" pitchFamily="18" charset="0"/>
              </a:rPr>
              <a:t>Interpixel Redundancy: </a:t>
            </a:r>
            <a:r>
              <a:rPr lang="en-GB" sz="4200" dirty="0">
                <a:effectLst/>
                <a:latin typeface="+mj-lt"/>
                <a:ea typeface="Calibri" panose="020F0502020204030204" pitchFamily="34" charset="0"/>
                <a:cs typeface="Times New Roman" panose="02020603050405020304" pitchFamily="18" charset="0"/>
              </a:rPr>
              <a:t>the value of any given pixel can be reasonably predicted from the value of its neighbours.</a:t>
            </a:r>
          </a:p>
          <a:p>
            <a:pPr lvl="1">
              <a:lnSpc>
                <a:spcPct val="107000"/>
              </a:lnSpc>
              <a:spcAft>
                <a:spcPts val="800"/>
              </a:spcAft>
            </a:pPr>
            <a:r>
              <a:rPr lang="en-GB" sz="4200" dirty="0" err="1">
                <a:effectLst/>
                <a:highlight>
                  <a:srgbClr val="00FFFF"/>
                </a:highlight>
                <a:latin typeface="+mj-lt"/>
                <a:ea typeface="Calibri" panose="020F0502020204030204" pitchFamily="34" charset="0"/>
                <a:cs typeface="Times New Roman" panose="02020603050405020304" pitchFamily="18" charset="0"/>
              </a:rPr>
              <a:t>Psychvisual</a:t>
            </a:r>
            <a:r>
              <a:rPr lang="en-GB" sz="4200" dirty="0">
                <a:effectLst/>
                <a:highlight>
                  <a:srgbClr val="00FFFF"/>
                </a:highlight>
                <a:latin typeface="+mj-lt"/>
                <a:ea typeface="Calibri" panose="020F0502020204030204" pitchFamily="34" charset="0"/>
                <a:cs typeface="Times New Roman" panose="02020603050405020304" pitchFamily="18" charset="0"/>
              </a:rPr>
              <a:t> Redundancy: </a:t>
            </a:r>
            <a:r>
              <a:rPr lang="en-GB" sz="4200" dirty="0">
                <a:effectLst/>
                <a:latin typeface="+mj-lt"/>
                <a:ea typeface="Calibri" panose="020F0502020204030204" pitchFamily="34" charset="0"/>
                <a:cs typeface="Times New Roman" panose="02020603050405020304" pitchFamily="18" charset="0"/>
              </a:rPr>
              <a:t>It is associated with real or quantifiable visual information. Since the reduction of psychovisual redundancy results in quantitative loss of information, this type of reduction is referred to as quantisation. </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spTree>
    <p:extLst>
      <p:ext uri="{BB962C8B-B14F-4D97-AF65-F5344CB8AC3E}">
        <p14:creationId xmlns:p14="http://schemas.microsoft.com/office/powerpoint/2010/main" val="1178536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D96FFA1F-29D1-415E-8D90-776A5E0AD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77078B6-8941-4429-9FDB-8C032B899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4448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DC1D03C2-0AAF-4F48-93E4-17BD698587AC}"/>
              </a:ext>
            </a:extLst>
          </p:cNvPr>
          <p:cNvSpPr>
            <a:spLocks noGrp="1"/>
          </p:cNvSpPr>
          <p:nvPr>
            <p:ph type="title"/>
          </p:nvPr>
        </p:nvSpPr>
        <p:spPr>
          <a:xfrm>
            <a:off x="5537714" y="202889"/>
            <a:ext cx="5777652" cy="691893"/>
          </a:xfrm>
        </p:spPr>
        <p:txBody>
          <a:bodyPr anchor="b">
            <a:normAutofit fontScale="90000"/>
          </a:bodyPr>
          <a:lstStyle/>
          <a:p>
            <a:r>
              <a:rPr lang="it-IT" sz="2800" dirty="0"/>
              <a:t>COMRPESSION MODEL AND TECHNIQUES</a:t>
            </a:r>
          </a:p>
        </p:txBody>
      </p:sp>
      <p:pic>
        <p:nvPicPr>
          <p:cNvPr id="9" name="Immagine 8">
            <a:extLst>
              <a:ext uri="{FF2B5EF4-FFF2-40B4-BE49-F238E27FC236}">
                <a16:creationId xmlns:a16="http://schemas.microsoft.com/office/drawing/2014/main" id="{D00CB396-3552-4065-8CAE-DBC2D59F5BB0}"/>
              </a:ext>
            </a:extLst>
          </p:cNvPr>
          <p:cNvPicPr>
            <a:picLocks noChangeAspect="1"/>
          </p:cNvPicPr>
          <p:nvPr/>
        </p:nvPicPr>
        <p:blipFill rotWithShape="1">
          <a:blip r:embed="rId2"/>
          <a:srcRect l="15448" r="9139"/>
          <a:stretch/>
        </p:blipFill>
        <p:spPr>
          <a:xfrm>
            <a:off x="140825" y="391"/>
            <a:ext cx="4503376" cy="2194560"/>
          </a:xfrm>
          <a:prstGeom prst="rect">
            <a:avLst/>
          </a:prstGeom>
        </p:spPr>
      </p:pic>
      <p:pic>
        <p:nvPicPr>
          <p:cNvPr id="4" name="Segnaposto contenuto 3">
            <a:extLst>
              <a:ext uri="{FF2B5EF4-FFF2-40B4-BE49-F238E27FC236}">
                <a16:creationId xmlns:a16="http://schemas.microsoft.com/office/drawing/2014/main" id="{74B7EC4B-B03D-4B66-875A-DE992A1F5EDC}"/>
              </a:ext>
            </a:extLst>
          </p:cNvPr>
          <p:cNvPicPr>
            <a:picLocks/>
          </p:cNvPicPr>
          <p:nvPr/>
        </p:nvPicPr>
        <p:blipFill rotWithShape="1">
          <a:blip r:embed="rId3"/>
          <a:srcRect r="25022" b="-2"/>
          <a:stretch/>
        </p:blipFill>
        <p:spPr>
          <a:xfrm>
            <a:off x="91717" y="2287509"/>
            <a:ext cx="4507992" cy="2194560"/>
          </a:xfrm>
          <a:prstGeom prst="rect">
            <a:avLst/>
          </a:prstGeom>
        </p:spPr>
      </p:pic>
      <p:pic>
        <p:nvPicPr>
          <p:cNvPr id="6" name="Immagine 5">
            <a:extLst>
              <a:ext uri="{FF2B5EF4-FFF2-40B4-BE49-F238E27FC236}">
                <a16:creationId xmlns:a16="http://schemas.microsoft.com/office/drawing/2014/main" id="{826CAFD3-7E50-4557-9AE9-87F301E9F1CB}"/>
              </a:ext>
            </a:extLst>
          </p:cNvPr>
          <p:cNvPicPr>
            <a:picLocks noChangeAspect="1"/>
          </p:cNvPicPr>
          <p:nvPr/>
        </p:nvPicPr>
        <p:blipFill rotWithShape="1">
          <a:blip r:embed="rId4"/>
          <a:srcRect l="13422" r="9046" b="-1"/>
          <a:stretch/>
        </p:blipFill>
        <p:spPr>
          <a:xfrm>
            <a:off x="47225" y="4521708"/>
            <a:ext cx="4596976" cy="2238277"/>
          </a:xfrm>
          <a:prstGeom prst="rect">
            <a:avLst/>
          </a:prstGeom>
        </p:spPr>
      </p:pic>
      <p:sp>
        <p:nvSpPr>
          <p:cNvPr id="8" name="Content Placeholder 7">
            <a:extLst>
              <a:ext uri="{FF2B5EF4-FFF2-40B4-BE49-F238E27FC236}">
                <a16:creationId xmlns:a16="http://schemas.microsoft.com/office/drawing/2014/main" id="{8D83BE7B-F767-4ADA-9CFB-A18A428A49E6}"/>
              </a:ext>
            </a:extLst>
          </p:cNvPr>
          <p:cNvSpPr>
            <a:spLocks noGrp="1"/>
          </p:cNvSpPr>
          <p:nvPr>
            <p:ph idx="1"/>
          </p:nvPr>
        </p:nvSpPr>
        <p:spPr>
          <a:xfrm>
            <a:off x="5357808" y="998420"/>
            <a:ext cx="5777652" cy="4156263"/>
          </a:xfrm>
        </p:spPr>
        <p:txBody>
          <a:bodyPr anchor="t">
            <a:normAutofit/>
          </a:bodyPr>
          <a:lstStyle/>
          <a:p>
            <a:pPr algn="ctr">
              <a:buClr>
                <a:schemeClr val="bg1"/>
              </a:buClr>
              <a:buFont typeface="Wingdings" panose="05000000000000000000" pitchFamily="2" charset="2"/>
              <a:buChar char="§"/>
            </a:pPr>
            <a:r>
              <a:rPr lang="en-GB" dirty="0">
                <a:solidFill>
                  <a:srgbClr val="FFFFFF"/>
                </a:solidFill>
                <a:latin typeface="+mj-lt"/>
                <a:ea typeface="Calibri" panose="020F0502020204030204" pitchFamily="34" charset="0"/>
                <a:cs typeface="Times New Roman" panose="02020603050405020304" pitchFamily="18" charset="0"/>
              </a:rPr>
              <a:t>A</a:t>
            </a:r>
            <a:r>
              <a:rPr lang="en-GB" dirty="0">
                <a:solidFill>
                  <a:srgbClr val="FFFFFF"/>
                </a:solidFill>
                <a:effectLst/>
                <a:latin typeface="+mj-lt"/>
                <a:ea typeface="Calibri" panose="020F0502020204030204" pitchFamily="34" charset="0"/>
                <a:cs typeface="Times New Roman" panose="02020603050405020304" pitchFamily="18" charset="0"/>
              </a:rPr>
              <a:t> compression system consists of two distinct blocks: an encoder, where  an input image f(</a:t>
            </a:r>
            <a:r>
              <a:rPr lang="en-GB" dirty="0" err="1">
                <a:solidFill>
                  <a:srgbClr val="FFFFFF"/>
                </a:solidFill>
                <a:effectLst/>
                <a:latin typeface="+mj-lt"/>
                <a:ea typeface="Calibri" panose="020F0502020204030204" pitchFamily="34" charset="0"/>
                <a:cs typeface="Times New Roman" panose="02020603050405020304" pitchFamily="18" charset="0"/>
              </a:rPr>
              <a:t>x,y</a:t>
            </a:r>
            <a:r>
              <a:rPr lang="en-GB" dirty="0">
                <a:solidFill>
                  <a:srgbClr val="FFFFFF"/>
                </a:solidFill>
                <a:effectLst/>
                <a:latin typeface="+mj-lt"/>
                <a:ea typeface="Calibri" panose="020F0502020204030204" pitchFamily="34" charset="0"/>
                <a:cs typeface="Times New Roman" panose="02020603050405020304" pitchFamily="18" charset="0"/>
              </a:rPr>
              <a:t>) is fed and the decoder where the output image f’(</a:t>
            </a:r>
            <a:r>
              <a:rPr lang="en-GB" dirty="0" err="1">
                <a:solidFill>
                  <a:srgbClr val="FFFFFF"/>
                </a:solidFill>
                <a:effectLst/>
                <a:latin typeface="+mj-lt"/>
                <a:ea typeface="Calibri" panose="020F0502020204030204" pitchFamily="34" charset="0"/>
                <a:cs typeface="Times New Roman" panose="02020603050405020304" pitchFamily="18" charset="0"/>
              </a:rPr>
              <a:t>x,y</a:t>
            </a:r>
            <a:r>
              <a:rPr lang="en-GB" dirty="0">
                <a:solidFill>
                  <a:srgbClr val="FFFFFF"/>
                </a:solidFill>
                <a:effectLst/>
                <a:latin typeface="+mj-lt"/>
                <a:ea typeface="Calibri" panose="020F0502020204030204" pitchFamily="34" charset="0"/>
                <a:cs typeface="Times New Roman" panose="02020603050405020304" pitchFamily="18" charset="0"/>
              </a:rPr>
              <a:t>) is generated. </a:t>
            </a:r>
            <a:endParaRPr lang="en-US" dirty="0">
              <a:solidFill>
                <a:srgbClr val="FFFFFF"/>
              </a:solidFill>
              <a:effectLst/>
              <a:latin typeface="+mj-lt"/>
              <a:ea typeface="Calibri" panose="020F0502020204030204" pitchFamily="34" charset="0"/>
              <a:cs typeface="Times New Roman" panose="02020603050405020304" pitchFamily="18" charset="0"/>
            </a:endParaRPr>
          </a:p>
          <a:p>
            <a:pPr algn="ctr">
              <a:spcAft>
                <a:spcPts val="800"/>
              </a:spcAft>
              <a:buClr>
                <a:schemeClr val="bg1"/>
              </a:buClr>
              <a:buFont typeface="Wingdings" panose="05000000000000000000" pitchFamily="2" charset="2"/>
              <a:buChar char="§"/>
            </a:pPr>
            <a:r>
              <a:rPr lang="en-GB" dirty="0">
                <a:solidFill>
                  <a:srgbClr val="FFFFFF"/>
                </a:solidFill>
                <a:effectLst/>
                <a:latin typeface="+mj-lt"/>
                <a:ea typeface="Calibri" panose="020F0502020204030204" pitchFamily="34" charset="0"/>
                <a:cs typeface="Times New Roman" panose="02020603050405020304" pitchFamily="18" charset="0"/>
              </a:rPr>
              <a:t>There are two different ways to compress :</a:t>
            </a:r>
          </a:p>
          <a:p>
            <a:endParaRPr lang="en-GB"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6" name="Rectangle 35">
            <a:extLst>
              <a:ext uri="{FF2B5EF4-FFF2-40B4-BE49-F238E27FC236}">
                <a16:creationId xmlns:a16="http://schemas.microsoft.com/office/drawing/2014/main" id="{BB09C0D0-1E86-4EE3-B592-3D15600C4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5" name="Diagramma 14">
            <a:extLst>
              <a:ext uri="{FF2B5EF4-FFF2-40B4-BE49-F238E27FC236}">
                <a16:creationId xmlns:a16="http://schemas.microsoft.com/office/drawing/2014/main" id="{5B895CCF-A845-4781-95AF-A878A75376FC}"/>
              </a:ext>
            </a:extLst>
          </p:cNvPr>
          <p:cNvGraphicFramePr/>
          <p:nvPr>
            <p:extLst>
              <p:ext uri="{D42A27DB-BD31-4B8C-83A1-F6EECF244321}">
                <p14:modId xmlns:p14="http://schemas.microsoft.com/office/powerpoint/2010/main" val="2268271704"/>
              </p:ext>
            </p:extLst>
          </p:nvPr>
        </p:nvGraphicFramePr>
        <p:xfrm>
          <a:off x="4916099" y="2628968"/>
          <a:ext cx="6661070" cy="346093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014335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11AD51-7757-4D0D-AAE3-8433DBEEF134}"/>
              </a:ext>
            </a:extLst>
          </p:cNvPr>
          <p:cNvSpPr>
            <a:spLocks noGrp="1"/>
          </p:cNvSpPr>
          <p:nvPr>
            <p:ph type="title"/>
          </p:nvPr>
        </p:nvSpPr>
        <p:spPr>
          <a:xfrm>
            <a:off x="252919" y="1123837"/>
            <a:ext cx="2947482" cy="4601183"/>
          </a:xfrm>
        </p:spPr>
        <p:txBody>
          <a:bodyPr>
            <a:normAutofit/>
          </a:bodyPr>
          <a:lstStyle/>
          <a:p>
            <a:pPr algn="ctr"/>
            <a:r>
              <a:rPr lang="it-IT" dirty="0"/>
              <a:t>JPEG AND DCT </a:t>
            </a:r>
          </a:p>
        </p:txBody>
      </p:sp>
      <p:sp>
        <p:nvSpPr>
          <p:cNvPr id="3" name="Segnaposto contenuto 2">
            <a:extLst>
              <a:ext uri="{FF2B5EF4-FFF2-40B4-BE49-F238E27FC236}">
                <a16:creationId xmlns:a16="http://schemas.microsoft.com/office/drawing/2014/main" id="{45345ECE-F901-4C11-8529-14A521029108}"/>
              </a:ext>
            </a:extLst>
          </p:cNvPr>
          <p:cNvSpPr>
            <a:spLocks noGrp="1"/>
          </p:cNvSpPr>
          <p:nvPr>
            <p:ph idx="1"/>
          </p:nvPr>
        </p:nvSpPr>
        <p:spPr>
          <a:xfrm>
            <a:off x="3595762" y="1123837"/>
            <a:ext cx="7315200" cy="5127259"/>
          </a:xfrm>
        </p:spPr>
        <p:txBody>
          <a:bodyPr>
            <a:normAutofit/>
          </a:bodyPr>
          <a:lstStyle/>
          <a:p>
            <a:pPr marL="342900" lvl="0" indent="-342900">
              <a:lnSpc>
                <a:spcPct val="107000"/>
              </a:lnSpc>
              <a:spcAft>
                <a:spcPts val="800"/>
              </a:spcAft>
              <a:buFont typeface="Wingdings 2" panose="05020102010507070707" pitchFamily="18" charset="2"/>
              <a:buChar char=""/>
              <a:tabLst>
                <a:tab pos="457200" algn="l"/>
              </a:tabLst>
            </a:pPr>
            <a:r>
              <a:rPr lang="en-GB" sz="1600" dirty="0">
                <a:effectLst/>
                <a:latin typeface="+mj-lt"/>
                <a:ea typeface="Calibri" panose="020F0502020204030204" pitchFamily="34" charset="0"/>
                <a:cs typeface="Times New Roman" panose="02020603050405020304" pitchFamily="18" charset="0"/>
              </a:rPr>
              <a:t>JPEG is an image compression mechanism designed for compressing full-</a:t>
            </a:r>
            <a:r>
              <a:rPr lang="en-GB" sz="1600" dirty="0" err="1">
                <a:effectLst/>
                <a:latin typeface="+mj-lt"/>
                <a:ea typeface="Calibri" panose="020F0502020204030204" pitchFamily="34" charset="0"/>
                <a:cs typeface="Times New Roman" panose="02020603050405020304" pitchFamily="18" charset="0"/>
              </a:rPr>
              <a:t>color</a:t>
            </a:r>
            <a:r>
              <a:rPr lang="en-GB" sz="1600" dirty="0">
                <a:effectLst/>
                <a:latin typeface="+mj-lt"/>
                <a:ea typeface="Calibri" panose="020F0502020204030204" pitchFamily="34" charset="0"/>
                <a:cs typeface="Times New Roman" panose="02020603050405020304" pitchFamily="18" charset="0"/>
              </a:rPr>
              <a:t> or </a:t>
            </a:r>
            <a:r>
              <a:rPr lang="en-GB" sz="1600" dirty="0" err="1">
                <a:effectLst/>
                <a:latin typeface="+mj-lt"/>
                <a:ea typeface="Calibri" panose="020F0502020204030204" pitchFamily="34" charset="0"/>
                <a:cs typeface="Times New Roman" panose="02020603050405020304" pitchFamily="18" charset="0"/>
              </a:rPr>
              <a:t>gray</a:t>
            </a:r>
            <a:r>
              <a:rPr lang="en-GB" sz="1600" dirty="0">
                <a:effectLst/>
                <a:latin typeface="+mj-lt"/>
                <a:ea typeface="Calibri" panose="020F0502020204030204" pitchFamily="34" charset="0"/>
                <a:cs typeface="Times New Roman" panose="02020603050405020304" pitchFamily="18" charset="0"/>
              </a:rPr>
              <a:t>-scale images of natural, real-world scenes;</a:t>
            </a:r>
          </a:p>
          <a:p>
            <a:pPr marL="342900" lvl="0" indent="-342900">
              <a:lnSpc>
                <a:spcPct val="107000"/>
              </a:lnSpc>
              <a:spcAft>
                <a:spcPts val="800"/>
              </a:spcAft>
              <a:buFont typeface="Wingdings 2" panose="05020102010507070707" pitchFamily="18" charset="2"/>
              <a:buChar char=""/>
              <a:tabLst>
                <a:tab pos="457200" algn="l"/>
              </a:tabLst>
            </a:pPr>
            <a:r>
              <a:rPr lang="en-US" sz="1600" dirty="0">
                <a:latin typeface="+mj-lt"/>
                <a:cs typeface="Times New Roman" panose="02020603050405020304" pitchFamily="18" charset="0"/>
              </a:rPr>
              <a:t> The JPEG standard defines basic compression method based on the use of the discrete cosine transform (DCT-Discrete Cosine Transform) with "lossy type compression“;</a:t>
            </a:r>
          </a:p>
          <a:p>
            <a:pPr marL="342900" lvl="0" indent="-342900">
              <a:lnSpc>
                <a:spcPct val="107000"/>
              </a:lnSpc>
              <a:spcAft>
                <a:spcPts val="800"/>
              </a:spcAft>
              <a:buFont typeface="Wingdings 2" panose="05020102010507070707" pitchFamily="18" charset="2"/>
              <a:buChar char=""/>
              <a:tabLst>
                <a:tab pos="457200" algn="l"/>
              </a:tabLst>
            </a:pPr>
            <a:r>
              <a:rPr lang="en-US" sz="1600" dirty="0">
                <a:latin typeface="+mj-lt"/>
                <a:cs typeface="Times New Roman" panose="02020603050405020304" pitchFamily="18" charset="0"/>
              </a:rPr>
              <a:t>JPEG has become the practical standard for storing realistic still images using lossy compression.JPEG ;</a:t>
            </a:r>
          </a:p>
          <a:p>
            <a:pPr marL="342900" indent="-342900">
              <a:lnSpc>
                <a:spcPct val="107000"/>
              </a:lnSpc>
              <a:spcAft>
                <a:spcPts val="800"/>
              </a:spcAft>
              <a:tabLst>
                <a:tab pos="457200" algn="l"/>
              </a:tabLst>
            </a:pPr>
            <a:r>
              <a:rPr lang="en-GB" sz="1600" dirty="0">
                <a:latin typeface="+mj-lt"/>
                <a:cs typeface="Times New Roman" panose="02020603050405020304" pitchFamily="18" charset="0"/>
              </a:rPr>
              <a:t>The usage of JPEG (DCT) compression method is motivated because of the compression ratio and it exploits known limitations of the human eye;</a:t>
            </a:r>
          </a:p>
          <a:p>
            <a:pPr marL="342900" indent="-342900">
              <a:lnSpc>
                <a:spcPct val="107000"/>
              </a:lnSpc>
              <a:spcAft>
                <a:spcPts val="800"/>
              </a:spcAft>
              <a:tabLst>
                <a:tab pos="457200" algn="l"/>
              </a:tabLst>
            </a:pPr>
            <a:r>
              <a:rPr lang="en-US" sz="1600" dirty="0">
                <a:latin typeface="+mj-lt"/>
                <a:cs typeface="Times New Roman" panose="02020603050405020304" pitchFamily="18" charset="0"/>
              </a:rPr>
              <a:t>The DCT can be used to convert the signal (spatial information) into numeric data so that the image’s information exists in a quantitative form that can be manipulated for compression. Image is divided into a blocks of 8x8, DCT is applied on each block</a:t>
            </a:r>
            <a:r>
              <a:rPr lang="en-US" sz="1600" dirty="0">
                <a:latin typeface="+mj-lt"/>
                <a:cs typeface="Times New Roman" panose="02020603050405020304" pitchFamily="18" charset="0"/>
                <a:sym typeface="Wingdings" panose="05000000000000000000" pitchFamily="2" charset="2"/>
              </a:rPr>
              <a:t> </a:t>
            </a:r>
            <a:r>
              <a:rPr lang="it-IT" sz="1600" dirty="0" err="1">
                <a:latin typeface="+mj-lt"/>
                <a:cs typeface="Times New Roman" panose="02020603050405020304" pitchFamily="18" charset="0"/>
              </a:rPr>
              <a:t>Quantization</a:t>
            </a:r>
            <a:endParaRPr lang="it-IT" sz="1600" dirty="0">
              <a:latin typeface="+mj-lt"/>
              <a:cs typeface="Times New Roman" panose="02020603050405020304" pitchFamily="18" charset="0"/>
            </a:endParaRPr>
          </a:p>
          <a:p>
            <a:pPr marL="0" lvl="0" indent="0">
              <a:lnSpc>
                <a:spcPct val="107000"/>
              </a:lnSpc>
              <a:spcAft>
                <a:spcPts val="800"/>
              </a:spcAft>
              <a:buNone/>
              <a:tabLst>
                <a:tab pos="457200" algn="l"/>
              </a:tabLst>
            </a:pPr>
            <a:endParaRPr lang="en-GB" sz="1600" dirty="0">
              <a:latin typeface="+mj-lt"/>
              <a:cs typeface="Times New Roman" panose="02020603050405020304" pitchFamily="18" charset="0"/>
            </a:endParaRPr>
          </a:p>
        </p:txBody>
      </p:sp>
    </p:spTree>
    <p:extLst>
      <p:ext uri="{BB962C8B-B14F-4D97-AF65-F5344CB8AC3E}">
        <p14:creationId xmlns:p14="http://schemas.microsoft.com/office/powerpoint/2010/main" val="3903520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88B820-361C-444D-99FC-0DFC4A06E2B7}"/>
              </a:ext>
            </a:extLst>
          </p:cNvPr>
          <p:cNvSpPr>
            <a:spLocks noGrp="1"/>
          </p:cNvSpPr>
          <p:nvPr>
            <p:ph type="title"/>
          </p:nvPr>
        </p:nvSpPr>
        <p:spPr>
          <a:xfrm>
            <a:off x="252919" y="1123837"/>
            <a:ext cx="2947482" cy="4601183"/>
          </a:xfrm>
        </p:spPr>
        <p:txBody>
          <a:bodyPr>
            <a:normAutofit/>
          </a:bodyPr>
          <a:lstStyle/>
          <a:p>
            <a:r>
              <a:rPr lang="it-IT"/>
              <a:t>BLOCKING ARTIFACTS</a:t>
            </a:r>
          </a:p>
        </p:txBody>
      </p:sp>
      <p:sp>
        <p:nvSpPr>
          <p:cNvPr id="3" name="Segnaposto contenuto 2">
            <a:extLst>
              <a:ext uri="{FF2B5EF4-FFF2-40B4-BE49-F238E27FC236}">
                <a16:creationId xmlns:a16="http://schemas.microsoft.com/office/drawing/2014/main" id="{57CAF0FD-1D23-40F9-913D-C19DC00AAA5F}"/>
              </a:ext>
            </a:extLst>
          </p:cNvPr>
          <p:cNvSpPr>
            <a:spLocks noGrp="1"/>
          </p:cNvSpPr>
          <p:nvPr>
            <p:ph idx="1"/>
          </p:nvPr>
        </p:nvSpPr>
        <p:spPr>
          <a:xfrm>
            <a:off x="3869268" y="1283712"/>
            <a:ext cx="7315200" cy="2998765"/>
          </a:xfrm>
        </p:spPr>
        <p:txBody>
          <a:bodyPr>
            <a:normAutofit fontScale="77500" lnSpcReduction="20000"/>
          </a:bodyPr>
          <a:lstStyle/>
          <a:p>
            <a:pPr>
              <a:lnSpc>
                <a:spcPct val="107000"/>
              </a:lnSpc>
              <a:spcAft>
                <a:spcPts val="800"/>
              </a:spcAft>
            </a:pPr>
            <a:r>
              <a:rPr lang="it-IT" sz="2100" dirty="0" err="1">
                <a:latin typeface="+mj-lt"/>
                <a:cs typeface="Times New Roman" panose="02020603050405020304" pitchFamily="18" charset="0"/>
              </a:rPr>
              <a:t>It</a:t>
            </a:r>
            <a:r>
              <a:rPr lang="it-IT" sz="2100" dirty="0">
                <a:latin typeface="+mj-lt"/>
                <a:cs typeface="Times New Roman" panose="02020603050405020304" pitchFamily="18" charset="0"/>
              </a:rPr>
              <a:t> </a:t>
            </a:r>
            <a:r>
              <a:rPr lang="it-IT" sz="2100" dirty="0" err="1">
                <a:latin typeface="+mj-lt"/>
                <a:cs typeface="Times New Roman" panose="02020603050405020304" pitchFamily="18" charset="0"/>
              </a:rPr>
              <a:t>is</a:t>
            </a:r>
            <a:r>
              <a:rPr lang="it-IT" sz="2100" dirty="0">
                <a:latin typeface="+mj-lt"/>
                <a:cs typeface="Times New Roman" panose="02020603050405020304" pitchFamily="18" charset="0"/>
              </a:rPr>
              <a:t> </a:t>
            </a:r>
            <a:r>
              <a:rPr lang="it-IT" sz="2100" dirty="0" err="1">
                <a:latin typeface="+mj-lt"/>
                <a:cs typeface="Times New Roman" panose="02020603050405020304" pitchFamily="18" charset="0"/>
              </a:rPr>
              <a:t>observable</a:t>
            </a:r>
            <a:r>
              <a:rPr lang="it-IT" sz="2100" dirty="0">
                <a:latin typeface="+mj-lt"/>
                <a:cs typeface="Times New Roman" panose="02020603050405020304" pitchFamily="18" charset="0"/>
              </a:rPr>
              <a:t> </a:t>
            </a:r>
            <a:r>
              <a:rPr lang="it-IT" sz="2100" dirty="0" err="1">
                <a:latin typeface="+mj-lt"/>
                <a:cs typeface="Times New Roman" panose="02020603050405020304" pitchFamily="18" charset="0"/>
              </a:rPr>
              <a:t>how</a:t>
            </a:r>
            <a:r>
              <a:rPr lang="it-IT" sz="2100" dirty="0">
                <a:latin typeface="+mj-lt"/>
                <a:cs typeface="Times New Roman" panose="02020603050405020304" pitchFamily="18" charset="0"/>
              </a:rPr>
              <a:t>, </a:t>
            </a:r>
            <a:r>
              <a:rPr lang="it-IT" sz="2100" dirty="0" err="1">
                <a:latin typeface="+mj-lt"/>
                <a:cs typeface="Times New Roman" panose="02020603050405020304" pitchFamily="18" charset="0"/>
              </a:rPr>
              <a:t>as</a:t>
            </a:r>
            <a:r>
              <a:rPr lang="it-IT" sz="2100" dirty="0">
                <a:latin typeface="+mj-lt"/>
                <a:cs typeface="Times New Roman" panose="02020603050405020304" pitchFamily="18" charset="0"/>
              </a:rPr>
              <a:t> the </a:t>
            </a:r>
            <a:r>
              <a:rPr lang="it-IT" sz="2100" dirty="0" err="1">
                <a:latin typeface="+mj-lt"/>
                <a:cs typeface="Times New Roman" panose="02020603050405020304" pitchFamily="18" charset="0"/>
              </a:rPr>
              <a:t>level</a:t>
            </a:r>
            <a:r>
              <a:rPr lang="it-IT" sz="2100" dirty="0">
                <a:latin typeface="+mj-lt"/>
                <a:cs typeface="Times New Roman" panose="02020603050405020304" pitchFamily="18" charset="0"/>
              </a:rPr>
              <a:t> of </a:t>
            </a:r>
            <a:r>
              <a:rPr lang="it-IT" sz="2100" dirty="0" err="1">
                <a:latin typeface="+mj-lt"/>
                <a:cs typeface="Times New Roman" panose="02020603050405020304" pitchFamily="18" charset="0"/>
              </a:rPr>
              <a:t>compression</a:t>
            </a:r>
            <a:r>
              <a:rPr lang="it-IT" sz="2100" dirty="0">
                <a:latin typeface="+mj-lt"/>
                <a:cs typeface="Times New Roman" panose="02020603050405020304" pitchFamily="18" charset="0"/>
              </a:rPr>
              <a:t> </a:t>
            </a:r>
            <a:r>
              <a:rPr lang="it-IT" sz="2100" dirty="0" err="1">
                <a:latin typeface="+mj-lt"/>
                <a:cs typeface="Times New Roman" panose="02020603050405020304" pitchFamily="18" charset="0"/>
              </a:rPr>
              <a:t>increases</a:t>
            </a:r>
            <a:r>
              <a:rPr lang="it-IT" sz="2100" dirty="0">
                <a:latin typeface="+mj-lt"/>
                <a:cs typeface="Times New Roman" panose="02020603050405020304" pitchFamily="18" charset="0"/>
              </a:rPr>
              <a:t>, </a:t>
            </a:r>
            <a:r>
              <a:rPr lang="it-IT" sz="2100" dirty="0" err="1">
                <a:latin typeface="+mj-lt"/>
                <a:cs typeface="Times New Roman" panose="02020603050405020304" pitchFamily="18" charset="0"/>
              </a:rPr>
              <a:t>artifacts</a:t>
            </a:r>
            <a:r>
              <a:rPr lang="it-IT" sz="2100" dirty="0">
                <a:latin typeface="+mj-lt"/>
                <a:cs typeface="Times New Roman" panose="02020603050405020304" pitchFamily="18" charset="0"/>
              </a:rPr>
              <a:t> </a:t>
            </a:r>
            <a:r>
              <a:rPr lang="it-IT" sz="2100" dirty="0" err="1">
                <a:latin typeface="+mj-lt"/>
                <a:cs typeface="Times New Roman" panose="02020603050405020304" pitchFamily="18" charset="0"/>
              </a:rPr>
              <a:t>appear</a:t>
            </a:r>
            <a:r>
              <a:rPr lang="it-IT" sz="2100" dirty="0">
                <a:latin typeface="+mj-lt"/>
                <a:cs typeface="Times New Roman" panose="02020603050405020304" pitchFamily="18" charset="0"/>
              </a:rPr>
              <a:t> more and more </a:t>
            </a:r>
            <a:r>
              <a:rPr lang="it-IT" sz="2100" dirty="0" err="1">
                <a:latin typeface="+mj-lt"/>
                <a:cs typeface="Times New Roman" panose="02020603050405020304" pitchFamily="18" charset="0"/>
              </a:rPr>
              <a:t>evident</a:t>
            </a:r>
            <a:r>
              <a:rPr lang="it-IT" sz="2100" dirty="0">
                <a:latin typeface="+mj-lt"/>
                <a:cs typeface="Times New Roman" panose="02020603050405020304" pitchFamily="18" charset="0"/>
              </a:rPr>
              <a:t> from a visual point of </a:t>
            </a:r>
            <a:r>
              <a:rPr lang="it-IT" sz="2100" dirty="0" err="1">
                <a:latin typeface="+mj-lt"/>
                <a:cs typeface="Times New Roman" panose="02020603050405020304" pitchFamily="18" charset="0"/>
              </a:rPr>
              <a:t>view</a:t>
            </a:r>
            <a:r>
              <a:rPr lang="it-IT" sz="2100" dirty="0">
                <a:latin typeface="+mj-lt"/>
                <a:cs typeface="Times New Roman" panose="02020603050405020304" pitchFamily="18" charset="0"/>
              </a:rPr>
              <a:t>. </a:t>
            </a:r>
            <a:r>
              <a:rPr lang="it-IT" sz="2100" dirty="0" err="1">
                <a:latin typeface="+mj-lt"/>
                <a:cs typeface="Times New Roman" panose="02020603050405020304" pitchFamily="18" charset="0"/>
              </a:rPr>
              <a:t>Among</a:t>
            </a:r>
            <a:r>
              <a:rPr lang="it-IT" sz="2100" dirty="0">
                <a:latin typeface="+mj-lt"/>
                <a:cs typeface="Times New Roman" panose="02020603050405020304" pitchFamily="18" charset="0"/>
              </a:rPr>
              <a:t> </a:t>
            </a:r>
            <a:r>
              <a:rPr lang="it-IT" sz="2100" dirty="0" err="1">
                <a:latin typeface="+mj-lt"/>
                <a:cs typeface="Times New Roman" panose="02020603050405020304" pitchFamily="18" charset="0"/>
              </a:rPr>
              <a:t>these</a:t>
            </a:r>
            <a:r>
              <a:rPr lang="it-IT" sz="2100" dirty="0">
                <a:latin typeface="+mj-lt"/>
                <a:cs typeface="Times New Roman" panose="02020603050405020304" pitchFamily="18" charset="0"/>
              </a:rPr>
              <a:t>, the </a:t>
            </a:r>
            <a:r>
              <a:rPr lang="it-IT" sz="2100" dirty="0" err="1">
                <a:latin typeface="+mj-lt"/>
                <a:cs typeface="Times New Roman" panose="02020603050405020304" pitchFamily="18" charset="0"/>
              </a:rPr>
              <a:t>most</a:t>
            </a:r>
            <a:r>
              <a:rPr lang="it-IT" sz="2100" dirty="0">
                <a:latin typeface="+mj-lt"/>
                <a:cs typeface="Times New Roman" panose="02020603050405020304" pitchFamily="18" charset="0"/>
              </a:rPr>
              <a:t> </a:t>
            </a:r>
            <a:r>
              <a:rPr lang="it-IT" sz="2100" dirty="0" err="1">
                <a:latin typeface="+mj-lt"/>
                <a:cs typeface="Times New Roman" panose="02020603050405020304" pitchFamily="18" charset="0"/>
              </a:rPr>
              <a:t>typical</a:t>
            </a:r>
            <a:r>
              <a:rPr lang="it-IT" sz="2100" dirty="0">
                <a:latin typeface="+mj-lt"/>
                <a:cs typeface="Times New Roman" panose="02020603050405020304" pitchFamily="18" charset="0"/>
              </a:rPr>
              <a:t> for the JPEG format and for </a:t>
            </a:r>
            <a:r>
              <a:rPr lang="it-IT" sz="2100" dirty="0" err="1">
                <a:latin typeface="+mj-lt"/>
                <a:cs typeface="Times New Roman" panose="02020603050405020304" pitchFamily="18" charset="0"/>
              </a:rPr>
              <a:t>all</a:t>
            </a:r>
            <a:r>
              <a:rPr lang="it-IT" sz="2100" dirty="0">
                <a:latin typeface="+mj-lt"/>
                <a:cs typeface="Times New Roman" panose="02020603050405020304" pitchFamily="18" charset="0"/>
              </a:rPr>
              <a:t> formats </a:t>
            </a:r>
            <a:r>
              <a:rPr lang="it-IT" sz="2100" dirty="0" err="1">
                <a:latin typeface="+mj-lt"/>
                <a:cs typeface="Times New Roman" panose="02020603050405020304" pitchFamily="18" charset="0"/>
              </a:rPr>
              <a:t>based</a:t>
            </a:r>
            <a:r>
              <a:rPr lang="it-IT" sz="2100" dirty="0">
                <a:latin typeface="+mj-lt"/>
                <a:cs typeface="Times New Roman" panose="02020603050405020304" pitchFamily="18" charset="0"/>
              </a:rPr>
              <a:t> on the DCT, </a:t>
            </a:r>
            <a:r>
              <a:rPr lang="it-IT" sz="2100" dirty="0" err="1">
                <a:latin typeface="+mj-lt"/>
                <a:cs typeface="Times New Roman" panose="02020603050405020304" pitchFamily="18" charset="0"/>
              </a:rPr>
              <a:t>is</a:t>
            </a:r>
            <a:r>
              <a:rPr lang="it-IT" sz="2100" dirty="0">
                <a:latin typeface="+mj-lt"/>
                <a:cs typeface="Times New Roman" panose="02020603050405020304" pitchFamily="18" charset="0"/>
              </a:rPr>
              <a:t> the </a:t>
            </a:r>
            <a:r>
              <a:rPr lang="it-IT" sz="2100" dirty="0" err="1">
                <a:latin typeface="+mj-lt"/>
                <a:cs typeface="Times New Roman" panose="02020603050405020304" pitchFamily="18" charset="0"/>
              </a:rPr>
              <a:t>grid</a:t>
            </a:r>
            <a:r>
              <a:rPr lang="it-IT" sz="2100" dirty="0">
                <a:latin typeface="+mj-lt"/>
                <a:cs typeface="Times New Roman" panose="02020603050405020304" pitchFamily="18" charset="0"/>
              </a:rPr>
              <a:t>, or "</a:t>
            </a:r>
            <a:r>
              <a:rPr lang="it-IT" sz="2100" dirty="0" err="1">
                <a:latin typeface="+mj-lt"/>
                <a:cs typeface="Times New Roman" panose="02020603050405020304" pitchFamily="18" charset="0"/>
              </a:rPr>
              <a:t>blocking</a:t>
            </a:r>
            <a:r>
              <a:rPr lang="it-IT" sz="2100" dirty="0">
                <a:latin typeface="+mj-lt"/>
                <a:cs typeface="Times New Roman" panose="02020603050405020304" pitchFamily="18" charset="0"/>
              </a:rPr>
              <a:t>"; </a:t>
            </a:r>
          </a:p>
          <a:p>
            <a:pPr>
              <a:lnSpc>
                <a:spcPct val="107000"/>
              </a:lnSpc>
              <a:spcAft>
                <a:spcPts val="800"/>
              </a:spcAft>
            </a:pPr>
            <a:r>
              <a:rPr lang="it-IT" sz="2100" dirty="0">
                <a:solidFill>
                  <a:srgbClr val="000000"/>
                </a:solidFill>
                <a:effectLst/>
                <a:latin typeface="+mj-lt"/>
                <a:ea typeface="Times New Roman" panose="02020603050405020304" pitchFamily="18" charset="0"/>
                <a:cs typeface="Times New Roman" panose="02020603050405020304" pitchFamily="18" charset="0"/>
              </a:rPr>
              <a:t> </a:t>
            </a:r>
            <a:r>
              <a:rPr lang="en-GB" sz="2100" dirty="0">
                <a:effectLst/>
                <a:latin typeface="+mj-lt"/>
                <a:ea typeface="Calibri" panose="020F0502020204030204" pitchFamily="34" charset="0"/>
                <a:cs typeface="Times New Roman" panose="02020603050405020304" pitchFamily="18" charset="0"/>
              </a:rPr>
              <a:t>These artifacts appear as a regular pattern of  visible block boundaries. This degradation is a direct result of the coarse quantization of the coefficients and the independent processing of the blocks which does not consider the  existing correlations among adjacent block pixels;</a:t>
            </a:r>
            <a:endParaRPr lang="it-IT" sz="2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GB" sz="2100" dirty="0">
                <a:effectLst/>
                <a:latin typeface="+mj-lt"/>
                <a:ea typeface="Calibri" panose="020F0502020204030204" pitchFamily="34" charset="0"/>
                <a:cs typeface="Times New Roman" panose="02020603050405020304" pitchFamily="18" charset="0"/>
              </a:rPr>
              <a:t>The deblocking algorithm that I will present has been successful in reducing blocky artifacts in an  image and therefore increases the subjective as well as objective quality of the reconstructed image</a:t>
            </a:r>
            <a:r>
              <a:rPr lang="en-GB" sz="2100" dirty="0">
                <a:effectLst/>
                <a:latin typeface="Calibri" panose="020F0502020204030204" pitchFamily="34" charset="0"/>
                <a:ea typeface="Calibri" panose="020F0502020204030204" pitchFamily="34" charset="0"/>
                <a:cs typeface="Times New Roman" panose="02020603050405020304" pitchFamily="18" charset="0"/>
              </a:rPr>
              <a:t>.</a:t>
            </a:r>
            <a:endParaRPr lang="it-IT" sz="2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it-IT" spc="-60" dirty="0">
              <a:latin typeface="+mj-lt"/>
              <a:ea typeface="+mj-ea"/>
              <a:cs typeface="+mj-cs"/>
            </a:endParaRPr>
          </a:p>
          <a:p>
            <a:pPr marL="0" indent="0">
              <a:spcBef>
                <a:spcPct val="0"/>
              </a:spcBef>
              <a:spcAft>
                <a:spcPts val="600"/>
              </a:spcAft>
              <a:buNone/>
            </a:pPr>
            <a:endParaRPr lang="en-US" spc="-60" dirty="0">
              <a:latin typeface="+mj-lt"/>
              <a:ea typeface="+mj-ea"/>
              <a:cs typeface="+mj-cs"/>
            </a:endParaRPr>
          </a:p>
        </p:txBody>
      </p:sp>
      <p:pic>
        <p:nvPicPr>
          <p:cNvPr id="4" name="Immagine 3">
            <a:extLst>
              <a:ext uri="{FF2B5EF4-FFF2-40B4-BE49-F238E27FC236}">
                <a16:creationId xmlns:a16="http://schemas.microsoft.com/office/drawing/2014/main" id="{3F1A4FEE-9B74-4FF6-BB06-670F73B252EC}"/>
              </a:ext>
            </a:extLst>
          </p:cNvPr>
          <p:cNvPicPr>
            <a:picLocks noChangeAspect="1"/>
          </p:cNvPicPr>
          <p:nvPr/>
        </p:nvPicPr>
        <p:blipFill>
          <a:blip r:embed="rId2"/>
          <a:stretch>
            <a:fillRect/>
          </a:stretch>
        </p:blipFill>
        <p:spPr>
          <a:xfrm>
            <a:off x="4218270" y="4074905"/>
            <a:ext cx="6617196" cy="1918987"/>
          </a:xfrm>
          <a:prstGeom prst="rect">
            <a:avLst/>
          </a:prstGeom>
        </p:spPr>
      </p:pic>
    </p:spTree>
    <p:extLst>
      <p:ext uri="{BB962C8B-B14F-4D97-AF65-F5344CB8AC3E}">
        <p14:creationId xmlns:p14="http://schemas.microsoft.com/office/powerpoint/2010/main" val="1888317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olo 1">
            <a:extLst>
              <a:ext uri="{FF2B5EF4-FFF2-40B4-BE49-F238E27FC236}">
                <a16:creationId xmlns:a16="http://schemas.microsoft.com/office/drawing/2014/main" id="{81C3D5BC-2337-4528-9422-B9C747B7255D}"/>
              </a:ext>
            </a:extLst>
          </p:cNvPr>
          <p:cNvSpPr>
            <a:spLocks noGrp="1"/>
          </p:cNvSpPr>
          <p:nvPr>
            <p:ph type="title"/>
          </p:nvPr>
        </p:nvSpPr>
        <p:spPr>
          <a:xfrm>
            <a:off x="1600754" y="1087374"/>
            <a:ext cx="8983489" cy="1000978"/>
          </a:xfrm>
        </p:spPr>
        <p:txBody>
          <a:bodyPr>
            <a:normAutofit fontScale="90000"/>
          </a:bodyPr>
          <a:lstStyle/>
          <a:p>
            <a:r>
              <a:rPr lang="en-US" dirty="0"/>
              <a:t>Algorithm for the reduction of blocking artifacts in JPEG</a:t>
            </a:r>
            <a:endParaRPr lang="it-IT" dirty="0"/>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Segnaposto contenuto 2">
            <a:extLst>
              <a:ext uri="{FF2B5EF4-FFF2-40B4-BE49-F238E27FC236}">
                <a16:creationId xmlns:a16="http://schemas.microsoft.com/office/drawing/2014/main" id="{C7B9980E-C5DF-4732-A565-9DA583F12B5E}"/>
              </a:ext>
            </a:extLst>
          </p:cNvPr>
          <p:cNvSpPr>
            <a:spLocks noGrp="1"/>
          </p:cNvSpPr>
          <p:nvPr>
            <p:ph idx="1"/>
          </p:nvPr>
        </p:nvSpPr>
        <p:spPr>
          <a:xfrm>
            <a:off x="1600753" y="2535446"/>
            <a:ext cx="8983489" cy="3554457"/>
          </a:xfrm>
        </p:spPr>
        <p:txBody>
          <a:bodyPr>
            <a:normAutofit/>
          </a:bodyPr>
          <a:lstStyle/>
          <a:p>
            <a:pPr marL="0" indent="0">
              <a:buNone/>
            </a:pPr>
            <a:r>
              <a:rPr lang="en-US" dirty="0"/>
              <a:t>The algorithm tried to fulfill the following criteria’s too :</a:t>
            </a:r>
          </a:p>
          <a:p>
            <a:r>
              <a:rPr lang="en-US" dirty="0"/>
              <a:t>Reduce the extent of blocking artifacts ;</a:t>
            </a:r>
          </a:p>
          <a:p>
            <a:r>
              <a:rPr lang="en-US" dirty="0"/>
              <a:t> Make efficient utilization of resources ;</a:t>
            </a:r>
          </a:p>
          <a:p>
            <a:r>
              <a:rPr lang="en-US" dirty="0"/>
              <a:t>Preserves the edges;</a:t>
            </a:r>
          </a:p>
          <a:p>
            <a:r>
              <a:rPr lang="en-US" dirty="0"/>
              <a:t>Do not result in other type of artifacts.</a:t>
            </a:r>
            <a:endParaRPr lang="it-IT" dirty="0">
              <a:solidFill>
                <a:schemeClr val="tx1"/>
              </a:solidFill>
            </a:endParaRPr>
          </a:p>
        </p:txBody>
      </p:sp>
    </p:spTree>
    <p:extLst>
      <p:ext uri="{BB962C8B-B14F-4D97-AF65-F5344CB8AC3E}">
        <p14:creationId xmlns:p14="http://schemas.microsoft.com/office/powerpoint/2010/main" val="4182914584"/>
      </p:ext>
    </p:extLst>
  </p:cSld>
  <p:clrMapOvr>
    <a:masterClrMapping/>
  </p:clrMapOvr>
</p:sld>
</file>

<file path=ppt/theme/theme1.xml><?xml version="1.0" encoding="utf-8"?>
<a:theme xmlns:a="http://schemas.openxmlformats.org/drawingml/2006/main" name="Cornice">
  <a:themeElements>
    <a:clrScheme name="Cornic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rnic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rnic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Cornice</Template>
  <TotalTime>720</TotalTime>
  <Words>1573</Words>
  <Application>Microsoft Office PowerPoint</Application>
  <PresentationFormat>Widescreen</PresentationFormat>
  <Paragraphs>91</Paragraphs>
  <Slides>21</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21</vt:i4>
      </vt:variant>
    </vt:vector>
  </HeadingPairs>
  <TitlesOfParts>
    <vt:vector size="28" baseType="lpstr">
      <vt:lpstr>Calibri</vt:lpstr>
      <vt:lpstr>Consel</vt:lpstr>
      <vt:lpstr>Corbel</vt:lpstr>
      <vt:lpstr>Roboto</vt:lpstr>
      <vt:lpstr>Wingdings</vt:lpstr>
      <vt:lpstr>Wingdings 2</vt:lpstr>
      <vt:lpstr>Cornice</vt:lpstr>
      <vt:lpstr> ARTICLE PROPOSED</vt:lpstr>
      <vt:lpstr>What is the purpose of the article?</vt:lpstr>
      <vt:lpstr>KEYWORDS &amp; SUMMARIES OF THEORY </vt:lpstr>
      <vt:lpstr>Image processing operations</vt:lpstr>
      <vt:lpstr>COMPRESSION</vt:lpstr>
      <vt:lpstr>COMRPESSION MODEL AND TECHNIQUES</vt:lpstr>
      <vt:lpstr>JPEG AND DCT </vt:lpstr>
      <vt:lpstr>BLOCKING ARTIFACTS</vt:lpstr>
      <vt:lpstr>Algorithm for the reduction of blocking artifacts in JPEG</vt:lpstr>
      <vt:lpstr>Design and Implementation This algorithm is implemented in MatLab 7.There are mainly three segments.</vt:lpstr>
      <vt:lpstr>Presentazione standard di PowerPoint</vt:lpstr>
      <vt:lpstr>SEGMENT-2 In the previous segment, blocking artifacts are dealt in a uniform manner. In this segment, the blocked edges are first detected and then deblocked by using Gaussian formula. Here detection and deblocking are interlinked.  </vt:lpstr>
      <vt:lpstr>Presentazione standard di PowerPoint</vt:lpstr>
      <vt:lpstr>Presentazione standard di PowerPoint</vt:lpstr>
      <vt:lpstr>Presentazione standard di PowerPoint</vt:lpstr>
      <vt:lpstr>Seven images have been selected for checking the validation of the proposed algorithm. All are 512X512 .jpg images at different quality factors. Image quality is not a single factor but is a composite of at least five factors: contrast, blur, noise, artifacts, and distortion. </vt:lpstr>
      <vt:lpstr>The graph shows the relationship between PSNR and an Image using JPEG Method (green) and Proposed Method (red). From the plot we can see that there is increase in PSNR value of image with the use of proposed method . </vt:lpstr>
      <vt:lpstr>THIRD PLOT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ARTICLE PROPOSAL</dc:title>
  <dc:creator>Chiara Savoldi</dc:creator>
  <cp:lastModifiedBy>Chiara Savoldi</cp:lastModifiedBy>
  <cp:revision>74</cp:revision>
  <dcterms:created xsi:type="dcterms:W3CDTF">2021-03-02T19:34:12Z</dcterms:created>
  <dcterms:modified xsi:type="dcterms:W3CDTF">2021-03-12T22:18:45Z</dcterms:modified>
</cp:coreProperties>
</file>