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79" r:id="rId7"/>
    <p:sldId id="262" r:id="rId8"/>
    <p:sldId id="259" r:id="rId9"/>
    <p:sldId id="278" r:id="rId10"/>
    <p:sldId id="277" r:id="rId11"/>
    <p:sldId id="264" r:id="rId12"/>
    <p:sldId id="265" r:id="rId13"/>
    <p:sldId id="266" r:id="rId14"/>
    <p:sldId id="267" r:id="rId15"/>
    <p:sldId id="280" r:id="rId16"/>
    <p:sldId id="281" r:id="rId17"/>
    <p:sldId id="282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62000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0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34" indent="0" algn="ctr">
              <a:buNone/>
              <a:defRPr sz="2200"/>
            </a:lvl2pPr>
            <a:lvl3pPr marL="914468" indent="0" algn="ctr">
              <a:buNone/>
              <a:defRPr sz="2200"/>
            </a:lvl3pPr>
            <a:lvl4pPr marL="1371703" indent="0" algn="ctr">
              <a:buNone/>
              <a:defRPr sz="2000"/>
            </a:lvl4pPr>
            <a:lvl5pPr marL="1828937" indent="0" algn="ctr">
              <a:buNone/>
              <a:defRPr sz="2000"/>
            </a:lvl5pPr>
            <a:lvl6pPr marL="2286170" indent="0" algn="ctr">
              <a:buNone/>
              <a:defRPr sz="2000"/>
            </a:lvl6pPr>
            <a:lvl7pPr marL="2743404" indent="0" algn="ctr">
              <a:buNone/>
              <a:defRPr sz="2000"/>
            </a:lvl7pPr>
            <a:lvl8pPr marL="3200639" indent="0" algn="ctr">
              <a:buNone/>
              <a:defRPr sz="2000"/>
            </a:lvl8pPr>
            <a:lvl9pPr marL="3657873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8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2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3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28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31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34" indent="0">
              <a:buNone/>
              <a:defRPr sz="2000" b="1"/>
            </a:lvl2pPr>
            <a:lvl3pPr marL="914468" indent="0">
              <a:buNone/>
              <a:defRPr sz="1800" b="1"/>
            </a:lvl3pPr>
            <a:lvl4pPr marL="1371703" indent="0">
              <a:buNone/>
              <a:defRPr sz="1600" b="1"/>
            </a:lvl4pPr>
            <a:lvl5pPr marL="1828937" indent="0">
              <a:buNone/>
              <a:defRPr sz="1600" b="1"/>
            </a:lvl5pPr>
            <a:lvl6pPr marL="2286170" indent="0">
              <a:buNone/>
              <a:defRPr sz="1600" b="1"/>
            </a:lvl6pPr>
            <a:lvl7pPr marL="2743404" indent="0">
              <a:buNone/>
              <a:defRPr sz="1600" b="1"/>
            </a:lvl7pPr>
            <a:lvl8pPr marL="3200639" indent="0">
              <a:buNone/>
              <a:defRPr sz="1600" b="1"/>
            </a:lvl8pPr>
            <a:lvl9pPr marL="3657873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7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34" indent="0">
              <a:buNone/>
              <a:defRPr sz="2000" b="1"/>
            </a:lvl2pPr>
            <a:lvl3pPr marL="914468" indent="0">
              <a:buNone/>
              <a:defRPr sz="1800" b="1"/>
            </a:lvl3pPr>
            <a:lvl4pPr marL="1371703" indent="0">
              <a:buNone/>
              <a:defRPr sz="1600" b="1"/>
            </a:lvl4pPr>
            <a:lvl5pPr marL="1828937" indent="0">
              <a:buNone/>
              <a:defRPr sz="1600" b="1"/>
            </a:lvl5pPr>
            <a:lvl6pPr marL="2286170" indent="0">
              <a:buNone/>
              <a:defRPr sz="1600" b="1"/>
            </a:lvl6pPr>
            <a:lvl7pPr marL="2743404" indent="0">
              <a:buNone/>
              <a:defRPr sz="1600" b="1"/>
            </a:lvl7pPr>
            <a:lvl8pPr marL="3200639" indent="0">
              <a:buNone/>
              <a:defRPr sz="1600" b="1"/>
            </a:lvl8pPr>
            <a:lvl9pPr marL="3657873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12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90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4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34" indent="0">
              <a:buNone/>
              <a:defRPr sz="1200"/>
            </a:lvl2pPr>
            <a:lvl3pPr marL="914468" indent="0">
              <a:buNone/>
              <a:defRPr sz="1000"/>
            </a:lvl3pPr>
            <a:lvl4pPr marL="1371703" indent="0">
              <a:buNone/>
              <a:defRPr sz="900"/>
            </a:lvl4pPr>
            <a:lvl5pPr marL="1828937" indent="0">
              <a:buNone/>
              <a:defRPr sz="900"/>
            </a:lvl5pPr>
            <a:lvl6pPr marL="2286170" indent="0">
              <a:buNone/>
              <a:defRPr sz="900"/>
            </a:lvl6pPr>
            <a:lvl7pPr marL="2743404" indent="0">
              <a:buNone/>
              <a:defRPr sz="900"/>
            </a:lvl7pPr>
            <a:lvl8pPr marL="3200639" indent="0">
              <a:buNone/>
              <a:defRPr sz="900"/>
            </a:lvl8pPr>
            <a:lvl9pPr marL="3657873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8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34" indent="0">
              <a:buNone/>
              <a:defRPr sz="2800"/>
            </a:lvl2pPr>
            <a:lvl3pPr marL="914468" indent="0">
              <a:buNone/>
              <a:defRPr sz="2400"/>
            </a:lvl3pPr>
            <a:lvl4pPr marL="1371703" indent="0">
              <a:buNone/>
              <a:defRPr sz="2000"/>
            </a:lvl4pPr>
            <a:lvl5pPr marL="1828937" indent="0">
              <a:buNone/>
              <a:defRPr sz="2000"/>
            </a:lvl5pPr>
            <a:lvl6pPr marL="2286170" indent="0">
              <a:buNone/>
              <a:defRPr sz="2000"/>
            </a:lvl6pPr>
            <a:lvl7pPr marL="2743404" indent="0">
              <a:buNone/>
              <a:defRPr sz="2000"/>
            </a:lvl7pPr>
            <a:lvl8pPr marL="3200639" indent="0">
              <a:buNone/>
              <a:defRPr sz="2000"/>
            </a:lvl8pPr>
            <a:lvl9pPr marL="3657873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34" indent="0">
              <a:buNone/>
              <a:defRPr sz="1200"/>
            </a:lvl2pPr>
            <a:lvl3pPr marL="914468" indent="0">
              <a:buNone/>
              <a:defRPr sz="1000"/>
            </a:lvl3pPr>
            <a:lvl4pPr marL="1371703" indent="0">
              <a:buNone/>
              <a:defRPr sz="900"/>
            </a:lvl4pPr>
            <a:lvl5pPr marL="1828937" indent="0">
              <a:buNone/>
              <a:defRPr sz="900"/>
            </a:lvl5pPr>
            <a:lvl6pPr marL="2286170" indent="0">
              <a:buNone/>
              <a:defRPr sz="900"/>
            </a:lvl6pPr>
            <a:lvl7pPr marL="2743404" indent="0">
              <a:buNone/>
              <a:defRPr sz="900"/>
            </a:lvl7pPr>
            <a:lvl8pPr marL="3200639" indent="0">
              <a:buNone/>
              <a:defRPr sz="900"/>
            </a:lvl8pPr>
            <a:lvl9pPr marL="3657873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3" y="6356351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12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06CF7F-BE69-41A4-969A-FD9F2A887A61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70" y="6356351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260A415-4DC3-4612-BB2D-378320A178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49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68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94" indent="-182894" algn="l" defTabSz="914468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51" indent="-182894" algn="l" defTabSz="914468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85" indent="-182894" algn="l" defTabSz="914468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319" indent="-182894" algn="l" defTabSz="914468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554" indent="-182894" algn="l" defTabSz="914468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788" indent="-228617" algn="l" defTabSz="914468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2022" indent="-228617" algn="l" defTabSz="914468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256" indent="-228617" algn="l" defTabSz="914468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490" indent="-228617" algn="l" defTabSz="914468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8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3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7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0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4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9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73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SavoldiChiara5014502_Project/Chatterbot/initialize_chatbot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SavoldiChiara5014502_Project/Chatterbot/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SavoldiChiara5014502_Project/Chatterbot/initialize_interface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07A0AB-7A2D-44AF-B876-9655821A7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EC393D-764C-4624-9871-BD5C73281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rgbClr val="315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1D5DF6-C8C5-47E3-B821-E201301D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br>
              <a:rPr lang="it-IT"/>
            </a:br>
            <a:r>
              <a:rPr lang="it-IT"/>
              <a:t>PROJECT PROPOSAL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7BFC06-C65A-4483-B379-2E8961923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29" y="4670246"/>
            <a:ext cx="3843408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MY FIRST CHATBOT</a:t>
            </a:r>
            <a:endParaRPr lang="it-IT" sz="2800" dirty="0"/>
          </a:p>
        </p:txBody>
      </p:sp>
      <p:pic>
        <p:nvPicPr>
          <p:cNvPr id="1026" name="Picture 2" descr="Visualizza immagine di origine">
            <a:extLst>
              <a:ext uri="{FF2B5EF4-FFF2-40B4-BE49-F238E27FC236}">
                <a16:creationId xmlns:a16="http://schemas.microsoft.com/office/drawing/2014/main" id="{9DE1C529-61A8-4291-8AF2-ACFDEBBF1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7" r="20861" b="2"/>
          <a:stretch/>
        </p:blipFill>
        <p:spPr bwMode="auto">
          <a:xfrm>
            <a:off x="5120641" y="758952"/>
            <a:ext cx="3362833" cy="31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97E43BA-5C29-41D2-9FC9-6269E264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9" y="758953"/>
            <a:ext cx="2849303" cy="1830905"/>
          </a:xfrm>
          <a:prstGeom prst="rect">
            <a:avLst/>
          </a:prstGeom>
          <a:solidFill>
            <a:srgbClr val="315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D531D0-1FEC-450B-8BE2-6B242EB36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0640" y="4090152"/>
            <a:ext cx="3371946" cy="199975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esterni, bisca, stanza&#10;&#10;Descrizione generata automaticamente">
            <a:extLst>
              <a:ext uri="{FF2B5EF4-FFF2-40B4-BE49-F238E27FC236}">
                <a16:creationId xmlns:a16="http://schemas.microsoft.com/office/drawing/2014/main" id="{0F013B16-9286-46DE-92F1-1AC0D66793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r="10086" b="-2"/>
          <a:stretch/>
        </p:blipFill>
        <p:spPr>
          <a:xfrm>
            <a:off x="8647720" y="2729567"/>
            <a:ext cx="2840191" cy="3360338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672D4B7-46FC-4C20-9A40-1C07C2F0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E55A4E-6280-4940-950C-F2055E99D964}"/>
              </a:ext>
            </a:extLst>
          </p:cNvPr>
          <p:cNvSpPr txBox="1"/>
          <p:nvPr/>
        </p:nvSpPr>
        <p:spPr>
          <a:xfrm>
            <a:off x="548265" y="95108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dirty="0">
                <a:solidFill>
                  <a:schemeClr val="bg1"/>
                </a:solidFill>
              </a:rPr>
              <a:t>CHIARA SAVOLDI 5014502</a:t>
            </a:r>
          </a:p>
        </p:txBody>
      </p:sp>
    </p:spTree>
    <p:extLst>
      <p:ext uri="{BB962C8B-B14F-4D97-AF65-F5344CB8AC3E}">
        <p14:creationId xmlns:p14="http://schemas.microsoft.com/office/powerpoint/2010/main" val="301289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D03C2-0AAF-4F48-93E4-17BD6985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47" y="450140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i="1" spc="-100" dirty="0"/>
              <a:t>INITIALIZE_CHATBOT.PY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28BC41E-DCCE-4487-869C-BDA547509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40" b="1"/>
          <a:stretch/>
        </p:blipFill>
        <p:spPr>
          <a:xfrm>
            <a:off x="6836920" y="212275"/>
            <a:ext cx="5045772" cy="36364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C7B1CD4-C355-4B28-A096-513C93326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6" y="212275"/>
            <a:ext cx="6510726" cy="40784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FD77AD6-97EB-4717-8215-107066B3B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44" y="4290748"/>
            <a:ext cx="4171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C3D5BC-2337-4528-9422-B9C747B7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5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  <a:hlinkClick r:id="rId2" action="ppaction://hlinkfile"/>
              </a:rPr>
              <a:t>..\SavoldiChiara5014502_Project\Chatterbot\initialize_chatbot.py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4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20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B9980E-C5DF-4732-A565-9DA583F1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2535446"/>
            <a:ext cx="8983489" cy="355445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created the </a:t>
            </a:r>
            <a:r>
              <a:rPr lang="en-GB" sz="1800" dirty="0" err="1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start_conversation</a:t>
            </a:r>
            <a:r>
              <a:rPr lang="en-GB" sz="1800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(chatbot) </a:t>
            </a:r>
            <a:r>
              <a:rPr lang="en-GB" sz="1800" dirty="0">
                <a:solidFill>
                  <a:srgbClr val="2F5496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GB" sz="1800" dirty="0">
                <a:solidFill>
                  <a:srgbClr val="2F5496"/>
                </a:solidFill>
                <a:latin typeface="+mj-lt"/>
                <a:cs typeface="Times New Roman" panose="02020603050405020304" pitchFamily="18" charset="0"/>
              </a:rPr>
              <a:t>. I settled a default message from my Chatbot, to be printed every time the function is called. 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GB" sz="1800" dirty="0">
                <a:solidFill>
                  <a:srgbClr val="2F5496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 creates and opens the '</a:t>
            </a:r>
            <a:r>
              <a:rPr lang="en-GB" sz="1800" dirty="0" err="1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SavedConversation</a:t>
            </a: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 file, which will save every conversation between users and chatbot.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the user does not write 'Goodbye' he will be able to continue talking to the bot. 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second function, </a:t>
            </a:r>
            <a:r>
              <a:rPr lang="en-GB" sz="1800" dirty="0" err="1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train_chatbot</a:t>
            </a:r>
            <a:r>
              <a:rPr lang="en-GB" sz="1800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(chatbot)</a:t>
            </a:r>
            <a:r>
              <a:rPr lang="en-GB" sz="1800" dirty="0">
                <a:solidFill>
                  <a:srgbClr val="2F5496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trains the Chatbot using a conversation “one query, one answer”.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 also write some lines of code to train the Bot with general corpus. It will give more conversation to the</a:t>
            </a:r>
            <a:r>
              <a:rPr lang="en-GB" sz="1800" dirty="0">
                <a:solidFill>
                  <a:srgbClr val="2F5496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Bot</a:t>
            </a:r>
            <a:r>
              <a:rPr lang="en-GB" sz="1800" dirty="0">
                <a:solidFill>
                  <a:srgbClr val="2F5496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rgbClr val="2F5496"/>
                </a:solidFill>
                <a:latin typeface="+mj-lt"/>
                <a:cs typeface="Times New Roman" panose="02020603050405020304" pitchFamily="18" charset="0"/>
              </a:rPr>
              <a:t>Each corpus is just a sample of various input statements and their responses for the bot to train itself with.</a:t>
            </a:r>
            <a:endParaRPr lang="en-GB" sz="1800" dirty="0">
              <a:solidFill>
                <a:srgbClr val="2F5496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1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DC0A58-DC0E-4E76-80B9-041EF944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41" y="3310088"/>
            <a:ext cx="2671121" cy="2947625"/>
          </a:xfrm>
        </p:spPr>
        <p:txBody>
          <a:bodyPr>
            <a:normAutofit/>
          </a:bodyPr>
          <a:lstStyle/>
          <a:p>
            <a:pPr algn="r"/>
            <a:br>
              <a:rPr lang="en-GB" sz="2400" dirty="0">
                <a:effectLst/>
                <a:ea typeface="Calibri" panose="020F0502020204030204" pitchFamily="34" charset="0"/>
              </a:rPr>
            </a:br>
            <a:r>
              <a:rPr lang="en-GB" sz="2400" dirty="0">
                <a:effectLst/>
                <a:ea typeface="Calibri" panose="020F0502020204030204" pitchFamily="34" charset="0"/>
              </a:rPr>
              <a:t>It includes a list of lists, each containing the possible user input and the response that the Bot should give.</a:t>
            </a: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E7F7515-763C-4173-AC31-5E25438A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15" y="588204"/>
            <a:ext cx="7196531" cy="1817122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D53AFD1-60B3-4BBC-A447-42B502AF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3960531"/>
            <a:ext cx="4846151" cy="2061138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2A24BAF-BCB3-4E0A-ABB6-2E395C64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460" y="3960531"/>
            <a:ext cx="8648700" cy="24479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C02778D-B403-4B70-8DAC-7B413871E42E}"/>
              </a:ext>
            </a:extLst>
          </p:cNvPr>
          <p:cNvSpPr txBox="1"/>
          <p:nvPr/>
        </p:nvSpPr>
        <p:spPr>
          <a:xfrm>
            <a:off x="5135987" y="2835080"/>
            <a:ext cx="6246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CONVERSATION.PY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5DE293-DACF-4816-B1D5-748D04231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13" y="207202"/>
            <a:ext cx="4213018" cy="36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8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632639-B30C-4E12-8187-12F8D1A7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BAEBF14-38C9-40D8-8BAB-38C0F897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9467" y="2099468"/>
            <a:ext cx="5291666" cy="265906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374665-27A9-41F1-8B02-01ED239324E5}"/>
              </a:ext>
            </a:extLst>
          </p:cNvPr>
          <p:cNvSpPr txBox="1"/>
          <p:nvPr/>
        </p:nvSpPr>
        <p:spPr>
          <a:xfrm>
            <a:off x="5935133" y="1037770"/>
            <a:ext cx="529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highlight>
                  <a:srgbClr val="0000FF"/>
                </a:highlight>
              </a:rPr>
              <a:t>APP.PY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B0130F1-74F1-46E7-87A2-854FC2B7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643596"/>
            <a:ext cx="6256866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6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A599E-3DE9-4A72-B540-A0F8CF44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000" spc="-100" dirty="0"/>
            </a:br>
            <a:endParaRPr lang="en-US" sz="2000" spc="-1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81D433D-F825-404D-B051-01656088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878" y="1487451"/>
            <a:ext cx="7526868" cy="3873954"/>
          </a:xfrm>
        </p:spPr>
        <p:txBody>
          <a:bodyPr>
            <a:noAutofit/>
          </a:bodyPr>
          <a:lstStyle/>
          <a:p>
            <a:r>
              <a:rPr lang="en-GB" sz="2400" dirty="0">
                <a:latin typeface="+mj-lt"/>
              </a:rPr>
              <a:t>I defined the application to allow a conversation with the Bot from my web page;</a:t>
            </a:r>
          </a:p>
          <a:p>
            <a:r>
              <a:rPr lang="en-GB" sz="2400" dirty="0">
                <a:effectLst/>
                <a:latin typeface="+mj-lt"/>
                <a:ea typeface="Calibri" panose="020F0502020204030204" pitchFamily="34" charset="0"/>
              </a:rPr>
              <a:t> I proposed the initial presentation web page to which I added some lines of </a:t>
            </a:r>
            <a:r>
              <a:rPr lang="en-GB" sz="2400" dirty="0" err="1">
                <a:effectLst/>
                <a:latin typeface="+mj-lt"/>
                <a:ea typeface="Calibri" panose="020F0502020204030204" pitchFamily="34" charset="0"/>
              </a:rPr>
              <a:t>Javascript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</a:rPr>
              <a:t> and </a:t>
            </a:r>
            <a:r>
              <a:rPr lang="en-GB" sz="2400" dirty="0" err="1">
                <a:effectLst/>
                <a:latin typeface="+mj-lt"/>
                <a:ea typeface="Calibri" panose="020F0502020204030204" pitchFamily="34" charset="0"/>
              </a:rPr>
              <a:t>Css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</a:rPr>
              <a:t> code. </a:t>
            </a:r>
          </a:p>
          <a:p>
            <a:r>
              <a:rPr lang="en-GB" sz="2400" dirty="0">
                <a:effectLst/>
                <a:latin typeface="+mj-lt"/>
                <a:ea typeface="Calibri" panose="020F0502020204030204" pitchFamily="34" charset="0"/>
              </a:rPr>
              <a:t>I defined my bot, the </a:t>
            </a:r>
            <a:r>
              <a:rPr lang="en-GB" sz="2400" dirty="0" err="1">
                <a:effectLst/>
                <a:latin typeface="+mj-lt"/>
                <a:ea typeface="Calibri" panose="020F0502020204030204" pitchFamily="34" charset="0"/>
              </a:rPr>
              <a:t>render_template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</a:rPr>
              <a:t> function, which takes the name of my HTML page as a parameter and automatically sends it to the browser. Finally, the </a:t>
            </a:r>
            <a:r>
              <a:rPr lang="en-GB" sz="2400" dirty="0" err="1">
                <a:effectLst/>
                <a:latin typeface="+mj-lt"/>
                <a:ea typeface="Calibri" panose="020F0502020204030204" pitchFamily="34" charset="0"/>
              </a:rPr>
              <a:t>get_bot_response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</a:rPr>
              <a:t> () function which, if the request is successful, applies the usual </a:t>
            </a:r>
            <a:r>
              <a:rPr lang="en-GB" sz="2400" dirty="0" err="1">
                <a:effectLst/>
                <a:latin typeface="+mj-lt"/>
                <a:ea typeface="Calibri" panose="020F0502020204030204" pitchFamily="34" charset="0"/>
              </a:rPr>
              <a:t>get_response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</a:rPr>
              <a:t> () function of the Chatterbot library to the Chatbot, to receive a response after a user input from the web page.</a:t>
            </a:r>
          </a:p>
          <a:p>
            <a:r>
              <a:rPr lang="en-US" sz="2400" spc="-100" dirty="0">
                <a:latin typeface="+mj-lt"/>
                <a:hlinkClick r:id="rId2" action="ppaction://hlinkfile"/>
              </a:rPr>
              <a:t>..\SavoldiChiara5014502_Project\Chatterbot\app.py</a:t>
            </a:r>
            <a:br>
              <a:rPr lang="en-US" spc="-100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43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B7F286-834D-494A-8C1D-A7CF6D31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he link that calls the file.css is &lt;link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= "stylesheet" type = "text /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css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"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href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= "file.css"&gt;</a:t>
            </a:r>
            <a:endParaRPr lang="it-IT" sz="4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D19136-F992-4EDC-BB9C-98EF3BB1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7" y="494379"/>
            <a:ext cx="4789994" cy="265844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4E6732B-12D4-404C-8F55-F243E875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457042"/>
            <a:ext cx="4789993" cy="301327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02BE5-2F97-4984-B64A-90077886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javascript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code is insert directly in the "body" section of the html code of the page, enclosed in these tags: &lt;script&gt; code &lt;/script&gt;</a:t>
            </a:r>
            <a:endParaRPr lang="it-IT" sz="24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424D93-E227-464C-BB65-D7A19D59F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47" y="3203983"/>
            <a:ext cx="5443069" cy="7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7FC3D-BAF1-4C5B-8C28-E057C125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ANALYSE JAVASCRIPT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5D759-CB61-436B-8939-3AD01BCC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function </a:t>
            </a:r>
            <a:r>
              <a:rPr lang="en-US" sz="1400" dirty="0" err="1"/>
              <a:t>getBotResponse</a:t>
            </a:r>
            <a:r>
              <a:rPr lang="en-US" sz="1400" dirty="0"/>
              <a:t>(): I defined the function </a:t>
            </a:r>
            <a:r>
              <a:rPr lang="en-US" sz="1400" dirty="0" err="1"/>
              <a:t>getBotResponse</a:t>
            </a:r>
            <a:r>
              <a:rPr lang="en-US" sz="1400" dirty="0"/>
              <a:t> which does not receive any parameter;</a:t>
            </a:r>
          </a:p>
          <a:p>
            <a:r>
              <a:rPr lang="en-GB" sz="1400" dirty="0"/>
              <a:t>var </a:t>
            </a:r>
            <a:r>
              <a:rPr lang="en-GB" sz="1400" dirty="0" err="1"/>
              <a:t>rawText</a:t>
            </a:r>
            <a:r>
              <a:rPr lang="en-GB" sz="1400" dirty="0"/>
              <a:t> = $("#</a:t>
            </a:r>
            <a:r>
              <a:rPr lang="en-GB" sz="1400" dirty="0" err="1"/>
              <a:t>textInput</a:t>
            </a:r>
            <a:r>
              <a:rPr lang="en-GB" sz="1400" dirty="0"/>
              <a:t>").</a:t>
            </a:r>
            <a:r>
              <a:rPr lang="en-GB" sz="1400" dirty="0" err="1"/>
              <a:t>val</a:t>
            </a:r>
            <a:r>
              <a:rPr lang="en-GB" sz="1400" dirty="0"/>
              <a:t>(); </a:t>
            </a:r>
            <a:r>
              <a:rPr lang="en-GB" sz="1400" dirty="0">
                <a:sym typeface="Wingdings" panose="05000000000000000000" pitchFamily="2" charset="2"/>
              </a:rPr>
              <a:t></a:t>
            </a:r>
            <a:r>
              <a:rPr lang="en-GB" sz="1400" dirty="0"/>
              <a:t> Return the value attribute of the element with ID = #textInput;</a:t>
            </a:r>
          </a:p>
          <a:p>
            <a:r>
              <a:rPr lang="en-GB" sz="1400" dirty="0"/>
              <a:t> I clean the box to not make the person delete the text to send another message;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/>
              <a:t>$(selector).append(content, function(</a:t>
            </a:r>
            <a:r>
              <a:rPr lang="en-GB" sz="1400" dirty="0" err="1"/>
              <a:t>index,html</a:t>
            </a:r>
            <a:r>
              <a:rPr lang="en-GB" sz="1400" dirty="0"/>
              <a:t>)), where content specifies the content to insert. One of the possible values are HTML elements, while function(</a:t>
            </a:r>
            <a:r>
              <a:rPr lang="en-GB" sz="1400" dirty="0" err="1"/>
              <a:t>index,html</a:t>
            </a:r>
            <a:r>
              <a:rPr lang="en-GB" sz="1400" dirty="0"/>
              <a:t>), which is optional, specifies a function that returns the content to insert;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/>
              <a:t> </a:t>
            </a:r>
            <a:r>
              <a:rPr lang="en-GB" sz="1400" dirty="0" err="1"/>
              <a:t>document.getElementById</a:t>
            </a:r>
            <a:r>
              <a:rPr lang="en-GB" sz="1400" dirty="0"/>
              <a:t>('</a:t>
            </a:r>
            <a:r>
              <a:rPr lang="en-GB" sz="1400" dirty="0" err="1"/>
              <a:t>userInput</a:t>
            </a:r>
            <a:r>
              <a:rPr lang="en-GB" sz="1400" dirty="0"/>
              <a:t>').</a:t>
            </a:r>
            <a:r>
              <a:rPr lang="en-GB" sz="1400" dirty="0" err="1"/>
              <a:t>scrollIntoView</a:t>
            </a:r>
            <a:r>
              <a:rPr lang="en-GB" sz="1400" dirty="0"/>
              <a:t>(); </a:t>
            </a:r>
            <a:r>
              <a:rPr lang="en-GB" sz="1400" dirty="0">
                <a:sym typeface="Wingdings" panose="05000000000000000000" pitchFamily="2" charset="2"/>
              </a:rPr>
              <a:t></a:t>
            </a:r>
            <a:r>
              <a:rPr lang="en-GB" sz="1400" dirty="0"/>
              <a:t> are a useful way to quickly access a specific item, so the element on which </a:t>
            </a:r>
            <a:r>
              <a:rPr lang="en-GB" sz="1400" dirty="0" err="1"/>
              <a:t>scrollIntoView</a:t>
            </a:r>
            <a:r>
              <a:rPr lang="en-GB" sz="1400" dirty="0"/>
              <a:t> () is called is visible to the user;</a:t>
            </a:r>
            <a:endParaRPr lang="it-IT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/>
              <a:t> $.get("/get", {</a:t>
            </a:r>
            <a:r>
              <a:rPr lang="en-GB" sz="1400" dirty="0" err="1"/>
              <a:t>msg</a:t>
            </a:r>
            <a:r>
              <a:rPr lang="en-GB" sz="1400" dirty="0"/>
              <a:t>: </a:t>
            </a:r>
            <a:r>
              <a:rPr lang="en-GB" sz="1400" dirty="0" err="1"/>
              <a:t>rawText</a:t>
            </a:r>
            <a:r>
              <a:rPr lang="en-GB" sz="1400" dirty="0"/>
              <a:t>}).done(function (data) {}</a:t>
            </a:r>
            <a:r>
              <a:rPr lang="en-GB" sz="1400" dirty="0">
                <a:sym typeface="Wingdings" panose="05000000000000000000" pitchFamily="2" charset="2"/>
              </a:rPr>
              <a:t></a:t>
            </a:r>
            <a:r>
              <a:rPr lang="en-GB" sz="1400" dirty="0"/>
              <a:t> The done is like you are saying ‘if the get goes alright do the function function(data);</a:t>
            </a:r>
            <a:endParaRPr lang="it-IT" sz="1400" dirty="0"/>
          </a:p>
          <a:p>
            <a:r>
              <a:rPr lang="en-US" sz="1400" dirty="0"/>
              <a:t>The keypress() method triggers the keypress event or attaches a function to run when a keypress event occurs. The onclick event occurs when the user clicks on an element and runs a specified line of code when you click a HTML object that has the onclick attribute. I catch the enter from the keyboard and the pressing of the </a:t>
            </a:r>
            <a:r>
              <a:rPr lang="en-US" sz="1400" dirty="0" err="1"/>
              <a:t>botton</a:t>
            </a:r>
            <a:r>
              <a:rPr lang="en-US" sz="1400" dirty="0"/>
              <a:t>.</a:t>
            </a:r>
            <a:endParaRPr lang="it-IT" sz="1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0AA6D4-9AD9-4520-BB29-E2C81F20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7" y="4317856"/>
            <a:ext cx="2343150" cy="16192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89AA3A-7B31-4B3B-9107-10045E8B73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536" y="1506410"/>
            <a:ext cx="24288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55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08F4F9-6226-4744-84EE-F643BFB1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36" y="1441385"/>
            <a:ext cx="4328537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900" spc="-100" dirty="0"/>
              <a:t>ANALYSE CSS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39E25D-8FA4-4394-ACEE-022CFBCFAA62}"/>
              </a:ext>
            </a:extLst>
          </p:cNvPr>
          <p:cNvSpPr txBox="1"/>
          <p:nvPr/>
        </p:nvSpPr>
        <p:spPr>
          <a:xfrm>
            <a:off x="4955206" y="1467889"/>
            <a:ext cx="620201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first added a background image to my webpage and defined its size which must cover all the web page.</a:t>
            </a:r>
          </a:p>
          <a:p>
            <a:endParaRPr lang="en-GB" sz="20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class attribute is used to point to a class name in a style sheet, to my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file. I also used in my JavaScript to access and manipulate elements with the specific class name. For example, we have two &lt;div&gt; elements with a class attribute with the value of "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chatbox</a:t>
            </a: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". All of the two &lt;div&gt; elements will be styled equally according to the .chatbot style definition in the </a:t>
            </a:r>
            <a:r>
              <a:rPr lang="en-GB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GB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file.</a:t>
            </a:r>
            <a:endParaRPr lang="it-IT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BB3779C-A9C6-49BD-BD10-F671E3B70C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4901" y="4985298"/>
            <a:ext cx="5762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67FC0906-20B9-4B10-BE06-406160BCC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622" y="771434"/>
            <a:ext cx="4744757" cy="527195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F30F03-6A68-4EDE-9C2F-7C2A2C7D81EE}"/>
              </a:ext>
            </a:extLst>
          </p:cNvPr>
          <p:cNvSpPr txBox="1"/>
          <p:nvPr/>
        </p:nvSpPr>
        <p:spPr>
          <a:xfrm>
            <a:off x="589553" y="2293035"/>
            <a:ext cx="3246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LET’S TALK WITH «INFOTOUR!»</a:t>
            </a:r>
          </a:p>
        </p:txBody>
      </p:sp>
    </p:spTree>
    <p:extLst>
      <p:ext uri="{BB962C8B-B14F-4D97-AF65-F5344CB8AC3E}">
        <p14:creationId xmlns:p14="http://schemas.microsoft.com/office/powerpoint/2010/main" val="376798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Graphic 25" descr="Accettare">
            <a:extLst>
              <a:ext uri="{FF2B5EF4-FFF2-40B4-BE49-F238E27FC236}">
                <a16:creationId xmlns:a16="http://schemas.microsoft.com/office/drawing/2014/main" id="{57853DEF-4AAF-4CA8-9001-2CA06FAC0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252F0-4F5D-4D6C-B8B7-BC1B9838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5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it-IT" sz="4800" dirty="0">
                <a:solidFill>
                  <a:srgbClr val="FFFFFF"/>
                </a:solidFill>
              </a:rPr>
              <a:t>Thank </a:t>
            </a:r>
            <a:r>
              <a:rPr lang="it-IT" sz="4800" dirty="0" err="1">
                <a:solidFill>
                  <a:srgbClr val="FFFFFF"/>
                </a:solidFill>
              </a:rPr>
              <a:t>you</a:t>
            </a:r>
            <a:r>
              <a:rPr lang="it-IT" sz="4800" dirty="0">
                <a:solidFill>
                  <a:srgbClr val="FFFFFF"/>
                </a:solidFill>
              </a:rPr>
              <a:t> for </a:t>
            </a:r>
            <a:r>
              <a:rPr lang="it-IT" sz="4800" dirty="0" err="1">
                <a:solidFill>
                  <a:srgbClr val="FFFFFF"/>
                </a:solidFill>
              </a:rPr>
              <a:t>your</a:t>
            </a:r>
            <a:r>
              <a:rPr lang="it-IT" sz="4800" dirty="0">
                <a:solidFill>
                  <a:srgbClr val="FFFFFF"/>
                </a:solidFill>
              </a:rPr>
              <a:t> </a:t>
            </a:r>
            <a:r>
              <a:rPr lang="it-IT" sz="4800" dirty="0" err="1">
                <a:solidFill>
                  <a:srgbClr val="FFFFFF"/>
                </a:solidFill>
              </a:rPr>
              <a:t>attention</a:t>
            </a:r>
            <a:r>
              <a:rPr lang="it-IT" sz="48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23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6345C9-EA57-4A8B-A517-50FE0BE6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1128408"/>
            <a:ext cx="3405809" cy="4601183"/>
          </a:xfrm>
        </p:spPr>
        <p:txBody>
          <a:bodyPr/>
          <a:lstStyle/>
          <a:p>
            <a:r>
              <a:rPr lang="it-IT" dirty="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C1A35-3B38-493C-B78A-55558637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My project is related to the creation of a Chatbot, which is a software designed for interacting with humans in voice or text-based conversation.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Since one of my passions, which I am not able to “practise” in this period concerns travel, I decided to create a Bot, able to help tourists in a big city like Paris or London, competent to suggest the best places to eat, the sites of interest or some information about public transport.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bot can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general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from “ How are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”, up to telling a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joke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name I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chose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InfoTour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“info” stands for information, “tour” stands for tour </a:t>
            </a:r>
            <a:r>
              <a:rPr lang="it-IT" sz="18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it-IT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 city.</a:t>
            </a:r>
            <a:endParaRPr lang="it-IT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57872F-E223-493F-9B12-2A38E44F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469" y="758953"/>
            <a:ext cx="2786615" cy="5330952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LIST OF LIBRARIES</a:t>
            </a:r>
            <a:br>
              <a:rPr lang="it-IT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404290-A780-41E1-A5FD-168C44EB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06" y="978406"/>
            <a:ext cx="8048222" cy="512064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it-IT" sz="3200" dirty="0">
              <a:solidFill>
                <a:schemeClr val="bg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it-IT" sz="3200" dirty="0">
              <a:solidFill>
                <a:schemeClr val="bg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chatterbot.trainers</a:t>
            </a: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ListTrainer</a:t>
            </a:r>
            <a:r>
              <a:rPr lang="it-IT" sz="32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32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ChatterBotCorpusTrainer</a:t>
            </a:r>
            <a:endParaRPr lang="it-IT" sz="3200" dirty="0">
              <a:solidFill>
                <a:schemeClr val="bg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it-IT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Import </a:t>
            </a:r>
            <a:r>
              <a:rPr lang="it-IT" sz="32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os</a:t>
            </a:r>
            <a:endParaRPr lang="it-IT" sz="32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Clr>
                <a:schemeClr val="bg1"/>
              </a:buClr>
              <a:buNone/>
            </a:pPr>
            <a:endParaRPr lang="it-IT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882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30" y="757326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C75E71-153C-473F-BFAB-D3DEAC52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27" y="757326"/>
            <a:ext cx="7502418" cy="577599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it-IT" sz="1800" u="sng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Os </a:t>
            </a:r>
            <a:r>
              <a:rPr lang="it-IT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it-IT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system in </a:t>
            </a:r>
            <a:r>
              <a:rPr lang="it-IT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ways;</a:t>
            </a:r>
          </a:p>
          <a:p>
            <a:pPr>
              <a:spcAft>
                <a:spcPts val="800"/>
              </a:spcAft>
            </a:pPr>
            <a:r>
              <a:rPr lang="en-GB" sz="1800" u="sng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ChatterBot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a library that easy provide automated responses to user’s input. I create an instance of the class Chatbot for defining my Bot;</a:t>
            </a:r>
            <a:endParaRPr lang="it-IT" sz="18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800" u="sng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a framework for creating web applications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r>
              <a:rPr lang="en-GB" sz="1800" u="sng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ChatterBot</a:t>
            </a:r>
            <a:r>
              <a:rPr lang="en-GB" sz="1800" u="sng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Corpus Trainer 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allows the </a:t>
            </a:r>
            <a:r>
              <a:rPr lang="en-GB" sz="18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be trained using data from the </a:t>
            </a:r>
            <a:r>
              <a:rPr lang="en-GB" sz="18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ChatterBot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dialog corpus and will give more conversation to the Bot</a:t>
            </a:r>
            <a:r>
              <a:rPr lang="en-GB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t-IT" sz="18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800" u="sng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 trainer 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allows the </a:t>
            </a:r>
            <a:r>
              <a:rPr lang="en-GB" sz="18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be trained using a list of strings, which represents a possible conversation between the Bot and every user;</a:t>
            </a:r>
            <a:endParaRPr lang="it-IT" sz="18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it-IT" sz="1700" dirty="0">
              <a:solidFill>
                <a:schemeClr val="tx1"/>
              </a:solidFill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05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E5836-764B-4865-9642-19AAEAE7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PYTHON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A3FFB-77D0-425E-8916-75EC89C3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962" y="758208"/>
            <a:ext cx="7769562" cy="57527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Bef>
                <a:spcPts val="200"/>
              </a:spcBef>
              <a:buNone/>
            </a:pPr>
            <a:r>
              <a:rPr lang="en-GB" sz="280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divided my project into four Python scripts:</a:t>
            </a:r>
            <a:endParaRPr lang="it-IT" sz="280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26" indent="-342926" algn="ctr">
              <a:buFont typeface="+mj-lt"/>
              <a:buAutoNum type="arabicPeriod"/>
            </a:pPr>
            <a:r>
              <a:rPr lang="en-GB" sz="2800" i="1" dirty="0">
                <a:latin typeface="Times New Roman" panose="02020603050405020304" pitchFamily="18" charset="0"/>
              </a:rPr>
              <a:t>INITIALIZE_INTERFACE.PY</a:t>
            </a:r>
          </a:p>
          <a:p>
            <a:pPr marL="342926" indent="-342926" algn="ctr">
              <a:buFont typeface="+mj-lt"/>
              <a:buAutoNum type="arabicPeriod"/>
            </a:pPr>
            <a:r>
              <a:rPr lang="en-GB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INITIALIZE_CHATBOT.PY</a:t>
            </a:r>
          </a:p>
          <a:p>
            <a:pPr marL="342926" indent="-342926" algn="ctr">
              <a:buFont typeface="+mj-lt"/>
              <a:buAutoNum type="arabicPeriod"/>
            </a:pPr>
            <a:r>
              <a:rPr lang="en-GB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CONVERSATION.PY</a:t>
            </a:r>
          </a:p>
          <a:p>
            <a:pPr marL="342926" indent="-342926" algn="ctr">
              <a:buFont typeface="+mj-lt"/>
              <a:buAutoNum type="arabicPeriod"/>
            </a:pPr>
            <a:r>
              <a:rPr lang="en-GB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APP.PY</a:t>
            </a:r>
          </a:p>
        </p:txBody>
      </p:sp>
    </p:spTree>
    <p:extLst>
      <p:ext uri="{BB962C8B-B14F-4D97-AF65-F5344CB8AC3E}">
        <p14:creationId xmlns:p14="http://schemas.microsoft.com/office/powerpoint/2010/main" val="11785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96FFA1F-29D1-415E-8D90-776A5E0AD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7078B6-8941-4429-9FDB-8C032B899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444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D03C2-0AAF-4F48-93E4-17BD6985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888" y="160652"/>
            <a:ext cx="5777652" cy="691893"/>
          </a:xfrm>
        </p:spPr>
        <p:txBody>
          <a:bodyPr anchor="b">
            <a:normAutofit/>
          </a:bodyPr>
          <a:lstStyle/>
          <a:p>
            <a:pPr algn="ctr"/>
            <a:r>
              <a:rPr lang="en-GB" sz="2800" i="1">
                <a:solidFill>
                  <a:schemeClr val="tx1"/>
                </a:solidFill>
                <a:latin typeface="Times New Roman" panose="02020603050405020304" pitchFamily="18" charset="0"/>
              </a:rPr>
              <a:t>INITIALIZE_INTERFACE.PY</a:t>
            </a:r>
            <a:endParaRPr lang="en-GB" sz="28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09C0D0-1E86-4EE3-B592-3D15600C4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AB5A51D-4A9A-4BCD-BF06-F8AB16A3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5" y="852545"/>
            <a:ext cx="10380741" cy="57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1D03C2-0AAF-4F48-93E4-17BD6985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96" y="1382854"/>
            <a:ext cx="4543755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200" i="1" spc="-100" dirty="0"/>
              <a:t>INITIALIZE_INTERFACE.PY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190A09-CC17-4206-B1F1-764442E1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37117"/>
            <a:ext cx="6367271" cy="45756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433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1AD51-7757-4D0D-AAE3-8433DBEE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24" y="1123835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>
                <a:hlinkClick r:id="rId2" action="ppaction://hlinkfile"/>
              </a:rPr>
              <a:t>..\SavoldiChiara5014502_Project\Chatterbot\initialize_interface.py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code.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345ECE-F901-4C11-8529-14A521029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753" y="860798"/>
            <a:ext cx="7315200" cy="512725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34" algn="l"/>
              </a:tabLst>
            </a:pP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defined the function </a:t>
            </a:r>
            <a:r>
              <a:rPr lang="en-GB" sz="1800" dirty="0" err="1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produce_chatbot_hp</a:t>
            </a: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which receives in input the name of a file. Its purpose is to create an HTML file that opens my Bot’s introduction webpage.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34" algn="l"/>
              </a:tabLst>
            </a:pP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My idea is to provide a short presentation of the Bot and a space to implement a short chat with “him” ;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34" algn="l"/>
              </a:tabLst>
            </a:pP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second function </a:t>
            </a:r>
            <a:r>
              <a:rPr lang="en-GB" sz="1800" dirty="0" err="1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create_chatbot_interface</a:t>
            </a:r>
            <a:r>
              <a:rPr lang="en-GB" sz="1800" dirty="0">
                <a:solidFill>
                  <a:srgbClr val="2F549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check whether at the specified path is an existing regular file or not: if yes, it prints the message 'The file already exists', otherwise it creates the HTML file.</a:t>
            </a:r>
            <a:endParaRPr lang="it-IT" sz="18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34" algn="l"/>
              </a:tabLst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2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F9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E24E3F-3A99-4FDA-BC8B-E719622C4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05" y="849583"/>
            <a:ext cx="10602391" cy="51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35616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1164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Corbel</vt:lpstr>
      <vt:lpstr>Roboto</vt:lpstr>
      <vt:lpstr>Times New Roman</vt:lpstr>
      <vt:lpstr>Wingdings</vt:lpstr>
      <vt:lpstr>Wingdings 2</vt:lpstr>
      <vt:lpstr>Cornice</vt:lpstr>
      <vt:lpstr> PROJECT PROPOSAL</vt:lpstr>
      <vt:lpstr>INTRODUCTION</vt:lpstr>
      <vt:lpstr>LIST OF LIBRARIES </vt:lpstr>
      <vt:lpstr>Presentazione standard di PowerPoint</vt:lpstr>
      <vt:lpstr>PYTHON CODE</vt:lpstr>
      <vt:lpstr>INITIALIZE_INTERFACE.PY</vt:lpstr>
      <vt:lpstr>INITIALIZE_INTERFACE.PY</vt:lpstr>
      <vt:lpstr>..\SavoldiChiara5014502_Project\Chatterbot\initialize_interface.py  Let’s see my code.</vt:lpstr>
      <vt:lpstr>Presentazione standard di PowerPoint</vt:lpstr>
      <vt:lpstr>INITIALIZE_CHATBOT.PY</vt:lpstr>
      <vt:lpstr>..\SavoldiChiara5014502_Project\Chatterbot\initialize_chatbot.py</vt:lpstr>
      <vt:lpstr> It includes a list of lists, each containing the possible user input and the response that the Bot should give.</vt:lpstr>
      <vt:lpstr>Presentazione standard di PowerPoint</vt:lpstr>
      <vt:lpstr> </vt:lpstr>
      <vt:lpstr>The link that calls the file.css is &lt;link rel = "stylesheet" type = "text / css" href = "file.css"&gt;</vt:lpstr>
      <vt:lpstr>ANALYSE JAVASCRIPT</vt:lpstr>
      <vt:lpstr>ANALYSE CSS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PROPOSAL</dc:title>
  <dc:creator>Chiara Savoldi</dc:creator>
  <cp:lastModifiedBy>Chiara Savoldi</cp:lastModifiedBy>
  <cp:revision>83</cp:revision>
  <dcterms:created xsi:type="dcterms:W3CDTF">2021-03-02T19:34:12Z</dcterms:created>
  <dcterms:modified xsi:type="dcterms:W3CDTF">2021-03-13T07:45:21Z</dcterms:modified>
</cp:coreProperties>
</file>