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rvo" panose="020B0600070205080204" charset="0"/>
      <p:regular r:id="rId18"/>
      <p:bold r:id="rId19"/>
      <p:italic r:id="rId20"/>
      <p:boldItalic r:id="rId21"/>
    </p:embeddedFont>
    <p:embeddedFont>
      <p:font typeface="Barlow Condensed" panose="020B0600070205080204" charset="0"/>
      <p:regular r:id="rId22"/>
      <p:bold r:id="rId23"/>
      <p:italic r:id="rId24"/>
      <p:boldItalic r:id="rId25"/>
    </p:embeddedFont>
    <p:embeddedFont>
      <p:font typeface="Barlow Condensed Medium" panose="020B0600070205080204" charset="0"/>
      <p:regular r:id="rId26"/>
      <p:bold r:id="rId27"/>
      <p:italic r:id="rId28"/>
      <p:boldItalic r:id="rId29"/>
    </p:embeddedFont>
    <p:embeddedFont>
      <p:font typeface="Barlow Condensed SemiBold" panose="020B0600070205080204" charset="0"/>
      <p:regular r:id="rId30"/>
      <p:bold r:id="rId31"/>
      <p:italic r:id="rId32"/>
      <p:boldItalic r:id="rId33"/>
    </p:embeddedFont>
    <p:embeddedFont>
      <p:font typeface="Fira Sans Extra Condensed Medium" panose="020B0600070205080204" charset="0"/>
      <p:regular r:id="rId34"/>
      <p:bold r:id="rId35"/>
      <p:italic r:id="rId36"/>
      <p:boldItalic r:id="rId37"/>
    </p:embeddedFont>
    <p:embeddedFont>
      <p:font typeface="Roboto Slab" panose="020B060007020508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5e1ed11e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5e1ed11e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a24947c1d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a24947c1d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a24947c1d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a24947c1d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a24947c1d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5a24947c1d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a24947c1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a24947c1d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a24947c1d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a24947c1d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a24947c1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a24947c1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a24947c1d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a24947c1d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E9E6E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8061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8920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7"/>
          <p:cNvGrpSpPr/>
          <p:nvPr/>
        </p:nvGrpSpPr>
        <p:grpSpPr>
          <a:xfrm rot="10800000" flipH="1">
            <a:off x="6382576" y="4059387"/>
            <a:ext cx="2761414" cy="1094590"/>
            <a:chOff x="5543377" y="-26648"/>
            <a:chExt cx="3613943" cy="1432521"/>
          </a:xfrm>
        </p:grpSpPr>
        <p:sp>
          <p:nvSpPr>
            <p:cNvPr id="309" name="Google Shape;309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31" name="Google Shape;331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00A6A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ocuments/MEGA/Uni/genetic%20algorithms/project/GARouletteSelection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localhost:8888/notebooks/Documents/MEGA/Uni/genetic%20algorithms/project/GARankSelection.ipynb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"/>
          <p:cNvSpPr txBox="1">
            <a:spLocks noGrp="1"/>
          </p:cNvSpPr>
          <p:nvPr>
            <p:ph type="ctrTitle"/>
          </p:nvPr>
        </p:nvSpPr>
        <p:spPr>
          <a:xfrm>
            <a:off x="2514900" y="674200"/>
            <a:ext cx="4419000" cy="29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800"/>
              <a:t>OTTIMIZZAZIONE CON ALGORITMI GENETICI</a:t>
            </a:r>
            <a:endParaRPr sz="5800"/>
          </a:p>
        </p:txBody>
      </p:sp>
      <p:sp>
        <p:nvSpPr>
          <p:cNvPr id="338" name="Google Shape;338;p9"/>
          <p:cNvSpPr txBox="1"/>
          <p:nvPr/>
        </p:nvSpPr>
        <p:spPr>
          <a:xfrm>
            <a:off x="3094950" y="3755275"/>
            <a:ext cx="32589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Presentazione di Chiara SIMONI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8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RICOMBINAZIONE</a:t>
            </a:r>
            <a:endParaRPr/>
          </a:p>
        </p:txBody>
      </p:sp>
      <p:cxnSp>
        <p:nvCxnSpPr>
          <p:cNvPr id="476" name="Google Shape;476;p18"/>
          <p:cNvCxnSpPr/>
          <p:nvPr/>
        </p:nvCxnSpPr>
        <p:spPr>
          <a:xfrm>
            <a:off x="266500" y="1925275"/>
            <a:ext cx="413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7" name="Google Shape;477;p18"/>
          <p:cNvSpPr txBox="1">
            <a:spLocks noGrp="1"/>
          </p:cNvSpPr>
          <p:nvPr>
            <p:ph type="ctrTitle"/>
          </p:nvPr>
        </p:nvSpPr>
        <p:spPr>
          <a:xfrm>
            <a:off x="266500" y="1425463"/>
            <a:ext cx="2151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ONE-POINT CROSSOVER</a:t>
            </a:r>
            <a:endParaRPr sz="1800"/>
          </a:p>
        </p:txBody>
      </p:sp>
      <p:cxnSp>
        <p:nvCxnSpPr>
          <p:cNvPr id="478" name="Google Shape;478;p18"/>
          <p:cNvCxnSpPr/>
          <p:nvPr/>
        </p:nvCxnSpPr>
        <p:spPr>
          <a:xfrm>
            <a:off x="4743925" y="1933100"/>
            <a:ext cx="413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" name="Google Shape;479;p18"/>
          <p:cNvSpPr txBox="1">
            <a:spLocks noGrp="1"/>
          </p:cNvSpPr>
          <p:nvPr>
            <p:ph type="ctrTitle"/>
          </p:nvPr>
        </p:nvSpPr>
        <p:spPr>
          <a:xfrm>
            <a:off x="4743925" y="1429375"/>
            <a:ext cx="3618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TWO OR MULTI-POINT CROSSOVER</a:t>
            </a:r>
            <a:endParaRPr sz="1800"/>
          </a:p>
        </p:txBody>
      </p:sp>
      <p:sp>
        <p:nvSpPr>
          <p:cNvPr id="480" name="Google Shape;480;p18"/>
          <p:cNvSpPr txBox="1"/>
          <p:nvPr/>
        </p:nvSpPr>
        <p:spPr>
          <a:xfrm>
            <a:off x="266600" y="2120350"/>
            <a:ext cx="41316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vo"/>
                <a:ea typeface="Arvo"/>
                <a:cs typeface="Arvo"/>
                <a:sym typeface="Arvo"/>
              </a:rPr>
              <a:t>Si seleziona un valore intero k, ovvero la posizione nella stringa che determina due sottoinsiemi della stringa stessa, che sono poi scambiate.</a:t>
            </a:r>
            <a:endParaRPr sz="12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81" name="Google Shape;481;p18"/>
          <p:cNvSpPr txBox="1"/>
          <p:nvPr/>
        </p:nvSpPr>
        <p:spPr>
          <a:xfrm>
            <a:off x="4743850" y="2144450"/>
            <a:ext cx="4131600" cy="13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vo"/>
                <a:ea typeface="Arvo"/>
                <a:cs typeface="Arvo"/>
                <a:sym typeface="Arvo"/>
              </a:rPr>
              <a:t>Sequenze di punti di crossover vengono scelti insieme alla lunghezza del cromosoma e i gli generati sono costruiti a partire dai valori degli alleli dei due genitori, scambiandoli ad ogni punto di ricombinazione</a:t>
            </a:r>
            <a:r>
              <a:rPr lang="es">
                <a:latin typeface="Arvo"/>
                <a:ea typeface="Arvo"/>
                <a:cs typeface="Arvo"/>
                <a:sym typeface="Arvo"/>
              </a:rPr>
              <a:t>.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82" name="Google Shape;482;p18"/>
          <p:cNvSpPr txBox="1"/>
          <p:nvPr/>
        </p:nvSpPr>
        <p:spPr>
          <a:xfrm>
            <a:off x="283900" y="2855350"/>
            <a:ext cx="40968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Parent one: </a:t>
            </a:r>
            <a:r>
              <a:rPr lang="es" b="1">
                <a:latin typeface="Arvo"/>
                <a:ea typeface="Arvo"/>
                <a:cs typeface="Arvo"/>
                <a:sym typeface="Arvo"/>
              </a:rPr>
              <a:t>1 1 1 0 1 0 0 1 1 0</a:t>
            </a:r>
            <a:endParaRPr b="1">
              <a:latin typeface="Arvo"/>
              <a:ea typeface="Arvo"/>
              <a:cs typeface="Arvo"/>
              <a:sym typeface="Ar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Parent two: 0 0 1 0 0 1 1 1 0 0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Child one: </a:t>
            </a:r>
            <a:r>
              <a:rPr lang="es" b="1">
                <a:latin typeface="Arvo"/>
                <a:ea typeface="Arvo"/>
                <a:cs typeface="Arvo"/>
                <a:sym typeface="Arvo"/>
              </a:rPr>
              <a:t>1 0 1 0</a:t>
            </a:r>
            <a:r>
              <a:rPr lang="es">
                <a:latin typeface="Arvo"/>
                <a:ea typeface="Arvo"/>
                <a:cs typeface="Arvo"/>
                <a:sym typeface="Arvo"/>
              </a:rPr>
              <a:t> 0 0 0 1 0 0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83" name="Google Shape;483;p18"/>
          <p:cNvSpPr txBox="1"/>
          <p:nvPr/>
        </p:nvSpPr>
        <p:spPr>
          <a:xfrm>
            <a:off x="4761250" y="3284850"/>
            <a:ext cx="40968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Parent one: </a:t>
            </a:r>
            <a:r>
              <a:rPr lang="es" b="1">
                <a:latin typeface="Arvo"/>
                <a:ea typeface="Arvo"/>
                <a:cs typeface="Arvo"/>
                <a:sym typeface="Arvo"/>
              </a:rPr>
              <a:t>1 1 1 0 1 0 0 1 1 0</a:t>
            </a:r>
            <a:endParaRPr b="1">
              <a:latin typeface="Arvo"/>
              <a:ea typeface="Arvo"/>
              <a:cs typeface="Arvo"/>
              <a:sym typeface="Ar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Parent two: 0 0 1 0 0 1 1 1 0 0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Child one: </a:t>
            </a:r>
            <a:r>
              <a:rPr lang="es" b="1">
                <a:latin typeface="Arvo"/>
                <a:ea typeface="Arvo"/>
                <a:cs typeface="Arvo"/>
                <a:sym typeface="Arvo"/>
              </a:rPr>
              <a:t>1 </a:t>
            </a:r>
            <a:r>
              <a:rPr lang="es">
                <a:latin typeface="Arvo"/>
                <a:ea typeface="Arvo"/>
                <a:cs typeface="Arvo"/>
                <a:sym typeface="Arvo"/>
              </a:rPr>
              <a:t>0 </a:t>
            </a:r>
            <a:r>
              <a:rPr lang="es" b="1">
                <a:latin typeface="Arvo"/>
                <a:ea typeface="Arvo"/>
                <a:cs typeface="Arvo"/>
                <a:sym typeface="Arvo"/>
              </a:rPr>
              <a:t>1 0</a:t>
            </a:r>
            <a:r>
              <a:rPr lang="es">
                <a:latin typeface="Arvo"/>
                <a:ea typeface="Arvo"/>
                <a:cs typeface="Arvo"/>
                <a:sym typeface="Arvo"/>
              </a:rPr>
              <a:t> 0 </a:t>
            </a:r>
            <a:r>
              <a:rPr lang="es" b="1">
                <a:latin typeface="Arvo"/>
                <a:ea typeface="Arvo"/>
                <a:cs typeface="Arvo"/>
                <a:sym typeface="Arvo"/>
              </a:rPr>
              <a:t>0 0 1 </a:t>
            </a:r>
            <a:r>
              <a:rPr lang="es">
                <a:latin typeface="Arvo"/>
                <a:ea typeface="Arvo"/>
                <a:cs typeface="Arvo"/>
                <a:sym typeface="Arvo"/>
              </a:rPr>
              <a:t>0 </a:t>
            </a:r>
            <a:r>
              <a:rPr lang="es" b="1">
                <a:latin typeface="Arvo"/>
                <a:ea typeface="Arvo"/>
                <a:cs typeface="Arvo"/>
                <a:sym typeface="Arvo"/>
              </a:rPr>
              <a:t>0</a:t>
            </a:r>
            <a:endParaRPr b="1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9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MUTAZIONE</a:t>
            </a:r>
            <a:endParaRPr/>
          </a:p>
        </p:txBody>
      </p:sp>
      <p:cxnSp>
        <p:nvCxnSpPr>
          <p:cNvPr id="489" name="Google Shape;489;p19"/>
          <p:cNvCxnSpPr/>
          <p:nvPr/>
        </p:nvCxnSpPr>
        <p:spPr>
          <a:xfrm>
            <a:off x="951750" y="1865890"/>
            <a:ext cx="75057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0" name="Google Shape;490;p19"/>
          <p:cNvSpPr txBox="1">
            <a:spLocks noGrp="1"/>
          </p:cNvSpPr>
          <p:nvPr>
            <p:ph type="ctrTitle"/>
          </p:nvPr>
        </p:nvSpPr>
        <p:spPr>
          <a:xfrm>
            <a:off x="770700" y="840700"/>
            <a:ext cx="7734900" cy="98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Processo indispensabile per garantire che del materiale genetico potenzialmente utile</a:t>
            </a:r>
            <a:endParaRPr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non sia eliminato; riproduzione e crossover non sono sufficienti.</a:t>
            </a:r>
            <a:endParaRPr sz="1800" dirty="0"/>
          </a:p>
        </p:txBody>
      </p:sp>
      <p:sp>
        <p:nvSpPr>
          <p:cNvPr id="491" name="Google Shape;491;p19"/>
          <p:cNvSpPr txBox="1">
            <a:spLocks noGrp="1"/>
          </p:cNvSpPr>
          <p:nvPr>
            <p:ph type="ctrTitle"/>
          </p:nvPr>
        </p:nvSpPr>
        <p:spPr>
          <a:xfrm>
            <a:off x="951750" y="1909480"/>
            <a:ext cx="3620400" cy="3077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CDC3"/>
              </a:buClr>
              <a:buSzPts val="1600"/>
              <a:buFont typeface="Arvo"/>
              <a:buChar char="●"/>
            </a:pPr>
            <a:r>
              <a:rPr lang="es" sz="1600" dirty="0">
                <a:latin typeface="Arvo"/>
                <a:ea typeface="Arvo"/>
                <a:cs typeface="Arvo"/>
                <a:sym typeface="Arvo"/>
              </a:rPr>
              <a:t>Insert Mutation</a:t>
            </a:r>
            <a:br>
              <a:rPr lang="es" sz="1600" dirty="0">
                <a:latin typeface="Arvo"/>
                <a:ea typeface="Arvo"/>
                <a:cs typeface="Arvo"/>
                <a:sym typeface="Arvo"/>
              </a:rPr>
            </a:br>
            <a:endParaRPr sz="1600" dirty="0">
              <a:latin typeface="Arvo"/>
              <a:ea typeface="Arvo"/>
              <a:cs typeface="Arvo"/>
              <a:sym typeface="Arv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CDC3"/>
              </a:buClr>
              <a:buSzPts val="1600"/>
              <a:buFont typeface="Arvo"/>
              <a:buChar char="●"/>
            </a:pPr>
            <a:r>
              <a:rPr lang="es" sz="1600" dirty="0">
                <a:latin typeface="Arvo"/>
                <a:ea typeface="Arvo"/>
                <a:cs typeface="Arvo"/>
                <a:sym typeface="Arvo"/>
              </a:rPr>
              <a:t>Inversion Mutation</a:t>
            </a:r>
            <a:br>
              <a:rPr lang="es" sz="1600" dirty="0">
                <a:latin typeface="Arvo"/>
                <a:ea typeface="Arvo"/>
                <a:cs typeface="Arvo"/>
                <a:sym typeface="Arvo"/>
              </a:rPr>
            </a:br>
            <a:endParaRPr sz="1600" dirty="0">
              <a:latin typeface="Arvo"/>
              <a:ea typeface="Arvo"/>
              <a:cs typeface="Arvo"/>
              <a:sym typeface="Arv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CDC3"/>
              </a:buClr>
              <a:buSzPts val="1600"/>
              <a:buFont typeface="Arvo"/>
              <a:buChar char="●"/>
            </a:pPr>
            <a:r>
              <a:rPr lang="es" sz="1600" dirty="0">
                <a:latin typeface="Arvo"/>
                <a:ea typeface="Arvo"/>
                <a:cs typeface="Arvo"/>
                <a:sym typeface="Arvo"/>
              </a:rPr>
              <a:t>Scrumble Mutation</a:t>
            </a:r>
            <a:br>
              <a:rPr lang="es" sz="1600" dirty="0">
                <a:latin typeface="Arvo"/>
                <a:ea typeface="Arvo"/>
                <a:cs typeface="Arvo"/>
                <a:sym typeface="Arvo"/>
              </a:rPr>
            </a:br>
            <a:endParaRPr sz="1600" dirty="0">
              <a:latin typeface="Arvo"/>
              <a:ea typeface="Arvo"/>
              <a:cs typeface="Arvo"/>
              <a:sym typeface="Arv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CDC3"/>
              </a:buClr>
              <a:buSzPts val="1600"/>
              <a:buFont typeface="Arvo"/>
              <a:buChar char="●"/>
            </a:pPr>
            <a:r>
              <a:rPr lang="es" sz="1600" dirty="0">
                <a:latin typeface="Arvo"/>
                <a:ea typeface="Arvo"/>
                <a:cs typeface="Arvo"/>
                <a:sym typeface="Arvo"/>
              </a:rPr>
              <a:t>Swap Mutation</a:t>
            </a:r>
            <a:endParaRPr sz="1600" dirty="0">
              <a:latin typeface="Arvo"/>
              <a:ea typeface="Arvo"/>
              <a:cs typeface="Arvo"/>
              <a:sym typeface="Arv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92" name="Google Shape;492;p19"/>
          <p:cNvSpPr txBox="1"/>
          <p:nvPr/>
        </p:nvSpPr>
        <p:spPr>
          <a:xfrm>
            <a:off x="4445550" y="1928700"/>
            <a:ext cx="40119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CDC3"/>
              </a:buClr>
              <a:buSzPts val="1600"/>
              <a:buFont typeface="Arvo"/>
              <a:buChar char="●"/>
            </a:pPr>
            <a:r>
              <a:rPr lang="es" sz="1600" dirty="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Flip Mutation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CDC3"/>
              </a:buClr>
              <a:buSzPts val="1600"/>
              <a:buFont typeface="Arvo"/>
              <a:buChar char="●"/>
            </a:pPr>
            <a:endParaRPr lang="es" sz="1600" dirty="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CDC3"/>
              </a:buClr>
              <a:buSzPts val="1600"/>
              <a:buFont typeface="Arvo"/>
              <a:buChar char="●"/>
            </a:pPr>
            <a:r>
              <a:rPr lang="es" sz="1600" dirty="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Interchanging Mutation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CDC3"/>
              </a:buClr>
              <a:buSzPts val="1600"/>
              <a:buFont typeface="Arvo"/>
              <a:buChar char="●"/>
            </a:pPr>
            <a:r>
              <a:rPr lang="es" sz="1600" dirty="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Uniform Mutation</a:t>
            </a:r>
            <a:endParaRPr sz="1600" dirty="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CDC3"/>
              </a:buClr>
              <a:buSzPts val="1600"/>
              <a:buFont typeface="Arvo"/>
              <a:buChar char="●"/>
            </a:pPr>
            <a:r>
              <a:rPr lang="es" sz="1600" dirty="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Creep Mutation</a:t>
            </a:r>
            <a:endParaRPr sz="1600" dirty="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8D53B1-052B-4C5C-84F9-0C822E6F22F9}"/>
              </a:ext>
            </a:extLst>
          </p:cNvPr>
          <p:cNvSpPr txBox="1"/>
          <p:nvPr/>
        </p:nvSpPr>
        <p:spPr>
          <a:xfrm>
            <a:off x="1431847" y="2330281"/>
            <a:ext cx="2261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Before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: 0 1 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2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 3 4 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5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 6 7 8 9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After: 0 1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2 5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 3 4 6 7 8 9</a:t>
            </a:r>
            <a:endParaRPr lang="it-IT" dirty="0">
              <a:solidFill>
                <a:schemeClr val="accent5">
                  <a:lumMod val="75000"/>
                </a:schemeClr>
              </a:solidFill>
              <a:latin typeface="Arvo" panose="020B060007020508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983F2-594D-4395-994A-7078577618C9}"/>
              </a:ext>
            </a:extLst>
          </p:cNvPr>
          <p:cNvSpPr txBox="1"/>
          <p:nvPr/>
        </p:nvSpPr>
        <p:spPr>
          <a:xfrm>
            <a:off x="1435396" y="3063925"/>
            <a:ext cx="25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Before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: 0 1 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2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 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3 4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 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5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 6 7 8 9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After: 0 1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5 4 3 2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6 7 8 9</a:t>
            </a:r>
            <a:endParaRPr lang="it-IT" dirty="0">
              <a:solidFill>
                <a:schemeClr val="accent5">
                  <a:lumMod val="75000"/>
                </a:schemeClr>
              </a:solidFill>
              <a:latin typeface="Arvo" panose="020B060007020508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69FCC2-656F-4F13-989B-E38B42914E1A}"/>
              </a:ext>
            </a:extLst>
          </p:cNvPr>
          <p:cNvSpPr txBox="1"/>
          <p:nvPr/>
        </p:nvSpPr>
        <p:spPr>
          <a:xfrm>
            <a:off x="1431845" y="3779580"/>
            <a:ext cx="25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Before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: 0 1 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2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 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3 4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 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5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 6 7 8 9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After: 0 1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3 5 2 4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6 7 8 9</a:t>
            </a:r>
            <a:endParaRPr lang="it-IT" dirty="0">
              <a:solidFill>
                <a:schemeClr val="accent5">
                  <a:lumMod val="75000"/>
                </a:schemeClr>
              </a:solidFill>
              <a:latin typeface="Arvo" panose="020B060007020508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D56B7-4A4E-432E-81F9-821E6769E513}"/>
              </a:ext>
            </a:extLst>
          </p:cNvPr>
          <p:cNvSpPr txBox="1"/>
          <p:nvPr/>
        </p:nvSpPr>
        <p:spPr>
          <a:xfrm>
            <a:off x="1431844" y="4513224"/>
            <a:ext cx="25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Before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: 0 1 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2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 3 4 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5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 6 7 8 9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After: 0 1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5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3 4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2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6 7 8 9</a:t>
            </a:r>
            <a:endParaRPr lang="it-IT" dirty="0">
              <a:solidFill>
                <a:schemeClr val="accent5">
                  <a:lumMod val="75000"/>
                </a:schemeClr>
              </a:solidFill>
              <a:latin typeface="Arvo" panose="020B060007020508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6F57C-6CF9-483A-90F2-9357ED6D0890}"/>
              </a:ext>
            </a:extLst>
          </p:cNvPr>
          <p:cNvSpPr txBox="1"/>
          <p:nvPr/>
        </p:nvSpPr>
        <p:spPr>
          <a:xfrm>
            <a:off x="4931864" y="2340848"/>
            <a:ext cx="2360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Before: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 0 1 0 0 0 0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 0 0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After: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0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 0 1 0 0 0 0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0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vo" panose="020B0600070205080204" charset="0"/>
              </a:rPr>
              <a:t> 0 1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vo" panose="020B0600070205080204" charset="0"/>
              <a:sym typeface="Arvo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0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SCHEMA EVOLUTIVO</a:t>
            </a:r>
            <a:endParaRPr/>
          </a:p>
        </p:txBody>
      </p:sp>
      <p:cxnSp>
        <p:nvCxnSpPr>
          <p:cNvPr id="498" name="Google Shape;498;p20"/>
          <p:cNvCxnSpPr/>
          <p:nvPr/>
        </p:nvCxnSpPr>
        <p:spPr>
          <a:xfrm>
            <a:off x="498775" y="1924400"/>
            <a:ext cx="8376900" cy="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9" name="Google Shape;499;p20"/>
          <p:cNvSpPr txBox="1">
            <a:spLocks noGrp="1"/>
          </p:cNvSpPr>
          <p:nvPr>
            <p:ph type="ctrTitle"/>
          </p:nvPr>
        </p:nvSpPr>
        <p:spPr>
          <a:xfrm>
            <a:off x="542025" y="1285375"/>
            <a:ext cx="8132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 seguito alla ricombinazione, i cromosomi risultanti sono passati alle generazioni successive.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 processi di selezione e ricombinazione sono iterati fino ad ottenere una nuova generazione.</a:t>
            </a:r>
            <a:endParaRPr sz="1800"/>
          </a:p>
        </p:txBody>
      </p:sp>
      <p:sp>
        <p:nvSpPr>
          <p:cNvPr id="500" name="Google Shape;500;p20"/>
          <p:cNvSpPr txBox="1"/>
          <p:nvPr/>
        </p:nvSpPr>
        <p:spPr>
          <a:xfrm>
            <a:off x="831300" y="2102300"/>
            <a:ext cx="3740700" cy="25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L’algoritmo continua fino al raggiungimento degli obiettivi. 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Gli schemi maggiormente usati sono riproduzione con </a:t>
            </a:r>
            <a:r>
              <a:rPr lang="es" i="1">
                <a:latin typeface="Arvo"/>
                <a:ea typeface="Arvo"/>
                <a:cs typeface="Arvo"/>
                <a:sym typeface="Arvo"/>
              </a:rPr>
              <a:t>Sostituzione Completa </a:t>
            </a:r>
            <a:r>
              <a:rPr lang="es">
                <a:latin typeface="Arvo"/>
                <a:ea typeface="Arvo"/>
                <a:cs typeface="Arvo"/>
                <a:sym typeface="Arvo"/>
              </a:rPr>
              <a:t>o </a:t>
            </a:r>
            <a:r>
              <a:rPr lang="es" i="1">
                <a:latin typeface="Arvo"/>
                <a:ea typeface="Arvo"/>
                <a:cs typeface="Arvo"/>
                <a:sym typeface="Arvo"/>
              </a:rPr>
              <a:t>Sostituzione con Elitismo.</a:t>
            </a:r>
            <a:endParaRPr i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501" name="Google Shape;501;p20"/>
          <p:cNvSpPr txBox="1"/>
          <p:nvPr/>
        </p:nvSpPr>
        <p:spPr>
          <a:xfrm>
            <a:off x="4572000" y="2090750"/>
            <a:ext cx="4017600" cy="19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Arvo"/>
                <a:ea typeface="Arvo"/>
                <a:cs typeface="Arvo"/>
                <a:sym typeface="Arvo"/>
              </a:rPr>
              <a:t>La ricombinazione può a sua volta essere </a:t>
            </a:r>
            <a:r>
              <a:rPr lang="es" i="1" dirty="0">
                <a:latin typeface="Arvo"/>
                <a:ea typeface="Arvo"/>
                <a:cs typeface="Arvo"/>
                <a:sym typeface="Arvo"/>
              </a:rPr>
              <a:t>discreta </a:t>
            </a:r>
            <a:r>
              <a:rPr lang="es" dirty="0">
                <a:latin typeface="Arvo"/>
                <a:ea typeface="Arvo"/>
                <a:cs typeface="Arvo"/>
                <a:sym typeface="Arvo"/>
              </a:rPr>
              <a:t>o </a:t>
            </a:r>
            <a:r>
              <a:rPr lang="es" i="1" dirty="0">
                <a:latin typeface="Arvo"/>
                <a:ea typeface="Arvo"/>
                <a:cs typeface="Arvo"/>
                <a:sym typeface="Arvo"/>
              </a:rPr>
              <a:t>intermedia</a:t>
            </a:r>
            <a:r>
              <a:rPr lang="es" dirty="0">
                <a:latin typeface="Arvo"/>
                <a:ea typeface="Arvo"/>
                <a:cs typeface="Arvo"/>
                <a:sym typeface="Arvo"/>
              </a:rPr>
              <a:t>, se i componenti del figlio sono presi in maniera casuale dai genitori, oppure se si ottengono tramite combinazione lineare.</a:t>
            </a:r>
            <a:endParaRPr dirty="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1"/>
          <p:cNvSpPr txBox="1">
            <a:spLocks noGrp="1"/>
          </p:cNvSpPr>
          <p:nvPr>
            <p:ph type="ctrTitle"/>
          </p:nvPr>
        </p:nvSpPr>
        <p:spPr>
          <a:xfrm>
            <a:off x="841675" y="2067475"/>
            <a:ext cx="6760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ESEMPIO DI CODICE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54132"/>
                </a:solidFill>
              </a:rPr>
              <a:t>Travelling Salesman Problem</a:t>
            </a:r>
            <a:endParaRPr sz="3600">
              <a:solidFill>
                <a:srgbClr val="F54132"/>
              </a:solidFill>
            </a:endParaRPr>
          </a:p>
        </p:txBody>
      </p:sp>
      <p:sp>
        <p:nvSpPr>
          <p:cNvPr id="507" name="Google Shape;507;p21"/>
          <p:cNvSpPr txBox="1">
            <a:spLocks noGrp="1"/>
          </p:cNvSpPr>
          <p:nvPr>
            <p:ph type="subTitle" idx="1"/>
          </p:nvPr>
        </p:nvSpPr>
        <p:spPr>
          <a:xfrm>
            <a:off x="197646" y="2723080"/>
            <a:ext cx="8642700" cy="23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“Dato un insieme di n citt</a:t>
            </a:r>
            <a:r>
              <a:rPr lang="it-IT" sz="1800" dirty="0"/>
              <a:t>à</a:t>
            </a:r>
            <a:r>
              <a:rPr lang="es" sz="1800" dirty="0"/>
              <a:t> e le distanze che separano tutte le coppie di elementi, si cerca il percorso che li visita tutti una singola volta e di lunghezza minima.”</a:t>
            </a:r>
          </a:p>
          <a:p>
            <a:pPr marL="127000" lvl="0" indent="0" algn="ctr" rtl="0">
              <a:spcBef>
                <a:spcPts val="0"/>
              </a:spcBef>
              <a:spcAft>
                <a:spcPts val="0"/>
              </a:spcAft>
              <a:buSzPts val="1600"/>
            </a:pPr>
            <a:endParaRPr lang="it-IT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p22"/>
          <p:cNvCxnSpPr/>
          <p:nvPr/>
        </p:nvCxnSpPr>
        <p:spPr>
          <a:xfrm>
            <a:off x="406775" y="995200"/>
            <a:ext cx="413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22"/>
          <p:cNvSpPr txBox="1">
            <a:spLocks noGrp="1"/>
          </p:cNvSpPr>
          <p:nvPr>
            <p:ph type="ctrTitle"/>
          </p:nvPr>
        </p:nvSpPr>
        <p:spPr>
          <a:xfrm>
            <a:off x="266500" y="417400"/>
            <a:ext cx="3801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ROULETTE WHEEL SELECTION </a:t>
            </a:r>
            <a:r>
              <a:rPr lang="it-IT" sz="1800" dirty="0"/>
              <a:t>GA</a:t>
            </a:r>
            <a:endParaRPr sz="1800" dirty="0"/>
          </a:p>
        </p:txBody>
      </p:sp>
      <p:cxnSp>
        <p:nvCxnSpPr>
          <p:cNvPr id="514" name="Google Shape;514;p22"/>
          <p:cNvCxnSpPr/>
          <p:nvPr/>
        </p:nvCxnSpPr>
        <p:spPr>
          <a:xfrm>
            <a:off x="4761250" y="995200"/>
            <a:ext cx="413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5" name="Google Shape;515;p22"/>
          <p:cNvSpPr txBox="1">
            <a:spLocks noGrp="1"/>
          </p:cNvSpPr>
          <p:nvPr>
            <p:ph type="ctrTitle"/>
          </p:nvPr>
        </p:nvSpPr>
        <p:spPr>
          <a:xfrm>
            <a:off x="4761250" y="417400"/>
            <a:ext cx="3618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RANK SELECTION </a:t>
            </a:r>
            <a:r>
              <a:rPr lang="it-IT" sz="1800" dirty="0"/>
              <a:t>GA</a:t>
            </a:r>
            <a:endParaRPr sz="1800" dirty="0"/>
          </a:p>
        </p:txBody>
      </p:sp>
      <p:sp>
        <p:nvSpPr>
          <p:cNvPr id="516" name="Google Shape;516;p22"/>
          <p:cNvSpPr/>
          <p:nvPr/>
        </p:nvSpPr>
        <p:spPr>
          <a:xfrm>
            <a:off x="1577149" y="1982174"/>
            <a:ext cx="1180302" cy="1179155"/>
          </a:xfrm>
          <a:custGeom>
            <a:avLst/>
            <a:gdLst/>
            <a:ahLst/>
            <a:cxnLst/>
            <a:rect l="l" t="t" r="r" b="b"/>
            <a:pathLst>
              <a:path w="26743" h="26717" extrusionOk="0">
                <a:moveTo>
                  <a:pt x="13384" y="0"/>
                </a:moveTo>
                <a:cubicBezTo>
                  <a:pt x="5966" y="0"/>
                  <a:pt x="1" y="5940"/>
                  <a:pt x="1" y="13359"/>
                </a:cubicBezTo>
                <a:cubicBezTo>
                  <a:pt x="1" y="20677"/>
                  <a:pt x="5966" y="26717"/>
                  <a:pt x="13384" y="26717"/>
                </a:cubicBezTo>
                <a:cubicBezTo>
                  <a:pt x="20778" y="26717"/>
                  <a:pt x="26743" y="20677"/>
                  <a:pt x="26743" y="13359"/>
                </a:cubicBezTo>
                <a:cubicBezTo>
                  <a:pt x="26743" y="5940"/>
                  <a:pt x="20778" y="0"/>
                  <a:pt x="13384" y="0"/>
                </a:cubicBezTo>
                <a:close/>
              </a:path>
            </a:pathLst>
          </a:custGeom>
          <a:solidFill>
            <a:srgbClr val="F541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2"/>
          <p:cNvSpPr/>
          <p:nvPr/>
        </p:nvSpPr>
        <p:spPr>
          <a:xfrm>
            <a:off x="1711007" y="2110470"/>
            <a:ext cx="912579" cy="918140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F541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2"/>
          <p:cNvSpPr/>
          <p:nvPr/>
        </p:nvSpPr>
        <p:spPr>
          <a:xfrm>
            <a:off x="6236897" y="1979962"/>
            <a:ext cx="1180302" cy="1179155"/>
          </a:xfrm>
          <a:custGeom>
            <a:avLst/>
            <a:gdLst/>
            <a:ahLst/>
            <a:cxnLst/>
            <a:rect l="l" t="t" r="r" b="b"/>
            <a:pathLst>
              <a:path w="26743" h="26717" extrusionOk="0">
                <a:moveTo>
                  <a:pt x="13384" y="0"/>
                </a:moveTo>
                <a:cubicBezTo>
                  <a:pt x="5965" y="0"/>
                  <a:pt x="0" y="5940"/>
                  <a:pt x="0" y="13359"/>
                </a:cubicBezTo>
                <a:cubicBezTo>
                  <a:pt x="0" y="20677"/>
                  <a:pt x="5965" y="26717"/>
                  <a:pt x="13384" y="26717"/>
                </a:cubicBezTo>
                <a:cubicBezTo>
                  <a:pt x="20803" y="26717"/>
                  <a:pt x="26742" y="20677"/>
                  <a:pt x="26742" y="13359"/>
                </a:cubicBezTo>
                <a:cubicBezTo>
                  <a:pt x="26742" y="5940"/>
                  <a:pt x="20803" y="0"/>
                  <a:pt x="13384" y="0"/>
                </a:cubicBezTo>
                <a:close/>
              </a:path>
            </a:pathLst>
          </a:custGeom>
          <a:solidFill>
            <a:srgbClr val="00A6A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2"/>
          <p:cNvSpPr/>
          <p:nvPr/>
        </p:nvSpPr>
        <p:spPr>
          <a:xfrm>
            <a:off x="6370754" y="2108258"/>
            <a:ext cx="912579" cy="918140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00A6A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2">
            <a:hlinkClick r:id="rId3"/>
          </p:cNvPr>
          <p:cNvSpPr/>
          <p:nvPr/>
        </p:nvSpPr>
        <p:spPr>
          <a:xfrm>
            <a:off x="1711000" y="2220525"/>
            <a:ext cx="810852" cy="670223"/>
          </a:xfrm>
          <a:custGeom>
            <a:avLst/>
            <a:gdLst/>
            <a:ahLst/>
            <a:cxnLst/>
            <a:rect l="l" t="t" r="r" b="b"/>
            <a:pathLst>
              <a:path w="3470" h="2972" extrusionOk="0">
                <a:moveTo>
                  <a:pt x="1320" y="505"/>
                </a:moveTo>
                <a:lnTo>
                  <a:pt x="2878" y="1486"/>
                </a:lnTo>
                <a:lnTo>
                  <a:pt x="1320" y="2460"/>
                </a:lnTo>
                <a:lnTo>
                  <a:pt x="1320" y="505"/>
                </a:lnTo>
                <a:close/>
                <a:moveTo>
                  <a:pt x="1984" y="0"/>
                </a:moveTo>
                <a:cubicBezTo>
                  <a:pt x="664" y="0"/>
                  <a:pt x="0" y="1601"/>
                  <a:pt x="938" y="2532"/>
                </a:cubicBezTo>
                <a:cubicBezTo>
                  <a:pt x="1239" y="2835"/>
                  <a:pt x="1610" y="2971"/>
                  <a:pt x="1975" y="2971"/>
                </a:cubicBezTo>
                <a:cubicBezTo>
                  <a:pt x="2737" y="2971"/>
                  <a:pt x="3469" y="2379"/>
                  <a:pt x="3469" y="1486"/>
                </a:cubicBezTo>
                <a:cubicBezTo>
                  <a:pt x="3469" y="664"/>
                  <a:pt x="2806" y="0"/>
                  <a:pt x="1984" y="0"/>
                </a:cubicBezTo>
                <a:close/>
              </a:path>
            </a:pathLst>
          </a:custGeom>
          <a:solidFill>
            <a:srgbClr val="F8FA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2">
            <a:hlinkClick r:id="rId4"/>
          </p:cNvPr>
          <p:cNvSpPr/>
          <p:nvPr/>
        </p:nvSpPr>
        <p:spPr>
          <a:xfrm>
            <a:off x="6370750" y="2236637"/>
            <a:ext cx="810852" cy="670223"/>
          </a:xfrm>
          <a:custGeom>
            <a:avLst/>
            <a:gdLst/>
            <a:ahLst/>
            <a:cxnLst/>
            <a:rect l="l" t="t" r="r" b="b"/>
            <a:pathLst>
              <a:path w="3470" h="2972" extrusionOk="0">
                <a:moveTo>
                  <a:pt x="1320" y="505"/>
                </a:moveTo>
                <a:lnTo>
                  <a:pt x="2878" y="1486"/>
                </a:lnTo>
                <a:lnTo>
                  <a:pt x="1320" y="2460"/>
                </a:lnTo>
                <a:lnTo>
                  <a:pt x="1320" y="505"/>
                </a:lnTo>
                <a:close/>
                <a:moveTo>
                  <a:pt x="1984" y="0"/>
                </a:moveTo>
                <a:cubicBezTo>
                  <a:pt x="664" y="0"/>
                  <a:pt x="0" y="1601"/>
                  <a:pt x="938" y="2532"/>
                </a:cubicBezTo>
                <a:cubicBezTo>
                  <a:pt x="1239" y="2835"/>
                  <a:pt x="1610" y="2971"/>
                  <a:pt x="1975" y="2971"/>
                </a:cubicBezTo>
                <a:cubicBezTo>
                  <a:pt x="2737" y="2971"/>
                  <a:pt x="3469" y="2379"/>
                  <a:pt x="3469" y="1486"/>
                </a:cubicBezTo>
                <a:cubicBezTo>
                  <a:pt x="3469" y="664"/>
                  <a:pt x="2806" y="0"/>
                  <a:pt x="1984" y="0"/>
                </a:cubicBezTo>
                <a:close/>
              </a:path>
            </a:pathLst>
          </a:custGeom>
          <a:solidFill>
            <a:srgbClr val="F8FA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8FAF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GRAZIE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 l’attenzione!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"/>
          <p:cNvSpPr txBox="1">
            <a:spLocks noGrp="1"/>
          </p:cNvSpPr>
          <p:nvPr>
            <p:ph type="ctrTitle"/>
          </p:nvPr>
        </p:nvSpPr>
        <p:spPr>
          <a:xfrm>
            <a:off x="3951550" y="2067475"/>
            <a:ext cx="3650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OTTIMIZZARE</a:t>
            </a:r>
            <a:endParaRPr/>
          </a:p>
        </p:txBody>
      </p:sp>
      <p:sp>
        <p:nvSpPr>
          <p:cNvPr id="344" name="Google Shape;344;p10"/>
          <p:cNvSpPr txBox="1">
            <a:spLocks noGrp="1"/>
          </p:cNvSpPr>
          <p:nvPr>
            <p:ph type="subTitle" idx="1"/>
          </p:nvPr>
        </p:nvSpPr>
        <p:spPr>
          <a:xfrm>
            <a:off x="1505925" y="2634475"/>
            <a:ext cx="4662300" cy="23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Significa partire da un insieme di valori iniziali relativi a variabili coinvolte nell'esperimento e, tramite delle regole definite, cercare di raggiungere un insieme di valori ottimi.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Constrained			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Multimodal</a:t>
            </a:r>
            <a:endParaRPr sz="1600"/>
          </a:p>
        </p:txBody>
      </p:sp>
      <p:sp>
        <p:nvSpPr>
          <p:cNvPr id="345" name="Google Shape;345;p10"/>
          <p:cNvSpPr txBox="1"/>
          <p:nvPr/>
        </p:nvSpPr>
        <p:spPr>
          <a:xfrm>
            <a:off x="3650675" y="4096125"/>
            <a:ext cx="21084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vo"/>
              <a:buChar char="●"/>
            </a:pPr>
            <a:r>
              <a:rPr lang="es" sz="1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Multiobjective</a:t>
            </a:r>
            <a:endParaRPr sz="16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vo"/>
              <a:buChar char="●"/>
            </a:pPr>
            <a:r>
              <a:rPr lang="es" sz="1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Combinatorial</a:t>
            </a:r>
            <a:endParaRPr sz="16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1"/>
          <p:cNvSpPr txBox="1">
            <a:spLocks noGrp="1"/>
          </p:cNvSpPr>
          <p:nvPr>
            <p:ph type="ctrTitle"/>
          </p:nvPr>
        </p:nvSpPr>
        <p:spPr>
          <a:xfrm>
            <a:off x="3590125" y="2087350"/>
            <a:ext cx="5313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ALGORITMI GENETICI</a:t>
            </a:r>
            <a:endParaRPr/>
          </a:p>
        </p:txBody>
      </p:sp>
      <p:sp>
        <p:nvSpPr>
          <p:cNvPr id="351" name="Google Shape;351;p11"/>
          <p:cNvSpPr txBox="1">
            <a:spLocks noGrp="1"/>
          </p:cNvSpPr>
          <p:nvPr>
            <p:ph type="subTitle" idx="1"/>
          </p:nvPr>
        </p:nvSpPr>
        <p:spPr>
          <a:xfrm>
            <a:off x="1264975" y="2634475"/>
            <a:ext cx="4903200" cy="23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Gli algoritmi genetici sono degli algoritmi di ricerca basati sui meccanismi della selezione e delle genetiche naturali: combinano la sopravvivenza del più adatto a scambi di informazioni strutturati e randomici tra gli individui, con l'obiettivo di ottenere un algoritmo di ricerca accompagnato in parte dall'intuizione umana.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2"/>
          <p:cNvSpPr txBox="1">
            <a:spLocks noGrp="1"/>
          </p:cNvSpPr>
          <p:nvPr>
            <p:ph type="ctrTitle" idx="9"/>
          </p:nvPr>
        </p:nvSpPr>
        <p:spPr>
          <a:xfrm>
            <a:off x="4095200" y="898175"/>
            <a:ext cx="453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54132"/>
                </a:solidFill>
              </a:rPr>
              <a:t>ALGORITMI GENETICI</a:t>
            </a:r>
            <a:endParaRPr>
              <a:solidFill>
                <a:srgbClr val="F54132"/>
              </a:solidFill>
            </a:endParaRPr>
          </a:p>
        </p:txBody>
      </p:sp>
      <p:sp>
        <p:nvSpPr>
          <p:cNvPr id="357" name="Google Shape;357;p12"/>
          <p:cNvSpPr txBox="1">
            <a:spLocks noGrp="1"/>
          </p:cNvSpPr>
          <p:nvPr>
            <p:ph type="ctrTitle"/>
          </p:nvPr>
        </p:nvSpPr>
        <p:spPr>
          <a:xfrm>
            <a:off x="4155425" y="1475963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STRINGA</a:t>
            </a:r>
            <a:endParaRPr/>
          </a:p>
        </p:txBody>
      </p:sp>
      <p:sp>
        <p:nvSpPr>
          <p:cNvPr id="358" name="Google Shape;358;p12"/>
          <p:cNvSpPr txBox="1">
            <a:spLocks noGrp="1"/>
          </p:cNvSpPr>
          <p:nvPr>
            <p:ph type="title" idx="2"/>
          </p:nvPr>
        </p:nvSpPr>
        <p:spPr>
          <a:xfrm>
            <a:off x="1301124" y="1373250"/>
            <a:ext cx="2479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CROMOSOMA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9" name="Google Shape;359;p12"/>
          <p:cNvSpPr txBox="1">
            <a:spLocks noGrp="1"/>
          </p:cNvSpPr>
          <p:nvPr>
            <p:ph type="ctrTitle" idx="3"/>
          </p:nvPr>
        </p:nvSpPr>
        <p:spPr>
          <a:xfrm>
            <a:off x="4095200" y="20874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CARATTERISTICA</a:t>
            </a:r>
            <a:endParaRPr/>
          </a:p>
        </p:txBody>
      </p:sp>
      <p:sp>
        <p:nvSpPr>
          <p:cNvPr id="360" name="Google Shape;360;p12"/>
          <p:cNvSpPr txBox="1">
            <a:spLocks noGrp="1"/>
          </p:cNvSpPr>
          <p:nvPr>
            <p:ph type="ctrTitle" idx="5"/>
          </p:nvPr>
        </p:nvSpPr>
        <p:spPr>
          <a:xfrm>
            <a:off x="4095200" y="3209363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STRUTTURA</a:t>
            </a:r>
            <a:endParaRPr/>
          </a:p>
        </p:txBody>
      </p:sp>
      <p:sp>
        <p:nvSpPr>
          <p:cNvPr id="361" name="Google Shape;361;p12"/>
          <p:cNvSpPr txBox="1">
            <a:spLocks noGrp="1"/>
          </p:cNvSpPr>
          <p:nvPr>
            <p:ph type="title" idx="4"/>
          </p:nvPr>
        </p:nvSpPr>
        <p:spPr>
          <a:xfrm>
            <a:off x="2395927" y="20112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GENE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62" name="Google Shape;362;p12"/>
          <p:cNvSpPr txBox="1">
            <a:spLocks noGrp="1"/>
          </p:cNvSpPr>
          <p:nvPr>
            <p:ph type="title" idx="6"/>
          </p:nvPr>
        </p:nvSpPr>
        <p:spPr>
          <a:xfrm>
            <a:off x="1746874" y="3143600"/>
            <a:ext cx="2109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GENOTIPO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63" name="Google Shape;363;p12"/>
          <p:cNvSpPr txBox="1">
            <a:spLocks noGrp="1"/>
          </p:cNvSpPr>
          <p:nvPr>
            <p:ph type="ctrTitle" idx="7"/>
          </p:nvPr>
        </p:nvSpPr>
        <p:spPr>
          <a:xfrm>
            <a:off x="4095200" y="3854213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SET DI PARAMETRI</a:t>
            </a:r>
            <a:endParaRPr/>
          </a:p>
        </p:txBody>
      </p:sp>
      <p:sp>
        <p:nvSpPr>
          <p:cNvPr id="364" name="Google Shape;364;p12"/>
          <p:cNvSpPr txBox="1">
            <a:spLocks noGrp="1"/>
          </p:cNvSpPr>
          <p:nvPr>
            <p:ph type="title" idx="8"/>
          </p:nvPr>
        </p:nvSpPr>
        <p:spPr>
          <a:xfrm>
            <a:off x="1927599" y="3778025"/>
            <a:ext cx="1929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FENOTIPO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65" name="Google Shape;365;p12"/>
          <p:cNvSpPr txBox="1">
            <a:spLocks noGrp="1"/>
          </p:cNvSpPr>
          <p:nvPr>
            <p:ph type="ctrTitle" idx="9"/>
          </p:nvPr>
        </p:nvSpPr>
        <p:spPr>
          <a:xfrm>
            <a:off x="710800" y="898175"/>
            <a:ext cx="4193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54132"/>
                </a:solidFill>
              </a:rPr>
              <a:t>SISTEMI NATURALI</a:t>
            </a:r>
            <a:endParaRPr>
              <a:solidFill>
                <a:srgbClr val="F54132"/>
              </a:solidFill>
            </a:endParaRPr>
          </a:p>
        </p:txBody>
      </p:sp>
      <p:sp>
        <p:nvSpPr>
          <p:cNvPr id="366" name="Google Shape;366;p12"/>
          <p:cNvSpPr txBox="1">
            <a:spLocks noGrp="1"/>
          </p:cNvSpPr>
          <p:nvPr>
            <p:ph type="title" idx="6"/>
          </p:nvPr>
        </p:nvSpPr>
        <p:spPr>
          <a:xfrm>
            <a:off x="2395927" y="26101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LOCUS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67" name="Google Shape;367;p12"/>
          <p:cNvSpPr txBox="1">
            <a:spLocks noGrp="1"/>
          </p:cNvSpPr>
          <p:nvPr>
            <p:ph type="ctrTitle" idx="5"/>
          </p:nvPr>
        </p:nvSpPr>
        <p:spPr>
          <a:xfrm>
            <a:off x="4095200" y="2675963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POSIZIONE NELLA STRINGA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3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OTTIMIZZAZIONE</a:t>
            </a:r>
            <a:endParaRPr/>
          </a:p>
        </p:txBody>
      </p:sp>
      <p:grpSp>
        <p:nvGrpSpPr>
          <p:cNvPr id="373" name="Google Shape;373;p13"/>
          <p:cNvGrpSpPr/>
          <p:nvPr/>
        </p:nvGrpSpPr>
        <p:grpSpPr>
          <a:xfrm>
            <a:off x="3104037" y="468450"/>
            <a:ext cx="3051030" cy="4206676"/>
            <a:chOff x="2772462" y="468450"/>
            <a:chExt cx="3051030" cy="4206676"/>
          </a:xfrm>
        </p:grpSpPr>
        <p:cxnSp>
          <p:nvCxnSpPr>
            <p:cNvPr id="374" name="Google Shape;374;p13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5" name="Google Shape;375;p13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6" name="Google Shape;376;p13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7" name="Google Shape;377;p13"/>
            <p:cNvCxnSpPr>
              <a:stCxn id="378" idx="3"/>
            </p:cNvCxnSpPr>
            <p:nvPr/>
          </p:nvCxnSpPr>
          <p:spPr>
            <a:xfrm>
              <a:off x="3642651" y="103615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79" name="Google Shape;379;p13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13"/>
          <p:cNvSpPr txBox="1">
            <a:spLocks noGrp="1"/>
          </p:cNvSpPr>
          <p:nvPr>
            <p:ph type="ctrTitle"/>
          </p:nvPr>
        </p:nvSpPr>
        <p:spPr>
          <a:xfrm>
            <a:off x="3375726" y="747250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8" name="Google Shape;388;p13"/>
          <p:cNvSpPr txBox="1">
            <a:spLocks noGrp="1"/>
          </p:cNvSpPr>
          <p:nvPr>
            <p:ph type="ctrTitle"/>
          </p:nvPr>
        </p:nvSpPr>
        <p:spPr>
          <a:xfrm>
            <a:off x="5274076" y="17778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13"/>
          <p:cNvSpPr txBox="1">
            <a:spLocks noGrp="1"/>
          </p:cNvSpPr>
          <p:nvPr>
            <p:ph type="ctrTitle"/>
          </p:nvPr>
        </p:nvSpPr>
        <p:spPr>
          <a:xfrm>
            <a:off x="3375726" y="27956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0" name="Google Shape;390;p13"/>
          <p:cNvSpPr txBox="1">
            <a:spLocks noGrp="1"/>
          </p:cNvSpPr>
          <p:nvPr>
            <p:ph type="ctrTitle"/>
          </p:nvPr>
        </p:nvSpPr>
        <p:spPr>
          <a:xfrm>
            <a:off x="5274076" y="38071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!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91" name="Google Shape;391;p13"/>
          <p:cNvSpPr txBox="1">
            <a:spLocks noGrp="1"/>
          </p:cNvSpPr>
          <p:nvPr>
            <p:ph type="subTitle" idx="4294967295"/>
          </p:nvPr>
        </p:nvSpPr>
        <p:spPr>
          <a:xfrm>
            <a:off x="4544775" y="747250"/>
            <a:ext cx="169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/>
              <a:t>Metodi b</a:t>
            </a:r>
            <a:r>
              <a:rPr lang="es" sz="1200" dirty="0"/>
              <a:t>asati sull’analisi matematica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392" name="Google Shape;392;p13"/>
          <p:cNvSpPr txBox="1">
            <a:spLocks noGrp="1"/>
          </p:cNvSpPr>
          <p:nvPr>
            <p:ph type="subTitle" idx="4294967295"/>
          </p:nvPr>
        </p:nvSpPr>
        <p:spPr>
          <a:xfrm>
            <a:off x="2977400" y="1854025"/>
            <a:ext cx="1726200" cy="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Metodi e</a:t>
            </a:r>
            <a:r>
              <a:rPr lang="es" sz="1200" dirty="0"/>
              <a:t>numerativi</a:t>
            </a:r>
            <a:endParaRPr sz="1200"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393" name="Google Shape;393;p13"/>
          <p:cNvSpPr txBox="1">
            <a:spLocks noGrp="1"/>
          </p:cNvSpPr>
          <p:nvPr>
            <p:ph type="subTitle" idx="4294967295"/>
          </p:nvPr>
        </p:nvSpPr>
        <p:spPr>
          <a:xfrm>
            <a:off x="4544775" y="2871825"/>
            <a:ext cx="1988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Metodi c</a:t>
            </a:r>
            <a:r>
              <a:rPr lang="es" sz="1200" dirty="0"/>
              <a:t>asuali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394" name="Google Shape;394;p13"/>
          <p:cNvSpPr txBox="1">
            <a:spLocks noGrp="1"/>
          </p:cNvSpPr>
          <p:nvPr>
            <p:ph type="subTitle" idx="4294967295"/>
          </p:nvPr>
        </p:nvSpPr>
        <p:spPr>
          <a:xfrm>
            <a:off x="3104025" y="3826200"/>
            <a:ext cx="1599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DCDC3"/>
                </a:solidFill>
              </a:rPr>
              <a:t>Problema comune:  </a:t>
            </a:r>
            <a:r>
              <a:rPr lang="es" sz="1200"/>
              <a:t>non sono robusti</a:t>
            </a:r>
            <a:endParaRPr sz="120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4"/>
          <p:cNvSpPr txBox="1">
            <a:spLocks noGrp="1"/>
          </p:cNvSpPr>
          <p:nvPr>
            <p:ph type="ctrTitle"/>
          </p:nvPr>
        </p:nvSpPr>
        <p:spPr>
          <a:xfrm flipH="1">
            <a:off x="770625" y="468450"/>
            <a:ext cx="804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OBIETTIVI: migliorare le performance</a:t>
            </a:r>
            <a:endParaRPr/>
          </a:p>
        </p:txBody>
      </p:sp>
      <p:cxnSp>
        <p:nvCxnSpPr>
          <p:cNvPr id="400" name="Google Shape;400;p14"/>
          <p:cNvCxnSpPr/>
          <p:nvPr/>
        </p:nvCxnSpPr>
        <p:spPr>
          <a:xfrm>
            <a:off x="1452450" y="1686775"/>
            <a:ext cx="7137300" cy="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14"/>
          <p:cNvSpPr txBox="1">
            <a:spLocks noGrp="1"/>
          </p:cNvSpPr>
          <p:nvPr>
            <p:ph type="ctrTitle"/>
          </p:nvPr>
        </p:nvSpPr>
        <p:spPr>
          <a:xfrm>
            <a:off x="1452451" y="1132975"/>
            <a:ext cx="726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GLI ALGORITMI GENETICI SONO STRUMENTI CHE CI PERMETTONO DI FARLO</a:t>
            </a:r>
            <a:endParaRPr sz="1800"/>
          </a:p>
        </p:txBody>
      </p:sp>
      <p:sp>
        <p:nvSpPr>
          <p:cNvPr id="402" name="Google Shape;402;p14"/>
          <p:cNvSpPr txBox="1">
            <a:spLocks noGrp="1"/>
          </p:cNvSpPr>
          <p:nvPr>
            <p:ph type="ctrTitle"/>
          </p:nvPr>
        </p:nvSpPr>
        <p:spPr>
          <a:xfrm>
            <a:off x="1452450" y="1940850"/>
            <a:ext cx="70530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CDC3"/>
              </a:buClr>
              <a:buSzPts val="1400"/>
              <a:buFont typeface="Roboto Slab"/>
              <a:buChar char="●"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Lavorano con la codifica dei parametri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CDC3"/>
              </a:buClr>
              <a:buSzPts val="1400"/>
              <a:buFont typeface="Roboto Slab"/>
              <a:buChar char="●"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Ricerca avviene su una popolazione di punti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CDC3"/>
              </a:buClr>
              <a:buSzPts val="1400"/>
              <a:buFont typeface="Roboto Slab"/>
              <a:buChar char="●"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La funzione obiettivo è una fonte di informazioni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CDC3"/>
              </a:buClr>
              <a:buSzPts val="1400"/>
              <a:buFont typeface="Roboto Slab"/>
              <a:buChar char="●"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Si usano regole probabilistiche, non deterministiche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CDC3"/>
              </a:buClr>
              <a:buSzPts val="1400"/>
              <a:buFont typeface="Roboto Slab"/>
              <a:buChar char="●"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Sono robusti e flessibili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CODIFICA DEI CROMOSOMI</a:t>
            </a:r>
            <a:endParaRPr/>
          </a:p>
        </p:txBody>
      </p:sp>
      <p:sp>
        <p:nvSpPr>
          <p:cNvPr id="408" name="Google Shape;408;p15"/>
          <p:cNvSpPr txBox="1">
            <a:spLocks noGrp="1"/>
          </p:cNvSpPr>
          <p:nvPr>
            <p:ph type="ctrTitle"/>
          </p:nvPr>
        </p:nvSpPr>
        <p:spPr>
          <a:xfrm>
            <a:off x="1794678" y="2230439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01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09" name="Google Shape;409;p15"/>
          <p:cNvSpPr txBox="1">
            <a:spLocks noGrp="1"/>
          </p:cNvSpPr>
          <p:nvPr>
            <p:ph type="ctrTitle"/>
          </p:nvPr>
        </p:nvSpPr>
        <p:spPr>
          <a:xfrm>
            <a:off x="3395458" y="2211316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0" name="Google Shape;410;p15"/>
          <p:cNvSpPr txBox="1">
            <a:spLocks noGrp="1"/>
          </p:cNvSpPr>
          <p:nvPr>
            <p:ph type="ctrTitle"/>
          </p:nvPr>
        </p:nvSpPr>
        <p:spPr>
          <a:xfrm>
            <a:off x="5001064" y="2230439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1" name="Google Shape;411;p15"/>
          <p:cNvSpPr txBox="1">
            <a:spLocks noGrp="1"/>
          </p:cNvSpPr>
          <p:nvPr>
            <p:ph type="subTitle" idx="4294967295"/>
          </p:nvPr>
        </p:nvSpPr>
        <p:spPr>
          <a:xfrm>
            <a:off x="4349546" y="1113950"/>
            <a:ext cx="20163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>
                <a:solidFill>
                  <a:srgbClr val="F54132"/>
                </a:solidFill>
              </a:rPr>
              <a:t>Value Encoding</a:t>
            </a:r>
            <a:br>
              <a:rPr lang="es" sz="1000" dirty="0"/>
            </a:br>
            <a:r>
              <a:rPr lang="es" sz="1000" dirty="0"/>
              <a:t>cromosomi sono composti da stringhe di valori (interi, reali o char)</a:t>
            </a:r>
            <a:endParaRPr sz="1000" dirty="0"/>
          </a:p>
        </p:txBody>
      </p:sp>
      <p:sp>
        <p:nvSpPr>
          <p:cNvPr id="412" name="Google Shape;412;p15"/>
          <p:cNvSpPr txBox="1">
            <a:spLocks noGrp="1"/>
          </p:cNvSpPr>
          <p:nvPr>
            <p:ph type="ctrTitle"/>
          </p:nvPr>
        </p:nvSpPr>
        <p:spPr>
          <a:xfrm>
            <a:off x="6602132" y="2213567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3" name="Google Shape;413;p15"/>
          <p:cNvSpPr txBox="1">
            <a:spLocks noGrp="1"/>
          </p:cNvSpPr>
          <p:nvPr>
            <p:ph type="subTitle" idx="4294967295"/>
          </p:nvPr>
        </p:nvSpPr>
        <p:spPr>
          <a:xfrm>
            <a:off x="1118050" y="1113950"/>
            <a:ext cx="22191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F54132"/>
                </a:solidFill>
              </a:rPr>
              <a:t>Binary Encoding</a:t>
            </a:r>
            <a:br>
              <a:rPr lang="es" sz="1000"/>
            </a:br>
            <a:r>
              <a:rPr lang="es" sz="1000"/>
              <a:t>Si utilizza la rappresentazione in stringhe di bit (simboli 0 e 1)</a:t>
            </a:r>
            <a:endParaRPr sz="1000"/>
          </a:p>
        </p:txBody>
      </p:sp>
      <p:sp>
        <p:nvSpPr>
          <p:cNvPr id="414" name="Google Shape;414;p15"/>
          <p:cNvSpPr txBox="1">
            <a:spLocks noGrp="1"/>
          </p:cNvSpPr>
          <p:nvPr>
            <p:ph type="subTitle" idx="4294967295"/>
          </p:nvPr>
        </p:nvSpPr>
        <p:spPr>
          <a:xfrm>
            <a:off x="2567277" y="3358294"/>
            <a:ext cx="2369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F54132"/>
                </a:solidFill>
              </a:rPr>
              <a:t>Permutation Encoding</a:t>
            </a:r>
            <a:br>
              <a:rPr lang="es" sz="1000"/>
            </a:br>
            <a:r>
              <a:rPr lang="es" sz="1000"/>
              <a:t>i cromosomi sono delle stringhe di numeri e rappresentano delle sequenze</a:t>
            </a:r>
            <a:endParaRPr sz="1000"/>
          </a:p>
        </p:txBody>
      </p:sp>
      <p:sp>
        <p:nvSpPr>
          <p:cNvPr id="415" name="Google Shape;415;p15"/>
          <p:cNvSpPr txBox="1">
            <a:spLocks noGrp="1"/>
          </p:cNvSpPr>
          <p:nvPr>
            <p:ph type="subTitle" idx="4294967295"/>
          </p:nvPr>
        </p:nvSpPr>
        <p:spPr>
          <a:xfrm>
            <a:off x="5711767" y="3358294"/>
            <a:ext cx="24939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F54132"/>
                </a:solidFill>
              </a:rPr>
              <a:t>Tree Encoding</a:t>
            </a:r>
            <a:br>
              <a:rPr lang="es" sz="1000"/>
            </a:br>
            <a:r>
              <a:rPr lang="es" sz="1000"/>
              <a:t>i cromosomi sono rappresentati tramite alberi di oggetti quali funzioni o comandi di linguaggi di programmazione</a:t>
            </a:r>
            <a:endParaRPr sz="1000"/>
          </a:p>
        </p:txBody>
      </p:sp>
      <p:grpSp>
        <p:nvGrpSpPr>
          <p:cNvPr id="416" name="Google Shape;416;p15"/>
          <p:cNvGrpSpPr/>
          <p:nvPr/>
        </p:nvGrpSpPr>
        <p:grpSpPr>
          <a:xfrm>
            <a:off x="1750054" y="1891498"/>
            <a:ext cx="5608992" cy="1328284"/>
            <a:chOff x="2218050" y="2014360"/>
            <a:chExt cx="4707900" cy="1114800"/>
          </a:xfrm>
        </p:grpSpPr>
        <p:cxnSp>
          <p:nvCxnSpPr>
            <p:cNvPr id="417" name="Google Shape;417;p15"/>
            <p:cNvCxnSpPr>
              <a:stCxn id="408" idx="3"/>
              <a:endCxn id="412" idx="1"/>
            </p:cNvCxnSpPr>
            <p:nvPr/>
          </p:nvCxnSpPr>
          <p:spPr>
            <a:xfrm rot="10800000" flipH="1">
              <a:off x="2854045" y="2573647"/>
              <a:ext cx="3436500" cy="14100"/>
            </a:xfrm>
            <a:prstGeom prst="straightConnector1">
              <a:avLst/>
            </a:prstGeom>
            <a:noFill/>
            <a:ln w="28575" cap="flat" cmpd="sng">
              <a:solidFill>
                <a:srgbClr val="F5413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grpSp>
          <p:nvGrpSpPr>
            <p:cNvPr id="418" name="Google Shape;418;p15"/>
            <p:cNvGrpSpPr/>
            <p:nvPr/>
          </p:nvGrpSpPr>
          <p:grpSpPr>
            <a:xfrm>
              <a:off x="2218050" y="2014360"/>
              <a:ext cx="665100" cy="905929"/>
              <a:chOff x="2218050" y="2014360"/>
              <a:chExt cx="665100" cy="905929"/>
            </a:xfrm>
          </p:grpSpPr>
          <p:cxnSp>
            <p:nvCxnSpPr>
              <p:cNvPr id="419" name="Google Shape;419;p15"/>
              <p:cNvCxnSpPr>
                <a:stCxn id="420" idx="0"/>
              </p:cNvCxnSpPr>
              <p:nvPr/>
            </p:nvCxnSpPr>
            <p:spPr>
              <a:xfrm rot="10800000">
                <a:off x="25506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1" name="Google Shape;421;p15"/>
              <p:cNvSpPr/>
              <p:nvPr/>
            </p:nvSpPr>
            <p:spPr>
              <a:xfrm>
                <a:off x="22180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23030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2200" b="1">
                    <a:solidFill>
                      <a:srgbClr val="F8FAFB"/>
                    </a:solidFill>
                    <a:latin typeface="Barlow Condensed"/>
                    <a:ea typeface="Barlow Condensed"/>
                    <a:cs typeface="Barlow Condensed"/>
                    <a:sym typeface="Barlow Condensed"/>
                  </a:rPr>
                  <a:t>01</a:t>
                </a:r>
                <a:endParaRPr sz="2200" b="1">
                  <a:solidFill>
                    <a:srgbClr val="F8FAFB"/>
                  </a:solidFill>
                  <a:latin typeface="Barlow Condensed"/>
                  <a:ea typeface="Barlow Condensed"/>
                  <a:cs typeface="Barlow Condensed"/>
                  <a:sym typeface="Barlow Condensed"/>
                </a:endParaRPr>
              </a:p>
            </p:txBody>
          </p:sp>
        </p:grpSp>
        <p:grpSp>
          <p:nvGrpSpPr>
            <p:cNvPr id="422" name="Google Shape;422;p15"/>
            <p:cNvGrpSpPr/>
            <p:nvPr/>
          </p:nvGrpSpPr>
          <p:grpSpPr>
            <a:xfrm>
              <a:off x="3565642" y="2255192"/>
              <a:ext cx="665100" cy="873968"/>
              <a:chOff x="3565642" y="2255192"/>
              <a:chExt cx="665100" cy="873968"/>
            </a:xfrm>
          </p:grpSpPr>
          <p:cxnSp>
            <p:nvCxnSpPr>
              <p:cNvPr id="423" name="Google Shape;423;p15"/>
              <p:cNvCxnSpPr>
                <a:stCxn id="424" idx="4"/>
              </p:cNvCxnSpPr>
              <p:nvPr/>
            </p:nvCxnSpPr>
            <p:spPr>
              <a:xfrm>
                <a:off x="38982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5" name="Google Shape;425;p15"/>
              <p:cNvSpPr/>
              <p:nvPr/>
            </p:nvSpPr>
            <p:spPr>
              <a:xfrm>
                <a:off x="3565642" y="2255192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36506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s" sz="2400">
                    <a:solidFill>
                      <a:schemeClr val="lt1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rPr>
                  <a:t>02</a:t>
                </a:r>
                <a:endParaRPr sz="2400">
                  <a:solidFill>
                    <a:srgbClr val="F8FAFB"/>
                  </a:solidFill>
                  <a:latin typeface="Barlow Condensed"/>
                  <a:ea typeface="Barlow Condensed"/>
                  <a:cs typeface="Barlow Condensed"/>
                  <a:sym typeface="Barlow Condensed"/>
                </a:endParaRPr>
              </a:p>
            </p:txBody>
          </p:sp>
        </p:grpSp>
        <p:grpSp>
          <p:nvGrpSpPr>
            <p:cNvPr id="426" name="Google Shape;426;p15"/>
            <p:cNvGrpSpPr/>
            <p:nvPr/>
          </p:nvGrpSpPr>
          <p:grpSpPr>
            <a:xfrm>
              <a:off x="4913250" y="2014360"/>
              <a:ext cx="665100" cy="905929"/>
              <a:chOff x="4913250" y="2014360"/>
              <a:chExt cx="665100" cy="905929"/>
            </a:xfrm>
          </p:grpSpPr>
          <p:cxnSp>
            <p:nvCxnSpPr>
              <p:cNvPr id="427" name="Google Shape;427;p15"/>
              <p:cNvCxnSpPr>
                <a:stCxn id="428" idx="0"/>
              </p:cNvCxnSpPr>
              <p:nvPr/>
            </p:nvCxnSpPr>
            <p:spPr>
              <a:xfrm rot="10800000">
                <a:off x="52458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9" name="Google Shape;429;p15"/>
              <p:cNvSpPr/>
              <p:nvPr/>
            </p:nvSpPr>
            <p:spPr>
              <a:xfrm>
                <a:off x="49132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49982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3000" b="1">
                    <a:solidFill>
                      <a:srgbClr val="F8FAFB"/>
                    </a:solidFill>
                    <a:latin typeface="Barlow Condensed"/>
                    <a:ea typeface="Barlow Condensed"/>
                    <a:cs typeface="Barlow Condensed"/>
                    <a:sym typeface="Barlow Condensed"/>
                  </a:rPr>
                  <a:t>3</a:t>
                </a:r>
                <a:endParaRPr sz="3000" b="1">
                  <a:solidFill>
                    <a:srgbClr val="F8FAFB"/>
                  </a:solidFill>
                  <a:latin typeface="Barlow Condensed"/>
                  <a:ea typeface="Barlow Condensed"/>
                  <a:cs typeface="Barlow Condensed"/>
                  <a:sym typeface="Barlow Condensed"/>
                </a:endParaRPr>
              </a:p>
            </p:txBody>
          </p:sp>
        </p:grpSp>
        <p:grpSp>
          <p:nvGrpSpPr>
            <p:cNvPr id="430" name="Google Shape;430;p15"/>
            <p:cNvGrpSpPr/>
            <p:nvPr/>
          </p:nvGrpSpPr>
          <p:grpSpPr>
            <a:xfrm>
              <a:off x="6260850" y="2255189"/>
              <a:ext cx="665100" cy="873971"/>
              <a:chOff x="6260850" y="2255189"/>
              <a:chExt cx="665100" cy="873971"/>
            </a:xfrm>
          </p:grpSpPr>
          <p:cxnSp>
            <p:nvCxnSpPr>
              <p:cNvPr id="431" name="Google Shape;431;p15"/>
              <p:cNvCxnSpPr>
                <a:stCxn id="432" idx="4"/>
              </p:cNvCxnSpPr>
              <p:nvPr/>
            </p:nvCxnSpPr>
            <p:spPr>
              <a:xfrm>
                <a:off x="65934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3" name="Google Shape;433;p15"/>
              <p:cNvSpPr/>
              <p:nvPr/>
            </p:nvSpPr>
            <p:spPr>
              <a:xfrm>
                <a:off x="62608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3458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3000" b="1">
                    <a:solidFill>
                      <a:srgbClr val="F8FAFB"/>
                    </a:solidFill>
                    <a:latin typeface="Barlow Condensed"/>
                    <a:ea typeface="Barlow Condensed"/>
                    <a:cs typeface="Barlow Condensed"/>
                    <a:sym typeface="Barlow Condensed"/>
                  </a:rPr>
                  <a:t>4</a:t>
                </a:r>
                <a:endParaRPr sz="3000" b="1">
                  <a:solidFill>
                    <a:srgbClr val="F8FAFB"/>
                  </a:solidFill>
                  <a:latin typeface="Barlow Condensed"/>
                  <a:ea typeface="Barlow Condensed"/>
                  <a:cs typeface="Barlow Condensed"/>
                  <a:sym typeface="Barlow Condensed"/>
                </a:endParaRPr>
              </a:p>
            </p:txBody>
          </p:sp>
        </p:grpSp>
      </p:grpSp>
      <p:grpSp>
        <p:nvGrpSpPr>
          <p:cNvPr id="434" name="Google Shape;434;p15"/>
          <p:cNvGrpSpPr/>
          <p:nvPr/>
        </p:nvGrpSpPr>
        <p:grpSpPr>
          <a:xfrm>
            <a:off x="1750054" y="1891498"/>
            <a:ext cx="5608992" cy="1328284"/>
            <a:chOff x="2218050" y="2014360"/>
            <a:chExt cx="4707900" cy="1114800"/>
          </a:xfrm>
        </p:grpSpPr>
        <p:cxnSp>
          <p:nvCxnSpPr>
            <p:cNvPr id="435" name="Google Shape;435;p15"/>
            <p:cNvCxnSpPr>
              <a:stCxn id="436" idx="3"/>
              <a:endCxn id="437" idx="1"/>
            </p:cNvCxnSpPr>
            <p:nvPr/>
          </p:nvCxnSpPr>
          <p:spPr>
            <a:xfrm rot="10800000" flipH="1">
              <a:off x="2854045" y="2573647"/>
              <a:ext cx="3436500" cy="14100"/>
            </a:xfrm>
            <a:prstGeom prst="straightConnector1">
              <a:avLst/>
            </a:prstGeom>
            <a:noFill/>
            <a:ln w="28575" cap="flat" cmpd="sng">
              <a:solidFill>
                <a:srgbClr val="F5413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grpSp>
          <p:nvGrpSpPr>
            <p:cNvPr id="438" name="Google Shape;438;p15"/>
            <p:cNvGrpSpPr/>
            <p:nvPr/>
          </p:nvGrpSpPr>
          <p:grpSpPr>
            <a:xfrm>
              <a:off x="2218050" y="2014360"/>
              <a:ext cx="665100" cy="905929"/>
              <a:chOff x="2218050" y="2014360"/>
              <a:chExt cx="665100" cy="905929"/>
            </a:xfrm>
          </p:grpSpPr>
          <p:cxnSp>
            <p:nvCxnSpPr>
              <p:cNvPr id="439" name="Google Shape;439;p15"/>
              <p:cNvCxnSpPr>
                <a:stCxn id="440" idx="0"/>
              </p:cNvCxnSpPr>
              <p:nvPr/>
            </p:nvCxnSpPr>
            <p:spPr>
              <a:xfrm rot="10800000">
                <a:off x="25506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41" name="Google Shape;441;p15"/>
              <p:cNvSpPr/>
              <p:nvPr/>
            </p:nvSpPr>
            <p:spPr>
              <a:xfrm>
                <a:off x="22180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23030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15"/>
            <p:cNvGrpSpPr/>
            <p:nvPr/>
          </p:nvGrpSpPr>
          <p:grpSpPr>
            <a:xfrm>
              <a:off x="3565650" y="2255189"/>
              <a:ext cx="665100" cy="873971"/>
              <a:chOff x="3565650" y="2255189"/>
              <a:chExt cx="665100" cy="873971"/>
            </a:xfrm>
          </p:grpSpPr>
          <p:cxnSp>
            <p:nvCxnSpPr>
              <p:cNvPr id="443" name="Google Shape;443;p15"/>
              <p:cNvCxnSpPr>
                <a:stCxn id="444" idx="4"/>
              </p:cNvCxnSpPr>
              <p:nvPr/>
            </p:nvCxnSpPr>
            <p:spPr>
              <a:xfrm>
                <a:off x="38982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45" name="Google Shape;445;p15"/>
              <p:cNvSpPr/>
              <p:nvPr/>
            </p:nvSpPr>
            <p:spPr>
              <a:xfrm>
                <a:off x="35656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36506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4913250" y="2014360"/>
              <a:ext cx="665100" cy="905929"/>
              <a:chOff x="4913250" y="2014360"/>
              <a:chExt cx="665100" cy="905929"/>
            </a:xfrm>
          </p:grpSpPr>
          <p:cxnSp>
            <p:nvCxnSpPr>
              <p:cNvPr id="447" name="Google Shape;447;p15"/>
              <p:cNvCxnSpPr>
                <a:stCxn id="448" idx="0"/>
              </p:cNvCxnSpPr>
              <p:nvPr/>
            </p:nvCxnSpPr>
            <p:spPr>
              <a:xfrm rot="10800000">
                <a:off x="52458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49" name="Google Shape;449;p15"/>
              <p:cNvSpPr/>
              <p:nvPr/>
            </p:nvSpPr>
            <p:spPr>
              <a:xfrm>
                <a:off x="49132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49982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15"/>
            <p:cNvGrpSpPr/>
            <p:nvPr/>
          </p:nvGrpSpPr>
          <p:grpSpPr>
            <a:xfrm>
              <a:off x="6260850" y="2255189"/>
              <a:ext cx="665100" cy="873971"/>
              <a:chOff x="6260850" y="2255189"/>
              <a:chExt cx="665100" cy="873971"/>
            </a:xfrm>
          </p:grpSpPr>
          <p:cxnSp>
            <p:nvCxnSpPr>
              <p:cNvPr id="451" name="Google Shape;451;p15"/>
              <p:cNvCxnSpPr>
                <a:stCxn id="452" idx="4"/>
              </p:cNvCxnSpPr>
              <p:nvPr/>
            </p:nvCxnSpPr>
            <p:spPr>
              <a:xfrm>
                <a:off x="65934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53" name="Google Shape;453;p15"/>
              <p:cNvSpPr/>
              <p:nvPr/>
            </p:nvSpPr>
            <p:spPr>
              <a:xfrm>
                <a:off x="62608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63458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6" name="Google Shape;436;p15"/>
          <p:cNvSpPr txBox="1"/>
          <p:nvPr/>
        </p:nvSpPr>
        <p:spPr>
          <a:xfrm>
            <a:off x="1794678" y="2230439"/>
            <a:ext cx="7131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sz="24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454" name="Google Shape;454;p15"/>
          <p:cNvSpPr txBox="1"/>
          <p:nvPr/>
        </p:nvSpPr>
        <p:spPr>
          <a:xfrm>
            <a:off x="3395458" y="2211316"/>
            <a:ext cx="7131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24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455" name="Google Shape;455;p15"/>
          <p:cNvSpPr txBox="1"/>
          <p:nvPr/>
        </p:nvSpPr>
        <p:spPr>
          <a:xfrm>
            <a:off x="5001064" y="2230439"/>
            <a:ext cx="7131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sz="24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437" name="Google Shape;437;p15"/>
          <p:cNvSpPr txBox="1"/>
          <p:nvPr/>
        </p:nvSpPr>
        <p:spPr>
          <a:xfrm>
            <a:off x="6602132" y="2213567"/>
            <a:ext cx="7131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sz="24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6"/>
          <p:cNvSpPr txBox="1">
            <a:spLocks noGrp="1"/>
          </p:cNvSpPr>
          <p:nvPr>
            <p:ph type="ctrTitle"/>
          </p:nvPr>
        </p:nvSpPr>
        <p:spPr>
          <a:xfrm>
            <a:off x="3590125" y="2087350"/>
            <a:ext cx="5313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FUNZIONE DI FITNESS</a:t>
            </a:r>
            <a:endParaRPr/>
          </a:p>
        </p:txBody>
      </p:sp>
      <p:sp>
        <p:nvSpPr>
          <p:cNvPr id="461" name="Google Shape;461;p16"/>
          <p:cNvSpPr txBox="1">
            <a:spLocks noGrp="1"/>
          </p:cNvSpPr>
          <p:nvPr>
            <p:ph type="subTitle" idx="1"/>
          </p:nvPr>
        </p:nvSpPr>
        <p:spPr>
          <a:xfrm>
            <a:off x="1264975" y="2634475"/>
            <a:ext cx="4903200" cy="23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La funzione di fitness rappresenta il calcolo computazionale che valuta la qualità dei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cromosomi come soluzioni di un particolare problema e determina quindi il raggiungimento di criteri e obiettivi come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il tempo di completamento, utilizzo delle risorse o minimizzazione dei costi.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SELEZIONE</a:t>
            </a:r>
            <a:endParaRPr/>
          </a:p>
        </p:txBody>
      </p:sp>
      <p:cxnSp>
        <p:nvCxnSpPr>
          <p:cNvPr id="467" name="Google Shape;467;p17"/>
          <p:cNvCxnSpPr/>
          <p:nvPr/>
        </p:nvCxnSpPr>
        <p:spPr>
          <a:xfrm>
            <a:off x="951750" y="2071450"/>
            <a:ext cx="75057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8" name="Google Shape;468;p17"/>
          <p:cNvSpPr txBox="1">
            <a:spLocks noGrp="1"/>
          </p:cNvSpPr>
          <p:nvPr>
            <p:ph type="ctrTitle"/>
          </p:nvPr>
        </p:nvSpPr>
        <p:spPr>
          <a:xfrm>
            <a:off x="770700" y="840700"/>
            <a:ext cx="7734900" cy="98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Processo che usa la fitness per guidare l'evoluzione: i cromosomi più adatti alla sopravvivenza hanno la possibilità di essere selezionati più volte o anche essere ricombinati.</a:t>
            </a:r>
            <a:endParaRPr sz="1800"/>
          </a:p>
        </p:txBody>
      </p:sp>
      <p:sp>
        <p:nvSpPr>
          <p:cNvPr id="469" name="Google Shape;469;p17"/>
          <p:cNvSpPr txBox="1">
            <a:spLocks noGrp="1"/>
          </p:cNvSpPr>
          <p:nvPr>
            <p:ph type="ctrTitle"/>
          </p:nvPr>
        </p:nvSpPr>
        <p:spPr>
          <a:xfrm>
            <a:off x="951750" y="2390075"/>
            <a:ext cx="36204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CDC3"/>
              </a:buClr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Roulette Wheel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CDC3"/>
              </a:buClr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Rank Selection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70" name="Google Shape;470;p17"/>
          <p:cNvSpPr txBox="1"/>
          <p:nvPr/>
        </p:nvSpPr>
        <p:spPr>
          <a:xfrm>
            <a:off x="4493700" y="2401350"/>
            <a:ext cx="40119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CDC3"/>
              </a:buClr>
              <a:buSzPts val="1600"/>
              <a:buFont typeface="Arvo"/>
              <a:buChar char="●"/>
            </a:pPr>
            <a:r>
              <a:rPr lang="es" sz="1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Tournament Selection</a:t>
            </a:r>
            <a:endParaRPr sz="16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CDC3"/>
              </a:buClr>
              <a:buSzPts val="1600"/>
              <a:buFont typeface="Arvo"/>
              <a:buChar char="●"/>
            </a:pPr>
            <a:r>
              <a:rPr lang="es" sz="1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Truncation Selection</a:t>
            </a:r>
            <a:endParaRPr sz="16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719</Words>
  <Application>Microsoft Office PowerPoint</Application>
  <PresentationFormat>On-screen Show (16:9)</PresentationFormat>
  <Paragraphs>115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Barlow Condensed SemiBold</vt:lpstr>
      <vt:lpstr>Fira Sans Extra Condensed Medium</vt:lpstr>
      <vt:lpstr>Roboto Slab</vt:lpstr>
      <vt:lpstr>Arial</vt:lpstr>
      <vt:lpstr>Barlow Condensed Medium</vt:lpstr>
      <vt:lpstr>Arvo</vt:lpstr>
      <vt:lpstr>Barlow Condensed</vt:lpstr>
      <vt:lpstr>My Creative CV by slidesgo</vt:lpstr>
      <vt:lpstr>OTTIMIZZAZIONE CON ALGORITMI GENETICI</vt:lpstr>
      <vt:lpstr>OTTIMIZZARE</vt:lpstr>
      <vt:lpstr>ALGORITMI GENETICI</vt:lpstr>
      <vt:lpstr>ALGORITMI GENETICI</vt:lpstr>
      <vt:lpstr>OTTIMIZZAZIONE</vt:lpstr>
      <vt:lpstr>OBIETTIVI: migliorare le performance</vt:lpstr>
      <vt:lpstr>CODIFICA DEI CROMOSOMI</vt:lpstr>
      <vt:lpstr>FUNZIONE DI FITNESS</vt:lpstr>
      <vt:lpstr>SELEZIONE</vt:lpstr>
      <vt:lpstr>RICOMBINAZIONE</vt:lpstr>
      <vt:lpstr>MUTAZIONE</vt:lpstr>
      <vt:lpstr>SCHEMA EVOLUTIVO</vt:lpstr>
      <vt:lpstr>ESEMPIO DI CODICE Travelling Salesman Problem</vt:lpstr>
      <vt:lpstr>ROULETTE WHEEL SELECTION GA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OTTIMIZZAZIONE CON ALGORITMI GENETICI</dc:title>
  <cp:lastModifiedBy>Chiara Simoni - chiara.simoni6@studio.unibo.it</cp:lastModifiedBy>
  <cp:revision>8</cp:revision>
  <dcterms:modified xsi:type="dcterms:W3CDTF">2019-05-21T09:21:37Z</dcterms:modified>
</cp:coreProperties>
</file>