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Cousin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693E17-F26E-409A-9B44-061235D4A2C6}">
  <a:tblStyle styleId="{C8693E17-F26E-409A-9B44-061235D4A2C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usin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usine-italic.fntdata"/><Relationship Id="rId30" Type="http://schemas.openxmlformats.org/officeDocument/2006/relationships/font" Target="fonts/Cousine-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usin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ef3996aff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f3996af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f3996aff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f3996af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f3996aff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f3996af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ef3996aff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f3996af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f3996aff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f3996af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ef3996aff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f3996af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ef3996aff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ef3996af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ef3996aff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f3996af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e08da087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08da0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ef3996aff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ef3996af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ef3996aff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f3996a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ef3996aff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f3996af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ef3996af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ef3996a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ef3996af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ef3996a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ef3996aff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ef3996af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914400" y="2980864"/>
            <a:ext cx="7212600" cy="11598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b="1" sz="4800"/>
            </a:lvl1pPr>
            <a:lvl2pPr lvl="1">
              <a:spcBef>
                <a:spcPts val="0"/>
              </a:spcBef>
              <a:spcAft>
                <a:spcPts val="0"/>
              </a:spcAft>
              <a:buSzPts val="4800"/>
              <a:buNone/>
              <a:defRPr b="1" sz="4800"/>
            </a:lvl2pPr>
            <a:lvl3pPr lvl="2">
              <a:spcBef>
                <a:spcPts val="0"/>
              </a:spcBef>
              <a:spcAft>
                <a:spcPts val="0"/>
              </a:spcAft>
              <a:buSzPts val="4800"/>
              <a:buNone/>
              <a:defRPr b="1" sz="4800"/>
            </a:lvl3pPr>
            <a:lvl4pPr lvl="3">
              <a:spcBef>
                <a:spcPts val="0"/>
              </a:spcBef>
              <a:spcAft>
                <a:spcPts val="0"/>
              </a:spcAft>
              <a:buSzPts val="4800"/>
              <a:buNone/>
              <a:defRPr b="1" sz="4800"/>
            </a:lvl4pPr>
            <a:lvl5pPr lvl="4">
              <a:spcBef>
                <a:spcPts val="0"/>
              </a:spcBef>
              <a:spcAft>
                <a:spcPts val="0"/>
              </a:spcAft>
              <a:buSzPts val="4800"/>
              <a:buNone/>
              <a:defRPr b="1" sz="4800"/>
            </a:lvl5pPr>
            <a:lvl6pPr lvl="5">
              <a:spcBef>
                <a:spcPts val="0"/>
              </a:spcBef>
              <a:spcAft>
                <a:spcPts val="0"/>
              </a:spcAft>
              <a:buSzPts val="4800"/>
              <a:buNone/>
              <a:defRPr b="1" sz="4800"/>
            </a:lvl6pPr>
            <a:lvl7pPr lvl="6">
              <a:spcBef>
                <a:spcPts val="0"/>
              </a:spcBef>
              <a:spcAft>
                <a:spcPts val="0"/>
              </a:spcAft>
              <a:buSzPts val="4800"/>
              <a:buNone/>
              <a:defRPr b="1" sz="4800"/>
            </a:lvl7pPr>
            <a:lvl8pPr lvl="7">
              <a:spcBef>
                <a:spcPts val="0"/>
              </a:spcBef>
              <a:spcAft>
                <a:spcPts val="0"/>
              </a:spcAft>
              <a:buSzPts val="4800"/>
              <a:buNone/>
              <a:defRPr b="1" sz="4800"/>
            </a:lvl8pPr>
            <a:lvl9pPr lvl="8">
              <a:spcBef>
                <a:spcPts val="0"/>
              </a:spcBef>
              <a:spcAft>
                <a:spcPts val="0"/>
              </a:spcAft>
              <a:buSzPts val="4800"/>
              <a:buNone/>
              <a:defRPr b="1" sz="4800"/>
            </a:lvl9pPr>
          </a:lstStyle>
          <a:p/>
        </p:txBody>
      </p:sp>
      <p:sp>
        <p:nvSpPr>
          <p:cNvPr id="13" name="Google Shape;13;p2"/>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14" name="Google Shape;14;p2"/>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16" name="Google Shape;16;p2"/>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17" name="Google Shape;17;p2"/>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8" name="Shape 18"/>
        <p:cNvGrpSpPr/>
        <p:nvPr/>
      </p:nvGrpSpPr>
      <p:grpSpPr>
        <a:xfrm>
          <a:off x="0" y="0"/>
          <a:ext cx="0" cy="0"/>
          <a:chOff x="0" y="0"/>
          <a:chExt cx="0" cy="0"/>
        </a:xfrm>
      </p:grpSpPr>
      <p:sp>
        <p:nvSpPr>
          <p:cNvPr id="19" name="Google Shape;19;p3"/>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med" w="med" type="none"/>
            <a:tailEnd len="med" w="med" type="none"/>
          </a:ln>
        </p:spPr>
      </p:sp>
      <p:sp>
        <p:nvSpPr>
          <p:cNvPr id="20" name="Google Shape;20;p3"/>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2" name="Google Shape;22;p3"/>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med" w="med" type="none"/>
            <a:tailEnd len="med" w="med" type="none"/>
          </a:ln>
        </p:spPr>
      </p:sp>
      <p:sp>
        <p:nvSpPr>
          <p:cNvPr id="23" name="Google Shape;23;p3"/>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ctrTitle"/>
          </p:nvPr>
        </p:nvSpPr>
        <p:spPr>
          <a:xfrm>
            <a:off x="921200" y="1509206"/>
            <a:ext cx="72057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3600"/>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25" name="Google Shape;25;p3"/>
          <p:cNvSpPr txBox="1"/>
          <p:nvPr>
            <p:ph idx="1" type="subTitle"/>
          </p:nvPr>
        </p:nvSpPr>
        <p:spPr>
          <a:xfrm>
            <a:off x="4698564" y="3108819"/>
            <a:ext cx="35424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2400"/>
              <a:buNone/>
              <a:defRPr>
                <a:solidFill>
                  <a:srgbClr val="FFFFFF"/>
                </a:solidFill>
              </a:defRPr>
            </a:lvl4pPr>
            <a:lvl5pPr lvl="4" rtl="0" algn="r">
              <a:spcBef>
                <a:spcPts val="0"/>
              </a:spcBef>
              <a:spcAft>
                <a:spcPts val="0"/>
              </a:spcAft>
              <a:buClr>
                <a:srgbClr val="FFFFFF"/>
              </a:buClr>
              <a:buSzPts val="2400"/>
              <a:buNone/>
              <a:defRPr>
                <a:solidFill>
                  <a:srgbClr val="FFFFFF"/>
                </a:solidFill>
              </a:defRPr>
            </a:lvl5pPr>
            <a:lvl6pPr lvl="5" rtl="0" algn="r">
              <a:spcBef>
                <a:spcPts val="0"/>
              </a:spcBef>
              <a:spcAft>
                <a:spcPts val="0"/>
              </a:spcAft>
              <a:buClr>
                <a:srgbClr val="FFFFFF"/>
              </a:buClr>
              <a:buSzPts val="2400"/>
              <a:buNone/>
              <a:defRPr>
                <a:solidFill>
                  <a:srgbClr val="FFFFFF"/>
                </a:solidFill>
              </a:defRPr>
            </a:lvl6pPr>
            <a:lvl7pPr lvl="6" rtl="0" algn="r">
              <a:spcBef>
                <a:spcPts val="0"/>
              </a:spcBef>
              <a:spcAft>
                <a:spcPts val="0"/>
              </a:spcAft>
              <a:buClr>
                <a:srgbClr val="FFFFFF"/>
              </a:buClr>
              <a:buSzPts val="2400"/>
              <a:buNone/>
              <a:defRPr>
                <a:solidFill>
                  <a:srgbClr val="FFFFFF"/>
                </a:solidFill>
              </a:defRPr>
            </a:lvl7pPr>
            <a:lvl8pPr lvl="7" rtl="0" algn="r">
              <a:spcBef>
                <a:spcPts val="0"/>
              </a:spcBef>
              <a:spcAft>
                <a:spcPts val="0"/>
              </a:spcAft>
              <a:buClr>
                <a:srgbClr val="FFFFFF"/>
              </a:buClr>
              <a:buSzPts val="2400"/>
              <a:buNone/>
              <a:defRPr>
                <a:solidFill>
                  <a:srgbClr val="FFFFFF"/>
                </a:solidFill>
              </a:defRPr>
            </a:lvl8pPr>
            <a:lvl9pPr lvl="8" rtl="0" algn="r">
              <a:spcBef>
                <a:spcPts val="0"/>
              </a:spcBef>
              <a:spcAft>
                <a:spcPts val="0"/>
              </a:spcAft>
              <a:buClr>
                <a:srgbClr val="FFFFFF"/>
              </a:buClr>
              <a:buSzPts val="2400"/>
              <a:buNone/>
              <a:defRPr>
                <a:solidFill>
                  <a:srgbClr val="FFFFFF"/>
                </a:solidFill>
              </a:defRPr>
            </a:lvl9pPr>
          </a:lstStyle>
          <a:p/>
        </p:txBody>
      </p:sp>
      <p:sp>
        <p:nvSpPr>
          <p:cNvPr id="26" name="Google Shape;26;p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7" name="Shape 27"/>
        <p:cNvGrpSpPr/>
        <p:nvPr/>
      </p:nvGrpSpPr>
      <p:grpSpPr>
        <a:xfrm>
          <a:off x="0" y="0"/>
          <a:ext cx="0" cy="0"/>
          <a:chOff x="0" y="0"/>
          <a:chExt cx="0" cy="0"/>
        </a:xfrm>
      </p:grpSpPr>
      <p:sp>
        <p:nvSpPr>
          <p:cNvPr id="28" name="Google Shape;28;p4"/>
          <p:cNvSpPr txBox="1"/>
          <p:nvPr>
            <p:ph idx="1" type="body"/>
          </p:nvPr>
        </p:nvSpPr>
        <p:spPr>
          <a:xfrm>
            <a:off x="1413600" y="2466600"/>
            <a:ext cx="63168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b="1" sz="2400"/>
            </a:lvl1pPr>
            <a:lvl2pPr indent="-381000" lvl="1" marL="914400" rtl="0" algn="ctr">
              <a:spcBef>
                <a:spcPts val="0"/>
              </a:spcBef>
              <a:spcAft>
                <a:spcPts val="0"/>
              </a:spcAft>
              <a:buSzPts val="2400"/>
              <a:buChar char="▫"/>
              <a:defRPr b="1"/>
            </a:lvl2pPr>
            <a:lvl3pPr indent="-381000" lvl="2" marL="1371600" rtl="0" algn="ctr">
              <a:spcBef>
                <a:spcPts val="0"/>
              </a:spcBef>
              <a:spcAft>
                <a:spcPts val="0"/>
              </a:spcAft>
              <a:buSzPts val="2400"/>
              <a:buChar char="■"/>
              <a:defRPr b="1"/>
            </a:lvl3pPr>
            <a:lvl4pPr indent="-381000" lvl="3" marL="1828800" rtl="0" algn="ctr">
              <a:spcBef>
                <a:spcPts val="0"/>
              </a:spcBef>
              <a:spcAft>
                <a:spcPts val="0"/>
              </a:spcAft>
              <a:buSzPts val="2400"/>
              <a:buChar char="●"/>
              <a:defRPr b="1" sz="2400"/>
            </a:lvl4pPr>
            <a:lvl5pPr indent="-381000" lvl="4" marL="2286000" rtl="0" algn="ctr">
              <a:spcBef>
                <a:spcPts val="0"/>
              </a:spcBef>
              <a:spcAft>
                <a:spcPts val="0"/>
              </a:spcAft>
              <a:buSzPts val="2400"/>
              <a:buChar char="○"/>
              <a:defRPr b="1" sz="2400"/>
            </a:lvl5pPr>
            <a:lvl6pPr indent="-381000" lvl="5" marL="2743200" rtl="0" algn="ctr">
              <a:spcBef>
                <a:spcPts val="0"/>
              </a:spcBef>
              <a:spcAft>
                <a:spcPts val="0"/>
              </a:spcAft>
              <a:buSzPts val="2400"/>
              <a:buChar char="■"/>
              <a:defRPr b="1" sz="2400"/>
            </a:lvl6pPr>
            <a:lvl7pPr indent="-381000" lvl="6" marL="3200400" rtl="0" algn="ctr">
              <a:spcBef>
                <a:spcPts val="0"/>
              </a:spcBef>
              <a:spcAft>
                <a:spcPts val="0"/>
              </a:spcAft>
              <a:buSzPts val="2400"/>
              <a:buChar char="●"/>
              <a:defRPr b="1" sz="2400"/>
            </a:lvl7pPr>
            <a:lvl8pPr indent="-381000" lvl="7" marL="3657600" rtl="0" algn="ctr">
              <a:spcBef>
                <a:spcPts val="0"/>
              </a:spcBef>
              <a:spcAft>
                <a:spcPts val="0"/>
              </a:spcAft>
              <a:buSzPts val="2400"/>
              <a:buChar char="○"/>
              <a:defRPr b="1" sz="2400"/>
            </a:lvl8pPr>
            <a:lvl9pPr indent="-381000" lvl="8" marL="4114800" algn="ctr">
              <a:spcBef>
                <a:spcPts val="0"/>
              </a:spcBef>
              <a:spcAft>
                <a:spcPts val="0"/>
              </a:spcAft>
              <a:buSzPts val="2400"/>
              <a:buChar char="■"/>
              <a:defRPr b="1" sz="2400"/>
            </a:lvl9pPr>
          </a:lstStyle>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a:endCxn id="30" idx="1"/>
            </p:cNvCxnSpPr>
            <p:nvPr/>
          </p:nvCxnSpPr>
          <p:spPr>
            <a:xfrm>
              <a:off x="3890221" y="1267893"/>
              <a:ext cx="211800" cy="212100"/>
            </a:xfrm>
            <a:prstGeom prst="straightConnector1">
              <a:avLst/>
            </a:prstGeom>
            <a:noFill/>
            <a:ln cap="flat" cmpd="sng" w="9525">
              <a:solidFill>
                <a:srgbClr val="FFFFFF"/>
              </a:solidFill>
              <a:prstDash val="dash"/>
              <a:round/>
              <a:headEnd len="med" w="med" type="none"/>
              <a:tailEnd len="med" w="med" type="none"/>
            </a:ln>
          </p:spPr>
        </p:cxnSp>
        <p:cxnSp>
          <p:nvCxnSpPr>
            <p:cNvPr id="33" name="Google Shape;33;p4"/>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34" name="Google Shape;34;p4"/>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cap="flat" cmpd="sng" w="9525">
              <a:solidFill>
                <a:srgbClr val="FFFFFF"/>
              </a:solidFill>
              <a:prstDash val="dash"/>
              <a:round/>
              <a:headEnd len="med" w="med" type="none"/>
              <a:tailEnd len="med" w="med" type="none"/>
            </a:ln>
          </p:spPr>
        </p:cxnSp>
        <p:cxnSp>
          <p:nvCxnSpPr>
            <p:cNvPr id="36" name="Google Shape;36;p4"/>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37" name="Google Shape;37;p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8" name="Shape 38"/>
        <p:cNvGrpSpPr/>
        <p:nvPr/>
      </p:nvGrpSpPr>
      <p:grpSpPr>
        <a:xfrm>
          <a:off x="0" y="0"/>
          <a:ext cx="0" cy="0"/>
          <a:chOff x="0" y="0"/>
          <a:chExt cx="0" cy="0"/>
        </a:xfrm>
      </p:grpSpPr>
      <p:sp>
        <p:nvSpPr>
          <p:cNvPr id="39" name="Google Shape;39;p5"/>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 name="Google Shape;40;p5"/>
          <p:cNvSpPr txBox="1"/>
          <p:nvPr>
            <p:ph idx="1" type="body"/>
          </p:nvPr>
        </p:nvSpPr>
        <p:spPr>
          <a:xfrm>
            <a:off x="343225" y="1125000"/>
            <a:ext cx="8290800" cy="36390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1" name="Google Shape;41;p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6"/>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 name="Google Shape;45;p6"/>
          <p:cNvSpPr txBox="1"/>
          <p:nvPr>
            <p:ph idx="2" type="body"/>
          </p:nvPr>
        </p:nvSpPr>
        <p:spPr>
          <a:xfrm>
            <a:off x="4731381" y="1239803"/>
            <a:ext cx="3994500" cy="37257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6" name="Google Shape;46;p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7" name="Shape 47"/>
        <p:cNvGrpSpPr/>
        <p:nvPr/>
      </p:nvGrpSpPr>
      <p:grpSpPr>
        <a:xfrm>
          <a:off x="0" y="0"/>
          <a:ext cx="0" cy="0"/>
          <a:chOff x="0" y="0"/>
          <a:chExt cx="0" cy="0"/>
        </a:xfrm>
      </p:grpSpPr>
      <p:sp>
        <p:nvSpPr>
          <p:cNvPr id="48" name="Google Shape;48;p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7"/>
          <p:cNvSpPr txBox="1"/>
          <p:nvPr>
            <p:ph idx="1" type="body"/>
          </p:nvPr>
        </p:nvSpPr>
        <p:spPr>
          <a:xfrm>
            <a:off x="457200"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0" name="Google Shape;50;p7"/>
          <p:cNvSpPr txBox="1"/>
          <p:nvPr>
            <p:ph idx="2" type="body"/>
          </p:nvPr>
        </p:nvSpPr>
        <p:spPr>
          <a:xfrm>
            <a:off x="3223964"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1" name="Google Shape;51;p7"/>
          <p:cNvSpPr txBox="1"/>
          <p:nvPr>
            <p:ph idx="3" type="body"/>
          </p:nvPr>
        </p:nvSpPr>
        <p:spPr>
          <a:xfrm>
            <a:off x="5990727" y="1234143"/>
            <a:ext cx="2631900" cy="3348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2" name="Google Shape;52;p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 name="Google Shape;55;p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indent="-381000" lvl="1" marL="914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indent="-381000" lvl="2" marL="1371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indent="-381000" lvl="3" marL="1828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indent="-381000" lvl="4" marL="2286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indent="-381000" lvl="5" marL="27432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indent="-381000" lvl="6" marL="32004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indent="-381000" lvl="7" marL="36576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indent="-381000" lvl="8" marL="41148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1"/>
          <p:cNvSpPr txBox="1"/>
          <p:nvPr>
            <p:ph type="ctrTitle"/>
          </p:nvPr>
        </p:nvSpPr>
        <p:spPr>
          <a:xfrm>
            <a:off x="965700" y="2622153"/>
            <a:ext cx="7212600" cy="145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Assessment of Monitoring Tools</a:t>
            </a:r>
            <a:endParaRPr/>
          </a:p>
        </p:txBody>
      </p:sp>
      <p:sp>
        <p:nvSpPr>
          <p:cNvPr id="66" name="Google Shape;66;p11"/>
          <p:cNvSpPr txBox="1"/>
          <p:nvPr/>
        </p:nvSpPr>
        <p:spPr>
          <a:xfrm>
            <a:off x="2617650" y="881925"/>
            <a:ext cx="3908700" cy="5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PROJECT WORK ON INFRASTRUCTURES FOR CLOUD COMPUTING AND BIG DATA</a:t>
            </a:r>
            <a:endParaRPr sz="1100">
              <a:solidFill>
                <a:srgbClr val="FFFFFF"/>
              </a:solidFill>
              <a:latin typeface="Cousine"/>
              <a:ea typeface="Cousine"/>
              <a:cs typeface="Cousine"/>
              <a:sym typeface="Cousi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MONASCA</a:t>
            </a:r>
            <a:r>
              <a:rPr b="1" lang="en"/>
              <a:t> ARCHITECTURE</a:t>
            </a:r>
            <a:endParaRPr b="1"/>
          </a:p>
        </p:txBody>
      </p:sp>
      <p:sp>
        <p:nvSpPr>
          <p:cNvPr id="134" name="Google Shape;134;p2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0"/>
          <p:cNvPicPr preferRelativeResize="0"/>
          <p:nvPr/>
        </p:nvPicPr>
        <p:blipFill>
          <a:blip r:embed="rId3">
            <a:alphaModFix/>
          </a:blip>
          <a:stretch>
            <a:fillRect/>
          </a:stretch>
        </p:blipFill>
        <p:spPr>
          <a:xfrm>
            <a:off x="1209375" y="1002007"/>
            <a:ext cx="6725242" cy="39314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idx="1" type="body"/>
          </p:nvPr>
        </p:nvSpPr>
        <p:spPr>
          <a:xfrm>
            <a:off x="344575" y="310150"/>
            <a:ext cx="3994500" cy="321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Metrics</a:t>
            </a:r>
            <a:endParaRPr b="1" sz="2000"/>
          </a:p>
          <a:p>
            <a:pPr indent="0" lvl="0" marL="0" rtl="0" algn="l">
              <a:spcBef>
                <a:spcPts val="600"/>
              </a:spcBef>
              <a:spcAft>
                <a:spcPts val="0"/>
              </a:spcAft>
              <a:buNone/>
            </a:pPr>
            <a:r>
              <a:rPr lang="en" sz="1400"/>
              <a:t>Uniquely identified by a name and a specific set of dimensions. The dimension is identified by a (key, value) pair. A measurement is a metric instance with a value and a timestamp. </a:t>
            </a:r>
            <a:endParaRPr sz="1400"/>
          </a:p>
          <a:p>
            <a:pPr indent="0" lvl="0" marL="0" rtl="0" algn="l">
              <a:spcBef>
                <a:spcPts val="600"/>
              </a:spcBef>
              <a:spcAft>
                <a:spcPts val="0"/>
              </a:spcAft>
              <a:buNone/>
            </a:pPr>
            <a:r>
              <a:rPr lang="en" sz="1400"/>
              <a:t>Metrics can be defined manually from the Monasca CLI using the monasca metric-create</a:t>
            </a:r>
            <a:endParaRPr sz="1400"/>
          </a:p>
          <a:p>
            <a:pPr indent="0" lvl="0" marL="0" rtl="0" algn="l">
              <a:spcBef>
                <a:spcPts val="600"/>
              </a:spcBef>
              <a:spcAft>
                <a:spcPts val="0"/>
              </a:spcAft>
              <a:buNone/>
            </a:pPr>
            <a:r>
              <a:rPr lang="en" sz="1400"/>
              <a:t>command.</a:t>
            </a:r>
            <a:endParaRPr sz="1400"/>
          </a:p>
        </p:txBody>
      </p:sp>
      <p:sp>
        <p:nvSpPr>
          <p:cNvPr id="141" name="Google Shape;141;p21"/>
          <p:cNvSpPr txBox="1"/>
          <p:nvPr>
            <p:ph idx="2" type="body"/>
          </p:nvPr>
        </p:nvSpPr>
        <p:spPr>
          <a:xfrm>
            <a:off x="344575" y="3216575"/>
            <a:ext cx="3994500" cy="1716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Alarms</a:t>
            </a:r>
            <a:endParaRPr b="1" sz="2000"/>
          </a:p>
          <a:p>
            <a:pPr indent="0" lvl="0" marL="0" rtl="0" algn="l">
              <a:spcBef>
                <a:spcPts val="600"/>
              </a:spcBef>
              <a:spcAft>
                <a:spcPts val="0"/>
              </a:spcAft>
              <a:buNone/>
            </a:pPr>
            <a:r>
              <a:rPr lang="en" sz="1400"/>
              <a:t>Identified by a severity level (LOW, MEDIUM, HIGH, CRITICAL) and an expression, composed by a mathematical function, a metric, a comparator and a threshold.</a:t>
            </a:r>
            <a:endParaRPr sz="1400"/>
          </a:p>
        </p:txBody>
      </p:sp>
      <p:sp>
        <p:nvSpPr>
          <p:cNvPr id="142" name="Google Shape;142;p2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1"/>
          <p:cNvSpPr txBox="1"/>
          <p:nvPr>
            <p:ph idx="2" type="body"/>
          </p:nvPr>
        </p:nvSpPr>
        <p:spPr>
          <a:xfrm>
            <a:off x="4426550" y="310150"/>
            <a:ext cx="3994500" cy="188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Notifications</a:t>
            </a:r>
            <a:endParaRPr b="1" sz="2000"/>
          </a:p>
          <a:p>
            <a:pPr indent="0" lvl="0" marL="0" rtl="0" algn="l">
              <a:spcBef>
                <a:spcPts val="600"/>
              </a:spcBef>
              <a:spcAft>
                <a:spcPts val="0"/>
              </a:spcAft>
              <a:buNone/>
            </a:pPr>
            <a:r>
              <a:rPr lang="en" sz="1400"/>
              <a:t>Through either the Horizon Dashboard or using the Monasca CLI, notifications can be created.</a:t>
            </a:r>
            <a:endParaRPr sz="1400"/>
          </a:p>
          <a:p>
            <a:pPr indent="0" lvl="0" marL="0" rtl="0" algn="l">
              <a:spcBef>
                <a:spcPts val="600"/>
              </a:spcBef>
              <a:spcAft>
                <a:spcPts val="0"/>
              </a:spcAft>
              <a:buNone/>
            </a:pPr>
            <a:r>
              <a:rPr lang="en" sz="1400"/>
              <a:t>Integration with Slack, email and HipChat.</a:t>
            </a:r>
            <a:endParaRPr sz="1400"/>
          </a:p>
          <a:p>
            <a:pPr indent="0" lvl="0" marL="0" rtl="0" algn="l">
              <a:spcBef>
                <a:spcPts val="600"/>
              </a:spcBef>
              <a:spcAft>
                <a:spcPts val="0"/>
              </a:spcAft>
              <a:buNone/>
            </a:pPr>
            <a:r>
              <a:t/>
            </a:r>
            <a:endParaRPr sz="1400"/>
          </a:p>
        </p:txBody>
      </p:sp>
      <p:sp>
        <p:nvSpPr>
          <p:cNvPr id="144" name="Google Shape;144;p21"/>
          <p:cNvSpPr txBox="1"/>
          <p:nvPr>
            <p:ph idx="2" type="body"/>
          </p:nvPr>
        </p:nvSpPr>
        <p:spPr>
          <a:xfrm>
            <a:off x="4528650" y="2199850"/>
            <a:ext cx="3994500" cy="188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Plugins</a:t>
            </a:r>
            <a:endParaRPr b="1" sz="2000"/>
          </a:p>
          <a:p>
            <a:pPr indent="-317500" lvl="0" marL="457200" rtl="0" algn="l">
              <a:spcBef>
                <a:spcPts val="600"/>
              </a:spcBef>
              <a:spcAft>
                <a:spcPts val="0"/>
              </a:spcAft>
              <a:buSzPts val="1400"/>
              <a:buChar char="▪"/>
            </a:pPr>
            <a:r>
              <a:rPr lang="en" sz="1400"/>
              <a:t>Integration with Grafana platform.</a:t>
            </a:r>
            <a:endParaRPr sz="1400"/>
          </a:p>
          <a:p>
            <a:pPr indent="0" lvl="0" marL="457200" rtl="0" algn="l">
              <a:spcBef>
                <a:spcPts val="600"/>
              </a:spcBef>
              <a:spcAft>
                <a:spcPts val="0"/>
              </a:spcAft>
              <a:buNone/>
            </a:pPr>
            <a:r>
              <a:t/>
            </a:r>
            <a:endParaRPr sz="1400"/>
          </a:p>
          <a:p>
            <a:pPr indent="-317500" lvl="0" marL="457200" rtl="0" algn="l">
              <a:spcBef>
                <a:spcPts val="600"/>
              </a:spcBef>
              <a:spcAft>
                <a:spcPts val="0"/>
              </a:spcAft>
              <a:buSzPts val="1400"/>
              <a:buChar char="▪"/>
            </a:pPr>
            <a:r>
              <a:rPr lang="en" sz="1400"/>
              <a:t>Libvirt plugin</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EXPERIMENTAL RESULTS</a:t>
            </a:r>
            <a:endParaRPr b="1"/>
          </a:p>
        </p:txBody>
      </p:sp>
      <p:sp>
        <p:nvSpPr>
          <p:cNvPr id="150" name="Google Shape;150;p22"/>
          <p:cNvSpPr txBox="1"/>
          <p:nvPr>
            <p:ph idx="1" type="body"/>
          </p:nvPr>
        </p:nvSpPr>
        <p:spPr>
          <a:xfrm>
            <a:off x="420778" y="123980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1 - Prometheus:</a:t>
            </a:r>
            <a:endParaRPr/>
          </a:p>
          <a:p>
            <a:pPr indent="-342900" lvl="0" marL="457200" rtl="0" algn="l">
              <a:spcBef>
                <a:spcPts val="600"/>
              </a:spcBef>
              <a:spcAft>
                <a:spcPts val="0"/>
              </a:spcAft>
              <a:buSzPts val="1800"/>
              <a:buChar char="▪"/>
            </a:pPr>
            <a:r>
              <a:rPr lang="en"/>
              <a:t>Deployment</a:t>
            </a:r>
            <a:endParaRPr/>
          </a:p>
          <a:p>
            <a:pPr indent="-342900" lvl="0" marL="457200" rtl="0" algn="l">
              <a:spcBef>
                <a:spcPts val="0"/>
              </a:spcBef>
              <a:spcAft>
                <a:spcPts val="0"/>
              </a:spcAft>
              <a:buSzPts val="1800"/>
              <a:buChar char="▪"/>
            </a:pPr>
            <a:r>
              <a:rPr lang="en"/>
              <a:t>Monitoring test</a:t>
            </a:r>
            <a:endParaRPr/>
          </a:p>
          <a:p>
            <a:pPr indent="-342900" lvl="0" marL="457200" rtl="0" algn="l">
              <a:spcBef>
                <a:spcPts val="0"/>
              </a:spcBef>
              <a:spcAft>
                <a:spcPts val="0"/>
              </a:spcAft>
              <a:buSzPts val="1800"/>
              <a:buChar char="▪"/>
            </a:pPr>
            <a:r>
              <a:rPr lang="en"/>
              <a:t>Linux Host monitoring with Node Exporter and Pushgateway</a:t>
            </a:r>
            <a:endParaRPr/>
          </a:p>
        </p:txBody>
      </p:sp>
      <p:sp>
        <p:nvSpPr>
          <p:cNvPr id="151" name="Google Shape;151;p22"/>
          <p:cNvSpPr txBox="1"/>
          <p:nvPr>
            <p:ph idx="2" type="body"/>
          </p:nvPr>
        </p:nvSpPr>
        <p:spPr>
          <a:xfrm>
            <a:off x="4731375" y="1239800"/>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2 - Monasca:</a:t>
            </a:r>
            <a:endParaRPr/>
          </a:p>
          <a:p>
            <a:pPr indent="-342900" lvl="0" marL="457200" rtl="0" algn="l">
              <a:spcBef>
                <a:spcPts val="600"/>
              </a:spcBef>
              <a:spcAft>
                <a:spcPts val="0"/>
              </a:spcAft>
              <a:buSzPts val="1800"/>
              <a:buChar char="▪"/>
            </a:pPr>
            <a:r>
              <a:rPr lang="en"/>
              <a:t>Deployment</a:t>
            </a:r>
            <a:endParaRPr/>
          </a:p>
          <a:p>
            <a:pPr indent="-342900" lvl="0" marL="457200" rtl="0" algn="l">
              <a:spcBef>
                <a:spcPts val="0"/>
              </a:spcBef>
              <a:spcAft>
                <a:spcPts val="0"/>
              </a:spcAft>
              <a:buSzPts val="1800"/>
              <a:buChar char="▪"/>
            </a:pPr>
            <a:r>
              <a:rPr lang="en"/>
              <a:t>Monitoring test</a:t>
            </a:r>
            <a:endParaRPr/>
          </a:p>
        </p:txBody>
      </p:sp>
      <p:sp>
        <p:nvSpPr>
          <p:cNvPr id="152" name="Google Shape;152;p2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PROMETHEUS</a:t>
            </a:r>
            <a:endParaRPr/>
          </a:p>
        </p:txBody>
      </p:sp>
      <p:sp>
        <p:nvSpPr>
          <p:cNvPr id="158" name="Google Shape;158;p23"/>
          <p:cNvSpPr txBox="1"/>
          <p:nvPr>
            <p:ph idx="1" type="body"/>
          </p:nvPr>
        </p:nvSpPr>
        <p:spPr>
          <a:xfrm>
            <a:off x="420775" y="1066800"/>
            <a:ext cx="3994500" cy="389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deploy Prometheus the prometheus.yml file has to be configured and then run from the terminal.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Prometheus will be available from the address configured.</a:t>
            </a:r>
            <a:endParaRPr/>
          </a:p>
          <a:p>
            <a:pPr indent="0" lvl="0" marL="0" rtl="0" algn="l">
              <a:spcBef>
                <a:spcPts val="600"/>
              </a:spcBef>
              <a:spcAft>
                <a:spcPts val="0"/>
              </a:spcAft>
              <a:buNone/>
            </a:pPr>
            <a:r>
              <a:rPr lang="en"/>
              <a:t>Using the target address metrics will be available</a:t>
            </a:r>
            <a:endParaRPr/>
          </a:p>
          <a:p>
            <a:pPr indent="0" lvl="0" marL="0" rtl="0" algn="l">
              <a:spcBef>
                <a:spcPts val="600"/>
              </a:spcBef>
              <a:spcAft>
                <a:spcPts val="0"/>
              </a:spcAft>
              <a:buNone/>
            </a:pPr>
            <a:r>
              <a:rPr lang="en"/>
              <a:t>(not really reader friendly).</a:t>
            </a:r>
            <a:endParaRPr/>
          </a:p>
          <a:p>
            <a:pPr indent="0" lvl="0" marL="0" rtl="0" algn="l">
              <a:spcBef>
                <a:spcPts val="600"/>
              </a:spcBef>
              <a:spcAft>
                <a:spcPts val="0"/>
              </a:spcAft>
              <a:buNone/>
            </a:pPr>
            <a:r>
              <a:rPr lang="en"/>
              <a:t> </a:t>
            </a:r>
            <a:endParaRPr/>
          </a:p>
        </p:txBody>
      </p:sp>
      <p:sp>
        <p:nvSpPr>
          <p:cNvPr id="159" name="Google Shape;159;p2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3"/>
          <p:cNvPicPr preferRelativeResize="0"/>
          <p:nvPr/>
        </p:nvPicPr>
        <p:blipFill>
          <a:blip r:embed="rId3">
            <a:alphaModFix/>
          </a:blip>
          <a:stretch>
            <a:fillRect/>
          </a:stretch>
        </p:blipFill>
        <p:spPr>
          <a:xfrm>
            <a:off x="4415275" y="756751"/>
            <a:ext cx="4218651" cy="40266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4"/>
          <p:cNvPicPr preferRelativeResize="0"/>
          <p:nvPr/>
        </p:nvPicPr>
        <p:blipFill>
          <a:blip r:embed="rId3">
            <a:alphaModFix/>
          </a:blip>
          <a:stretch>
            <a:fillRect/>
          </a:stretch>
        </p:blipFill>
        <p:spPr>
          <a:xfrm>
            <a:off x="1011461" y="2513700"/>
            <a:ext cx="7121075" cy="2127875"/>
          </a:xfrm>
          <a:prstGeom prst="rect">
            <a:avLst/>
          </a:prstGeom>
          <a:noFill/>
          <a:ln>
            <a:noFill/>
          </a:ln>
        </p:spPr>
      </p:pic>
      <p:pic>
        <p:nvPicPr>
          <p:cNvPr id="167" name="Google Shape;167;p24"/>
          <p:cNvPicPr preferRelativeResize="0"/>
          <p:nvPr/>
        </p:nvPicPr>
        <p:blipFill>
          <a:blip r:embed="rId4">
            <a:alphaModFix/>
          </a:blip>
          <a:stretch>
            <a:fillRect/>
          </a:stretch>
        </p:blipFill>
        <p:spPr>
          <a:xfrm>
            <a:off x="3128200" y="365750"/>
            <a:ext cx="5394950" cy="2018050"/>
          </a:xfrm>
          <a:prstGeom prst="rect">
            <a:avLst/>
          </a:prstGeom>
          <a:noFill/>
          <a:ln>
            <a:noFill/>
          </a:ln>
        </p:spPr>
      </p:pic>
      <p:sp>
        <p:nvSpPr>
          <p:cNvPr id="168" name="Google Shape;168;p24"/>
          <p:cNvSpPr txBox="1"/>
          <p:nvPr/>
        </p:nvSpPr>
        <p:spPr>
          <a:xfrm>
            <a:off x="259100" y="365750"/>
            <a:ext cx="2560200" cy="12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sine"/>
                <a:ea typeface="Cousine"/>
                <a:cs typeface="Cousine"/>
                <a:sym typeface="Cousine"/>
              </a:rPr>
              <a:t>Metrics can be used to make queries and monitor the state of the machine using the Expression Console. The output is identified by job and service tags.</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latin typeface="Cousine"/>
              <a:ea typeface="Cousine"/>
              <a:cs typeface="Cousine"/>
              <a:sym typeface="Cousi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idx="1" type="body"/>
          </p:nvPr>
        </p:nvSpPr>
        <p:spPr>
          <a:xfrm>
            <a:off x="347550" y="244125"/>
            <a:ext cx="8448900" cy="12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rgbClr val="FFFFFF"/>
              </a:solidFill>
            </a:endParaRPr>
          </a:p>
          <a:p>
            <a:pPr indent="0" lvl="0" marL="0" rtl="0" algn="l">
              <a:spcBef>
                <a:spcPts val="0"/>
              </a:spcBef>
              <a:spcAft>
                <a:spcPts val="0"/>
              </a:spcAft>
              <a:buClr>
                <a:schemeClr val="dk1"/>
              </a:buClr>
              <a:buSzPts val="1100"/>
              <a:buFont typeface="Arial"/>
              <a:buNone/>
            </a:pPr>
            <a:r>
              <a:rPr lang="en" sz="1400">
                <a:solidFill>
                  <a:srgbClr val="FFFFFF"/>
                </a:solidFill>
              </a:rPr>
              <a:t>The Alert Manager was also configured to create a simple alert: if the target was down the alert would be fired.</a:t>
            </a:r>
            <a:endParaRPr/>
          </a:p>
        </p:txBody>
      </p:sp>
      <p:sp>
        <p:nvSpPr>
          <p:cNvPr id="174" name="Google Shape;174;p2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5"/>
          <p:cNvPicPr preferRelativeResize="0"/>
          <p:nvPr/>
        </p:nvPicPr>
        <p:blipFill>
          <a:blip r:embed="rId3">
            <a:alphaModFix/>
          </a:blip>
          <a:stretch>
            <a:fillRect/>
          </a:stretch>
        </p:blipFill>
        <p:spPr>
          <a:xfrm>
            <a:off x="1707726" y="1193749"/>
            <a:ext cx="5814051" cy="1649500"/>
          </a:xfrm>
          <a:prstGeom prst="rect">
            <a:avLst/>
          </a:prstGeom>
          <a:noFill/>
          <a:ln>
            <a:noFill/>
          </a:ln>
        </p:spPr>
      </p:pic>
      <p:pic>
        <p:nvPicPr>
          <p:cNvPr id="176" name="Google Shape;176;p25"/>
          <p:cNvPicPr preferRelativeResize="0"/>
          <p:nvPr/>
        </p:nvPicPr>
        <p:blipFill>
          <a:blip r:embed="rId4">
            <a:alphaModFix/>
          </a:blip>
          <a:stretch>
            <a:fillRect/>
          </a:stretch>
        </p:blipFill>
        <p:spPr>
          <a:xfrm>
            <a:off x="1726175" y="2938025"/>
            <a:ext cx="5814051" cy="20383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LINUX HOST MONITORING</a:t>
            </a:r>
            <a:endParaRPr b="1"/>
          </a:p>
          <a:p>
            <a:pPr indent="0" lvl="0" marL="0" rtl="0" algn="l">
              <a:spcBef>
                <a:spcPts val="0"/>
              </a:spcBef>
              <a:spcAft>
                <a:spcPts val="0"/>
              </a:spcAft>
              <a:buNone/>
            </a:pPr>
            <a:r>
              <a:t/>
            </a:r>
            <a:endParaRPr/>
          </a:p>
        </p:txBody>
      </p:sp>
      <p:sp>
        <p:nvSpPr>
          <p:cNvPr id="182" name="Google Shape;182;p26"/>
          <p:cNvSpPr txBox="1"/>
          <p:nvPr>
            <p:ph idx="1" type="body"/>
          </p:nvPr>
        </p:nvSpPr>
        <p:spPr>
          <a:xfrm>
            <a:off x="420775" y="907225"/>
            <a:ext cx="3994500" cy="405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&gt; Node Exporter</a:t>
            </a:r>
            <a:endParaRPr/>
          </a:p>
          <a:p>
            <a:pPr indent="0" lvl="0" marL="0" rtl="0" algn="l">
              <a:spcBef>
                <a:spcPts val="600"/>
              </a:spcBef>
              <a:spcAft>
                <a:spcPts val="0"/>
              </a:spcAft>
              <a:buNone/>
            </a:pPr>
            <a:r>
              <a:rPr lang="en" sz="1400"/>
              <a:t>The exporter has to be downloaded and configured on the target host. </a:t>
            </a:r>
            <a:endParaRPr sz="1400"/>
          </a:p>
          <a:p>
            <a:pPr indent="0" lvl="0" marL="0" rtl="0" algn="l">
              <a:spcBef>
                <a:spcPts val="600"/>
              </a:spcBef>
              <a:spcAft>
                <a:spcPts val="0"/>
              </a:spcAft>
              <a:buNone/>
            </a:pPr>
            <a:r>
              <a:rPr lang="en" sz="1400"/>
              <a:t>When the node exporter is up the Prometheus server will receive the metrics and can process them exactly in the same way as it was shown in the previous slides.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Useful for batch jobs that are related to a machine. For short lived jobs, where metrics cannot be scraped, the Pushgateway could be extremely helpful.</a:t>
            </a:r>
            <a:endParaRPr sz="1400"/>
          </a:p>
        </p:txBody>
      </p:sp>
      <p:sp>
        <p:nvSpPr>
          <p:cNvPr id="183" name="Google Shape;183;p26"/>
          <p:cNvSpPr txBox="1"/>
          <p:nvPr>
            <p:ph idx="2" type="body"/>
          </p:nvPr>
        </p:nvSpPr>
        <p:spPr>
          <a:xfrm>
            <a:off x="4731375" y="907100"/>
            <a:ext cx="3994500" cy="405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&gt; Pushgateway</a:t>
            </a:r>
            <a:endParaRPr/>
          </a:p>
          <a:p>
            <a:pPr indent="0" lvl="0" marL="0" rtl="0" algn="l">
              <a:spcBef>
                <a:spcPts val="600"/>
              </a:spcBef>
              <a:spcAft>
                <a:spcPts val="0"/>
              </a:spcAft>
              <a:buNone/>
            </a:pPr>
            <a:r>
              <a:rPr lang="en" sz="1400"/>
              <a:t>Was used to replicate the tracking of performance metrics that happens on servers, it is also a scalable solution.</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The cpu and memory usage were monitored, as well as the processes that </a:t>
            </a:r>
            <a:r>
              <a:rPr lang="en" sz="1400"/>
              <a:t>weighed</a:t>
            </a:r>
            <a:r>
              <a:rPr lang="en" sz="1400"/>
              <a:t> the most on performances.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PromQL was used to query the Prometheus Server.</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4" name="Google Shape;184;p2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7"/>
          <p:cNvPicPr preferRelativeResize="0"/>
          <p:nvPr/>
        </p:nvPicPr>
        <p:blipFill>
          <a:blip r:embed="rId3">
            <a:alphaModFix/>
          </a:blip>
          <a:stretch>
            <a:fillRect/>
          </a:stretch>
        </p:blipFill>
        <p:spPr>
          <a:xfrm>
            <a:off x="194725" y="596188"/>
            <a:ext cx="8839200" cy="39511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result..but using Prometheus UI</a:t>
            </a:r>
            <a:endParaRPr/>
          </a:p>
        </p:txBody>
      </p:sp>
      <p:sp>
        <p:nvSpPr>
          <p:cNvPr id="196" name="Google Shape;196;p2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7" name="Google Shape;197;p28"/>
          <p:cNvPicPr preferRelativeResize="0"/>
          <p:nvPr/>
        </p:nvPicPr>
        <p:blipFill>
          <a:blip r:embed="rId3">
            <a:alphaModFix/>
          </a:blip>
          <a:stretch>
            <a:fillRect/>
          </a:stretch>
        </p:blipFill>
        <p:spPr>
          <a:xfrm>
            <a:off x="409950" y="1052582"/>
            <a:ext cx="8218357" cy="36245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 MONASCA</a:t>
            </a:r>
            <a:endParaRPr/>
          </a:p>
        </p:txBody>
      </p:sp>
      <p:sp>
        <p:nvSpPr>
          <p:cNvPr id="203" name="Google Shape;203;p29"/>
          <p:cNvSpPr txBox="1"/>
          <p:nvPr>
            <p:ph idx="1" type="body"/>
          </p:nvPr>
        </p:nvSpPr>
        <p:spPr>
          <a:xfrm>
            <a:off x="420775" y="952500"/>
            <a:ext cx="3994500" cy="401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Monasca was deployed using the Monasca API Devstack plugin (not production ready, development only). Configured using the local.conf file and then run from terminal.</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Then access using the credential from the Horizon Dashboard, the Monitoring section will be available for the selected tenants.</a:t>
            </a:r>
            <a:endParaRPr sz="1400"/>
          </a:p>
          <a:p>
            <a:pPr indent="0" lvl="0" marL="0" rtl="0" algn="l">
              <a:spcBef>
                <a:spcPts val="600"/>
              </a:spcBef>
              <a:spcAft>
                <a:spcPts val="0"/>
              </a:spcAft>
              <a:buNone/>
            </a:pPr>
            <a:r>
              <a:rPr lang="en" sz="1400"/>
              <a:t>Alarms can be created using custom metrics or metrics from the libvirt library.</a:t>
            </a:r>
            <a:endParaRPr sz="1400"/>
          </a:p>
        </p:txBody>
      </p:sp>
      <p:sp>
        <p:nvSpPr>
          <p:cNvPr id="204" name="Google Shape;204;p2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9"/>
          <p:cNvPicPr preferRelativeResize="0"/>
          <p:nvPr/>
        </p:nvPicPr>
        <p:blipFill>
          <a:blip r:embed="rId3">
            <a:alphaModFix/>
          </a:blip>
          <a:stretch>
            <a:fillRect/>
          </a:stretch>
        </p:blipFill>
        <p:spPr>
          <a:xfrm>
            <a:off x="4539450" y="1059632"/>
            <a:ext cx="3907502" cy="34295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2"/>
          <p:cNvSpPr txBox="1"/>
          <p:nvPr/>
        </p:nvSpPr>
        <p:spPr>
          <a:xfrm>
            <a:off x="457200" y="983608"/>
            <a:ext cx="37767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rgbClr val="FFFFFF"/>
                </a:solidFill>
                <a:latin typeface="Cousine"/>
                <a:ea typeface="Cousine"/>
                <a:cs typeface="Cousine"/>
                <a:sym typeface="Cousine"/>
              </a:rPr>
              <a:t>In the last few years, Cloud Computing has become an even more widespread concept through corporations and organizations, the possibility to acquire on-demand services over the internet as software, platforms and infrastructures is a solid reality.</a:t>
            </a:r>
            <a:endParaRPr sz="1200">
              <a:solidFill>
                <a:srgbClr val="FFFFFF"/>
              </a:solidFill>
              <a:latin typeface="Cousine"/>
              <a:ea typeface="Cousine"/>
              <a:cs typeface="Cousine"/>
              <a:sym typeface="Cousine"/>
            </a:endParaRPr>
          </a:p>
        </p:txBody>
      </p:sp>
      <p:sp>
        <p:nvSpPr>
          <p:cNvPr id="73" name="Google Shape;73;p12"/>
          <p:cNvSpPr txBox="1"/>
          <p:nvPr/>
        </p:nvSpPr>
        <p:spPr>
          <a:xfrm>
            <a:off x="4744975" y="983608"/>
            <a:ext cx="3941700" cy="16554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lang="en" sz="1200">
                <a:solidFill>
                  <a:srgbClr val="FFFFFF"/>
                </a:solidFill>
                <a:latin typeface="Cousine"/>
                <a:ea typeface="Cousine"/>
                <a:cs typeface="Cousine"/>
                <a:sym typeface="Cousine"/>
              </a:rPr>
              <a:t>Examples of Iaas:</a:t>
            </a:r>
            <a:endParaRPr sz="1200">
              <a:solidFill>
                <a:srgbClr val="FFFFFF"/>
              </a:solidFill>
              <a:latin typeface="Cousine"/>
              <a:ea typeface="Cousine"/>
              <a:cs typeface="Cousine"/>
              <a:sym typeface="Cousine"/>
            </a:endParaRPr>
          </a:p>
          <a:p>
            <a:pPr indent="-304800" lvl="0" marL="457200" rtl="0" algn="l">
              <a:spcBef>
                <a:spcPts val="600"/>
              </a:spcBef>
              <a:spcAft>
                <a:spcPts val="0"/>
              </a:spcAft>
              <a:buClr>
                <a:srgbClr val="FFFFFF"/>
              </a:buClr>
              <a:buSzPts val="1200"/>
              <a:buFont typeface="Cousine"/>
              <a:buChar char="●"/>
            </a:pPr>
            <a:r>
              <a:rPr b="1" lang="en" sz="1200">
                <a:solidFill>
                  <a:srgbClr val="FFFFFF"/>
                </a:solidFill>
                <a:latin typeface="Cousine"/>
                <a:ea typeface="Cousine"/>
                <a:cs typeface="Cousine"/>
                <a:sym typeface="Cousine"/>
              </a:rPr>
              <a:t>Amazon EC2</a:t>
            </a:r>
            <a:endParaRPr b="1" sz="1200">
              <a:solidFill>
                <a:srgbClr val="FFFFFF"/>
              </a:solidFill>
              <a:latin typeface="Cousine"/>
              <a:ea typeface="Cousine"/>
              <a:cs typeface="Cousine"/>
              <a:sym typeface="Cousine"/>
            </a:endParaRPr>
          </a:p>
          <a:p>
            <a:pPr indent="-304800" lvl="0" marL="457200" rtl="0" algn="l">
              <a:spcBef>
                <a:spcPts val="0"/>
              </a:spcBef>
              <a:spcAft>
                <a:spcPts val="0"/>
              </a:spcAft>
              <a:buClr>
                <a:srgbClr val="FFFFFF"/>
              </a:buClr>
              <a:buSzPts val="1200"/>
              <a:buFont typeface="Cousine"/>
              <a:buChar char="●"/>
            </a:pPr>
            <a:r>
              <a:rPr b="1" lang="en" sz="1200">
                <a:solidFill>
                  <a:srgbClr val="FFFFFF"/>
                </a:solidFill>
                <a:latin typeface="Cousine"/>
                <a:ea typeface="Cousine"/>
                <a:cs typeface="Cousine"/>
                <a:sym typeface="Cousine"/>
              </a:rPr>
              <a:t>AWS</a:t>
            </a:r>
            <a:endParaRPr b="1" sz="1200">
              <a:solidFill>
                <a:srgbClr val="FFFFFF"/>
              </a:solidFill>
              <a:latin typeface="Cousine"/>
              <a:ea typeface="Cousine"/>
              <a:cs typeface="Cousine"/>
              <a:sym typeface="Cousine"/>
            </a:endParaRPr>
          </a:p>
          <a:p>
            <a:pPr indent="-304800" lvl="0" marL="457200" rtl="0" algn="l">
              <a:spcBef>
                <a:spcPts val="0"/>
              </a:spcBef>
              <a:spcAft>
                <a:spcPts val="0"/>
              </a:spcAft>
              <a:buClr>
                <a:srgbClr val="FFFFFF"/>
              </a:buClr>
              <a:buSzPts val="1200"/>
              <a:buFont typeface="Cousine"/>
              <a:buChar char="●"/>
            </a:pPr>
            <a:r>
              <a:rPr b="1" lang="en" sz="1200">
                <a:solidFill>
                  <a:srgbClr val="FFFFFF"/>
                </a:solidFill>
                <a:latin typeface="Cousine"/>
                <a:ea typeface="Cousine"/>
                <a:cs typeface="Cousine"/>
                <a:sym typeface="Cousine"/>
              </a:rPr>
              <a:t>Microsoft Azure</a:t>
            </a:r>
            <a:endParaRPr b="1" sz="1200">
              <a:solidFill>
                <a:srgbClr val="FFFFFF"/>
              </a:solidFill>
              <a:latin typeface="Cousine"/>
              <a:ea typeface="Cousine"/>
              <a:cs typeface="Cousine"/>
              <a:sym typeface="Cousine"/>
            </a:endParaRPr>
          </a:p>
          <a:p>
            <a:pPr indent="-304800" lvl="0" marL="457200" rtl="0" algn="l">
              <a:spcBef>
                <a:spcPts val="0"/>
              </a:spcBef>
              <a:spcAft>
                <a:spcPts val="0"/>
              </a:spcAft>
              <a:buClr>
                <a:srgbClr val="FFFFFF"/>
              </a:buClr>
              <a:buSzPts val="1200"/>
              <a:buFont typeface="Cousine"/>
              <a:buChar char="●"/>
            </a:pPr>
            <a:r>
              <a:rPr b="1" lang="en" sz="1200">
                <a:solidFill>
                  <a:srgbClr val="FFFFFF"/>
                </a:solidFill>
                <a:latin typeface="Cousine"/>
                <a:ea typeface="Cousine"/>
                <a:cs typeface="Cousine"/>
                <a:sym typeface="Cousine"/>
              </a:rPr>
              <a:t>Openstack</a:t>
            </a:r>
            <a:endParaRPr b="1" sz="1200">
              <a:solidFill>
                <a:srgbClr val="FFFFFF"/>
              </a:solidFill>
              <a:latin typeface="Cousine"/>
              <a:ea typeface="Cousine"/>
              <a:cs typeface="Cousine"/>
              <a:sym typeface="Cousine"/>
            </a:endParaRPr>
          </a:p>
        </p:txBody>
      </p:sp>
      <p:sp>
        <p:nvSpPr>
          <p:cNvPr id="74" name="Google Shape;74;p12"/>
          <p:cNvSpPr txBox="1"/>
          <p:nvPr/>
        </p:nvSpPr>
        <p:spPr>
          <a:xfrm>
            <a:off x="457200" y="2715366"/>
            <a:ext cx="8229600" cy="1349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200">
                <a:solidFill>
                  <a:srgbClr val="FFFFFF"/>
                </a:solidFill>
                <a:latin typeface="Cousine"/>
                <a:ea typeface="Cousine"/>
                <a:cs typeface="Cousine"/>
                <a:sym typeface="Cousine"/>
              </a:rPr>
              <a:t>Monitoring is critical given the complexity of Cloud Computing systems! </a:t>
            </a:r>
            <a:endParaRPr sz="1200">
              <a:solidFill>
                <a:srgbClr val="FFFFFF"/>
              </a:solidFill>
              <a:latin typeface="Cousine"/>
              <a:ea typeface="Cousine"/>
              <a:cs typeface="Cousine"/>
              <a:sym typeface="Cousine"/>
            </a:endParaRPr>
          </a:p>
          <a:p>
            <a:pPr indent="0" lvl="0" marL="0" rtl="0" algn="l">
              <a:spcBef>
                <a:spcPts val="1000"/>
              </a:spcBef>
              <a:spcAft>
                <a:spcPts val="0"/>
              </a:spcAft>
              <a:buNone/>
            </a:pPr>
            <a:r>
              <a:rPr lang="en" sz="1200">
                <a:solidFill>
                  <a:srgbClr val="FFFFFF"/>
                </a:solidFill>
                <a:latin typeface="Cousine"/>
                <a:ea typeface="Cousine"/>
                <a:cs typeface="Cousine"/>
                <a:sym typeface="Cousine"/>
              </a:rPr>
              <a:t>We need information about the physical and the virtual platform, and we can do that using </a:t>
            </a:r>
            <a:r>
              <a:rPr lang="en" sz="1200" u="sng">
                <a:solidFill>
                  <a:srgbClr val="FFFFFF"/>
                </a:solidFill>
                <a:latin typeface="Cousine"/>
                <a:ea typeface="Cousine"/>
                <a:cs typeface="Cousine"/>
                <a:sym typeface="Cousine"/>
              </a:rPr>
              <a:t>metrics</a:t>
            </a:r>
            <a:r>
              <a:rPr lang="en" sz="1200">
                <a:solidFill>
                  <a:srgbClr val="FFFFFF"/>
                </a:solidFill>
                <a:latin typeface="Cousine"/>
                <a:ea typeface="Cousine"/>
                <a:cs typeface="Cousine"/>
                <a:sym typeface="Cousine"/>
              </a:rPr>
              <a:t>.</a:t>
            </a:r>
            <a:br>
              <a:rPr lang="en" sz="1200">
                <a:solidFill>
                  <a:srgbClr val="FFFFFF"/>
                </a:solidFill>
                <a:latin typeface="Cousine"/>
                <a:ea typeface="Cousine"/>
                <a:cs typeface="Cousine"/>
                <a:sym typeface="Cousine"/>
              </a:rPr>
            </a:br>
            <a:br>
              <a:rPr lang="en" sz="1200">
                <a:solidFill>
                  <a:srgbClr val="FFFFFF"/>
                </a:solidFill>
                <a:latin typeface="Cousine"/>
                <a:ea typeface="Cousine"/>
                <a:cs typeface="Cousine"/>
                <a:sym typeface="Cousine"/>
              </a:rPr>
            </a:br>
            <a:r>
              <a:rPr lang="en" sz="1200">
                <a:solidFill>
                  <a:srgbClr val="FFFFFF"/>
                </a:solidFill>
                <a:latin typeface="Cousine"/>
                <a:ea typeface="Cousine"/>
                <a:cs typeface="Cousine"/>
                <a:sym typeface="Cousine"/>
              </a:rPr>
              <a:t>This presentation will briefly introduce monitoring in Cloud Computing Systems with a focus on Prometheus, and then monitoring on the Openstack Platform, with a focus on Monasca.</a:t>
            </a:r>
            <a:endParaRPr sz="1200">
              <a:solidFill>
                <a:srgbClr val="FFFFFF"/>
              </a:solidFill>
              <a:latin typeface="Cousine"/>
              <a:ea typeface="Cousine"/>
              <a:cs typeface="Cousine"/>
              <a:sym typeface="Cousine"/>
            </a:endParaRPr>
          </a:p>
          <a:p>
            <a:pPr indent="0" lvl="0" marL="0" rtl="0" algn="l">
              <a:spcBef>
                <a:spcPts val="1000"/>
              </a:spcBef>
              <a:spcAft>
                <a:spcPts val="1000"/>
              </a:spcAft>
              <a:buNone/>
            </a:pPr>
            <a:r>
              <a:t/>
            </a:r>
            <a:endParaRPr sz="1200">
              <a:solidFill>
                <a:srgbClr val="FFFFFF"/>
              </a:solidFill>
              <a:latin typeface="Cousine"/>
              <a:ea typeface="Cousine"/>
              <a:cs typeface="Cousine"/>
              <a:sym typeface="Cousine"/>
            </a:endParaRPr>
          </a:p>
        </p:txBody>
      </p:sp>
      <p:sp>
        <p:nvSpPr>
          <p:cNvPr id="75" name="Google Shape;75;p1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ph idx="1" type="body"/>
          </p:nvPr>
        </p:nvSpPr>
        <p:spPr>
          <a:xfrm>
            <a:off x="420775" y="352775"/>
            <a:ext cx="1759500" cy="17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Alarms are shown in the Alarms section, and can be graphed using Grafana.</a:t>
            </a:r>
            <a:endParaRPr sz="1400"/>
          </a:p>
        </p:txBody>
      </p:sp>
      <p:sp>
        <p:nvSpPr>
          <p:cNvPr id="211" name="Google Shape;211;p30"/>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0"/>
          <p:cNvPicPr preferRelativeResize="0"/>
          <p:nvPr/>
        </p:nvPicPr>
        <p:blipFill>
          <a:blip r:embed="rId3">
            <a:alphaModFix/>
          </a:blip>
          <a:stretch>
            <a:fillRect/>
          </a:stretch>
        </p:blipFill>
        <p:spPr>
          <a:xfrm>
            <a:off x="2302750" y="289275"/>
            <a:ext cx="6423123" cy="1829226"/>
          </a:xfrm>
          <a:prstGeom prst="rect">
            <a:avLst/>
          </a:prstGeom>
          <a:noFill/>
          <a:ln>
            <a:noFill/>
          </a:ln>
        </p:spPr>
      </p:pic>
      <p:pic>
        <p:nvPicPr>
          <p:cNvPr id="213" name="Google Shape;213;p30"/>
          <p:cNvPicPr preferRelativeResize="0"/>
          <p:nvPr/>
        </p:nvPicPr>
        <p:blipFill>
          <a:blip r:embed="rId4">
            <a:alphaModFix/>
          </a:blip>
          <a:stretch>
            <a:fillRect/>
          </a:stretch>
        </p:blipFill>
        <p:spPr>
          <a:xfrm>
            <a:off x="2302750" y="2256875"/>
            <a:ext cx="6048397" cy="2720126"/>
          </a:xfrm>
          <a:prstGeom prst="rect">
            <a:avLst/>
          </a:prstGeom>
          <a:noFill/>
          <a:ln>
            <a:noFill/>
          </a:ln>
        </p:spPr>
      </p:pic>
      <p:sp>
        <p:nvSpPr>
          <p:cNvPr id="214" name="Google Shape;214;p30"/>
          <p:cNvSpPr txBox="1"/>
          <p:nvPr/>
        </p:nvSpPr>
        <p:spPr>
          <a:xfrm>
            <a:off x="381000" y="2222500"/>
            <a:ext cx="1749900" cy="26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sine"/>
                <a:ea typeface="Cousine"/>
                <a:cs typeface="Cousine"/>
                <a:sym typeface="Cousine"/>
              </a:rPr>
              <a:t>Grafana allows a wide range of options to customize the output.</a:t>
            </a:r>
            <a:endParaRPr>
              <a:solidFill>
                <a:srgbClr val="FFFFFF"/>
              </a:solidFill>
              <a:latin typeface="Cousine"/>
              <a:ea typeface="Cousine"/>
              <a:cs typeface="Cousine"/>
              <a:sym typeface="Cousin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PROMETHEUS VS MONASCA</a:t>
            </a:r>
            <a:endParaRPr/>
          </a:p>
        </p:txBody>
      </p:sp>
      <p:graphicFrame>
        <p:nvGraphicFramePr>
          <p:cNvPr id="220" name="Google Shape;220;p31"/>
          <p:cNvGraphicFramePr/>
          <p:nvPr/>
        </p:nvGraphicFramePr>
        <p:xfrm>
          <a:off x="510700" y="1040056"/>
          <a:ext cx="3000000" cy="3000000"/>
        </p:xfrm>
        <a:graphic>
          <a:graphicData uri="http://schemas.openxmlformats.org/drawingml/2006/table">
            <a:tbl>
              <a:tblPr>
                <a:noFill/>
                <a:tableStyleId>{C8693E17-F26E-409A-9B44-061235D4A2C6}</a:tableStyleId>
              </a:tblPr>
              <a:tblGrid>
                <a:gridCol w="2030650"/>
                <a:gridCol w="2030650"/>
                <a:gridCol w="2030650"/>
                <a:gridCol w="2030650"/>
              </a:tblGrid>
              <a:tr h="579975">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Installation time</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User Interface</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dash"/>
                      <a:round/>
                      <a:headEnd len="sm" w="sm" type="none"/>
                      <a:tailEnd len="sm" w="sm" type="none"/>
                    </a:lnB>
                    <a:solidFill>
                      <a:srgbClr val="FFFFFF">
                        <a:alpha val="14620"/>
                      </a:srgbClr>
                    </a:solidFill>
                  </a:tcPr>
                </a:tc>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Additional services</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Multi-tenancy</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dash"/>
                      <a:round/>
                      <a:headEnd len="sm" w="sm" type="none"/>
                      <a:tailEnd len="sm" w="sm" type="none"/>
                    </a:lnB>
                    <a:solidFill>
                      <a:srgbClr val="FFFFFF">
                        <a:alpha val="14620"/>
                      </a:srgbClr>
                    </a:solidFill>
                  </a:tcPr>
                </a:tc>
              </a:tr>
              <a:tr h="579975">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Short</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Yes</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solidFill>
                      <a:srgbClr val="FFFFFF">
                        <a:alpha val="14620"/>
                      </a:srgbClr>
                    </a:solidFill>
                  </a:tcPr>
                </a:tc>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Have to be manually installed</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b="1" lang="en" sz="1100">
                          <a:solidFill>
                            <a:srgbClr val="FFFFFF"/>
                          </a:solidFill>
                          <a:latin typeface="Cousine"/>
                          <a:ea typeface="Cousine"/>
                          <a:cs typeface="Cousine"/>
                          <a:sym typeface="Cousine"/>
                        </a:rPr>
                        <a:t>No</a:t>
                      </a:r>
                      <a:endParaRPr b="1"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solidFill>
                      <a:srgbClr val="FFFFFF">
                        <a:alpha val="14620"/>
                      </a:srgbClr>
                    </a:solidFill>
                  </a:tcPr>
                </a:tc>
              </a:tr>
              <a:tr h="579975">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Long</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No, uses Graphana</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solidFill>
                      <a:srgbClr val="FFFFFF">
                        <a:alpha val="14620"/>
                      </a:srgbClr>
                    </a:solidFill>
                  </a:tcPr>
                </a:tc>
                <a:tc>
                  <a:txBody>
                    <a:bodyPr/>
                    <a:lstStyle/>
                    <a:p>
                      <a:pPr indent="0" lvl="0" marL="0" rtl="0" algn="ctr">
                        <a:spcBef>
                          <a:spcPts val="0"/>
                        </a:spcBef>
                        <a:spcAft>
                          <a:spcPts val="0"/>
                        </a:spcAft>
                        <a:buNone/>
                      </a:pPr>
                      <a:r>
                        <a:rPr lang="en" sz="1100">
                          <a:solidFill>
                            <a:srgbClr val="FFFFFF"/>
                          </a:solidFill>
                          <a:latin typeface="Cousine"/>
                          <a:ea typeface="Cousine"/>
                          <a:cs typeface="Cousine"/>
                          <a:sym typeface="Cousine"/>
                        </a:rPr>
                        <a:t>Already configured</a:t>
                      </a:r>
                      <a:endParaRPr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alpha val="0"/>
                        </a:srgbClr>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tcPr>
                </a:tc>
                <a:tc>
                  <a:txBody>
                    <a:bodyPr/>
                    <a:lstStyle/>
                    <a:p>
                      <a:pPr indent="0" lvl="0" marL="0" rtl="0" algn="ctr">
                        <a:spcBef>
                          <a:spcPts val="0"/>
                        </a:spcBef>
                        <a:spcAft>
                          <a:spcPts val="0"/>
                        </a:spcAft>
                        <a:buNone/>
                      </a:pPr>
                      <a:r>
                        <a:rPr b="1" lang="en" sz="1100">
                          <a:solidFill>
                            <a:srgbClr val="FFFFFF"/>
                          </a:solidFill>
                          <a:latin typeface="Cousine"/>
                          <a:ea typeface="Cousine"/>
                          <a:cs typeface="Cousine"/>
                          <a:sym typeface="Cousine"/>
                        </a:rPr>
                        <a:t>Yes</a:t>
                      </a:r>
                      <a:endParaRPr b="1" sz="1100">
                        <a:solidFill>
                          <a:srgbClr val="FFFFFF"/>
                        </a:solidFill>
                        <a:latin typeface="Cousine"/>
                        <a:ea typeface="Cousine"/>
                        <a:cs typeface="Cousine"/>
                        <a:sym typeface="Cousine"/>
                      </a:endParaRPr>
                    </a:p>
                  </a:txBody>
                  <a:tcPr marT="68575" marB="68575" marR="91425" marL="91425" anchor="ctr">
                    <a:lnL cap="flat" cmpd="sng" w="19050">
                      <a:solidFill>
                        <a:srgbClr val="FFFFFF">
                          <a:alpha val="0"/>
                        </a:srgbClr>
                      </a:solidFill>
                      <a:prstDash val="solid"/>
                      <a:round/>
                      <a:headEnd len="sm" w="sm" type="none"/>
                      <a:tailEnd len="sm" w="sm" type="none"/>
                    </a:lnL>
                    <a:lnR cap="flat" cmpd="sng" w="19050">
                      <a:solidFill>
                        <a:srgbClr val="FFFFFF"/>
                      </a:solidFill>
                      <a:prstDash val="solid"/>
                      <a:round/>
                      <a:headEnd len="sm" w="sm" type="none"/>
                      <a:tailEnd len="sm" w="sm" type="none"/>
                    </a:lnR>
                    <a:lnT cap="flat" cmpd="sng" w="9525">
                      <a:solidFill>
                        <a:srgbClr val="FFFFFF"/>
                      </a:solidFill>
                      <a:prstDash val="dash"/>
                      <a:round/>
                      <a:headEnd len="sm" w="sm" type="none"/>
                      <a:tailEnd len="sm" w="sm" type="none"/>
                    </a:lnT>
                    <a:lnB cap="flat" cmpd="sng" w="9525">
                      <a:solidFill>
                        <a:srgbClr val="FFFFFF"/>
                      </a:solidFill>
                      <a:prstDash val="dash"/>
                      <a:round/>
                      <a:headEnd len="sm" w="sm" type="none"/>
                      <a:tailEnd len="sm" w="sm" type="none"/>
                    </a:lnB>
                    <a:solidFill>
                      <a:srgbClr val="FFFFFF">
                        <a:alpha val="14620"/>
                      </a:srgbClr>
                    </a:solidFill>
                  </a:tcPr>
                </a:tc>
              </a:tr>
            </a:tbl>
          </a:graphicData>
        </a:graphic>
      </p:graphicFrame>
      <p:sp>
        <p:nvSpPr>
          <p:cNvPr id="221" name="Google Shape;221;p31"/>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1"/>
          <p:cNvSpPr txBox="1"/>
          <p:nvPr/>
        </p:nvSpPr>
        <p:spPr>
          <a:xfrm>
            <a:off x="522100" y="2912800"/>
            <a:ext cx="8111700" cy="18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Cousine"/>
                <a:ea typeface="Cousine"/>
                <a:cs typeface="Cousine"/>
                <a:sym typeface="Cousine"/>
              </a:rPr>
              <a:t>The reason differences exist is surely due to their scope.</a:t>
            </a:r>
            <a:endParaRPr sz="1100">
              <a:solidFill>
                <a:srgbClr val="FFFFFF"/>
              </a:solidFill>
              <a:latin typeface="Cousine"/>
              <a:ea typeface="Cousine"/>
              <a:cs typeface="Cousine"/>
              <a:sym typeface="Cousine"/>
            </a:endParaRPr>
          </a:p>
          <a:p>
            <a:pPr indent="0" lvl="0" marL="0" rtl="0" algn="l">
              <a:spcBef>
                <a:spcPts val="0"/>
              </a:spcBef>
              <a:spcAft>
                <a:spcPts val="0"/>
              </a:spcAft>
              <a:buNone/>
            </a:pPr>
            <a:r>
              <a:t/>
            </a:r>
            <a:endParaRPr sz="1100">
              <a:solidFill>
                <a:srgbClr val="FFFFFF"/>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sz="1100">
                <a:solidFill>
                  <a:srgbClr val="FFFFFF"/>
                </a:solidFill>
                <a:latin typeface="Cousine"/>
                <a:ea typeface="Cousine"/>
                <a:cs typeface="Cousine"/>
                <a:sym typeface="Cousine"/>
              </a:rPr>
              <a:t>Monasca has the objective to monitor instances on Openstack platform and has to</a:t>
            </a:r>
            <a:endParaRPr sz="1100">
              <a:solidFill>
                <a:srgbClr val="FFFFFF"/>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sz="1100">
                <a:solidFill>
                  <a:srgbClr val="FFFFFF"/>
                </a:solidFill>
                <a:latin typeface="Cousine"/>
                <a:ea typeface="Cousine"/>
                <a:cs typeface="Cousine"/>
                <a:sym typeface="Cousine"/>
              </a:rPr>
              <a:t>adapt to an environment where multiple users can reside and need an highly scalable,</a:t>
            </a:r>
            <a:endParaRPr sz="1100">
              <a:solidFill>
                <a:srgbClr val="FFFFFF"/>
              </a:solidFill>
              <a:latin typeface="Cousine"/>
              <a:ea typeface="Cousine"/>
              <a:cs typeface="Cousine"/>
              <a:sym typeface="Cousine"/>
            </a:endParaRPr>
          </a:p>
          <a:p>
            <a:pPr indent="0" lvl="0" marL="0" rtl="0" algn="l">
              <a:spcBef>
                <a:spcPts val="0"/>
              </a:spcBef>
              <a:spcAft>
                <a:spcPts val="0"/>
              </a:spcAft>
              <a:buNone/>
            </a:pPr>
            <a:r>
              <a:rPr lang="en" sz="1100">
                <a:solidFill>
                  <a:srgbClr val="FFFFFF"/>
                </a:solidFill>
                <a:latin typeface="Cousine"/>
                <a:ea typeface="Cousine"/>
                <a:cs typeface="Cousine"/>
                <a:sym typeface="Cousine"/>
              </a:rPr>
              <a:t>performant, fault-tolerant tool to gather information and data. </a:t>
            </a:r>
            <a:endParaRPr sz="1100">
              <a:solidFill>
                <a:srgbClr val="FFFFFF"/>
              </a:solidFill>
              <a:latin typeface="Cousine"/>
              <a:ea typeface="Cousine"/>
              <a:cs typeface="Cousine"/>
              <a:sym typeface="Cousine"/>
            </a:endParaRPr>
          </a:p>
          <a:p>
            <a:pPr indent="0" lvl="0" marL="0" rtl="0" algn="l">
              <a:spcBef>
                <a:spcPts val="0"/>
              </a:spcBef>
              <a:spcAft>
                <a:spcPts val="0"/>
              </a:spcAft>
              <a:buNone/>
            </a:pPr>
            <a:r>
              <a:t/>
            </a:r>
            <a:endParaRPr sz="1100">
              <a:solidFill>
                <a:srgbClr val="FFFFFF"/>
              </a:solidFill>
              <a:latin typeface="Cousine"/>
              <a:ea typeface="Cousine"/>
              <a:cs typeface="Cousine"/>
              <a:sym typeface="Cousine"/>
            </a:endParaRPr>
          </a:p>
          <a:p>
            <a:pPr indent="0" lvl="0" marL="0" rtl="0" algn="l">
              <a:spcBef>
                <a:spcPts val="0"/>
              </a:spcBef>
              <a:spcAft>
                <a:spcPts val="0"/>
              </a:spcAft>
              <a:buNone/>
            </a:pPr>
            <a:r>
              <a:rPr lang="en" sz="1100">
                <a:solidFill>
                  <a:srgbClr val="FFFFFF"/>
                </a:solidFill>
                <a:latin typeface="Cousine"/>
                <a:ea typeface="Cousine"/>
                <a:cs typeface="Cousine"/>
                <a:sym typeface="Cousine"/>
              </a:rPr>
              <a:t>Prometheus on the other hand, has become the mainstream, open source monitoring tool of choice for those that lean heavily on containers and microservices.</a:t>
            </a:r>
            <a:endParaRPr sz="1100">
              <a:solidFill>
                <a:srgbClr val="FFFFFF"/>
              </a:solidFill>
              <a:latin typeface="Cousine"/>
              <a:ea typeface="Cousine"/>
              <a:cs typeface="Cousine"/>
              <a:sym typeface="Cousi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228" name="Google Shape;228;p32"/>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2"/>
          <p:cNvSpPr txBox="1"/>
          <p:nvPr/>
        </p:nvSpPr>
        <p:spPr>
          <a:xfrm>
            <a:off x="550325" y="1467550"/>
            <a:ext cx="7902300" cy="31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latin typeface="Cousine"/>
                <a:ea typeface="Cousine"/>
                <a:cs typeface="Cousine"/>
                <a:sym typeface="Cousine"/>
              </a:rPr>
              <a:t>Monitoring any IT system is not a simple task and in the highly dynamic</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world of the cloud, it is even more complex. </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In addition to the components and tools mentioned during this report, there are third party open source tools as well as multiple modern commercial ones.</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In order to make a real and practical move forward, it is compulsory to first define what is needed to monitor and where to start, be it with compute consumption and usage, detailed network performance or maybe user access for security reasons.</a:t>
            </a:r>
            <a:endParaRPr>
              <a:solidFill>
                <a:srgbClr val="FFFFFF"/>
              </a:solidFill>
              <a:latin typeface="Cousine"/>
              <a:ea typeface="Cousine"/>
              <a:cs typeface="Cousine"/>
              <a:sym typeface="Cousi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04325" y="1192402"/>
            <a:ext cx="8229600" cy="22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Thanks</a:t>
            </a:r>
            <a:r>
              <a:rPr b="1" lang="en" sz="3600"/>
              <a:t> </a:t>
            </a:r>
            <a:endParaRPr b="1" sz="3600"/>
          </a:p>
          <a:p>
            <a:pPr indent="0" lvl="0" marL="0" rtl="0" algn="ctr">
              <a:spcBef>
                <a:spcPts val="0"/>
              </a:spcBef>
              <a:spcAft>
                <a:spcPts val="0"/>
              </a:spcAft>
              <a:buNone/>
            </a:pPr>
            <a:r>
              <a:rPr b="1" lang="en" sz="2400"/>
              <a:t>for the attention!</a:t>
            </a:r>
            <a:endParaRPr b="1" sz="2400"/>
          </a:p>
        </p:txBody>
      </p:sp>
      <p:sp>
        <p:nvSpPr>
          <p:cNvPr id="235" name="Google Shape;235;p3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3"/>
          <p:cNvSpPr/>
          <p:nvPr/>
        </p:nvSpPr>
        <p:spPr>
          <a:xfrm>
            <a:off x="1121825" y="571500"/>
            <a:ext cx="7351800" cy="3852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MONITORING</a:t>
            </a:r>
            <a:endParaRPr/>
          </a:p>
        </p:txBody>
      </p:sp>
      <p:sp>
        <p:nvSpPr>
          <p:cNvPr id="81" name="Google Shape;81;p13"/>
          <p:cNvSpPr txBox="1"/>
          <p:nvPr>
            <p:ph idx="1" type="body"/>
          </p:nvPr>
        </p:nvSpPr>
        <p:spPr>
          <a:xfrm>
            <a:off x="343225" y="1125000"/>
            <a:ext cx="3304200" cy="23040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sz="1800"/>
              <a:t>Some examples:</a:t>
            </a:r>
            <a:r>
              <a:rPr lang="en"/>
              <a:t> </a:t>
            </a:r>
            <a:endParaRPr/>
          </a:p>
          <a:p>
            <a:pPr indent="-381000" lvl="0" marL="457200" rtl="0" algn="l">
              <a:spcBef>
                <a:spcPts val="600"/>
              </a:spcBef>
              <a:spcAft>
                <a:spcPts val="0"/>
              </a:spcAft>
              <a:buSzPts val="2400"/>
              <a:buChar char="▪"/>
            </a:pPr>
            <a:r>
              <a:rPr lang="en"/>
              <a:t>Nagios</a:t>
            </a:r>
            <a:endParaRPr/>
          </a:p>
          <a:p>
            <a:pPr indent="-381000" lvl="0" marL="457200" rtl="0" algn="l">
              <a:spcBef>
                <a:spcPts val="0"/>
              </a:spcBef>
              <a:spcAft>
                <a:spcPts val="0"/>
              </a:spcAft>
              <a:buSzPts val="2400"/>
              <a:buChar char="▪"/>
            </a:pPr>
            <a:r>
              <a:rPr lang="en"/>
              <a:t>DARGOS</a:t>
            </a:r>
            <a:endParaRPr/>
          </a:p>
          <a:p>
            <a:pPr indent="-381000" lvl="0" marL="457200" rtl="0" algn="l">
              <a:spcBef>
                <a:spcPts val="0"/>
              </a:spcBef>
              <a:spcAft>
                <a:spcPts val="0"/>
              </a:spcAft>
              <a:buSzPts val="2400"/>
              <a:buChar char="▪"/>
            </a:pPr>
            <a:r>
              <a:rPr lang="en"/>
              <a:t>Zabbix</a:t>
            </a:r>
            <a:endParaRPr/>
          </a:p>
          <a:p>
            <a:pPr indent="-381000" lvl="0" marL="457200" rtl="0" algn="l">
              <a:spcBef>
                <a:spcPts val="0"/>
              </a:spcBef>
              <a:spcAft>
                <a:spcPts val="0"/>
              </a:spcAft>
              <a:buSzPts val="2400"/>
              <a:buChar char="▪"/>
            </a:pPr>
            <a:r>
              <a:rPr lang="en"/>
              <a:t>Prometheus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2" name="Google Shape;82;p13"/>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3"/>
          <p:cNvSpPr txBox="1"/>
          <p:nvPr/>
        </p:nvSpPr>
        <p:spPr>
          <a:xfrm>
            <a:off x="3736250" y="1264350"/>
            <a:ext cx="4958700" cy="26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sine"/>
                <a:ea typeface="Cousine"/>
                <a:cs typeface="Cousine"/>
                <a:sym typeface="Cousine"/>
              </a:rPr>
              <a:t>Prometheus is a leading open source monitoring and alerting tool. Since 2012 it has become a very popular software, maintained independently of any</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Company. </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The software was created because of the need to monitor multiple microservices that might be running in the system.</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rgbClr val="FFFFFF"/>
                </a:solidFill>
                <a:latin typeface="Cousine"/>
                <a:ea typeface="Cousine"/>
                <a:cs typeface="Cousine"/>
                <a:sym typeface="Cousine"/>
              </a:rPr>
              <a:t>It was the second project to be accepted by the CNF after Kubernetes.</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PROMETHEUS ARCHITECTURE</a:t>
            </a:r>
            <a:endParaRPr/>
          </a:p>
        </p:txBody>
      </p:sp>
      <p:sp>
        <p:nvSpPr>
          <p:cNvPr id="89" name="Google Shape;89;p14"/>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4"/>
          <p:cNvPicPr preferRelativeResize="0"/>
          <p:nvPr/>
        </p:nvPicPr>
        <p:blipFill>
          <a:blip r:embed="rId3">
            <a:alphaModFix/>
          </a:blip>
          <a:stretch>
            <a:fillRect/>
          </a:stretch>
        </p:blipFill>
        <p:spPr>
          <a:xfrm>
            <a:off x="1244513" y="1059632"/>
            <a:ext cx="6549216" cy="39314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344578" y="310153"/>
            <a:ext cx="39945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Data Model</a:t>
            </a:r>
            <a:endParaRPr b="1" sz="2000"/>
          </a:p>
          <a:p>
            <a:pPr indent="0" lvl="0" marL="0" rtl="0" algn="l">
              <a:spcBef>
                <a:spcPts val="600"/>
              </a:spcBef>
              <a:spcAft>
                <a:spcPts val="0"/>
              </a:spcAft>
              <a:buClr>
                <a:schemeClr val="dk1"/>
              </a:buClr>
              <a:buSzPts val="1100"/>
              <a:buFont typeface="Arial"/>
              <a:buNone/>
            </a:pPr>
            <a:r>
              <a:rPr lang="en" sz="1400"/>
              <a:t>Prometheus stores all data as time series: a unique stream of time-stamped values, identified by the same metric and the same set of labels, an optional key-value pair.</a:t>
            </a:r>
            <a:endParaRPr sz="1400"/>
          </a:p>
          <a:p>
            <a:pPr indent="0" lvl="0" marL="0" rtl="0" algn="l">
              <a:spcBef>
                <a:spcPts val="600"/>
              </a:spcBef>
              <a:spcAft>
                <a:spcPts val="0"/>
              </a:spcAft>
              <a:buNone/>
            </a:pPr>
            <a:r>
              <a:rPr lang="en" sz="1400"/>
              <a:t>The metric name specifies the general feature of a system that is measured.</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400"/>
              <a:t>&lt; metric name &gt;{ &lt; label name &gt;= &lt; label value &gt; , ...}</a:t>
            </a:r>
            <a:endParaRPr b="1" sz="1400"/>
          </a:p>
        </p:txBody>
      </p:sp>
      <p:sp>
        <p:nvSpPr>
          <p:cNvPr id="96" name="Google Shape;96;p15"/>
          <p:cNvSpPr txBox="1"/>
          <p:nvPr>
            <p:ph idx="2" type="body"/>
          </p:nvPr>
        </p:nvSpPr>
        <p:spPr>
          <a:xfrm>
            <a:off x="4594225" y="310151"/>
            <a:ext cx="3994500" cy="2753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Libraries</a:t>
            </a:r>
            <a:endParaRPr b="1" sz="2000"/>
          </a:p>
          <a:p>
            <a:pPr indent="0" lvl="0" marL="0" rtl="0" algn="l">
              <a:spcBef>
                <a:spcPts val="600"/>
              </a:spcBef>
              <a:spcAft>
                <a:spcPts val="0"/>
              </a:spcAft>
              <a:buNone/>
            </a:pPr>
            <a:r>
              <a:rPr lang="en" sz="1400"/>
              <a:t>The Prometheus server does not yet make use of the type information and flattens all data into untyped time Series. Four types are available:</a:t>
            </a:r>
            <a:endParaRPr sz="1400"/>
          </a:p>
          <a:p>
            <a:pPr indent="-317500" lvl="0" marL="457200" rtl="0" algn="l">
              <a:spcBef>
                <a:spcPts val="600"/>
              </a:spcBef>
              <a:spcAft>
                <a:spcPts val="0"/>
              </a:spcAft>
              <a:buSzPts val="1400"/>
              <a:buChar char="▪"/>
            </a:pPr>
            <a:r>
              <a:rPr lang="en" sz="1400"/>
              <a:t>Counter</a:t>
            </a:r>
            <a:endParaRPr sz="1400"/>
          </a:p>
          <a:p>
            <a:pPr indent="-317500" lvl="0" marL="457200" rtl="0" algn="l">
              <a:spcBef>
                <a:spcPts val="0"/>
              </a:spcBef>
              <a:spcAft>
                <a:spcPts val="0"/>
              </a:spcAft>
              <a:buSzPts val="1400"/>
              <a:buChar char="▪"/>
            </a:pPr>
            <a:r>
              <a:rPr lang="en" sz="1400"/>
              <a:t>Gauge</a:t>
            </a:r>
            <a:endParaRPr sz="1400"/>
          </a:p>
          <a:p>
            <a:pPr indent="-317500" lvl="0" marL="457200" rtl="0" algn="l">
              <a:spcBef>
                <a:spcPts val="0"/>
              </a:spcBef>
              <a:spcAft>
                <a:spcPts val="0"/>
              </a:spcAft>
              <a:buSzPts val="1400"/>
              <a:buChar char="▪"/>
            </a:pPr>
            <a:r>
              <a:rPr lang="en" sz="1400"/>
              <a:t>Histogram</a:t>
            </a:r>
            <a:endParaRPr sz="1400"/>
          </a:p>
          <a:p>
            <a:pPr indent="-317500" lvl="0" marL="457200" rtl="0" algn="l">
              <a:spcBef>
                <a:spcPts val="0"/>
              </a:spcBef>
              <a:spcAft>
                <a:spcPts val="0"/>
              </a:spcAft>
              <a:buSzPts val="1400"/>
              <a:buChar char="▪"/>
            </a:pPr>
            <a:r>
              <a:rPr lang="en" sz="1400"/>
              <a:t>Summary</a:t>
            </a:r>
            <a:endParaRPr sz="1400"/>
          </a:p>
        </p:txBody>
      </p:sp>
      <p:sp>
        <p:nvSpPr>
          <p:cNvPr id="97" name="Google Shape;97;p15"/>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5"/>
          <p:cNvSpPr txBox="1"/>
          <p:nvPr>
            <p:ph idx="2" type="body"/>
          </p:nvPr>
        </p:nvSpPr>
        <p:spPr>
          <a:xfrm>
            <a:off x="4670400" y="2880350"/>
            <a:ext cx="3994500" cy="188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Vocabulary</a:t>
            </a:r>
            <a:endParaRPr b="1" sz="2000"/>
          </a:p>
          <a:p>
            <a:pPr indent="0" lvl="0" marL="0" rtl="0" algn="l">
              <a:spcBef>
                <a:spcPts val="600"/>
              </a:spcBef>
              <a:spcAft>
                <a:spcPts val="0"/>
              </a:spcAft>
              <a:buNone/>
            </a:pPr>
            <a:r>
              <a:rPr b="1" lang="en" sz="1400"/>
              <a:t>Instance</a:t>
            </a:r>
            <a:r>
              <a:rPr lang="en" sz="1400"/>
              <a:t> = target that can be scraped, a single process.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b="1" lang="en" sz="1400"/>
              <a:t>Job</a:t>
            </a:r>
            <a:r>
              <a:rPr lang="en" sz="1400"/>
              <a:t> = collection of instances with the same purpose</a:t>
            </a:r>
            <a:endParaRPr sz="1400"/>
          </a:p>
          <a:p>
            <a:pPr indent="0" lvl="0" marL="0" rtl="0" algn="l">
              <a:spcBef>
                <a:spcPts val="60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457200" y="350527"/>
            <a:ext cx="2631900" cy="42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Targets</a:t>
            </a:r>
            <a:endParaRPr b="1"/>
          </a:p>
          <a:p>
            <a:pPr indent="0" lvl="0" marL="0" rtl="0" algn="l">
              <a:spcBef>
                <a:spcPts val="600"/>
              </a:spcBef>
              <a:spcAft>
                <a:spcPts val="0"/>
              </a:spcAft>
              <a:buNone/>
            </a:pPr>
            <a:r>
              <a:rPr lang="en"/>
              <a:t>Can be on the same machine as the Prometheus server or external.</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localhost:&lt;port&gt;</a:t>
            </a:r>
            <a:endParaRPr b="1"/>
          </a:p>
          <a:p>
            <a:pPr indent="0" lvl="0" marL="0" rtl="0" algn="l">
              <a:spcBef>
                <a:spcPts val="600"/>
              </a:spcBef>
              <a:spcAft>
                <a:spcPts val="0"/>
              </a:spcAft>
              <a:buNone/>
            </a:pPr>
            <a:r>
              <a:rPr lang="en"/>
              <a:t>OR</a:t>
            </a:r>
            <a:endParaRPr/>
          </a:p>
          <a:p>
            <a:pPr indent="0" lvl="0" marL="0" rtl="0" algn="l">
              <a:spcBef>
                <a:spcPts val="600"/>
              </a:spcBef>
              <a:spcAft>
                <a:spcPts val="0"/>
              </a:spcAft>
              <a:buNone/>
            </a:pPr>
            <a:r>
              <a:rPr b="1" lang="en"/>
              <a:t>&lt;IP</a:t>
            </a:r>
            <a:r>
              <a:rPr lang="en"/>
              <a:t> </a:t>
            </a:r>
            <a:r>
              <a:rPr b="1" lang="en"/>
              <a:t>ADDRESS&gt;:&lt;port&gt;</a:t>
            </a:r>
            <a:endParaRPr b="1"/>
          </a:p>
        </p:txBody>
      </p:sp>
      <p:sp>
        <p:nvSpPr>
          <p:cNvPr id="104" name="Google Shape;104;p16"/>
          <p:cNvSpPr txBox="1"/>
          <p:nvPr>
            <p:ph idx="2" type="body"/>
          </p:nvPr>
        </p:nvSpPr>
        <p:spPr>
          <a:xfrm>
            <a:off x="3223975" y="350652"/>
            <a:ext cx="2631900" cy="42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Configuration</a:t>
            </a:r>
            <a:endParaRPr b="1"/>
          </a:p>
          <a:p>
            <a:pPr indent="0" lvl="0" marL="0" rtl="0" algn="l">
              <a:spcBef>
                <a:spcPts val="600"/>
              </a:spcBef>
              <a:spcAft>
                <a:spcPts val="0"/>
              </a:spcAft>
              <a:buNone/>
            </a:pPr>
            <a:r>
              <a:rPr lang="en"/>
              <a:t>Download and extract it. Then modify the prometheus.yml configuration file.</a:t>
            </a:r>
            <a:endParaRPr/>
          </a:p>
          <a:p>
            <a:pPr indent="0" lvl="0" marL="0" rtl="0" algn="l">
              <a:spcBef>
                <a:spcPts val="600"/>
              </a:spcBef>
              <a:spcAft>
                <a:spcPts val="0"/>
              </a:spcAft>
              <a:buNone/>
            </a:pPr>
            <a:r>
              <a:rPr b="1" lang="en"/>
              <a:t>s</a:t>
            </a:r>
            <a:r>
              <a:rPr b="1" lang="en"/>
              <a:t>tatic_configs  </a:t>
            </a:r>
            <a:r>
              <a:rPr lang="en"/>
              <a:t>section to define the targets.</a:t>
            </a:r>
            <a:endParaRPr/>
          </a:p>
          <a:p>
            <a:pPr indent="0" lvl="0" marL="0" rtl="0" algn="l">
              <a:spcBef>
                <a:spcPts val="600"/>
              </a:spcBef>
              <a:spcAft>
                <a:spcPts val="0"/>
              </a:spcAft>
              <a:buNone/>
            </a:pPr>
            <a:r>
              <a:rPr lang="en"/>
              <a:t>Only static discovery is allowed from here.</a:t>
            </a:r>
            <a:endParaRPr/>
          </a:p>
        </p:txBody>
      </p:sp>
      <p:sp>
        <p:nvSpPr>
          <p:cNvPr id="105" name="Google Shape;105;p16"/>
          <p:cNvSpPr txBox="1"/>
          <p:nvPr>
            <p:ph idx="3" type="body"/>
          </p:nvPr>
        </p:nvSpPr>
        <p:spPr>
          <a:xfrm>
            <a:off x="5990725" y="350652"/>
            <a:ext cx="2631900" cy="423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Exporters</a:t>
            </a:r>
            <a:endParaRPr b="1"/>
          </a:p>
          <a:p>
            <a:pPr indent="0" lvl="0" marL="0" rtl="0" algn="l">
              <a:spcBef>
                <a:spcPts val="600"/>
              </a:spcBef>
              <a:spcAft>
                <a:spcPts val="0"/>
              </a:spcAft>
              <a:buNone/>
            </a:pPr>
            <a:r>
              <a:rPr lang="en"/>
              <a:t>Libraries and integrations which help in exporting existing metrics from third-party systems as Prometheus metrics.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06" name="Google Shape;106;p16"/>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Exporter &gt; ALERT MANAGER</a:t>
            </a:r>
            <a:endParaRPr b="1"/>
          </a:p>
        </p:txBody>
      </p:sp>
      <p:sp>
        <p:nvSpPr>
          <p:cNvPr id="112" name="Google Shape;112;p17"/>
          <p:cNvSpPr txBox="1"/>
          <p:nvPr>
            <p:ph idx="1" type="body"/>
          </p:nvPr>
        </p:nvSpPr>
        <p:spPr>
          <a:xfrm>
            <a:off x="426350" y="1021076"/>
            <a:ext cx="3924600" cy="388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t>Handles alerts sent by client applications such as the Prometheus</a:t>
            </a:r>
            <a:endParaRPr sz="1800"/>
          </a:p>
          <a:p>
            <a:pPr indent="0" lvl="0" marL="0" rtl="0" algn="l">
              <a:spcBef>
                <a:spcPts val="600"/>
              </a:spcBef>
              <a:spcAft>
                <a:spcPts val="0"/>
              </a:spcAft>
              <a:buNone/>
            </a:pPr>
            <a:r>
              <a:rPr lang="en" sz="1800"/>
              <a:t>server. It takes care of:</a:t>
            </a:r>
            <a:endParaRPr sz="1800"/>
          </a:p>
          <a:p>
            <a:pPr indent="-342900" lvl="0" marL="457200" rtl="0" algn="l">
              <a:spcBef>
                <a:spcPts val="600"/>
              </a:spcBef>
              <a:spcAft>
                <a:spcPts val="0"/>
              </a:spcAft>
              <a:buSzPts val="1800"/>
              <a:buChar char="▪"/>
            </a:pPr>
            <a:r>
              <a:rPr lang="en" sz="1800"/>
              <a:t>Grouping</a:t>
            </a:r>
            <a:endParaRPr sz="1800"/>
          </a:p>
          <a:p>
            <a:pPr indent="-342900" lvl="0" marL="457200" rtl="0" algn="l">
              <a:spcBef>
                <a:spcPts val="0"/>
              </a:spcBef>
              <a:spcAft>
                <a:spcPts val="0"/>
              </a:spcAft>
              <a:buSzPts val="1800"/>
              <a:buChar char="▪"/>
            </a:pPr>
            <a:r>
              <a:rPr lang="en" sz="1800"/>
              <a:t>Inhibition</a:t>
            </a:r>
            <a:endParaRPr sz="1800"/>
          </a:p>
          <a:p>
            <a:pPr indent="-342900" lvl="0" marL="457200" rtl="0" algn="l">
              <a:spcBef>
                <a:spcPts val="0"/>
              </a:spcBef>
              <a:spcAft>
                <a:spcPts val="0"/>
              </a:spcAft>
              <a:buSzPts val="1800"/>
              <a:buChar char="▪"/>
            </a:pPr>
            <a:r>
              <a:rPr lang="en" sz="1800"/>
              <a:t>Silence</a:t>
            </a:r>
            <a:endParaRPr sz="1800"/>
          </a:p>
          <a:p>
            <a:pPr indent="-342900" lvl="0" marL="457200" rtl="0" algn="l">
              <a:spcBef>
                <a:spcPts val="0"/>
              </a:spcBef>
              <a:spcAft>
                <a:spcPts val="0"/>
              </a:spcAft>
              <a:buSzPts val="1800"/>
              <a:buChar char="▪"/>
            </a:pPr>
            <a:r>
              <a:rPr lang="en" sz="1800"/>
              <a:t>High Availability</a:t>
            </a:r>
            <a:endParaRPr sz="1800"/>
          </a:p>
        </p:txBody>
      </p:sp>
      <p:sp>
        <p:nvSpPr>
          <p:cNvPr id="113" name="Google Shape;113;p17"/>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7"/>
          <p:cNvSpPr txBox="1"/>
          <p:nvPr>
            <p:ph idx="1" type="body"/>
          </p:nvPr>
        </p:nvSpPr>
        <p:spPr>
          <a:xfrm>
            <a:off x="4598550" y="396250"/>
            <a:ext cx="3924600" cy="39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INTEGRATION WITH GRAFANA</a:t>
            </a:r>
            <a:endParaRPr b="1" sz="2000"/>
          </a:p>
          <a:p>
            <a:pPr indent="0" lvl="0" marL="0" rtl="0" algn="l">
              <a:spcBef>
                <a:spcPts val="600"/>
              </a:spcBef>
              <a:spcAft>
                <a:spcPts val="0"/>
              </a:spcAft>
              <a:buNone/>
            </a:pPr>
            <a:r>
              <a:t/>
            </a:r>
            <a:endParaRPr sz="2000"/>
          </a:p>
          <a:p>
            <a:pPr indent="0" lvl="0" marL="0" rtl="0" algn="l">
              <a:spcBef>
                <a:spcPts val="600"/>
              </a:spcBef>
              <a:spcAft>
                <a:spcPts val="0"/>
              </a:spcAft>
              <a:buClr>
                <a:schemeClr val="dk1"/>
              </a:buClr>
              <a:buSzPts val="1100"/>
              <a:buFont typeface="Arial"/>
              <a:buNone/>
            </a:pPr>
            <a:r>
              <a:rPr lang="en" sz="1800"/>
              <a:t>Any datasource</a:t>
            </a:r>
            <a:endParaRPr sz="1800"/>
          </a:p>
          <a:p>
            <a:pPr indent="0" lvl="0" marL="0" rtl="0" algn="l">
              <a:spcBef>
                <a:spcPts val="600"/>
              </a:spcBef>
              <a:spcAft>
                <a:spcPts val="0"/>
              </a:spcAft>
              <a:buNone/>
            </a:pPr>
            <a:r>
              <a:rPr lang="en" sz="1800"/>
              <a:t>can be selected, and then any number of dashboard can be defined.</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Has to be manually installed and configured.</a:t>
            </a:r>
            <a:endParaRPr sz="1800"/>
          </a:p>
          <a:p>
            <a:pPr indent="0" lvl="0" marL="0" rtl="0" algn="l">
              <a:spcBef>
                <a:spcPts val="60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04330" y="493832"/>
            <a:ext cx="8229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OPENSTACK CLOUD</a:t>
            </a:r>
            <a:r>
              <a:rPr b="1" lang="en"/>
              <a:t> MONITORING</a:t>
            </a:r>
            <a:endParaRPr b="1"/>
          </a:p>
        </p:txBody>
      </p:sp>
      <p:sp>
        <p:nvSpPr>
          <p:cNvPr id="120" name="Google Shape;120;p18"/>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8"/>
          <p:cNvSpPr txBox="1"/>
          <p:nvPr/>
        </p:nvSpPr>
        <p:spPr>
          <a:xfrm>
            <a:off x="404325" y="1082050"/>
            <a:ext cx="8290500" cy="3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usine"/>
                <a:ea typeface="Cousine"/>
                <a:cs typeface="Cousine"/>
                <a:sym typeface="Cousine"/>
              </a:rPr>
              <a:t>IAAS.</a:t>
            </a:r>
            <a:r>
              <a:rPr lang="en">
                <a:solidFill>
                  <a:srgbClr val="FFFFFF"/>
                </a:solidFill>
                <a:latin typeface="Cousine"/>
                <a:ea typeface="Cousine"/>
                <a:cs typeface="Cousine"/>
                <a:sym typeface="Cousine"/>
              </a:rPr>
              <a:t> </a:t>
            </a:r>
            <a:r>
              <a:rPr lang="en">
                <a:solidFill>
                  <a:srgbClr val="FFFFFF"/>
                </a:solidFill>
                <a:latin typeface="Cousine"/>
                <a:ea typeface="Cousine"/>
                <a:cs typeface="Cousine"/>
                <a:sym typeface="Cousine"/>
              </a:rPr>
              <a:t>OpenStack is a cloud computing system that controls large pools of compute, storage and networking resources spread over a datacenter, all managed using APIs and common authentication mechanisms.</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Openstack environments can include a lot of physical nodes, mononitoring is vital to process management!</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sz="1800">
                <a:solidFill>
                  <a:srgbClr val="FFFFFF"/>
                </a:solidFill>
                <a:latin typeface="Cousine"/>
                <a:ea typeface="Cousine"/>
                <a:cs typeface="Cousine"/>
                <a:sym typeface="Cousine"/>
              </a:rPr>
              <a:t>Modular architecture. </a:t>
            </a:r>
            <a:r>
              <a:rPr lang="en">
                <a:solidFill>
                  <a:srgbClr val="FFFFFF"/>
                </a:solidFill>
                <a:latin typeface="Cousine"/>
                <a:ea typeface="Cousine"/>
                <a:cs typeface="Cousine"/>
                <a:sym typeface="Cousine"/>
              </a:rPr>
              <a:t>To provide a set of core services to facilitate scalability and elasticity. </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COMPUTE - OBJECT STORAGE - BLOCK STORAGE - NETWORK - DASHBOARD - IDENTITY</a:t>
            </a:r>
            <a:endParaRPr>
              <a:solidFill>
                <a:srgbClr val="FFFFFF"/>
              </a:solidFill>
              <a:latin typeface="Cousine"/>
              <a:ea typeface="Cousine"/>
              <a:cs typeface="Cousine"/>
              <a:sym typeface="Cousine"/>
            </a:endParaRPr>
          </a:p>
          <a:p>
            <a:pPr indent="0" lvl="0" marL="0" rtl="0" algn="l">
              <a:spcBef>
                <a:spcPts val="0"/>
              </a:spcBef>
              <a:spcAft>
                <a:spcPts val="0"/>
              </a:spcAft>
              <a:buNone/>
            </a:pPr>
            <a:r>
              <a:t/>
            </a:r>
            <a:endParaRPr>
              <a:solidFill>
                <a:srgbClr val="FFFFFF"/>
              </a:solidFill>
              <a:latin typeface="Cousine"/>
              <a:ea typeface="Cousine"/>
              <a:cs typeface="Cousine"/>
              <a:sym typeface="Cousine"/>
            </a:endParaRPr>
          </a:p>
          <a:p>
            <a:pPr indent="0" lvl="0" marL="0" rtl="0" algn="l">
              <a:spcBef>
                <a:spcPts val="0"/>
              </a:spcBef>
              <a:spcAft>
                <a:spcPts val="0"/>
              </a:spcAft>
              <a:buNone/>
            </a:pPr>
            <a:r>
              <a:rPr lang="en">
                <a:solidFill>
                  <a:srgbClr val="FFFFFF"/>
                </a:solidFill>
                <a:latin typeface="Cousine"/>
                <a:ea typeface="Cousine"/>
                <a:cs typeface="Cousine"/>
                <a:sym typeface="Cousine"/>
              </a:rPr>
              <a:t>						MONASCA - CEILOMETER</a:t>
            </a:r>
            <a:endParaRPr>
              <a:solidFill>
                <a:srgbClr val="FFFFFF"/>
              </a:solidFill>
              <a:latin typeface="Cousine"/>
              <a:ea typeface="Cousine"/>
              <a:cs typeface="Cousine"/>
              <a:sym typeface="Cousi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4989750" y="233950"/>
            <a:ext cx="3994500" cy="410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Monasca</a:t>
            </a:r>
            <a:endParaRPr b="1" sz="2000"/>
          </a:p>
          <a:p>
            <a:pPr indent="0" lvl="0" marL="0" rtl="0" algn="l">
              <a:spcBef>
                <a:spcPts val="600"/>
              </a:spcBef>
              <a:spcAft>
                <a:spcPts val="0"/>
              </a:spcAft>
              <a:buNone/>
            </a:pPr>
            <a:r>
              <a:rPr lang="en" sz="1400"/>
              <a:t>Large framework that involves all aspects of monitoring, including alarms, statistics, measurements specifically for all OpenStack components.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Defined as Monitoring as a Service:</a:t>
            </a:r>
            <a:endParaRPr sz="1400"/>
          </a:p>
          <a:p>
            <a:pPr indent="0" lvl="0" marL="0" rtl="0" algn="l">
              <a:spcBef>
                <a:spcPts val="600"/>
              </a:spcBef>
              <a:spcAft>
                <a:spcPts val="0"/>
              </a:spcAft>
              <a:buNone/>
            </a:pPr>
            <a:r>
              <a:rPr lang="en" sz="1400"/>
              <a:t>Allows tenants to define what should be measured and statistics to be collected.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It is easier to configure that Ceilometer.</a:t>
            </a:r>
            <a:endParaRPr sz="1400"/>
          </a:p>
        </p:txBody>
      </p:sp>
      <p:sp>
        <p:nvSpPr>
          <p:cNvPr id="127" name="Google Shape;127;p19"/>
          <p:cNvSpPr txBox="1"/>
          <p:nvPr>
            <p:ph idx="12" type="sldNum"/>
          </p:nvPr>
        </p:nvSpPr>
        <p:spPr>
          <a:xfrm>
            <a:off x="8523157" y="4641567"/>
            <a:ext cx="461100" cy="29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9"/>
          <p:cNvSpPr txBox="1"/>
          <p:nvPr>
            <p:ph idx="1" type="body"/>
          </p:nvPr>
        </p:nvSpPr>
        <p:spPr>
          <a:xfrm>
            <a:off x="433000" y="233949"/>
            <a:ext cx="3994500" cy="4699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Ceilometer</a:t>
            </a:r>
            <a:endParaRPr b="1" sz="2000"/>
          </a:p>
          <a:p>
            <a:pPr indent="0" lvl="0" marL="0" rtl="0" algn="l">
              <a:spcBef>
                <a:spcPts val="600"/>
              </a:spcBef>
              <a:spcAft>
                <a:spcPts val="0"/>
              </a:spcAft>
              <a:buNone/>
            </a:pPr>
            <a:r>
              <a:rPr lang="en" sz="1400"/>
              <a:t>Within OpenStack exists a telemetry project that provides a framework to meter and collect infrastructure metrics such as CPU, network, and storage utilization. This project aims to provide the infrastructure needed to collect measurements within OpenStack and then send them to different targets.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Ceilometer works with many other components, but is not efficient for fine grained monitoring. </a:t>
            </a:r>
            <a:br>
              <a:rPr lang="en" sz="1400"/>
            </a:br>
            <a:br>
              <a:rPr lang="en" sz="1400"/>
            </a:br>
            <a:r>
              <a:rPr lang="en" sz="1400"/>
              <a:t>Ceilosca was born from the integration between Ceilometer and Monasca.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434343"/>
      </a:dk2>
      <a:lt2>
        <a:srgbClr val="F3F3F3"/>
      </a:lt2>
      <a:accent1>
        <a:srgbClr val="3D85C6"/>
      </a:accent1>
      <a:accent2>
        <a:srgbClr val="6FA8DC"/>
      </a:accent2>
      <a:accent3>
        <a:srgbClr val="9FC5E8"/>
      </a:accent3>
      <a:accent4>
        <a:srgbClr val="CFE2F3"/>
      </a:accent4>
      <a:accent5>
        <a:srgbClr val="EFEFEF"/>
      </a:accent5>
      <a:accent6>
        <a:srgbClr val="D9D9D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