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66" r:id="rId3"/>
    <p:sldId id="304" r:id="rId4"/>
    <p:sldId id="303" r:id="rId5"/>
    <p:sldId id="305" r:id="rId6"/>
    <p:sldId id="308" r:id="rId7"/>
    <p:sldId id="306" r:id="rId8"/>
    <p:sldId id="307" r:id="rId9"/>
    <p:sldId id="288" r:id="rId10"/>
    <p:sldId id="309" r:id="rId11"/>
    <p:sldId id="27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89" r:id="rId20"/>
    <p:sldId id="282" r:id="rId21"/>
    <p:sldId id="292" r:id="rId22"/>
    <p:sldId id="283" r:id="rId23"/>
    <p:sldId id="290" r:id="rId24"/>
    <p:sldId id="291" r:id="rId25"/>
    <p:sldId id="286" r:id="rId26"/>
    <p:sldId id="268" r:id="rId27"/>
    <p:sldId id="293" r:id="rId28"/>
    <p:sldId id="294" r:id="rId29"/>
    <p:sldId id="279" r:id="rId30"/>
    <p:sldId id="29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03"/>
            <p14:sldId id="305"/>
            <p14:sldId id="308"/>
            <p14:sldId id="306"/>
            <p14:sldId id="307"/>
            <p14:sldId id="288"/>
            <p14:sldId id="309"/>
            <p14:sldId id="270"/>
            <p14:sldId id="296"/>
            <p14:sldId id="297"/>
            <p14:sldId id="298"/>
            <p14:sldId id="299"/>
            <p14:sldId id="300"/>
            <p14:sldId id="301"/>
            <p14:sldId id="302"/>
            <p14:sldId id="289"/>
            <p14:sldId id="282"/>
            <p14:sldId id="292"/>
            <p14:sldId id="283"/>
            <p14:sldId id="290"/>
            <p14:sldId id="291"/>
            <p14:sldId id="286"/>
            <p14:sldId id="268"/>
            <p14:sldId id="293"/>
            <p14:sldId id="294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07"/>
  </p:normalViewPr>
  <p:slideViewPr>
    <p:cSldViewPr snapToGrid="0" snapToObjects="1">
      <p:cViewPr>
        <p:scale>
          <a:sx n="63" d="100"/>
          <a:sy n="63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8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0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6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1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1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116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880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24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50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4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</a:rPr>
              <a:t>a</a:t>
            </a:r>
            <a:r>
              <a:rPr lang="zh-CN" altLang="en-US" sz="1200" dirty="0">
                <a:effectLst/>
              </a:rPr>
              <a:t>例子：当两个操作数是整数时，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dirty="0">
                <a:effectLst/>
              </a:rPr>
              <a:t>操作符执行一个整数除法，操作的结果是整数，小数部分被截去。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b</a:t>
            </a:r>
            <a:r>
              <a:rPr lang="zh-CN" altLang="en-US" sz="1200" dirty="0">
                <a:effectLst/>
              </a:rPr>
              <a:t>例子：要强制两个整数执行一个浮点数除法时，将其中一个整数转换为浮点数值。</a:t>
            </a:r>
            <a:endParaRPr lang="en-US" altLang="zh-CN" sz="1200" dirty="0">
              <a:effectLst/>
            </a:endParaRPr>
          </a:p>
          <a:p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26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2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13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5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3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方法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025295"/>
            <a:ext cx="7443216" cy="38907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回顾刚才的例子：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当相同逻辑功能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在</a:t>
            </a: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不同地方被调用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的时候，为了避免重复代码，我们把这部分相同的逻辑统一写到一个方法里，然后它可以被反复调用而不用重复写，还利于后期维护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4D264-8863-EA43-88F5-E7164008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48" y="2666365"/>
            <a:ext cx="8148703" cy="1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如何定义并调用方法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40931-2A65-D049-AFF8-1A724DC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6" y="1888490"/>
            <a:ext cx="10747667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4.Void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方法是所有方法中的其中一类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0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7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3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模块化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61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3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04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53491"/>
            <a:ext cx="10460182" cy="33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比如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com.hmc.jianyan.me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类名、接口名：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变量名、方法名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驼峰法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比如： 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lastYear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常量名：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XXX_YYY_ZZZ,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NUMER_OF_STUDENTS</a:t>
            </a:r>
          </a:p>
          <a:p>
            <a:pPr algn="ctr"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982729" y="1135498"/>
            <a:ext cx="7443216" cy="892671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方法的存在意义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如何调用方法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模块化代码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如何自顶向下地设计方法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赋值语句和表达式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简单赋值语句格式：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variable 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expression;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AF768-7A27-EE49-BBA8-FBA0E73D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21" y="4515326"/>
            <a:ext cx="6414078" cy="2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快捷赋值操作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84D0A-4BA3-1448-B6DC-D8BFB9A9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05544"/>
            <a:ext cx="12136564" cy="2494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 自增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 ： 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F5976-0DD8-3A46-B211-E7A4AB21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" y="3021236"/>
            <a:ext cx="11294687" cy="30526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44057-0653-7A4B-A5E8-09B3124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39"/>
            <a:ext cx="12192000" cy="1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表达式计算优先级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7ACF7-A5A8-CA4B-9CC5-87D9281D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18" y="1747982"/>
            <a:ext cx="6943438" cy="3698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BE12F4-A033-504C-896E-240405C72F08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除法标识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3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0655" y="2576945"/>
            <a:ext cx="10868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一种将一种数据类型的值转换成另一种数据类型的操作。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将一个小范围类型的变 量转换为大范围类型的变量称为拓宽类型</a:t>
            </a:r>
            <a:r>
              <a:rPr lang="en-US" altLang="zh-CN" sz="2800" dirty="0"/>
              <a:t>(widening a type)</a:t>
            </a:r>
            <a:r>
              <a:rPr lang="zh-CN" altLang="en-US" sz="2800" dirty="0"/>
              <a:t>  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会自动，比如把</a:t>
            </a:r>
            <a:r>
              <a:rPr lang="en-US" altLang="zh-CN" sz="2800" dirty="0"/>
              <a:t>int</a:t>
            </a:r>
            <a:r>
              <a:rPr lang="zh-CN" altLang="en-US" sz="2800" dirty="0"/>
              <a:t> 变量赋值给</a:t>
            </a:r>
            <a:r>
              <a:rPr lang="en-US" altLang="zh-CN" sz="2800" dirty="0"/>
              <a:t>double.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把大范围类型的变量转换为小 范围类型的变量称为缩窄类型</a:t>
            </a:r>
            <a:r>
              <a:rPr lang="en-US" altLang="zh-CN" sz="2800" dirty="0"/>
              <a:t>( narrowing a type)</a:t>
            </a:r>
            <a:r>
              <a:rPr lang="zh-CN" altLang="en-US" sz="2800" dirty="0"/>
              <a:t>。 </a:t>
            </a:r>
            <a:r>
              <a:rPr lang="en-US" altLang="zh-CN" sz="2800" dirty="0"/>
              <a:t>//</a:t>
            </a:r>
            <a:r>
              <a:rPr lang="zh-CN" altLang="en-US" sz="2800" dirty="0"/>
              <a:t> 需要手动，会被“截断”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代码举例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42956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未声明、未初始化的变量和未使用的变量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使用未声明的变量会出错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使用未初始化的变量有可能会产生错误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声明变量，但不使用，一般的编译器会提示，需要删除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整数溢出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/>
              <a:t>数字以有限的位数存储。当一个变量被陚予一个过大</a:t>
            </a:r>
            <a:r>
              <a:rPr lang="en-US" altLang="zh-CN" sz="2800" dirty="0"/>
              <a:t>(</a:t>
            </a:r>
            <a:r>
              <a:rPr lang="zh-CN" altLang="en-US" sz="2800" dirty="0"/>
              <a:t>以存储大小而言</a:t>
            </a:r>
            <a:r>
              <a:rPr lang="en-US" altLang="zh-CN" sz="2800" dirty="0"/>
              <a:t>)</a:t>
            </a:r>
            <a:r>
              <a:rPr lang="zh-CN" altLang="en-US" sz="2800" dirty="0"/>
              <a:t>的值，以至无 法存储该值，这称为溢出。</a:t>
            </a:r>
            <a:endParaRPr lang="en-US" altLang="zh-CN" sz="2800" dirty="0"/>
          </a:p>
          <a:p>
            <a:r>
              <a:rPr lang="en-US" altLang="zh-CN" sz="2800" dirty="0"/>
              <a:t>int</a:t>
            </a:r>
            <a:r>
              <a:rPr lang="zh-CN" altLang="en-US" sz="2800" dirty="0"/>
              <a:t>类型变量中可以存储的最大值是 </a:t>
            </a:r>
            <a:r>
              <a:rPr lang="en-US" altLang="zh-CN" sz="2800" dirty="0"/>
              <a:t>2147483647</a:t>
            </a:r>
            <a:r>
              <a:rPr lang="zh-CN" altLang="en-US" sz="2800" dirty="0"/>
              <a:t>。</a:t>
            </a:r>
            <a:r>
              <a:rPr lang="en-US" altLang="zh-CN" sz="2800" dirty="0"/>
              <a:t>2147483648 </a:t>
            </a:r>
            <a:r>
              <a:rPr lang="zh-CN" altLang="en-US" sz="2800" dirty="0"/>
              <a:t>将超出 </a:t>
            </a:r>
            <a:r>
              <a:rPr lang="en-US" altLang="zh-CN" sz="2800" dirty="0"/>
              <a:t>int </a:t>
            </a:r>
            <a:r>
              <a:rPr lang="zh-CN" altLang="en-US" sz="2800" dirty="0"/>
              <a:t>值的范围。 </a:t>
            </a:r>
          </a:p>
          <a:p>
            <a:r>
              <a:rPr lang="en-US" altLang="zh-CN" sz="2800" dirty="0" err="1"/>
              <a:t>Intvalue</a:t>
            </a:r>
            <a:r>
              <a:rPr lang="en-US" altLang="zh-CN" sz="2800" dirty="0"/>
              <a:t>= 2147483647+1;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>
                <a:highlight>
                  <a:srgbClr val="00FFFF"/>
                </a:highlight>
              </a:rPr>
              <a:t>思考：那</a:t>
            </a:r>
            <a:r>
              <a:rPr lang="en-US" altLang="zh-CN" sz="2800" dirty="0">
                <a:highlight>
                  <a:srgbClr val="00FFFF"/>
                </a:highlight>
              </a:rPr>
              <a:t>int</a:t>
            </a:r>
            <a:r>
              <a:rPr lang="zh-CN" altLang="en-US" sz="2800" dirty="0">
                <a:highlight>
                  <a:srgbClr val="00FFFF"/>
                </a:highlight>
              </a:rPr>
              <a:t>的最小值是多少？</a:t>
            </a:r>
            <a:endParaRPr lang="en-US" altLang="zh-CN" sz="28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27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0000"/>
                </a:highlight>
              </a:rPr>
              <a:t>超出预期的整数除法 </a:t>
            </a: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B5C24-8959-BE48-ADA3-7A48DDAD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29000"/>
            <a:ext cx="11637818" cy="1926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72D58E-42F2-7841-B8A5-7E368BC93EB3}"/>
              </a:ext>
            </a:extLst>
          </p:cNvPr>
          <p:cNvSpPr txBox="1"/>
          <p:nvPr/>
        </p:nvSpPr>
        <p:spPr>
          <a:xfrm>
            <a:off x="1641764" y="565265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7340-2E87-4148-A773-47E538E66983}"/>
              </a:ext>
            </a:extLst>
          </p:cNvPr>
          <p:cNvSpPr txBox="1"/>
          <p:nvPr/>
        </p:nvSpPr>
        <p:spPr>
          <a:xfrm>
            <a:off x="7512624" y="564791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1.5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8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5284466" y="2776302"/>
            <a:ext cx="7443216" cy="230451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如下情景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0DE92A-3138-DD4F-A55D-9DE96C201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01" y="0"/>
            <a:ext cx="4100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C61A07-A623-0548-ABC3-758087BC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83" y="0"/>
            <a:ext cx="5382954" cy="6802120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6D8126BD-2403-FC42-A08B-1971F2B1FE03}"/>
              </a:ext>
            </a:extLst>
          </p:cNvPr>
          <p:cNvSpPr/>
          <p:nvPr/>
        </p:nvSpPr>
        <p:spPr>
          <a:xfrm>
            <a:off x="1807963" y="2766450"/>
            <a:ext cx="2377440" cy="1137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发送消息流程</a:t>
            </a:r>
          </a:p>
        </p:txBody>
      </p:sp>
    </p:spTree>
    <p:extLst>
      <p:ext uri="{BB962C8B-B14F-4D97-AF65-F5344CB8AC3E}">
        <p14:creationId xmlns:p14="http://schemas.microsoft.com/office/powerpoint/2010/main" val="402044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012000" y="2278185"/>
            <a:ext cx="9123360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但是，发送消息的路径只有这一个按钮吗？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>
                <a:ea typeface="Microsoft YaHei" panose="020B0503020204020204" pitchFamily="34" charset="-122"/>
              </a:rPr>
              <a:t>			No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啊！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9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2D3131-6AED-0E42-B0DC-C49F432A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17" y="0"/>
            <a:ext cx="316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3F5DD9-3551-A943-BC8D-16367F29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1" y="0"/>
            <a:ext cx="316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334415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如果在不同的地方触发同样的功能，都写一遍刚才的发送消息流程，那现实中程序员哥哥姐姐叔叔阿姨的奖金就没了。 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那怎么做能避免这样的窘境吗？  方法指了指自己说 “要靠我”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pic>
        <p:nvPicPr>
          <p:cNvPr id="4" name="图形 3" descr="实心填充的哭泣表情">
            <a:extLst>
              <a:ext uri="{FF2B5EF4-FFF2-40B4-BE49-F238E27FC236}">
                <a16:creationId xmlns:a16="http://schemas.microsoft.com/office/drawing/2014/main" id="{5A4BEFB3-981F-A542-B4EE-5D80D028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240" y="2981007"/>
            <a:ext cx="68072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1460</Words>
  <Application>Microsoft Macintosh PowerPoint</Application>
  <PresentationFormat>宽屏</PresentationFormat>
  <Paragraphs>159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217</cp:revision>
  <dcterms:created xsi:type="dcterms:W3CDTF">2019-09-24T01:18:33Z</dcterms:created>
  <dcterms:modified xsi:type="dcterms:W3CDTF">2020-02-10T10:02:30Z</dcterms:modified>
</cp:coreProperties>
</file>