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8" r:id="rId2"/>
    <p:sldId id="349" r:id="rId3"/>
    <p:sldId id="304" r:id="rId4"/>
    <p:sldId id="376" r:id="rId5"/>
    <p:sldId id="382" r:id="rId6"/>
    <p:sldId id="377" r:id="rId7"/>
    <p:sldId id="383" r:id="rId8"/>
    <p:sldId id="378" r:id="rId9"/>
    <p:sldId id="379" r:id="rId10"/>
    <p:sldId id="353" r:id="rId11"/>
    <p:sldId id="380" r:id="rId12"/>
    <p:sldId id="381" r:id="rId13"/>
    <p:sldId id="384" r:id="rId14"/>
    <p:sldId id="385" r:id="rId15"/>
    <p:sldId id="374" r:id="rId16"/>
    <p:sldId id="356" r:id="rId17"/>
    <p:sldId id="387" r:id="rId18"/>
    <p:sldId id="386" r:id="rId19"/>
    <p:sldId id="388" r:id="rId20"/>
    <p:sldId id="369" r:id="rId21"/>
    <p:sldId id="355" r:id="rId22"/>
    <p:sldId id="359" r:id="rId23"/>
    <p:sldId id="363" r:id="rId24"/>
    <p:sldId id="362" r:id="rId25"/>
    <p:sldId id="364" r:id="rId26"/>
    <p:sldId id="331" r:id="rId27"/>
    <p:sldId id="365" r:id="rId28"/>
    <p:sldId id="357" r:id="rId29"/>
    <p:sldId id="366" r:id="rId30"/>
    <p:sldId id="368" r:id="rId31"/>
    <p:sldId id="360" r:id="rId32"/>
    <p:sldId id="367" r:id="rId33"/>
    <p:sldId id="354" r:id="rId34"/>
    <p:sldId id="361" r:id="rId35"/>
    <p:sldId id="371" r:id="rId36"/>
    <p:sldId id="372" r:id="rId37"/>
    <p:sldId id="373" r:id="rId38"/>
    <p:sldId id="351" r:id="rId39"/>
    <p:sldId id="279" r:id="rId40"/>
    <p:sldId id="37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76"/>
            <p14:sldId id="382"/>
            <p14:sldId id="377"/>
            <p14:sldId id="383"/>
            <p14:sldId id="378"/>
            <p14:sldId id="379"/>
            <p14:sldId id="353"/>
            <p14:sldId id="380"/>
            <p14:sldId id="381"/>
            <p14:sldId id="384"/>
            <p14:sldId id="385"/>
            <p14:sldId id="374"/>
            <p14:sldId id="356"/>
            <p14:sldId id="387"/>
            <p14:sldId id="386"/>
            <p14:sldId id="388"/>
            <p14:sldId id="369"/>
            <p14:sldId id="355"/>
            <p14:sldId id="359"/>
            <p14:sldId id="363"/>
            <p14:sldId id="362"/>
            <p14:sldId id="364"/>
            <p14:sldId id="331"/>
            <p14:sldId id="365"/>
            <p14:sldId id="357"/>
            <p14:sldId id="366"/>
            <p14:sldId id="368"/>
            <p14:sldId id="360"/>
            <p14:sldId id="367"/>
            <p14:sldId id="354"/>
            <p14:sldId id="361"/>
            <p14:sldId id="371"/>
            <p14:sldId id="372"/>
            <p14:sldId id="373"/>
            <p14:sldId id="351"/>
            <p14:sldId id="279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1"/>
    <p:restoredTop sz="71610"/>
  </p:normalViewPr>
  <p:slideViewPr>
    <p:cSldViewPr snapToGrid="0" snapToObjects="1">
      <p:cViewPr varScale="1">
        <p:scale>
          <a:sx n="70" d="100"/>
          <a:sy n="70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9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43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511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829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707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切换到代码演示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判断两个对象在逻辑上是否相等，如根据类的成员变量来判断两个类的实例是否相等，而继承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方法只能判断两个引用变量是否是同一个对象。这样我们往往需要重写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631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11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08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551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369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095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55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159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912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733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430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104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79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40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7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6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rocesson.com/" TargetMode="Externa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抽象类和接口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73232" y="1799135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抽象方法的目的是提供方法声明但不实现，让子类去实现，除去这个目的，不要在普通类中使用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抽象类的目的是在普通父类的基础上添加“自己不想实现，但强制子类实现抽象函数” 这个属性，如果没有这个需求，就不要用。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有抽象方法的一定是抽象类，但抽象类可以没有抽象方法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来创建对象，其构造函数可以用于子类调用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父类是普通类，子类也可以是抽象类，只要它声明了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方法，所以是不是抽象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继续唠叨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6768" y="2598003"/>
            <a:ext cx="89245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面向对象中学到 的封装，继承，多态，更多的是在设计类，设计多个类之间关系的时候考虑的。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所以，要根据实际需求决定是否采用面向对象提供的这些设计元素，它们都是积木，请按需取用。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4DB5D-2A6B-C94F-B017-30A25551570B}"/>
              </a:ext>
            </a:extLst>
          </p:cNvPr>
          <p:cNvSpPr txBox="1"/>
          <p:nvPr/>
        </p:nvSpPr>
        <p:spPr>
          <a:xfrm>
            <a:off x="8503920" y="5102508"/>
            <a:ext cx="316382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有些概念你们现在感受不出，但等你们实习了，或者工作了，就知道了。 学了以后会有用的，每个你理解的知识点都是</a:t>
            </a:r>
            <a:r>
              <a:rPr kumimoji="1" lang="en-US" altLang="zh-CN" dirty="0">
                <a:solidFill>
                  <a:schemeClr val="bg1"/>
                </a:solidFill>
              </a:rPr>
              <a:t>dot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62BD7E-340F-264D-AEB3-46E22295B418}"/>
              </a:ext>
            </a:extLst>
          </p:cNvPr>
          <p:cNvSpPr txBox="1"/>
          <p:nvPr/>
        </p:nvSpPr>
        <p:spPr>
          <a:xfrm>
            <a:off x="1806768" y="5102507"/>
            <a:ext cx="64008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 can’t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connect the dots looking forward; you can only connect them looking backward.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So you have to trust that the dots will somehow connect in your future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                            乔布斯 </a:t>
            </a:r>
            <a:r>
              <a:rPr kumimoji="1" lang="en-US" altLang="zh-CN" dirty="0">
                <a:solidFill>
                  <a:schemeClr val="bg1"/>
                </a:solidFill>
              </a:rPr>
              <a:t>2015</a:t>
            </a:r>
            <a:r>
              <a:rPr kumimoji="1" lang="zh-CN" altLang="en-US" dirty="0">
                <a:solidFill>
                  <a:schemeClr val="bg1"/>
                </a:solidFill>
              </a:rPr>
              <a:t> 斯坦福大学毕业演讲</a:t>
            </a:r>
          </a:p>
        </p:txBody>
      </p:sp>
    </p:spTree>
    <p:extLst>
      <p:ext uri="{BB962C8B-B14F-4D97-AF65-F5344CB8AC3E}">
        <p14:creationId xmlns:p14="http://schemas.microsoft.com/office/powerpoint/2010/main" val="21576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小练习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AB8F5-C125-0A4C-BDDF-6FEB252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42" y="3094079"/>
            <a:ext cx="8200915" cy="29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1995542" y="2119638"/>
            <a:ext cx="84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下列哪些是合法的抽象类？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7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书上示例学习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---Number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5433687" y="3617684"/>
            <a:ext cx="17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看书讲解</a:t>
            </a:r>
          </a:p>
        </p:txBody>
      </p:sp>
    </p:spTree>
    <p:extLst>
      <p:ext uri="{BB962C8B-B14F-4D97-AF65-F5344CB8AC3E}">
        <p14:creationId xmlns:p14="http://schemas.microsoft.com/office/powerpoint/2010/main" val="14456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Number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类程序判断题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995B-74EF-C84A-9EEF-A88382ED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04" y="2272135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580805"/>
            <a:ext cx="8924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接口是一种与类相似的结构，只包含常量和抽象方法。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接口名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常董声明 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方法签名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soundAble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按需定义，很多应用场景不定义常量</a:t>
            </a:r>
            <a:b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void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makeSound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53559" y="2637506"/>
            <a:ext cx="5780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这是接口的用法，注意关键词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interfaceName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实现接口里面的函数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52308-D17B-FF41-9011-8C75437A8C39}"/>
              </a:ext>
            </a:extLst>
          </p:cNvPr>
          <p:cNvSpPr txBox="1"/>
          <p:nvPr/>
        </p:nvSpPr>
        <p:spPr>
          <a:xfrm>
            <a:off x="6506578" y="2637506"/>
            <a:ext cx="5780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这是继承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Parent{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实现接口里面的函数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接口，抽象类的相同点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710724" y="2633473"/>
            <a:ext cx="7591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都是对“共同点”的抽取：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接口是抽取了共同的方法，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抽象类则是抽取了共同的方法和属性。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都不能直接实例化，如果要实例化：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抽象类变量必须指向实现所有抽象方法的子类对象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接口变量必须指向实现所有接口方法的类对象。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4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234963" y="1964353"/>
            <a:ext cx="8543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设计理念不一样：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动作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，主要用来抽象功能；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包括属性和方法），主要用来抽象类别；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包含内容不同：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接口只能有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不可变常量；</a:t>
            </a:r>
            <a:endParaRPr kumimoji="1" lang="en-US" altLang="zh-CN" sz="2400" b="1" u="sng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抽象类除了抽象方法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也可以没有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，还可以有具体的方法和属性。和普通类类似。；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2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333974" y="2421553"/>
            <a:ext cx="8543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若包含数据，属性不一样，使用范围不同：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接口里定义的数据只能是公共的静态的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，每个实现接口类共有。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抽象类中的变量是普通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。和普通类的变量一样，是每个实例化的对象各自持有，不是共有。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一个类只能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不管是抽象类还是普通类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07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891600" y="840931"/>
            <a:ext cx="7443216" cy="601706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为什么要有抽象类和抽象方法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抽象类的一些注意点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接口的定义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为什么要用接口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 的常用方法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680398" y="2988053"/>
            <a:ext cx="521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返回一个描述该对象的字符串。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克隆一个对象，需要类自己去实现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判断这个类中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个对象是否相等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50472C-B756-5C4F-9224-FF7589571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526" y="2345436"/>
            <a:ext cx="5219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778967" y="2460843"/>
            <a:ext cx="5444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子类重写父类方法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，需要满足：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返回值类型 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函数名相同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参数列表相同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也就是函数声明一模一样。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748284" y="827700"/>
            <a:ext cx="1108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474678" y="2560320"/>
            <a:ext cx="900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类中已有的，用来判断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个对象是否“相等”，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默认的实现是通过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判断两个对象是否引用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同个对象。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A9A160-6130-9446-9D00-B2A02A584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01" y="3773056"/>
            <a:ext cx="7886700" cy="1295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067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474678" y="749808"/>
            <a:ext cx="964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哪个时候需要重写类中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712976" y="1883664"/>
            <a:ext cx="90043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当判断两个对象在逻辑上是否相等，如根据类的成员变量来判断两个类的实例是否相等时，需要重写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类，如果你希望根据学生的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号作为判断是否是同个学生的依据，那么你可以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this.id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((Student)e).id;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339B6-85B4-B640-B666-55B8900B64AE}"/>
              </a:ext>
            </a:extLst>
          </p:cNvPr>
          <p:cNvSpPr txBox="1"/>
          <p:nvPr/>
        </p:nvSpPr>
        <p:spPr>
          <a:xfrm>
            <a:off x="8573193" y="4161627"/>
            <a:ext cx="30845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注意重写的时候还要保持函数声明完全一致，这里的参数类型</a:t>
            </a:r>
            <a:r>
              <a:rPr kumimoji="1" lang="en-US" altLang="zh-CN" dirty="0">
                <a:solidFill>
                  <a:schemeClr val="bg1"/>
                </a:solidFill>
              </a:rPr>
              <a:t>Object</a:t>
            </a:r>
            <a:r>
              <a:rPr kumimoji="1" lang="zh-CN" altLang="en-US" dirty="0">
                <a:solidFill>
                  <a:schemeClr val="bg1"/>
                </a:solidFill>
              </a:rPr>
              <a:t> 不能改为 子类</a:t>
            </a:r>
            <a:r>
              <a:rPr kumimoji="1" lang="en-US" altLang="zh-CN" dirty="0">
                <a:solidFill>
                  <a:schemeClr val="bg1"/>
                </a:solidFill>
              </a:rPr>
              <a:t>Student.</a:t>
            </a:r>
            <a:r>
              <a:rPr kumimoji="1" lang="zh-CN" altLang="en-US" dirty="0">
                <a:solidFill>
                  <a:schemeClr val="bg1"/>
                </a:solidFill>
              </a:rPr>
              <a:t> 不然成了重载</a:t>
            </a:r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A54466FF-72A9-5041-ABA8-5E1B75DA9973}"/>
              </a:ext>
            </a:extLst>
          </p:cNvPr>
          <p:cNvSpPr/>
          <p:nvPr/>
        </p:nvSpPr>
        <p:spPr>
          <a:xfrm>
            <a:off x="7424928" y="4572000"/>
            <a:ext cx="731520" cy="329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9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扩展：重写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时，也要重写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645563-1256-7C4D-91F2-15C6F8483C42}"/>
              </a:ext>
            </a:extLst>
          </p:cNvPr>
          <p:cNvSpPr/>
          <p:nvPr/>
        </p:nvSpPr>
        <p:spPr>
          <a:xfrm>
            <a:off x="1474678" y="2761489"/>
            <a:ext cx="92426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提到的其中一条编程建议。也是一个合格的工程师需要遵守的规则。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是在对象使用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HashTable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数据结构存储的时候会被调用。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是常用的数据结构，所以对象很可能是会用到这种数据结构的，因此重写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及重写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是常常需要的。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05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364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F47372-F5F0-8A40-BCE0-1A8606714E0E}"/>
              </a:ext>
            </a:extLst>
          </p:cNvPr>
          <p:cNvSpPr/>
          <p:nvPr/>
        </p:nvSpPr>
        <p:spPr>
          <a:xfrm>
            <a:off x="1847088" y="3127248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422640-8BA3-7349-B6E8-83CD4837B623}"/>
              </a:ext>
            </a:extLst>
          </p:cNvPr>
          <p:cNvSpPr/>
          <p:nvPr/>
        </p:nvSpPr>
        <p:spPr>
          <a:xfrm>
            <a:off x="1847088" y="371856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0C8EE0-452E-3044-AEC2-8EE28B41CAD5}"/>
              </a:ext>
            </a:extLst>
          </p:cNvPr>
          <p:cNvSpPr/>
          <p:nvPr/>
        </p:nvSpPr>
        <p:spPr>
          <a:xfrm>
            <a:off x="1847088" y="437565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576567-8B99-5149-A550-BA171550A1A3}"/>
              </a:ext>
            </a:extLst>
          </p:cNvPr>
          <p:cNvSpPr/>
          <p:nvPr/>
        </p:nvSpPr>
        <p:spPr>
          <a:xfrm>
            <a:off x="1847088" y="4934714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3656E6-1FB5-A641-B1FF-4729CFD20B4A}"/>
              </a:ext>
            </a:extLst>
          </p:cNvPr>
          <p:cNvSpPr/>
          <p:nvPr/>
        </p:nvSpPr>
        <p:spPr>
          <a:xfrm>
            <a:off x="1847088" y="5565653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1AA310D-B59A-054E-8077-EE4650D7D744}"/>
              </a:ext>
            </a:extLst>
          </p:cNvPr>
          <p:cNvSpPr/>
          <p:nvPr/>
        </p:nvSpPr>
        <p:spPr>
          <a:xfrm>
            <a:off x="4679584" y="4290064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C6AB0A7-19C9-E74D-8FE4-978972F6DFA1}"/>
              </a:ext>
            </a:extLst>
          </p:cNvPr>
          <p:cNvSpPr/>
          <p:nvPr/>
        </p:nvSpPr>
        <p:spPr>
          <a:xfrm>
            <a:off x="4679585" y="312724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9ED605-836C-1A46-AE3A-6F249670CBC7}"/>
              </a:ext>
            </a:extLst>
          </p:cNvPr>
          <p:cNvSpPr/>
          <p:nvPr/>
        </p:nvSpPr>
        <p:spPr>
          <a:xfrm>
            <a:off x="6845975" y="3130297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834B7C-5F78-0A40-9FC7-F9F0C3273E98}"/>
              </a:ext>
            </a:extLst>
          </p:cNvPr>
          <p:cNvSpPr/>
          <p:nvPr/>
        </p:nvSpPr>
        <p:spPr>
          <a:xfrm>
            <a:off x="4679583" y="549402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7FE68EE-9353-0A43-96AB-2AD1CA53C0CA}"/>
              </a:ext>
            </a:extLst>
          </p:cNvPr>
          <p:cNvCxnSpPr>
            <a:endCxn id="18" idx="2"/>
          </p:cNvCxnSpPr>
          <p:nvPr/>
        </p:nvCxnSpPr>
        <p:spPr>
          <a:xfrm>
            <a:off x="3291840" y="3519882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91B4DA-448B-E94A-9747-1CA893A4E533}"/>
              </a:ext>
            </a:extLst>
          </p:cNvPr>
          <p:cNvCxnSpPr/>
          <p:nvPr/>
        </p:nvCxnSpPr>
        <p:spPr>
          <a:xfrm>
            <a:off x="5458230" y="3523136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9288BA7-DDED-4942-80A7-5631A143C5EA}"/>
              </a:ext>
            </a:extLst>
          </p:cNvPr>
          <p:cNvCxnSpPr/>
          <p:nvPr/>
        </p:nvCxnSpPr>
        <p:spPr>
          <a:xfrm>
            <a:off x="3296043" y="4735425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3FE7F1C-4933-C74A-87BC-D9181C1DC6F6}"/>
              </a:ext>
            </a:extLst>
          </p:cNvPr>
          <p:cNvCxnSpPr/>
          <p:nvPr/>
        </p:nvCxnSpPr>
        <p:spPr>
          <a:xfrm>
            <a:off x="3291838" y="5886661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386AE39-B74E-B045-A18D-F5EC44036E5E}"/>
              </a:ext>
            </a:extLst>
          </p:cNvPr>
          <p:cNvSpPr txBox="1"/>
          <p:nvPr/>
        </p:nvSpPr>
        <p:spPr>
          <a:xfrm>
            <a:off x="1883664" y="1928478"/>
            <a:ext cx="14081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第一层分类</a:t>
            </a:r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196B278B-861F-0447-ACC2-BF7974B63BA3}"/>
              </a:ext>
            </a:extLst>
          </p:cNvPr>
          <p:cNvSpPr/>
          <p:nvPr/>
        </p:nvSpPr>
        <p:spPr>
          <a:xfrm>
            <a:off x="2432304" y="2390740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76DA80-F950-BB42-8993-A07D0B59C69E}"/>
              </a:ext>
            </a:extLst>
          </p:cNvPr>
          <p:cNvSpPr txBox="1"/>
          <p:nvPr/>
        </p:nvSpPr>
        <p:spPr>
          <a:xfrm>
            <a:off x="5207584" y="1923016"/>
            <a:ext cx="21669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同类用单链表串联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60A1B1C2-E70C-6941-A23E-81DEFE3B0B49}"/>
              </a:ext>
            </a:extLst>
          </p:cNvPr>
          <p:cNvSpPr/>
          <p:nvPr/>
        </p:nvSpPr>
        <p:spPr>
          <a:xfrm>
            <a:off x="6135624" y="2364429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69B77D-9838-B949-8E1A-8C6875CFBE47}"/>
              </a:ext>
            </a:extLst>
          </p:cNvPr>
          <p:cNvSpPr txBox="1"/>
          <p:nvPr/>
        </p:nvSpPr>
        <p:spPr>
          <a:xfrm>
            <a:off x="256032" y="3718562"/>
            <a:ext cx="11704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hashCode</a:t>
            </a:r>
            <a:r>
              <a:rPr kumimoji="1" lang="zh-CN" altLang="en-US" dirty="0">
                <a:solidFill>
                  <a:schemeClr val="bg1"/>
                </a:solidFill>
              </a:rPr>
              <a:t>数值决定放在哪一个筐里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99D28C-6D84-D34D-A66A-ECA845BF9334}"/>
              </a:ext>
            </a:extLst>
          </p:cNvPr>
          <p:cNvSpPr txBox="1"/>
          <p:nvPr/>
        </p:nvSpPr>
        <p:spPr>
          <a:xfrm>
            <a:off x="9223248" y="1923016"/>
            <a:ext cx="202387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Equals</a:t>
            </a:r>
            <a:r>
              <a:rPr kumimoji="1" lang="zh-CN" altLang="en-US" dirty="0">
                <a:solidFill>
                  <a:schemeClr val="bg1"/>
                </a:solidFill>
              </a:rPr>
              <a:t>决定判断哪个具体对象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EA7D17-41B3-F94A-BACB-676C05671F97}"/>
              </a:ext>
            </a:extLst>
          </p:cNvPr>
          <p:cNvSpPr txBox="1"/>
          <p:nvPr/>
        </p:nvSpPr>
        <p:spPr>
          <a:xfrm>
            <a:off x="6845975" y="4375651"/>
            <a:ext cx="4840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用来快速查找一个元素，不需要通过线性地遍历或者二分。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哪个筐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筐里具体哪一个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625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1005840" y="3050527"/>
            <a:ext cx="10456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/>
              <a:t>目的不同</a:t>
            </a:r>
            <a:r>
              <a:rPr kumimoji="1" lang="en-US" altLang="zh-CN" sz="2400" b="1" u="sng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重载意味着使用同样的名字但是不同的签名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参数类型或者参数个数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来</a:t>
            </a:r>
            <a:r>
              <a:rPr kumimoji="1" lang="zh-CN" altLang="en-US" sz="2400" dirty="0">
                <a:solidFill>
                  <a:schemeClr val="accent2"/>
                </a:solidFill>
              </a:rPr>
              <a:t>定义多个方法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重写意味着在子类中提供一个对方法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父类有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</a:t>
            </a:r>
            <a:r>
              <a:rPr kumimoji="1" lang="zh-CN" altLang="en-US" sz="2400" dirty="0">
                <a:solidFill>
                  <a:schemeClr val="accent2"/>
                </a:solidFill>
              </a:rPr>
              <a:t>新的实现</a:t>
            </a:r>
            <a:r>
              <a:rPr kumimoji="1" lang="en-US" altLang="zh-CN" sz="2400" dirty="0">
                <a:solidFill>
                  <a:schemeClr val="accent2"/>
                </a:solidFill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</a:rPr>
              <a:t>儿子有不同于老子的想法</a:t>
            </a:r>
            <a:r>
              <a:rPr kumimoji="1" lang="en-US" altLang="zh-CN" sz="2400" dirty="0">
                <a:solidFill>
                  <a:schemeClr val="accent2"/>
                </a:solidFill>
              </a:rPr>
              <a:t>)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r>
              <a:rPr kumimoji="1" lang="zh-CN" altLang="en-US" sz="2400" b="1" u="sng" dirty="0"/>
              <a:t>运用范围不同：</a:t>
            </a:r>
            <a:endParaRPr kumimoji="1" lang="en-US" altLang="zh-CN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重写体现在“子类重写父类的方法”，是父子之间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重载可以用在同个类层次里面，也可以是父子类之间</a:t>
            </a:r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ADE92A-7732-5F4C-8DCD-55264550D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46" y="2224713"/>
            <a:ext cx="9486900" cy="4622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0EDEAC-27F4-834D-9A6B-3266566820DC}"/>
              </a:ext>
            </a:extLst>
          </p:cNvPr>
          <p:cNvSpPr txBox="1"/>
          <p:nvPr/>
        </p:nvSpPr>
        <p:spPr>
          <a:xfrm>
            <a:off x="0" y="3803904"/>
            <a:ext cx="146304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重写的例子，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调用的都是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AE9A1-5831-2342-968B-1D788A429379}"/>
              </a:ext>
            </a:extLst>
          </p:cNvPr>
          <p:cNvSpPr txBox="1"/>
          <p:nvPr/>
        </p:nvSpPr>
        <p:spPr>
          <a:xfrm>
            <a:off x="10710672" y="1301383"/>
            <a:ext cx="1463040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重载的例子第一句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</a:t>
            </a:r>
            <a:r>
              <a:rPr kumimoji="1" lang="en-US" altLang="zh-CN" dirty="0">
                <a:solidFill>
                  <a:schemeClr val="bg1"/>
                </a:solidFill>
              </a:rPr>
              <a:t>p,</a:t>
            </a:r>
            <a:r>
              <a:rPr kumimoji="1" lang="zh-CN" altLang="en-US" dirty="0">
                <a:solidFill>
                  <a:schemeClr val="bg1"/>
                </a:solidFill>
              </a:rPr>
              <a:t>因为参数是</a:t>
            </a:r>
            <a:r>
              <a:rPr kumimoji="1" lang="en-US" altLang="zh-CN" dirty="0">
                <a:solidFill>
                  <a:schemeClr val="bg1"/>
                </a:solidFill>
              </a:rPr>
              <a:t>int</a:t>
            </a:r>
            <a:r>
              <a:rPr kumimoji="1" lang="zh-CN" altLang="en-US" dirty="0">
                <a:solidFill>
                  <a:schemeClr val="bg1"/>
                </a:solidFill>
              </a:rPr>
              <a:t>，第二个</a:t>
            </a:r>
            <a:r>
              <a:rPr kumimoji="1" lang="en-US" altLang="zh-CN" dirty="0">
                <a:solidFill>
                  <a:schemeClr val="bg1"/>
                </a:solidFill>
              </a:rPr>
              <a:t>p</a:t>
            </a:r>
            <a:r>
              <a:rPr kumimoji="1" lang="zh-CN" altLang="en-US" dirty="0">
                <a:solidFill>
                  <a:schemeClr val="bg1"/>
                </a:solidFill>
              </a:rPr>
              <a:t>函数调用的是</a:t>
            </a:r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r>
              <a:rPr kumimoji="1" lang="zh-CN" altLang="en-US" dirty="0">
                <a:solidFill>
                  <a:schemeClr val="bg1"/>
                </a:solidFill>
              </a:rPr>
              <a:t>类的函数，因为参数是</a:t>
            </a:r>
            <a:r>
              <a:rPr kumimoji="1" lang="en-US" altLang="zh-CN" dirty="0">
                <a:solidFill>
                  <a:schemeClr val="bg1"/>
                </a:solidFill>
              </a:rPr>
              <a:t>double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5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字面上，多态表示的是多种样式。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在面向对象语言中，多态即表示对同个行为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036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15032" y="2068018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多态即表示对同个行为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多态的实现要有如下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个前提：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要有继承关系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子类要重写父类的方法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父类引用指向子类对象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最终以  “父类引用变量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重写方法名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()”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方式体现多态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D12B2C-4FA4-EB4D-88BE-870D93FDC83F}"/>
              </a:ext>
            </a:extLst>
          </p:cNvPr>
          <p:cNvSpPr txBox="1"/>
          <p:nvPr/>
        </p:nvSpPr>
        <p:spPr>
          <a:xfrm>
            <a:off x="8036745" y="4789982"/>
            <a:ext cx="37673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上代码，以</a:t>
            </a:r>
            <a:r>
              <a:rPr kumimoji="1" lang="en-US" altLang="zh-CN" dirty="0"/>
              <a:t>Animal</a:t>
            </a:r>
            <a:r>
              <a:rPr kumimoji="1" lang="zh-CN" altLang="en-US" dirty="0"/>
              <a:t> 类为例子</a:t>
            </a:r>
          </a:p>
        </p:txBody>
      </p:sp>
    </p:spTree>
    <p:extLst>
      <p:ext uri="{BB962C8B-B14F-4D97-AF65-F5344CB8AC3E}">
        <p14:creationId xmlns:p14="http://schemas.microsoft.com/office/powerpoint/2010/main" val="42981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从具体事物抽出、概括出它们共同的方面、本质属性与关系等，而将个别的、非本质的方面、属性与关系舍弃的思维过程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Animal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UML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表示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9D69B-593B-8643-A878-067506A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1865130"/>
            <a:ext cx="9994900" cy="4775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8D92A3-5399-A247-9E52-47CE3A1FDC2B}"/>
              </a:ext>
            </a:extLst>
          </p:cNvPr>
          <p:cNvSpPr txBox="1"/>
          <p:nvPr/>
        </p:nvSpPr>
        <p:spPr>
          <a:xfrm>
            <a:off x="7406640" y="3429000"/>
            <a:ext cx="34705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注意子类指向父类的箭头类型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推荐在线画</a:t>
            </a:r>
            <a:r>
              <a:rPr kumimoji="1" lang="en-US" altLang="zh-CN" dirty="0" err="1">
                <a:solidFill>
                  <a:schemeClr val="bg1"/>
                </a:solidFill>
              </a:rPr>
              <a:t>uml</a:t>
            </a:r>
            <a:r>
              <a:rPr kumimoji="1" lang="zh-CN" altLang="en-US" dirty="0">
                <a:solidFill>
                  <a:schemeClr val="bg1"/>
                </a:solidFill>
              </a:rPr>
              <a:t>工具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processon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05901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动态绑定来实现多态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方法可以在沿着继承链的多个类中实现。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JVM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决定运行时调用哪个方法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中，我们只定义了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子类：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Cat,Dog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但在现实中，会不止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层，按照父子关系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或者祖先关系更好理解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可能是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动态绑定可以理解为：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当一个祖先类引用变量指向一个后代类对象时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当调用一个祖先有且后代继承下来的方法时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决定选择谁的方法实现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307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DF36D2-EB61-FC4B-A3C0-B7F4A9CB3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6088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248148-282B-EE48-9D7E-2947275D29EA}"/>
              </a:ext>
            </a:extLst>
          </p:cNvPr>
          <p:cNvSpPr/>
          <p:nvPr/>
        </p:nvSpPr>
        <p:spPr>
          <a:xfrm>
            <a:off x="9387840" y="2304288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16E1C-F9CA-BC46-806C-4C23557CADAD}"/>
              </a:ext>
            </a:extLst>
          </p:cNvPr>
          <p:cNvSpPr/>
          <p:nvPr/>
        </p:nvSpPr>
        <p:spPr>
          <a:xfrm>
            <a:off x="8921496" y="3139440"/>
            <a:ext cx="204825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GraduateStudent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60EAEF-C450-EB40-BC62-CAA20B6643C0}"/>
              </a:ext>
            </a:extLst>
          </p:cNvPr>
          <p:cNvSpPr/>
          <p:nvPr/>
        </p:nvSpPr>
        <p:spPr>
          <a:xfrm>
            <a:off x="9387840" y="1548384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Person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85FE9-F148-D841-995D-065F8B3A9A09}"/>
              </a:ext>
            </a:extLst>
          </p:cNvPr>
          <p:cNvSpPr/>
          <p:nvPr/>
        </p:nvSpPr>
        <p:spPr>
          <a:xfrm>
            <a:off x="9387840" y="783336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6AAD1FB5-2BA5-C24F-8823-A6E64D53E680}"/>
              </a:ext>
            </a:extLst>
          </p:cNvPr>
          <p:cNvSpPr/>
          <p:nvPr/>
        </p:nvSpPr>
        <p:spPr>
          <a:xfrm>
            <a:off x="11375136" y="1331976"/>
            <a:ext cx="219456" cy="1520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CE89E0-6799-5F42-8A8D-756ED4EDD400}"/>
              </a:ext>
            </a:extLst>
          </p:cNvPr>
          <p:cNvSpPr txBox="1"/>
          <p:nvPr/>
        </p:nvSpPr>
        <p:spPr>
          <a:xfrm>
            <a:off x="8098536" y="4730496"/>
            <a:ext cx="36941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多态的链条：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孙子如果实现了，就用孙子的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孙子没有实现，那就用父亲的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以此往祖先类推</a:t>
            </a:r>
          </a:p>
        </p:txBody>
      </p:sp>
    </p:spTree>
    <p:extLst>
      <p:ext uri="{BB962C8B-B14F-4D97-AF65-F5344CB8AC3E}">
        <p14:creationId xmlns:p14="http://schemas.microsoft.com/office/powerpoint/2010/main" val="299404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父类的构造函数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子类构造函数中调用父类构造函数，先初始化子类中包含的父类的属性，然后再初始化子类扩展的属性。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父类的其他函数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当调用的函数子类也重写了，就要显示地用如下格式调用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如果不加的话，和子类的同个函数造成混淆。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9C4E41-357D-8B4F-B182-7746A6E49720}"/>
              </a:ext>
            </a:extLst>
          </p:cNvPr>
          <p:cNvSpPr txBox="1"/>
          <p:nvPr/>
        </p:nvSpPr>
        <p:spPr>
          <a:xfrm>
            <a:off x="3270504" y="5246199"/>
            <a:ext cx="565099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构造函数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sleep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1761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类型转换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78566" y="2249425"/>
            <a:ext cx="6395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向上转换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隐式转换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子类实例转换为父类变量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父类实例转换为子类变量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向下转换需要满足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必须以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对象”格式转换，比如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a;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转化前必须确保被转换的对象是子类的一个实例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9100D9-17E9-B343-9784-B5F5B855C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333" y="2483674"/>
            <a:ext cx="4979923" cy="23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25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438400" y="25980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含义：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是否是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E9CCA2-865E-A249-BBF1-47EF3E202C88}"/>
              </a:ext>
            </a:extLst>
          </p:cNvPr>
          <p:cNvSpPr txBox="1"/>
          <p:nvPr/>
        </p:nvSpPr>
        <p:spPr>
          <a:xfrm>
            <a:off x="2359152" y="5087636"/>
            <a:ext cx="73152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TestAnimal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instanceofExample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80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protected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602992" y="1816793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也是可见性修饰符 。它表示的权限要比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小，比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存在的目的：子类可以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访问父类的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数据和方法。但父类的数据和方法继续保持对外的不可见性。也就是说，对子类具有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可见性，对外界具有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BB211-7F83-3446-9366-7D1000AA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888" y="4584007"/>
            <a:ext cx="10038112" cy="21088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9E50EC-A2D0-8444-88FD-253DE45F4AA2}"/>
              </a:ext>
            </a:extLst>
          </p:cNvPr>
          <p:cNvSpPr txBox="1"/>
          <p:nvPr/>
        </p:nvSpPr>
        <p:spPr>
          <a:xfrm>
            <a:off x="45672" y="4584007"/>
            <a:ext cx="188366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掌握重点在于类内访问，包内访问不是重点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788733-11A1-3B47-9DAE-504C3513C776}"/>
              </a:ext>
            </a:extLst>
          </p:cNvPr>
          <p:cNvSpPr txBox="1"/>
          <p:nvPr/>
        </p:nvSpPr>
        <p:spPr>
          <a:xfrm>
            <a:off x="45672" y="5638430"/>
            <a:ext cx="18836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示例代码里面展示</a:t>
            </a:r>
          </a:p>
        </p:txBody>
      </p:sp>
    </p:spTree>
    <p:extLst>
      <p:ext uri="{BB962C8B-B14F-4D97-AF65-F5344CB8AC3E}">
        <p14:creationId xmlns:p14="http://schemas.microsoft.com/office/powerpoint/2010/main" val="1497004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ArrayList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373A46-9C13-6044-A686-A32F32F2875F}"/>
              </a:ext>
            </a:extLst>
          </p:cNvPr>
          <p:cNvSpPr txBox="1"/>
          <p:nvPr/>
        </p:nvSpPr>
        <p:spPr>
          <a:xfrm>
            <a:off x="2834640" y="2816352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类似于数据结构中的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单链表实现的线性表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。用法简单，大家自学。</a:t>
            </a:r>
          </a:p>
        </p:txBody>
      </p:sp>
    </p:spTree>
    <p:extLst>
      <p:ext uri="{BB962C8B-B14F-4D97-AF65-F5344CB8AC3E}">
        <p14:creationId xmlns:p14="http://schemas.microsoft.com/office/powerpoint/2010/main" val="3384696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22DC3-6618-4042-879D-BFADA935E6E4}"/>
              </a:ext>
            </a:extLst>
          </p:cNvPr>
          <p:cNvSpPr txBox="1"/>
          <p:nvPr/>
        </p:nvSpPr>
        <p:spPr>
          <a:xfrm>
            <a:off x="1322136" y="3584449"/>
            <a:ext cx="10131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前不久大家设计了“重大疫情信息管理系统”。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在评判标准表里，我提到了“可扩展性” 和 “可移植性”。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请结合封装，继承和多态面向对象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大特性。想想如何用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简单地设计整个系统类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C4A9DBA9-5A20-A64A-AAD7-8EE0CC6C6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2136" y="23591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0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没有方法实现。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();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3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抽象类是有构造器的（所有类都有构造器）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5574096" y="6339168"/>
            <a:ext cx="1627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57984" y="713232"/>
            <a:ext cx="856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通过继承它实现多态，预先定义好接口，实现重用性。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5574096" y="6339168"/>
            <a:ext cx="1627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86024" y="631327"/>
            <a:ext cx="9842688" cy="157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：既然抽象类不能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对象，那为何要有构造函数呢？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7171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实例化，但当你实例化抽象类子类的时候抽象类是会被实例化的，子类的构造函数可以用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方法来调用抽象类中的构造方法，来初始化抽象类中的数据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7F3B36B9-F0B9-9E45-94DD-7ADB2040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16" y="2289660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3A5FC1-C9E9-4A44-8E04-CC041A2F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8" y="4130266"/>
            <a:ext cx="5384612" cy="23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55CC5-1257-7B4C-9137-AF2FBA1F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368" y="4118496"/>
            <a:ext cx="5023800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19285</TotalTime>
  <Words>3623</Words>
  <Application>Microsoft Macintosh PowerPoint</Application>
  <PresentationFormat>宽屏</PresentationFormat>
  <Paragraphs>349</Paragraphs>
  <Slides>40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814</cp:revision>
  <dcterms:created xsi:type="dcterms:W3CDTF">2019-09-24T01:18:33Z</dcterms:created>
  <dcterms:modified xsi:type="dcterms:W3CDTF">2020-04-04T07:08:53Z</dcterms:modified>
</cp:coreProperties>
</file>