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69" r:id="rId18"/>
    <p:sldId id="389" r:id="rId19"/>
    <p:sldId id="390" r:id="rId20"/>
    <p:sldId id="392" r:id="rId21"/>
    <p:sldId id="391" r:id="rId22"/>
    <p:sldId id="393" r:id="rId23"/>
    <p:sldId id="396" r:id="rId24"/>
    <p:sldId id="397" r:id="rId25"/>
    <p:sldId id="401" r:id="rId26"/>
    <p:sldId id="399" r:id="rId27"/>
    <p:sldId id="402" r:id="rId28"/>
    <p:sldId id="387" r:id="rId29"/>
    <p:sldId id="400" r:id="rId30"/>
    <p:sldId id="398" r:id="rId31"/>
    <p:sldId id="386" r:id="rId32"/>
    <p:sldId id="388" r:id="rId33"/>
    <p:sldId id="355" r:id="rId34"/>
    <p:sldId id="359" r:id="rId35"/>
    <p:sldId id="363" r:id="rId36"/>
    <p:sldId id="362" r:id="rId37"/>
    <p:sldId id="364" r:id="rId38"/>
    <p:sldId id="331" r:id="rId39"/>
    <p:sldId id="365" r:id="rId40"/>
    <p:sldId id="357" r:id="rId41"/>
    <p:sldId id="366" r:id="rId42"/>
    <p:sldId id="368" r:id="rId43"/>
    <p:sldId id="360" r:id="rId44"/>
    <p:sldId id="367" r:id="rId45"/>
    <p:sldId id="354" r:id="rId46"/>
    <p:sldId id="361" r:id="rId47"/>
    <p:sldId id="371" r:id="rId48"/>
    <p:sldId id="372" r:id="rId49"/>
    <p:sldId id="373" r:id="rId50"/>
    <p:sldId id="351" r:id="rId51"/>
    <p:sldId id="279" r:id="rId52"/>
    <p:sldId id="375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89"/>
            <p14:sldId id="390"/>
            <p14:sldId id="392"/>
            <p14:sldId id="391"/>
            <p14:sldId id="393"/>
            <p14:sldId id="396"/>
            <p14:sldId id="397"/>
            <p14:sldId id="401"/>
            <p14:sldId id="399"/>
            <p14:sldId id="402"/>
            <p14:sldId id="387"/>
            <p14:sldId id="400"/>
            <p14:sldId id="398"/>
            <p14:sldId id="386"/>
            <p14:sldId id="388"/>
            <p14:sldId id="355"/>
            <p14:sldId id="359"/>
            <p14:sldId id="363"/>
            <p14:sldId id="362"/>
            <p14:sldId id="364"/>
            <p14:sldId id="331"/>
            <p14:sldId id="365"/>
            <p14:sldId id="357"/>
            <p14:sldId id="366"/>
            <p14:sldId id="368"/>
            <p14:sldId id="360"/>
            <p14:sldId id="367"/>
            <p14:sldId id="354"/>
            <p14:sldId id="361"/>
            <p14:sldId id="371"/>
            <p14:sldId id="372"/>
            <p14:sldId id="373"/>
            <p14:sldId id="351"/>
            <p14:sldId id="279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1"/>
    <p:restoredTop sz="71610"/>
  </p:normalViewPr>
  <p:slideViewPr>
    <p:cSldViewPr snapToGrid="0" snapToObjects="1">
      <p:cViewPr varScale="1">
        <p:scale>
          <a:sx n="70" d="100"/>
          <a:sy n="70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3314107/article/details/80271963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8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81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32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738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64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20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不管什么类，实现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如果该类包含引用类型，还需调用该引用类型的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</a:t>
            </a:r>
            <a:endParaRPr kumimoji="1" lang="en-US" altLang="zh-CN" sz="3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37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https://blog.csdn.net/qq_33314107/article/details/80271963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97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90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737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48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829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707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切换到代码演示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判断两个对象在逻辑上是否相等，如根据类的成员变量来判断两个类的实例是否相等，而继承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方法只能判断两个引用变量是否是同一个对象。这样我们往往需要重写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631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11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86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5513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36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095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5526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159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912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733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430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104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79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40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7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6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jsdfg.github.io/effective-java-3rd-chinese/#/notes/14.%20%E8%80%83%E8%99%91%E5%AE%9E%E7%8E%B0Comparable%E6%8E%A5%E5%8F%A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rocesson.com/" TargetMode="Externa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抽象类和接口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99348" y="2055794"/>
            <a:ext cx="720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可以实现多个接口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interface2,interface3...{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等接口的方法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7804819" y="3072384"/>
            <a:ext cx="362518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这是继承的写法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2FB3D-951C-534C-9FC4-0D530740BE59}"/>
              </a:ext>
            </a:extLst>
          </p:cNvPr>
          <p:cNvSpPr txBox="1"/>
          <p:nvPr/>
        </p:nvSpPr>
        <p:spPr>
          <a:xfrm>
            <a:off x="4529395" y="6429804"/>
            <a:ext cx="3954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看示例代码，</a:t>
            </a:r>
            <a:r>
              <a:rPr kumimoji="1" lang="en-US" altLang="zh-CN" dirty="0" err="1">
                <a:solidFill>
                  <a:schemeClr val="bg1"/>
                </a:solidFill>
              </a:rPr>
              <a:t>DemoClassInfo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compareable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85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接口定义了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方法，用于比较对象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B707D-1AA0-0544-8C4E-F6102116E265}"/>
              </a:ext>
            </a:extLst>
          </p:cNvPr>
          <p:cNvSpPr/>
          <p:nvPr/>
        </p:nvSpPr>
        <p:spPr>
          <a:xfrm>
            <a:off x="2141718" y="3189470"/>
            <a:ext cx="832490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Comparable&lt;T&gt;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  o the object to be compared.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@return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a negative integer, zero, or a positive integer as this object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        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less than, equal to, or greater than the specified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 is null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ClassCastException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object's type prevents it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        from being compared to this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*/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 public int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 o);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0F89FB-A3FD-E041-A16A-D8755E177B3E}"/>
              </a:ext>
            </a:extLst>
          </p:cNvPr>
          <p:cNvSpPr txBox="1"/>
          <p:nvPr/>
        </p:nvSpPr>
        <p:spPr>
          <a:xfrm>
            <a:off x="219456" y="3429000"/>
            <a:ext cx="11155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9E2DD-DCB6-3348-9D98-257FB9DEC59D}"/>
              </a:ext>
            </a:extLst>
          </p:cNvPr>
          <p:cNvSpPr txBox="1"/>
          <p:nvPr/>
        </p:nvSpPr>
        <p:spPr>
          <a:xfrm>
            <a:off x="201168" y="4382904"/>
            <a:ext cx="1524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返回值说明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B4587E-B0B6-F44D-AE12-4AA28CBDDA90}"/>
              </a:ext>
            </a:extLst>
          </p:cNvPr>
          <p:cNvCxnSpPr>
            <a:stCxn id="7" idx="3"/>
          </p:cNvCxnSpPr>
          <p:nvPr/>
        </p:nvCxnSpPr>
        <p:spPr>
          <a:xfrm>
            <a:off x="1335024" y="3613666"/>
            <a:ext cx="1188720" cy="53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8063D4-9B55-7449-9E1F-B03D1D59B7C1}"/>
              </a:ext>
            </a:extLst>
          </p:cNvPr>
          <p:cNvCxnSpPr>
            <a:stCxn id="8" idx="3"/>
          </p:cNvCxnSpPr>
          <p:nvPr/>
        </p:nvCxnSpPr>
        <p:spPr>
          <a:xfrm flipV="1">
            <a:off x="1725374" y="4432019"/>
            <a:ext cx="962962" cy="13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6401C-DAD7-D14F-A9CE-04A18C321193}"/>
              </a:ext>
            </a:extLst>
          </p:cNvPr>
          <p:cNvSpPr txBox="1"/>
          <p:nvPr/>
        </p:nvSpPr>
        <p:spPr>
          <a:xfrm>
            <a:off x="207470" y="5541264"/>
            <a:ext cx="17127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异常处理说明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89B807-3580-894B-95B3-090A6831A6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20240" y="5125070"/>
            <a:ext cx="768096" cy="60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C16573-5B99-2742-A806-B94E5E9DC1D1}"/>
              </a:ext>
            </a:extLst>
          </p:cNvPr>
          <p:cNvSpPr txBox="1"/>
          <p:nvPr/>
        </p:nvSpPr>
        <p:spPr>
          <a:xfrm>
            <a:off x="6687312" y="5902452"/>
            <a:ext cx="445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抽象方法， 若一个类 </a:t>
            </a:r>
            <a:r>
              <a:rPr kumimoji="1" lang="en-US" altLang="zh-CN" dirty="0">
                <a:solidFill>
                  <a:schemeClr val="bg1"/>
                </a:solidFill>
              </a:rPr>
              <a:t>implements</a:t>
            </a:r>
            <a:r>
              <a:rPr kumimoji="1" lang="zh-CN" altLang="en-US" dirty="0">
                <a:solidFill>
                  <a:schemeClr val="bg1"/>
                </a:solidFill>
              </a:rPr>
              <a:t> 这个接口，就需要实现这个方法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84D1C5-CDB2-C543-B5DB-90E192DDE8CC}"/>
              </a:ext>
            </a:extLst>
          </p:cNvPr>
          <p:cNvCxnSpPr/>
          <p:nvPr/>
        </p:nvCxnSpPr>
        <p:spPr>
          <a:xfrm flipH="1">
            <a:off x="5431536" y="6181344"/>
            <a:ext cx="1255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6E51A2-643A-D14A-AC69-F4A279884F25}"/>
              </a:ext>
            </a:extLst>
          </p:cNvPr>
          <p:cNvSpPr txBox="1"/>
          <p:nvPr/>
        </p:nvSpPr>
        <p:spPr>
          <a:xfrm>
            <a:off x="6894576" y="3121426"/>
            <a:ext cx="47000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表示模板，可以换成任何类，表示</a:t>
            </a:r>
            <a:r>
              <a:rPr kumimoji="1" lang="en-US" altLang="zh-CN" dirty="0">
                <a:solidFill>
                  <a:schemeClr val="bg1"/>
                </a:solidFill>
              </a:rPr>
              <a:t>compare</a:t>
            </a:r>
            <a:r>
              <a:rPr kumimoji="1" lang="zh-CN" altLang="en-US" dirty="0">
                <a:solidFill>
                  <a:schemeClr val="bg1"/>
                </a:solidFill>
              </a:rPr>
              <a:t>的类型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51D9F22-1144-754E-8F5C-3C14CA7EBC8D}"/>
              </a:ext>
            </a:extLst>
          </p:cNvPr>
          <p:cNvCxnSpPr/>
          <p:nvPr/>
        </p:nvCxnSpPr>
        <p:spPr>
          <a:xfrm flipH="1">
            <a:off x="6022848" y="3429000"/>
            <a:ext cx="8717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486170" y="5804208"/>
            <a:ext cx="721966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719072" y="1956816"/>
            <a:ext cx="967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接口很重要，常常，我们需要对对象的数组或者列表排序，而系统已经提供了排序方法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能够调用这些的前提是，你要实现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接口，直白说，你要让别人帮你排序，至少你要告诉别人你是怎么判断 大于，小于和等于的。</a:t>
            </a:r>
          </a:p>
        </p:txBody>
      </p:sp>
    </p:spTree>
    <p:extLst>
      <p:ext uri="{BB962C8B-B14F-4D97-AF65-F5344CB8AC3E}">
        <p14:creationId xmlns:p14="http://schemas.microsoft.com/office/powerpoint/2010/main" val="73321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316736" y="2695479"/>
            <a:ext cx="1027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之前我们学了 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方法，请查询 其与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的相同点和不同点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中有一条款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effective Java 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Comparable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891600" y="840931"/>
            <a:ext cx="7443216" cy="601706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为什么要有抽象类和抽象方法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抽象类的一些注意点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为什么要用接口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1016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接口给出了一个可克隆的对象。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实现这个接口的对象可以调用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方法，对此对象进行克隆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987552" y="3809978"/>
            <a:ext cx="90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Cloneable 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3CBFA-70CA-EE4E-8279-9FDF315D454B}"/>
              </a:ext>
            </a:extLst>
          </p:cNvPr>
          <p:cNvSpPr txBox="1"/>
          <p:nvPr/>
        </p:nvSpPr>
        <p:spPr>
          <a:xfrm>
            <a:off x="737616" y="5071456"/>
            <a:ext cx="107167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这个接口是空的。一个带空体的接口称为标记接口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(marker interface)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。一个标记接口既 不包括常量也不包括方法。它用来表示一个类拥有某些特定的属性。实现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类标记为可克隆的，而且它的对象可以使用在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cloneO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方法克隆。 </a:t>
            </a:r>
          </a:p>
        </p:txBody>
      </p:sp>
    </p:spTree>
    <p:extLst>
      <p:ext uri="{BB962C8B-B14F-4D97-AF65-F5344CB8AC3E}">
        <p14:creationId xmlns:p14="http://schemas.microsoft.com/office/powerpoint/2010/main" val="131656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库中的很多类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Calendar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浅复制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(shallow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深复制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(deep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6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浅复制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1166464-3FEC-C046-84B2-6FC41EA10692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359102" y="4727278"/>
            <a:ext cx="1456738" cy="108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浅复制的缺陷：克隆后指向同个对象，母体引用对象去修改，就会影响克隆出来的引用对象。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但真正的复制，是要克隆体和母体是互不影响的。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6297E-E45E-E648-92B1-3DB0AD882CBE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38420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深复制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深复制的优点就是克服了浅复制的缺点，达到克隆体和母体是互不影响的目的！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355BB-ADA3-F547-A635-0B23EDF0B0FC}"/>
              </a:ext>
            </a:extLst>
          </p:cNvPr>
          <p:cNvSpPr/>
          <p:nvPr/>
        </p:nvSpPr>
        <p:spPr>
          <a:xfrm>
            <a:off x="4785359" y="5751576"/>
            <a:ext cx="1743456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克隆</a:t>
            </a:r>
            <a:r>
              <a:rPr kumimoji="1" lang="zh-CN" altLang="en-US" dirty="0"/>
              <a:t>对象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8F10D-68DD-9242-A049-6162D440A4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102" y="5815048"/>
            <a:ext cx="1426257" cy="38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38F1F-1A72-9A49-BA40-AA649420C64A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4192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21B64-9452-E840-A08A-BFFC20203CAD}"/>
              </a:ext>
            </a:extLst>
          </p:cNvPr>
          <p:cNvSpPr txBox="1"/>
          <p:nvPr/>
        </p:nvSpPr>
        <p:spPr>
          <a:xfrm>
            <a:off x="1078992" y="2340864"/>
            <a:ext cx="9387634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若不重写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函数，一个默认的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方法实现机制是浅拷贝。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因此要达到真正的克隆，需要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确保一个类中的所有成员都是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方法都实现了深度拷贝。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总结：如果实现完整的深拷贝，需要被复制对象的继承链、引用链上的每一个对象都实现克隆机制。</a:t>
            </a:r>
          </a:p>
        </p:txBody>
      </p:sp>
    </p:spTree>
    <p:extLst>
      <p:ext uri="{BB962C8B-B14F-4D97-AF65-F5344CB8AC3E}">
        <p14:creationId xmlns:p14="http://schemas.microsoft.com/office/powerpoint/2010/main" val="33529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递归克隆：当前类的克隆写法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4AC37-30F4-4845-AB5A-DDEC73B910E1}"/>
              </a:ext>
            </a:extLst>
          </p:cNvPr>
          <p:cNvSpPr txBox="1"/>
          <p:nvPr/>
        </p:nvSpPr>
        <p:spPr>
          <a:xfrm>
            <a:off x="1507287" y="1786545"/>
            <a:ext cx="9177425" cy="50220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对当前类</a:t>
            </a:r>
            <a:r>
              <a:rPr kumimoji="1" lang="en-US" altLang="zh-CN" sz="2400" dirty="0">
                <a:solidFill>
                  <a:schemeClr val="bg1"/>
                </a:solidFill>
              </a:rPr>
              <a:t>implements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cloneable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重写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	1.</a:t>
            </a:r>
            <a:r>
              <a:rPr kumimoji="1" lang="zh-CN" altLang="en-US" sz="2400" dirty="0">
                <a:solidFill>
                  <a:schemeClr val="bg1"/>
                </a:solidFill>
              </a:rPr>
              <a:t> 如果一个被复制的对象的属性都是基本类型，则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只需要调用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en-US" altLang="zh-CN" sz="2400" dirty="0">
                <a:solidFill>
                  <a:schemeClr val="bg1"/>
                </a:solidFill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</a:rPr>
              <a:t>即可。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 如果被复制对象的成员属性包含其他实体类对象引用，那么除了调用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zh-CN" altLang="en-US" sz="2400" dirty="0">
                <a:solidFill>
                  <a:schemeClr val="bg1"/>
                </a:solidFill>
              </a:rPr>
              <a:t>（）进行非类对象成员属性的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外，还需要调用实体类对象的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方法对这个对象进行单独克隆赋值，达到深度拷贝。（至于这个成员实体类的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写法，则继续按照这个递归规则方式写）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7053072" y="2972907"/>
            <a:ext cx="4937760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Address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address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1188720" y="2761488"/>
            <a:ext cx="561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House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分为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部分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的克隆 </a:t>
            </a:r>
            <a:r>
              <a:rPr kumimoji="1" lang="en-US" altLang="zh-CN" dirty="0"/>
              <a:t>(</a:t>
            </a:r>
            <a:r>
              <a:rPr kumimoji="1" lang="zh-CN" altLang="en-US" dirty="0"/>
              <a:t>基本类型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不用管，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area</a:t>
            </a:r>
            <a:r>
              <a:rPr kumimoji="1" lang="zh-CN" altLang="en-US" dirty="0"/>
              <a:t>的克隆</a:t>
            </a:r>
            <a:r>
              <a:rPr kumimoji="1" lang="en-US" altLang="zh-CN" dirty="0"/>
              <a:t>(</a:t>
            </a:r>
            <a:r>
              <a:rPr kumimoji="1" lang="zh-CN" altLang="en-US" dirty="0"/>
              <a:t>基本类型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address</a:t>
            </a:r>
            <a:r>
              <a:rPr kumimoji="1" lang="zh-CN" altLang="en-US" dirty="0"/>
              <a:t>的克隆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类对象，需要实现</a:t>
            </a:r>
            <a:r>
              <a:rPr kumimoji="1" lang="en-US" altLang="zh-CN" dirty="0"/>
              <a:t>cloneable,</a:t>
            </a:r>
            <a:r>
              <a:rPr kumimoji="1" lang="zh-CN" altLang="en-US" dirty="0"/>
              <a:t>并重写</a:t>
            </a:r>
            <a:r>
              <a:rPr kumimoji="1" lang="en-US" altLang="zh-CN" dirty="0"/>
              <a:t>clone)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Address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部分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City</a:t>
            </a:r>
            <a:r>
              <a:rPr kumimoji="1" lang="zh-CN" altLang="en-US" dirty="0"/>
              <a:t>的克隆 </a:t>
            </a:r>
            <a:r>
              <a:rPr kumimoji="1" lang="en-US" altLang="zh-CN" dirty="0"/>
              <a:t>(String</a:t>
            </a:r>
            <a:r>
              <a:rPr kumimoji="1" lang="zh-CN" altLang="en-US" dirty="0"/>
              <a:t>类型，不用管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/>
              <a:t>streetNo</a:t>
            </a:r>
            <a:r>
              <a:rPr kumimoji="1" lang="zh-CN" altLang="en-US" dirty="0"/>
              <a:t>的克隆</a:t>
            </a:r>
            <a:r>
              <a:rPr kumimoji="1" lang="en-US" altLang="zh-CN" dirty="0"/>
              <a:t>(String</a:t>
            </a:r>
            <a:r>
              <a:rPr kumimoji="1" lang="zh-CN" altLang="en-US" dirty="0"/>
              <a:t> 类型，不用管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Address</a:t>
            </a:r>
            <a:r>
              <a:rPr kumimoji="1" lang="zh-CN" altLang="en-US" dirty="0"/>
              <a:t>因为其包含的都是基础类型</a:t>
            </a:r>
            <a:r>
              <a:rPr kumimoji="1" lang="en-US" altLang="zh-CN" dirty="0"/>
              <a:t>(String</a:t>
            </a:r>
            <a:r>
              <a:rPr kumimoji="1" lang="zh-CN" altLang="en-US" dirty="0"/>
              <a:t>也不需要我们管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，所以其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函数体只需要写</a:t>
            </a:r>
            <a:r>
              <a:rPr kumimoji="1" lang="en-US" altLang="zh-CN" dirty="0" err="1"/>
              <a:t>super.clone</a:t>
            </a:r>
            <a:r>
              <a:rPr kumimoji="1" lang="zh-CN" altLang="en-US" dirty="0"/>
              <a:t>（）一句就可以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36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7053072" y="2972907"/>
            <a:ext cx="4937760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Address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address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A9FD2-FF05-934F-B89B-04A2863E8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" y="1993900"/>
            <a:ext cx="7099300" cy="2870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1734B0-B7B5-6A46-BE9F-7BE98B1D861D}"/>
              </a:ext>
            </a:extLst>
          </p:cNvPr>
          <p:cNvSpPr txBox="1"/>
          <p:nvPr/>
        </p:nvSpPr>
        <p:spPr>
          <a:xfrm>
            <a:off x="1725374" y="5209532"/>
            <a:ext cx="341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明天把这个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自己写一遍，然后截图</a:t>
            </a:r>
          </a:p>
        </p:txBody>
      </p:sp>
    </p:spTree>
    <p:extLst>
      <p:ext uri="{BB962C8B-B14F-4D97-AF65-F5344CB8AC3E}">
        <p14:creationId xmlns:p14="http://schemas.microsoft.com/office/powerpoint/2010/main" val="3645361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(implements)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覆盖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方法，可见性从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F32BB9-E49F-CD4E-9E38-407624C88E00}"/>
              </a:ext>
            </a:extLst>
          </p:cNvPr>
          <p:cNvSpPr txBox="1"/>
          <p:nvPr/>
        </p:nvSpPr>
        <p:spPr>
          <a:xfrm>
            <a:off x="4700016" y="5804208"/>
            <a:ext cx="34015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不管什么类，实现</a:t>
            </a:r>
            <a:r>
              <a:rPr lang="en-US" altLang="zh-CN" dirty="0"/>
              <a:t>clone</a:t>
            </a:r>
            <a:r>
              <a:rPr lang="zh-CN" altLang="en-US" dirty="0"/>
              <a:t>方法的第一步是调用</a:t>
            </a:r>
            <a:r>
              <a:rPr lang="en-US" altLang="zh-CN" dirty="0" err="1"/>
              <a:t>super.clone</a:t>
            </a:r>
            <a:r>
              <a:rPr lang="en-US" altLang="zh-CN" dirty="0"/>
              <a:t>()</a:t>
            </a:r>
            <a:r>
              <a:rPr lang="zh-CN" altLang="en-US" dirty="0"/>
              <a:t>完成其父类的深拷贝和该类对象本身的浅拷贝。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如果该类包含引用类型，还需调用该引用类型的</a:t>
            </a:r>
            <a:r>
              <a:rPr lang="en-US" altLang="zh-CN" dirty="0"/>
              <a:t>clone</a:t>
            </a:r>
            <a:r>
              <a:rPr lang="zh-CN" altLang="en-US" dirty="0"/>
              <a:t>方法对引用类型深拷贝。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F32BB9-E49F-CD4E-9E38-407624C88E00}"/>
              </a:ext>
            </a:extLst>
          </p:cNvPr>
          <p:cNvSpPr txBox="1"/>
          <p:nvPr/>
        </p:nvSpPr>
        <p:spPr>
          <a:xfrm>
            <a:off x="4700016" y="5804208"/>
            <a:ext cx="34015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18984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725374" y="1741558"/>
            <a:ext cx="87412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如果一个类精心设计了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方法，那么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方法就会完成对象的深拷贝。这里的精心设计指下面括号中的内容：（不管什么类，实现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完成其父类的深拷贝和该类对象本身的浅拷贝。如果该类包含引用类型，还需调用该引用类型的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方法对引用类型深拷贝。）另外，这里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类，则一定是对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的深拷贝，若这里的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类，则对于这个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类，应按照括号中的规则完成其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方法的编写，确保其进行深拷贝。这样设计出来的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方法一定是对所在类对象的深拷贝了。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238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，还可以有具体的方法和属性。和普通类类似。；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778967" y="2460843"/>
            <a:ext cx="5444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子类重写父类方法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，需要满足：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返回值类型 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函数名相同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参数列表相同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也就是函数声明一模一样。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748284" y="827700"/>
            <a:ext cx="1108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474678" y="2560320"/>
            <a:ext cx="900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类中已有的，用来判断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个对象是否“相等”，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默认的实现是通过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判断两个对象是否引用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同个对象。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9A160-6130-9446-9D00-B2A02A584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01" y="3773056"/>
            <a:ext cx="7886700" cy="129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067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474678" y="749808"/>
            <a:ext cx="964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哪个时候需要重写类中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712976" y="1883664"/>
            <a:ext cx="90043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当判断两个对象在逻辑上是否相等，如根据类的成员变量来判断两个类的实例是否相等时，需要重写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类，如果你希望根据学生的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号作为判断是否是同个学生的依据，那么你可以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this.id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((Student)e).id;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339B6-85B4-B640-B666-55B8900B64AE}"/>
              </a:ext>
            </a:extLst>
          </p:cNvPr>
          <p:cNvSpPr txBox="1"/>
          <p:nvPr/>
        </p:nvSpPr>
        <p:spPr>
          <a:xfrm>
            <a:off x="8573193" y="4161627"/>
            <a:ext cx="30845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注意重写的时候还要保持函数声明完全一致，这里的参数类型</a:t>
            </a:r>
            <a:r>
              <a:rPr kumimoji="1" lang="en-US" altLang="zh-CN" dirty="0">
                <a:solidFill>
                  <a:schemeClr val="bg1"/>
                </a:solidFill>
              </a:rPr>
              <a:t>Object</a:t>
            </a:r>
            <a:r>
              <a:rPr kumimoji="1" lang="zh-CN" altLang="en-US" dirty="0">
                <a:solidFill>
                  <a:schemeClr val="bg1"/>
                </a:solidFill>
              </a:rPr>
              <a:t> 不能改为 子类</a:t>
            </a:r>
            <a:r>
              <a:rPr kumimoji="1" lang="en-US" altLang="zh-CN" dirty="0">
                <a:solidFill>
                  <a:schemeClr val="bg1"/>
                </a:solidFill>
              </a:rPr>
              <a:t>Student.</a:t>
            </a:r>
            <a:r>
              <a:rPr kumimoji="1" lang="zh-CN" altLang="en-US" dirty="0">
                <a:solidFill>
                  <a:schemeClr val="bg1"/>
                </a:solidFill>
              </a:rPr>
              <a:t> 不然成了重载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A54466FF-72A9-5041-ABA8-5E1B75DA9973}"/>
              </a:ext>
            </a:extLst>
          </p:cNvPr>
          <p:cNvSpPr/>
          <p:nvPr/>
        </p:nvSpPr>
        <p:spPr>
          <a:xfrm>
            <a:off x="7424928" y="4572000"/>
            <a:ext cx="731520" cy="329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9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扩展：重写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时，也要重写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645563-1256-7C4D-91F2-15C6F8483C42}"/>
              </a:ext>
            </a:extLst>
          </p:cNvPr>
          <p:cNvSpPr/>
          <p:nvPr/>
        </p:nvSpPr>
        <p:spPr>
          <a:xfrm>
            <a:off x="1474678" y="2761489"/>
            <a:ext cx="9242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提到的其中一条编程建议。也是一个合格的工程师需要遵守的规则。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是在对象使用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HashTable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数据结构存储的时候会被调用。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是常用的数据结构，所以对象很可能是会用到这种数据结构的，因此重写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及重写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是常常需要的。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52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3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F47372-F5F0-8A40-BCE0-1A8606714E0E}"/>
              </a:ext>
            </a:extLst>
          </p:cNvPr>
          <p:cNvSpPr/>
          <p:nvPr/>
        </p:nvSpPr>
        <p:spPr>
          <a:xfrm>
            <a:off x="1847088" y="3127248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422640-8BA3-7349-B6E8-83CD4837B623}"/>
              </a:ext>
            </a:extLst>
          </p:cNvPr>
          <p:cNvSpPr/>
          <p:nvPr/>
        </p:nvSpPr>
        <p:spPr>
          <a:xfrm>
            <a:off x="1847088" y="371856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C8EE0-452E-3044-AEC2-8EE28B41CAD5}"/>
              </a:ext>
            </a:extLst>
          </p:cNvPr>
          <p:cNvSpPr/>
          <p:nvPr/>
        </p:nvSpPr>
        <p:spPr>
          <a:xfrm>
            <a:off x="1847088" y="437565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576567-8B99-5149-A550-BA171550A1A3}"/>
              </a:ext>
            </a:extLst>
          </p:cNvPr>
          <p:cNvSpPr/>
          <p:nvPr/>
        </p:nvSpPr>
        <p:spPr>
          <a:xfrm>
            <a:off x="1847088" y="4934714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3656E6-1FB5-A641-B1FF-4729CFD20B4A}"/>
              </a:ext>
            </a:extLst>
          </p:cNvPr>
          <p:cNvSpPr/>
          <p:nvPr/>
        </p:nvSpPr>
        <p:spPr>
          <a:xfrm>
            <a:off x="1847088" y="5565653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1AA310D-B59A-054E-8077-EE4650D7D744}"/>
              </a:ext>
            </a:extLst>
          </p:cNvPr>
          <p:cNvSpPr/>
          <p:nvPr/>
        </p:nvSpPr>
        <p:spPr>
          <a:xfrm>
            <a:off x="4679584" y="4290064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C6AB0A7-19C9-E74D-8FE4-978972F6DFA1}"/>
              </a:ext>
            </a:extLst>
          </p:cNvPr>
          <p:cNvSpPr/>
          <p:nvPr/>
        </p:nvSpPr>
        <p:spPr>
          <a:xfrm>
            <a:off x="4679585" y="312724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9ED605-836C-1A46-AE3A-6F249670CBC7}"/>
              </a:ext>
            </a:extLst>
          </p:cNvPr>
          <p:cNvSpPr/>
          <p:nvPr/>
        </p:nvSpPr>
        <p:spPr>
          <a:xfrm>
            <a:off x="6845975" y="3130297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834B7C-5F78-0A40-9FC7-F9F0C3273E98}"/>
              </a:ext>
            </a:extLst>
          </p:cNvPr>
          <p:cNvSpPr/>
          <p:nvPr/>
        </p:nvSpPr>
        <p:spPr>
          <a:xfrm>
            <a:off x="4679583" y="549402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7FE68EE-9353-0A43-96AB-2AD1CA53C0CA}"/>
              </a:ext>
            </a:extLst>
          </p:cNvPr>
          <p:cNvCxnSpPr>
            <a:endCxn id="18" idx="2"/>
          </p:cNvCxnSpPr>
          <p:nvPr/>
        </p:nvCxnSpPr>
        <p:spPr>
          <a:xfrm>
            <a:off x="3291840" y="3519882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91B4DA-448B-E94A-9747-1CA893A4E533}"/>
              </a:ext>
            </a:extLst>
          </p:cNvPr>
          <p:cNvCxnSpPr/>
          <p:nvPr/>
        </p:nvCxnSpPr>
        <p:spPr>
          <a:xfrm>
            <a:off x="5458230" y="3523136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9288BA7-DDED-4942-80A7-5631A143C5EA}"/>
              </a:ext>
            </a:extLst>
          </p:cNvPr>
          <p:cNvCxnSpPr/>
          <p:nvPr/>
        </p:nvCxnSpPr>
        <p:spPr>
          <a:xfrm>
            <a:off x="3296043" y="4735425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3FE7F1C-4933-C74A-87BC-D9181C1DC6F6}"/>
              </a:ext>
            </a:extLst>
          </p:cNvPr>
          <p:cNvCxnSpPr/>
          <p:nvPr/>
        </p:nvCxnSpPr>
        <p:spPr>
          <a:xfrm>
            <a:off x="3291838" y="5886661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386AE39-B74E-B045-A18D-F5EC44036E5E}"/>
              </a:ext>
            </a:extLst>
          </p:cNvPr>
          <p:cNvSpPr txBox="1"/>
          <p:nvPr/>
        </p:nvSpPr>
        <p:spPr>
          <a:xfrm>
            <a:off x="1883664" y="1928478"/>
            <a:ext cx="14081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第一层分类</a:t>
            </a:r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196B278B-861F-0447-ACC2-BF7974B63BA3}"/>
              </a:ext>
            </a:extLst>
          </p:cNvPr>
          <p:cNvSpPr/>
          <p:nvPr/>
        </p:nvSpPr>
        <p:spPr>
          <a:xfrm>
            <a:off x="2432304" y="2390740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76DA80-F950-BB42-8993-A07D0B59C69E}"/>
              </a:ext>
            </a:extLst>
          </p:cNvPr>
          <p:cNvSpPr txBox="1"/>
          <p:nvPr/>
        </p:nvSpPr>
        <p:spPr>
          <a:xfrm>
            <a:off x="5207584" y="1923016"/>
            <a:ext cx="21669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同类用单链表串联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60A1B1C2-E70C-6941-A23E-81DEFE3B0B49}"/>
              </a:ext>
            </a:extLst>
          </p:cNvPr>
          <p:cNvSpPr/>
          <p:nvPr/>
        </p:nvSpPr>
        <p:spPr>
          <a:xfrm>
            <a:off x="6135624" y="2364429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69B77D-9838-B949-8E1A-8C6875CFBE47}"/>
              </a:ext>
            </a:extLst>
          </p:cNvPr>
          <p:cNvSpPr txBox="1"/>
          <p:nvPr/>
        </p:nvSpPr>
        <p:spPr>
          <a:xfrm>
            <a:off x="256032" y="3718562"/>
            <a:ext cx="11704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hashCode</a:t>
            </a:r>
            <a:r>
              <a:rPr kumimoji="1" lang="zh-CN" altLang="en-US" dirty="0">
                <a:solidFill>
                  <a:schemeClr val="bg1"/>
                </a:solidFill>
              </a:rPr>
              <a:t>数值决定放在哪一个筐里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9D28C-6D84-D34D-A66A-ECA845BF9334}"/>
              </a:ext>
            </a:extLst>
          </p:cNvPr>
          <p:cNvSpPr txBox="1"/>
          <p:nvPr/>
        </p:nvSpPr>
        <p:spPr>
          <a:xfrm>
            <a:off x="9223248" y="1923016"/>
            <a:ext cx="202387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Equals</a:t>
            </a:r>
            <a:r>
              <a:rPr kumimoji="1" lang="zh-CN" altLang="en-US" dirty="0">
                <a:solidFill>
                  <a:schemeClr val="bg1"/>
                </a:solidFill>
              </a:rPr>
              <a:t>决定判断哪个具体对象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EA7D17-41B3-F94A-BACB-676C05671F97}"/>
              </a:ext>
            </a:extLst>
          </p:cNvPr>
          <p:cNvSpPr txBox="1"/>
          <p:nvPr/>
        </p:nvSpPr>
        <p:spPr>
          <a:xfrm>
            <a:off x="6845975" y="4375651"/>
            <a:ext cx="4840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用来快速查找一个元素，不需要通过线性地遍历或者二分。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哪个筐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筐里具体哪一个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625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1005840" y="3050527"/>
            <a:ext cx="10456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/>
              <a:t>目的不同</a:t>
            </a:r>
            <a:r>
              <a:rPr kumimoji="1" lang="en-US" altLang="zh-CN" sz="2400" b="1" u="sng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重载意味着使用同样的名字但是不同的签名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参数类型或者参数个数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来</a:t>
            </a:r>
            <a:r>
              <a:rPr kumimoji="1" lang="zh-CN" altLang="en-US" sz="2400" dirty="0">
                <a:solidFill>
                  <a:schemeClr val="accent2"/>
                </a:solidFill>
              </a:rPr>
              <a:t>定义多个方法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重写意味着在子类中提供一个对方法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父类有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</a:t>
            </a:r>
            <a:r>
              <a:rPr kumimoji="1" lang="zh-CN" altLang="en-US" sz="2400" dirty="0">
                <a:solidFill>
                  <a:schemeClr val="accent2"/>
                </a:solidFill>
              </a:rPr>
              <a:t>新的实现</a:t>
            </a:r>
            <a:r>
              <a:rPr kumimoji="1" lang="en-US" altLang="zh-CN" sz="2400" dirty="0">
                <a:solidFill>
                  <a:schemeClr val="accent2"/>
                </a:solidFill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</a:rPr>
              <a:t>儿子有不同于老子的想法</a:t>
            </a:r>
            <a:r>
              <a:rPr kumimoji="1" lang="en-US" altLang="zh-CN" sz="2400" dirty="0">
                <a:solidFill>
                  <a:schemeClr val="accent2"/>
                </a:solidFill>
              </a:rPr>
              <a:t>)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r>
              <a:rPr kumimoji="1" lang="zh-CN" altLang="en-US" sz="2400" b="1" u="sng" dirty="0"/>
              <a:t>运用范围不同：</a:t>
            </a:r>
            <a:endParaRPr kumimoji="1" lang="en-US" altLang="zh-CN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重写体现在“子类重写父类的方法”，是父子之间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重载可以用在同个类层次里面，也可以是父子类之间</a:t>
            </a:r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DE92A-7732-5F4C-8DCD-55264550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46" y="2224713"/>
            <a:ext cx="9486900" cy="4622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0EDEAC-27F4-834D-9A6B-3266566820DC}"/>
              </a:ext>
            </a:extLst>
          </p:cNvPr>
          <p:cNvSpPr txBox="1"/>
          <p:nvPr/>
        </p:nvSpPr>
        <p:spPr>
          <a:xfrm>
            <a:off x="0" y="3803904"/>
            <a:ext cx="146304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重写的例子，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调用的都是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AE9A1-5831-2342-968B-1D788A429379}"/>
              </a:ext>
            </a:extLst>
          </p:cNvPr>
          <p:cNvSpPr txBox="1"/>
          <p:nvPr/>
        </p:nvSpPr>
        <p:spPr>
          <a:xfrm>
            <a:off x="10710672" y="1301383"/>
            <a:ext cx="1463040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重载的例子第一句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</a:t>
            </a:r>
            <a:r>
              <a:rPr kumimoji="1" lang="en-US" altLang="zh-CN" dirty="0">
                <a:solidFill>
                  <a:schemeClr val="bg1"/>
                </a:solidFill>
              </a:rPr>
              <a:t>p,</a:t>
            </a:r>
            <a:r>
              <a:rPr kumimoji="1" lang="zh-CN" altLang="en-US" dirty="0">
                <a:solidFill>
                  <a:schemeClr val="bg1"/>
                </a:solidFill>
              </a:rPr>
              <a:t>因为参数是</a:t>
            </a:r>
            <a:r>
              <a:rPr kumimoji="1" lang="en-US" altLang="zh-CN" dirty="0">
                <a:solidFill>
                  <a:schemeClr val="bg1"/>
                </a:solidFill>
              </a:rPr>
              <a:t>int</a:t>
            </a:r>
            <a:r>
              <a:rPr kumimoji="1" lang="zh-CN" altLang="en-US" dirty="0">
                <a:solidFill>
                  <a:schemeClr val="bg1"/>
                </a:solidFill>
              </a:rPr>
              <a:t>，第二个</a:t>
            </a:r>
            <a:r>
              <a:rPr kumimoji="1" lang="en-US" altLang="zh-CN" dirty="0">
                <a:solidFill>
                  <a:schemeClr val="bg1"/>
                </a:solidFill>
              </a:rPr>
              <a:t>p</a:t>
            </a:r>
            <a:r>
              <a:rPr kumimoji="1" lang="zh-CN" altLang="en-US" dirty="0">
                <a:solidFill>
                  <a:schemeClr val="bg1"/>
                </a:solidFill>
              </a:rPr>
              <a:t>函数调用的是</a:t>
            </a:r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r>
              <a:rPr kumimoji="1" lang="zh-CN" altLang="en-US" dirty="0">
                <a:solidFill>
                  <a:schemeClr val="bg1"/>
                </a:solidFill>
              </a:rPr>
              <a:t>类的函数，因为参数是</a:t>
            </a:r>
            <a:r>
              <a:rPr kumimoji="1" lang="en-US" altLang="zh-CN" dirty="0">
                <a:solidFill>
                  <a:schemeClr val="bg1"/>
                </a:solidFill>
              </a:rPr>
              <a:t>double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字面上，多态表示的是多种样式。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在面向对象语言中，多态即表示对同个行为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036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15032" y="2068018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多态即表示对同个行为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多态的实现要有如下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个前提：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要有继承关系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子类要重写父类的方法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父类引用指向子类对象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最终以  “父类引用变量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重写方法名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()”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方式体现多态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D12B2C-4FA4-EB4D-88BE-870D93FDC83F}"/>
              </a:ext>
            </a:extLst>
          </p:cNvPr>
          <p:cNvSpPr txBox="1"/>
          <p:nvPr/>
        </p:nvSpPr>
        <p:spPr>
          <a:xfrm>
            <a:off x="8036745" y="4789982"/>
            <a:ext cx="37673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上代码，以</a:t>
            </a:r>
            <a:r>
              <a:rPr kumimoji="1" lang="en-US" altLang="zh-CN" dirty="0"/>
              <a:t>Animal</a:t>
            </a:r>
            <a:r>
              <a:rPr kumimoji="1" lang="zh-CN" altLang="en-US" dirty="0"/>
              <a:t> 类为例子</a:t>
            </a:r>
          </a:p>
        </p:txBody>
      </p:sp>
    </p:spTree>
    <p:extLst>
      <p:ext uri="{BB962C8B-B14F-4D97-AF65-F5344CB8AC3E}">
        <p14:creationId xmlns:p14="http://schemas.microsoft.com/office/powerpoint/2010/main" val="429816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Animal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UML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表示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9D69B-593B-8643-A878-067506A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1865130"/>
            <a:ext cx="9994900" cy="4775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8D92A3-5399-A247-9E52-47CE3A1FDC2B}"/>
              </a:ext>
            </a:extLst>
          </p:cNvPr>
          <p:cNvSpPr txBox="1"/>
          <p:nvPr/>
        </p:nvSpPr>
        <p:spPr>
          <a:xfrm>
            <a:off x="7406640" y="3429000"/>
            <a:ext cx="34705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注意子类指向父类的箭头类型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推荐在线画</a:t>
            </a:r>
            <a:r>
              <a:rPr kumimoji="1" lang="en-US" altLang="zh-CN" dirty="0" err="1">
                <a:solidFill>
                  <a:schemeClr val="bg1"/>
                </a:solidFill>
              </a:rPr>
              <a:t>uml</a:t>
            </a:r>
            <a:r>
              <a:rPr kumimoji="1" lang="zh-CN" altLang="en-US" dirty="0">
                <a:solidFill>
                  <a:schemeClr val="bg1"/>
                </a:solidFill>
              </a:rPr>
              <a:t>工具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processon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590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动态绑定来实现多态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方法可以在沿着继承链的多个类中实现。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JVM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决定运行时调用哪个方法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中，我们只定义了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子类：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Cat,Dog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但在现实中，会不止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层，按照父子关系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或者祖先关系更好理解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可能是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动态绑定可以理解为：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当一个祖先类引用变量指向一个后代类对象时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当调用一个祖先有且后代继承下来的方法时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决定选择谁的方法实现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307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DF36D2-EB61-FC4B-A3C0-B7F4A9CB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6088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248148-282B-EE48-9D7E-2947275D29EA}"/>
              </a:ext>
            </a:extLst>
          </p:cNvPr>
          <p:cNvSpPr/>
          <p:nvPr/>
        </p:nvSpPr>
        <p:spPr>
          <a:xfrm>
            <a:off x="9387840" y="2304288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16E1C-F9CA-BC46-806C-4C23557CADAD}"/>
              </a:ext>
            </a:extLst>
          </p:cNvPr>
          <p:cNvSpPr/>
          <p:nvPr/>
        </p:nvSpPr>
        <p:spPr>
          <a:xfrm>
            <a:off x="8921496" y="3139440"/>
            <a:ext cx="204825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GraduateStudent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60EAEF-C450-EB40-BC62-CAA20B6643C0}"/>
              </a:ext>
            </a:extLst>
          </p:cNvPr>
          <p:cNvSpPr/>
          <p:nvPr/>
        </p:nvSpPr>
        <p:spPr>
          <a:xfrm>
            <a:off x="9387840" y="1548384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85FE9-F148-D841-995D-065F8B3A9A09}"/>
              </a:ext>
            </a:extLst>
          </p:cNvPr>
          <p:cNvSpPr/>
          <p:nvPr/>
        </p:nvSpPr>
        <p:spPr>
          <a:xfrm>
            <a:off x="9387840" y="783336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6AAD1FB5-2BA5-C24F-8823-A6E64D53E680}"/>
              </a:ext>
            </a:extLst>
          </p:cNvPr>
          <p:cNvSpPr/>
          <p:nvPr/>
        </p:nvSpPr>
        <p:spPr>
          <a:xfrm>
            <a:off x="11375136" y="1331976"/>
            <a:ext cx="219456" cy="1520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CE89E0-6799-5F42-8A8D-756ED4EDD400}"/>
              </a:ext>
            </a:extLst>
          </p:cNvPr>
          <p:cNvSpPr txBox="1"/>
          <p:nvPr/>
        </p:nvSpPr>
        <p:spPr>
          <a:xfrm>
            <a:off x="8098536" y="4730496"/>
            <a:ext cx="36941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多态的链条：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孙子如果实现了，就用孙子的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孙子没有实现，那就用父亲的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以此往祖先类推</a:t>
            </a:r>
          </a:p>
        </p:txBody>
      </p:sp>
    </p:spTree>
    <p:extLst>
      <p:ext uri="{BB962C8B-B14F-4D97-AF65-F5344CB8AC3E}">
        <p14:creationId xmlns:p14="http://schemas.microsoft.com/office/powerpoint/2010/main" val="299404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父类的构造函数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子类构造函数中调用父类构造函数，先初始化子类中包含的父类的属性，然后再初始化子类扩展的属性。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父类的其他函数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当调用的函数子类也重写了，就要显示地用如下格式调用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如果不加的话，和子类的同个函数造成混淆。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C4E41-357D-8B4F-B182-7746A6E49720}"/>
              </a:ext>
            </a:extLst>
          </p:cNvPr>
          <p:cNvSpPr txBox="1"/>
          <p:nvPr/>
        </p:nvSpPr>
        <p:spPr>
          <a:xfrm>
            <a:off x="3270504" y="5246199"/>
            <a:ext cx="565099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sleep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1761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类型转换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78566" y="2249425"/>
            <a:ext cx="6395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向上转换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隐式转换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子类实例转换为父类变量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父类实例转换为子类变量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向下转换需要满足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必须以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对象”格式转换，比如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a;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转化前必须确保被转换的对象是子类的一个实例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9100D9-17E9-B343-9784-B5F5B855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333" y="2483674"/>
            <a:ext cx="4979923" cy="23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2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438400" y="25980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含义：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是否是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9CCA2-865E-A249-BBF1-47EF3E202C88}"/>
              </a:ext>
            </a:extLst>
          </p:cNvPr>
          <p:cNvSpPr txBox="1"/>
          <p:nvPr/>
        </p:nvSpPr>
        <p:spPr>
          <a:xfrm>
            <a:off x="2359152" y="5087636"/>
            <a:ext cx="73152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TestAnimal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instanceofExample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80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protected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602992" y="1816793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也是可见性修饰符 。它表示的权限要比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小，比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存在的目的：子类可以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数据和方法。但父类的数据和方法继续保持对外的不可见性。也就是说，对子类具有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可见性，对外界具有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BB211-7F83-3446-9366-7D1000AA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888" y="4584007"/>
            <a:ext cx="10038112" cy="21088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9E50EC-A2D0-8444-88FD-253DE45F4AA2}"/>
              </a:ext>
            </a:extLst>
          </p:cNvPr>
          <p:cNvSpPr txBox="1"/>
          <p:nvPr/>
        </p:nvSpPr>
        <p:spPr>
          <a:xfrm>
            <a:off x="45672" y="4584007"/>
            <a:ext cx="188366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掌握重点在于类内访问，包内访问不是重点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788733-11A1-3B47-9DAE-504C3513C776}"/>
              </a:ext>
            </a:extLst>
          </p:cNvPr>
          <p:cNvSpPr txBox="1"/>
          <p:nvPr/>
        </p:nvSpPr>
        <p:spPr>
          <a:xfrm>
            <a:off x="45672" y="5638430"/>
            <a:ext cx="18836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示例代码里面展示</a:t>
            </a:r>
          </a:p>
        </p:txBody>
      </p:sp>
    </p:spTree>
    <p:extLst>
      <p:ext uri="{BB962C8B-B14F-4D97-AF65-F5344CB8AC3E}">
        <p14:creationId xmlns:p14="http://schemas.microsoft.com/office/powerpoint/2010/main" val="1497004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ArrayList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73A46-9C13-6044-A686-A32F32F2875F}"/>
              </a:ext>
            </a:extLst>
          </p:cNvPr>
          <p:cNvSpPr txBox="1"/>
          <p:nvPr/>
        </p:nvSpPr>
        <p:spPr>
          <a:xfrm>
            <a:off x="2834640" y="2816352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类似于数据结构中的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单链表实现的线性表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。用法简单，大家自学。</a:t>
            </a:r>
          </a:p>
        </p:txBody>
      </p:sp>
    </p:spTree>
    <p:extLst>
      <p:ext uri="{BB962C8B-B14F-4D97-AF65-F5344CB8AC3E}">
        <p14:creationId xmlns:p14="http://schemas.microsoft.com/office/powerpoint/2010/main" val="338469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1322136" y="3584449"/>
            <a:ext cx="1013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前不久大家设计了“重大疫情信息管理系统”。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在评判标准表里，我提到了“可扩展性” 和 “可移植性”。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请结合封装，继承和多态面向对象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大特性。想想如何用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简单地设计整个系统类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C4A9DBA9-5A20-A64A-AAD7-8EE0CC6C6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136" y="2359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39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5574096" y="6339168"/>
            <a:ext cx="1627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</a:t>
            </a: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19664</TotalTime>
  <Words>4984</Words>
  <Application>Microsoft Macintosh PowerPoint</Application>
  <PresentationFormat>宽屏</PresentationFormat>
  <Paragraphs>498</Paragraphs>
  <Slides>52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882</cp:revision>
  <dcterms:created xsi:type="dcterms:W3CDTF">2019-09-24T01:18:33Z</dcterms:created>
  <dcterms:modified xsi:type="dcterms:W3CDTF">2020-04-04T13:28:04Z</dcterms:modified>
</cp:coreProperties>
</file>