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8" r:id="rId2"/>
    <p:sldId id="266" r:id="rId3"/>
    <p:sldId id="304" r:id="rId4"/>
    <p:sldId id="330" r:id="rId5"/>
    <p:sldId id="331" r:id="rId6"/>
    <p:sldId id="332" r:id="rId7"/>
    <p:sldId id="333" r:id="rId8"/>
    <p:sldId id="335" r:id="rId9"/>
    <p:sldId id="334" r:id="rId10"/>
    <p:sldId id="337" r:id="rId11"/>
    <p:sldId id="336" r:id="rId12"/>
    <p:sldId id="324" r:id="rId13"/>
    <p:sldId id="338" r:id="rId14"/>
    <p:sldId id="340" r:id="rId15"/>
    <p:sldId id="339" r:id="rId16"/>
    <p:sldId id="341" r:id="rId17"/>
    <p:sldId id="342" r:id="rId18"/>
    <p:sldId id="325" r:id="rId19"/>
    <p:sldId id="343" r:id="rId20"/>
    <p:sldId id="344" r:id="rId21"/>
    <p:sldId id="346" r:id="rId22"/>
    <p:sldId id="347" r:id="rId23"/>
    <p:sldId id="345" r:id="rId24"/>
    <p:sldId id="319" r:id="rId25"/>
    <p:sldId id="279" r:id="rId26"/>
    <p:sldId id="34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304"/>
            <p14:sldId id="330"/>
            <p14:sldId id="331"/>
            <p14:sldId id="332"/>
            <p14:sldId id="333"/>
            <p14:sldId id="335"/>
            <p14:sldId id="334"/>
            <p14:sldId id="337"/>
            <p14:sldId id="336"/>
            <p14:sldId id="324"/>
            <p14:sldId id="338"/>
            <p14:sldId id="340"/>
            <p14:sldId id="339"/>
            <p14:sldId id="341"/>
            <p14:sldId id="342"/>
            <p14:sldId id="325"/>
            <p14:sldId id="343"/>
            <p14:sldId id="344"/>
            <p14:sldId id="346"/>
            <p14:sldId id="347"/>
            <p14:sldId id="345"/>
            <p14:sldId id="319"/>
            <p14:sldId id="279"/>
            <p14:sldId id="3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9"/>
    <p:restoredTop sz="71622"/>
  </p:normalViewPr>
  <p:slideViewPr>
    <p:cSldViewPr snapToGrid="0" snapToObjects="1">
      <p:cViewPr varScale="1">
        <p:scale>
          <a:sx n="71" d="100"/>
          <a:sy n="71" d="100"/>
        </p:scale>
        <p:origin x="16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037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698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这么做，估计方便管理不同维度的数组的生命周期，使数组的引用更独立。但是这对于数组元素访问效率是一个阻力。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C/C++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中，我们定义的变量所需的空间都是分配在栈上的，而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所需的空间都是分配在堆上的，在栈上的变量必须在代码中明确指出大小，所以在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C/C++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中定义数组必须指定大小。</a:t>
            </a:r>
            <a:b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中所有的变量都是引用，换个角度理解就是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C++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中的指针，所以在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中的变量都是后期分配的。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495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8265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9035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5206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9232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4063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2122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5863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3254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10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36985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46562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8101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0656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7425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3917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515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5203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407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3583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9998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080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tiff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w3cschool.cn/uml_tutorial/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  对象和类基础</a:t>
            </a:r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引用变量的用法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296366" y="2343166"/>
            <a:ext cx="10183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如何改变一个对象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rect1;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A8C9BF-40A7-AB4A-AD54-CE4CED519085}"/>
              </a:ext>
            </a:extLst>
          </p:cNvPr>
          <p:cNvSpPr/>
          <p:nvPr/>
        </p:nvSpPr>
        <p:spPr>
          <a:xfrm>
            <a:off x="2613520" y="4925293"/>
            <a:ext cx="1475509" cy="147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10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20</a:t>
            </a:r>
          </a:p>
          <a:p>
            <a:pPr algn="ctr"/>
            <a:r>
              <a:rPr kumimoji="1" lang="zh-CN" altLang="en-US" dirty="0"/>
              <a:t>的</a:t>
            </a:r>
            <a:r>
              <a:rPr kumimoji="1" lang="en-US" altLang="zh-CN" dirty="0"/>
              <a:t>Rectangular</a:t>
            </a:r>
          </a:p>
          <a:p>
            <a:pPr algn="ctr"/>
            <a:r>
              <a:rPr kumimoji="1" lang="zh-CN" altLang="en-US" dirty="0"/>
              <a:t>对象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547554-314D-1E48-A939-1CF236079F74}"/>
              </a:ext>
            </a:extLst>
          </p:cNvPr>
          <p:cNvSpPr/>
          <p:nvPr/>
        </p:nvSpPr>
        <p:spPr>
          <a:xfrm>
            <a:off x="2613520" y="3886202"/>
            <a:ext cx="1475509" cy="332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rect1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1ED4D8-0332-554B-9788-CF4D9D5E8F83}"/>
              </a:ext>
            </a:extLst>
          </p:cNvPr>
          <p:cNvSpPr/>
          <p:nvPr/>
        </p:nvSpPr>
        <p:spPr>
          <a:xfrm>
            <a:off x="6049447" y="3886202"/>
            <a:ext cx="1475509" cy="332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rect2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8D776F1-316E-8D42-ACE6-7824F49827C8}"/>
              </a:ext>
            </a:extLst>
          </p:cNvPr>
          <p:cNvCxnSpPr/>
          <p:nvPr/>
        </p:nvCxnSpPr>
        <p:spPr>
          <a:xfrm>
            <a:off x="3304311" y="4218711"/>
            <a:ext cx="0" cy="70658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00CC6963-820C-B74B-80E1-9121AF020A30}"/>
              </a:ext>
            </a:extLst>
          </p:cNvPr>
          <p:cNvCxnSpPr>
            <a:endCxn id="6" idx="3"/>
          </p:cNvCxnSpPr>
          <p:nvPr/>
        </p:nvCxnSpPr>
        <p:spPr>
          <a:xfrm flipH="1">
            <a:off x="4089029" y="4218711"/>
            <a:ext cx="2789755" cy="144433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B93961B-4496-0842-B265-97388F08EF00}"/>
              </a:ext>
            </a:extLst>
          </p:cNvPr>
          <p:cNvSpPr/>
          <p:nvPr/>
        </p:nvSpPr>
        <p:spPr>
          <a:xfrm>
            <a:off x="6187992" y="4925292"/>
            <a:ext cx="1475509" cy="147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40</a:t>
            </a:r>
          </a:p>
          <a:p>
            <a:pPr algn="ctr"/>
            <a:r>
              <a:rPr kumimoji="1" lang="zh-CN" altLang="en-US" dirty="0"/>
              <a:t>的</a:t>
            </a:r>
            <a:r>
              <a:rPr kumimoji="1" lang="en-US" altLang="zh-CN" dirty="0"/>
              <a:t>Rectangular</a:t>
            </a:r>
          </a:p>
          <a:p>
            <a:pPr algn="ctr"/>
            <a:r>
              <a:rPr kumimoji="1" lang="zh-CN" altLang="en-US" dirty="0"/>
              <a:t>对象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2ECCA0-60BF-054E-AD04-3C1B7385DE2C}"/>
              </a:ext>
            </a:extLst>
          </p:cNvPr>
          <p:cNvSpPr txBox="1"/>
          <p:nvPr/>
        </p:nvSpPr>
        <p:spPr>
          <a:xfrm>
            <a:off x="9089549" y="4644741"/>
            <a:ext cx="2527488" cy="224676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</a:rPr>
              <a:t>长</a:t>
            </a:r>
            <a:r>
              <a:rPr kumimoji="1" lang="en-US" altLang="zh-CN" sz="2000" dirty="0">
                <a:solidFill>
                  <a:schemeClr val="bg1"/>
                </a:solidFill>
              </a:rPr>
              <a:t>30</a:t>
            </a:r>
            <a:r>
              <a:rPr kumimoji="1" lang="zh-CN" altLang="en-US" sz="2000" dirty="0">
                <a:solidFill>
                  <a:schemeClr val="bg1"/>
                </a:solidFill>
              </a:rPr>
              <a:t>，宽</a:t>
            </a:r>
            <a:r>
              <a:rPr kumimoji="1" lang="en-US" altLang="zh-CN" sz="2000" dirty="0">
                <a:solidFill>
                  <a:schemeClr val="bg1"/>
                </a:solidFill>
              </a:rPr>
              <a:t>40</a:t>
            </a:r>
            <a:r>
              <a:rPr kumimoji="1" lang="zh-CN" altLang="en-US" sz="2000" dirty="0">
                <a:solidFill>
                  <a:schemeClr val="bg1"/>
                </a:solidFill>
              </a:rPr>
              <a:t>的对象变为没用的对象，</a:t>
            </a:r>
            <a:r>
              <a:rPr kumimoji="1" lang="en-US" altLang="zh-CN" sz="2000" dirty="0">
                <a:solidFill>
                  <a:schemeClr val="bg1"/>
                </a:solidFill>
              </a:rPr>
              <a:t>java</a:t>
            </a:r>
            <a:r>
              <a:rPr kumimoji="1" lang="zh-CN" altLang="en-US" sz="2000" dirty="0">
                <a:solidFill>
                  <a:schemeClr val="bg1"/>
                </a:solidFill>
              </a:rPr>
              <a:t>虚拟机会定期自动清理这些对象，节省内存，而不需要像</a:t>
            </a:r>
            <a:r>
              <a:rPr kumimoji="1" lang="en-US" altLang="zh-CN" sz="2000" dirty="0">
                <a:solidFill>
                  <a:schemeClr val="bg1"/>
                </a:solidFill>
              </a:rPr>
              <a:t>c</a:t>
            </a:r>
            <a:r>
              <a:rPr kumimoji="1" lang="zh-CN" altLang="en-US" sz="2000" dirty="0">
                <a:solidFill>
                  <a:schemeClr val="bg1"/>
                </a:solidFill>
              </a:rPr>
              <a:t>语言那样，自己调用</a:t>
            </a:r>
            <a:r>
              <a:rPr kumimoji="1" lang="en-US" altLang="zh-CN" sz="2000" dirty="0">
                <a:solidFill>
                  <a:schemeClr val="bg1"/>
                </a:solidFill>
              </a:rPr>
              <a:t>free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左箭头 4">
            <a:extLst>
              <a:ext uri="{FF2B5EF4-FFF2-40B4-BE49-F238E27FC236}">
                <a16:creationId xmlns:a16="http://schemas.microsoft.com/office/drawing/2014/main" id="{6CA59C98-D84D-F941-AD68-040D44AB2337}"/>
              </a:ext>
            </a:extLst>
          </p:cNvPr>
          <p:cNvSpPr/>
          <p:nvPr/>
        </p:nvSpPr>
        <p:spPr>
          <a:xfrm>
            <a:off x="8271164" y="5444836"/>
            <a:ext cx="498763" cy="2182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13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访问对象中的数据或方法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305761" y="2992582"/>
            <a:ext cx="75834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Rectangular(10,20);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访问对象的数据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rect1.length;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调用对象的方法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rect1.showAreaInfo();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0B0F222-1568-204A-9EB2-A0A55D352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203" y="2992582"/>
            <a:ext cx="3997037" cy="348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9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静态变量，常量和方法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DFF244-5544-1C47-8A5F-43DB60BA0EBD}"/>
              </a:ext>
            </a:extLst>
          </p:cNvPr>
          <p:cNvSpPr txBox="1"/>
          <p:nvPr/>
        </p:nvSpPr>
        <p:spPr>
          <a:xfrm>
            <a:off x="1488558" y="2445488"/>
            <a:ext cx="107034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对于每个类的对象，他们都有各自的存储空间，比如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对象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他们各自的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width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数据都是互不影响的。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但对于静态变量它存在一个地方，是这个类每个对象都可以访问的。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54528C-A2EF-6943-B034-DCFB5A37F1B0}"/>
              </a:ext>
            </a:extLst>
          </p:cNvPr>
          <p:cNvSpPr txBox="1"/>
          <p:nvPr/>
        </p:nvSpPr>
        <p:spPr>
          <a:xfrm>
            <a:off x="9234055" y="5932402"/>
            <a:ext cx="193270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看代码例子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3588A5-A6DF-AA4B-BDFA-42EDFDF432AE}"/>
              </a:ext>
            </a:extLst>
          </p:cNvPr>
          <p:cNvSpPr/>
          <p:nvPr/>
        </p:nvSpPr>
        <p:spPr>
          <a:xfrm>
            <a:off x="1724891" y="3807328"/>
            <a:ext cx="1537854" cy="109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Rect1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数据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数据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6729FF-FBA5-D142-8140-FBAB27CBEF08}"/>
              </a:ext>
            </a:extLst>
          </p:cNvPr>
          <p:cNvSpPr/>
          <p:nvPr/>
        </p:nvSpPr>
        <p:spPr>
          <a:xfrm>
            <a:off x="1724891" y="5500447"/>
            <a:ext cx="1537854" cy="12817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Recr2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数据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数据</a:t>
            </a:r>
          </a:p>
          <a:p>
            <a:pPr algn="ctr"/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F0D5A3-706A-F04B-8652-A70699B82128}"/>
              </a:ext>
            </a:extLst>
          </p:cNvPr>
          <p:cNvSpPr/>
          <p:nvPr/>
        </p:nvSpPr>
        <p:spPr>
          <a:xfrm>
            <a:off x="4449160" y="4606829"/>
            <a:ext cx="1288473" cy="893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Static</a:t>
            </a:r>
            <a:r>
              <a:rPr kumimoji="1" lang="zh-CN" altLang="en-US" dirty="0">
                <a:solidFill>
                  <a:schemeClr val="tx1"/>
                </a:solidFill>
              </a:rPr>
              <a:t> 数据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918082B-8581-9942-8ED0-873ED41A8E88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262745" y="4355918"/>
            <a:ext cx="1186415" cy="69772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29BC9E9B-6C55-2642-999D-22DDEE0D36C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262745" y="5089173"/>
            <a:ext cx="1184563" cy="105214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66F874F-C1EF-744D-B8C1-9B9843895ACE}"/>
              </a:ext>
            </a:extLst>
          </p:cNvPr>
          <p:cNvSpPr txBox="1"/>
          <p:nvPr/>
        </p:nvSpPr>
        <p:spPr>
          <a:xfrm>
            <a:off x="116957" y="4719841"/>
            <a:ext cx="115604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内存空间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FDBA8B-6BC6-914B-87AC-AA80822D1D0A}"/>
              </a:ext>
            </a:extLst>
          </p:cNvPr>
          <p:cNvSpPr/>
          <p:nvPr/>
        </p:nvSpPr>
        <p:spPr>
          <a:xfrm>
            <a:off x="1724891" y="4933687"/>
            <a:ext cx="1537854" cy="6408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1468744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静态变量和方法的访问限制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FE12925-A3DF-8F47-9E89-E04EE94FC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304289"/>
              </p:ext>
            </p:extLst>
          </p:nvPr>
        </p:nvGraphicFramePr>
        <p:xfrm>
          <a:off x="311727" y="2098961"/>
          <a:ext cx="11281305" cy="1905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435">
                  <a:extLst>
                    <a:ext uri="{9D8B030D-6E8A-4147-A177-3AD203B41FA5}">
                      <a16:colId xmlns:a16="http://schemas.microsoft.com/office/drawing/2014/main" val="194379272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415435164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615883741"/>
                    </a:ext>
                  </a:extLst>
                </a:gridCol>
              </a:tblGrid>
              <a:tr h="573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/>
                        <a:t>类里面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变量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47113"/>
                  </a:ext>
                </a:extLst>
              </a:tr>
              <a:tr h="6000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 方法中是否可用访问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35234"/>
                  </a:ext>
                </a:extLst>
              </a:tr>
              <a:tr h="691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方法是否可用此变量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3991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61DA87B-1A95-1A46-A39C-8FF2F4540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768209"/>
              </p:ext>
            </p:extLst>
          </p:nvPr>
        </p:nvGraphicFramePr>
        <p:xfrm>
          <a:off x="311727" y="4093845"/>
          <a:ext cx="11281305" cy="1905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435">
                  <a:extLst>
                    <a:ext uri="{9D8B030D-6E8A-4147-A177-3AD203B41FA5}">
                      <a16:colId xmlns:a16="http://schemas.microsoft.com/office/drawing/2014/main" val="194379272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415435164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615883741"/>
                    </a:ext>
                  </a:extLst>
                </a:gridCol>
              </a:tblGrid>
              <a:tr h="573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/>
                        <a:t>类里面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47113"/>
                  </a:ext>
                </a:extLst>
              </a:tr>
              <a:tr h="400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 方法中是否可访问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35234"/>
                  </a:ext>
                </a:extLst>
              </a:tr>
              <a:tr h="691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方法是否可访问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3991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33E69B9F-30D0-5C46-8176-8694C995222B}"/>
              </a:ext>
            </a:extLst>
          </p:cNvPr>
          <p:cNvSpPr txBox="1"/>
          <p:nvPr/>
        </p:nvSpPr>
        <p:spPr>
          <a:xfrm>
            <a:off x="2182091" y="6109856"/>
            <a:ext cx="779318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静态方法中不能访问非静态变量，不能调用非静态方法</a:t>
            </a:r>
          </a:p>
        </p:txBody>
      </p:sp>
    </p:spTree>
    <p:extLst>
      <p:ext uri="{BB962C8B-B14F-4D97-AF65-F5344CB8AC3E}">
        <p14:creationId xmlns:p14="http://schemas.microsoft.com/office/powerpoint/2010/main" val="384711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217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数据和方法的可见性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FE12925-A3DF-8F47-9E89-E04EE94FCA12}"/>
              </a:ext>
            </a:extLst>
          </p:cNvPr>
          <p:cNvGraphicFramePr>
            <a:graphicFrameLocks noGrp="1"/>
          </p:cNvGraphicFramePr>
          <p:nvPr/>
        </p:nvGraphicFramePr>
        <p:xfrm>
          <a:off x="311727" y="2098961"/>
          <a:ext cx="11281305" cy="1905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435">
                  <a:extLst>
                    <a:ext uri="{9D8B030D-6E8A-4147-A177-3AD203B41FA5}">
                      <a16:colId xmlns:a16="http://schemas.microsoft.com/office/drawing/2014/main" val="194379272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415435164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615883741"/>
                    </a:ext>
                  </a:extLst>
                </a:gridCol>
              </a:tblGrid>
              <a:tr h="573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/>
                        <a:t>类里面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变量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47113"/>
                  </a:ext>
                </a:extLst>
              </a:tr>
              <a:tr h="6000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 方法中是否可用访问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35234"/>
                  </a:ext>
                </a:extLst>
              </a:tr>
              <a:tr h="691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方法是否可用此变量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3991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61DA87B-1A95-1A46-A39C-8FF2F45402C1}"/>
              </a:ext>
            </a:extLst>
          </p:cNvPr>
          <p:cNvGraphicFramePr>
            <a:graphicFrameLocks noGrp="1"/>
          </p:cNvGraphicFramePr>
          <p:nvPr/>
        </p:nvGraphicFramePr>
        <p:xfrm>
          <a:off x="311727" y="4093845"/>
          <a:ext cx="11281305" cy="1905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435">
                  <a:extLst>
                    <a:ext uri="{9D8B030D-6E8A-4147-A177-3AD203B41FA5}">
                      <a16:colId xmlns:a16="http://schemas.microsoft.com/office/drawing/2014/main" val="194379272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415435164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615883741"/>
                    </a:ext>
                  </a:extLst>
                </a:gridCol>
              </a:tblGrid>
              <a:tr h="573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/>
                        <a:t>类里面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47113"/>
                  </a:ext>
                </a:extLst>
              </a:tr>
              <a:tr h="400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 方法中是否可访问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35234"/>
                  </a:ext>
                </a:extLst>
              </a:tr>
              <a:tr h="691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方法是否可访问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3991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33E69B9F-30D0-5C46-8176-8694C995222B}"/>
              </a:ext>
            </a:extLst>
          </p:cNvPr>
          <p:cNvSpPr txBox="1"/>
          <p:nvPr/>
        </p:nvSpPr>
        <p:spPr>
          <a:xfrm>
            <a:off x="2182091" y="6109856"/>
            <a:ext cx="779318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静态方法中不能访问非静态变量，不能调用非静态方法</a:t>
            </a:r>
          </a:p>
        </p:txBody>
      </p:sp>
    </p:spTree>
    <p:extLst>
      <p:ext uri="{BB962C8B-B14F-4D97-AF65-F5344CB8AC3E}">
        <p14:creationId xmlns:p14="http://schemas.microsoft.com/office/powerpoint/2010/main" val="4076492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数据和方法的可见性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包可见性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99C434-64BE-4946-B012-C65A5ED072EE}"/>
              </a:ext>
            </a:extLst>
          </p:cNvPr>
          <p:cNvSpPr txBox="1"/>
          <p:nvPr/>
        </p:nvSpPr>
        <p:spPr>
          <a:xfrm>
            <a:off x="1433945" y="2639291"/>
            <a:ext cx="10349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可以在类前使用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修饰符，表示它们可以被任何其他的类访问。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如果没有使用可见性修饰符 ，那么则默认类 是可以被同一个包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(package)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中的任何一个 类访问的。这称作包私有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(package private)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或包内访问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(package access)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B25F41-CC76-C34A-9D40-F742B2429862}"/>
              </a:ext>
            </a:extLst>
          </p:cNvPr>
          <p:cNvSpPr txBox="1"/>
          <p:nvPr/>
        </p:nvSpPr>
        <p:spPr>
          <a:xfrm>
            <a:off x="3429000" y="5287464"/>
            <a:ext cx="5673436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看例子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类在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Example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包中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类在</a:t>
            </a:r>
            <a:r>
              <a:rPr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oop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包中</a:t>
            </a:r>
            <a:endParaRPr kumimoji="1"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3009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数据和方法的可见性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类可见性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99C434-64BE-4946-B012-C65A5ED072EE}"/>
              </a:ext>
            </a:extLst>
          </p:cNvPr>
          <p:cNvSpPr txBox="1"/>
          <p:nvPr/>
        </p:nvSpPr>
        <p:spPr>
          <a:xfrm>
            <a:off x="1433945" y="2639291"/>
            <a:ext cx="10349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可以在类里面的方法和数据域前使用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修饰符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或者什么都不加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，表示它们可以被任何其他的类访问。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如果在类里面的方法和数据域前使用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修饰符，那么它们只能被同一个类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(class)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中的其他方法访问。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B25F41-CC76-C34A-9D40-F742B2429862}"/>
              </a:ext>
            </a:extLst>
          </p:cNvPr>
          <p:cNvSpPr txBox="1"/>
          <p:nvPr/>
        </p:nvSpPr>
        <p:spPr>
          <a:xfrm>
            <a:off x="3428999" y="5281632"/>
            <a:ext cx="7169727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看例子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类中的 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private/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数据或者方法</a:t>
            </a:r>
            <a:endParaRPr kumimoji="1"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9137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用于封装数据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99C434-64BE-4946-B012-C65A5ED072EE}"/>
              </a:ext>
            </a:extLst>
          </p:cNvPr>
          <p:cNvSpPr txBox="1"/>
          <p:nvPr/>
        </p:nvSpPr>
        <p:spPr>
          <a:xfrm>
            <a:off x="1433945" y="2639291"/>
            <a:ext cx="10349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在前面已经讲过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数据不能被外部类直接调用，其实就是“对外隐藏细节”的封装思想。可以防止外部类对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数据进行直接修改，若要对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数据修改，就要暴露出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FA2892-23BB-2946-A1D3-83166DEB3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873" y="3957862"/>
            <a:ext cx="4738254" cy="290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78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对象作为参数传给函数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3185095" y="1953766"/>
            <a:ext cx="7244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语言中的指针 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的引用变量是类似的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AEAF93-7FA9-F54E-80A6-226E4066C7EE}"/>
              </a:ext>
            </a:extLst>
          </p:cNvPr>
          <p:cNvSpPr txBox="1"/>
          <p:nvPr/>
        </p:nvSpPr>
        <p:spPr>
          <a:xfrm>
            <a:off x="6807576" y="2784763"/>
            <a:ext cx="53844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Node{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public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next;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Void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printNodeInfo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(Node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p){</a:t>
            </a:r>
          </a:p>
          <a:p>
            <a:pPr lvl="0"/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printf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”%d”,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p.data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DBED3C-C073-AC44-966D-91D49A8DC22E}"/>
              </a:ext>
            </a:extLst>
          </p:cNvPr>
          <p:cNvSpPr txBox="1"/>
          <p:nvPr/>
        </p:nvSpPr>
        <p:spPr>
          <a:xfrm>
            <a:off x="1308288" y="2784763"/>
            <a:ext cx="49214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语言：</a:t>
            </a:r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Struct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Node{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int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data;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next;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pPr lvl="0"/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Void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printNodeInfo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(Node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p){</a:t>
            </a:r>
          </a:p>
          <a:p>
            <a:pPr lvl="0"/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printf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”%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d”,p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-&gt;data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pPr lvl="0"/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7617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对象数组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2623986" y="2161309"/>
            <a:ext cx="72449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数组既可以存储基本类型值，也可以存储对象。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b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rectArray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Rectangular[10];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For(int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=0;i&lt;10;++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){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rectArray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Rectangular(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10,i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20);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A955CD-7DC2-4C4B-974A-E504279C86EB}"/>
              </a:ext>
            </a:extLst>
          </p:cNvPr>
          <p:cNvSpPr txBox="1"/>
          <p:nvPr/>
        </p:nvSpPr>
        <p:spPr>
          <a:xfrm>
            <a:off x="3865417" y="5881255"/>
            <a:ext cx="426027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看书上 </a:t>
            </a:r>
            <a:r>
              <a:rPr kumimoji="1" lang="en-US" altLang="zh-CN" sz="2400" dirty="0">
                <a:solidFill>
                  <a:schemeClr val="bg1"/>
                </a:solidFill>
              </a:rPr>
              <a:t>9.11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err="1">
                <a:solidFill>
                  <a:schemeClr val="bg1"/>
                </a:solidFill>
              </a:rPr>
              <a:t>TotalArea</a:t>
            </a:r>
            <a:r>
              <a:rPr kumimoji="1" lang="zh-CN" altLang="en-US" sz="2400" dirty="0">
                <a:solidFill>
                  <a:schemeClr val="bg1"/>
                </a:solidFill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127171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42169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812608" y="421690"/>
            <a:ext cx="7443216" cy="6911545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定义类和创造对象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使用构造方法定义对象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通过引用变量访问对象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静态变量，变量和常量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可见性修饰符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向方法传递对象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对象数组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不可变对象和类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引用 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不可变对象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1814849" y="2140528"/>
            <a:ext cx="95680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不可变对象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(Immutable Object)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：对象一旦被创建后，对象所有的状态及属性在其生命周期内不会发生任何变化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摘自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《Effective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Java》)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满足如下条件的类，才能产生不可变对象：</a:t>
            </a:r>
            <a:b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所有数据域都是私有的。</a:t>
            </a:r>
            <a:b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没有修改器方法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set+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数据名，比如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setWidth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没有一个返回指向可变数据域的引用的访问器方法</a:t>
            </a: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A955CD-7DC2-4C4B-974A-E504279C86EB}"/>
              </a:ext>
            </a:extLst>
          </p:cNvPr>
          <p:cNvSpPr txBox="1"/>
          <p:nvPr/>
        </p:nvSpPr>
        <p:spPr>
          <a:xfrm>
            <a:off x="3865417" y="5881255"/>
            <a:ext cx="426027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看书上 </a:t>
            </a:r>
            <a:r>
              <a:rPr kumimoji="1" lang="en-US" altLang="zh-CN" sz="2400" dirty="0">
                <a:solidFill>
                  <a:schemeClr val="bg1"/>
                </a:solidFill>
              </a:rPr>
              <a:t>Student</a:t>
            </a:r>
            <a:r>
              <a:rPr kumimoji="1" lang="zh-CN" altLang="en-US" sz="2400" dirty="0">
                <a:solidFill>
                  <a:schemeClr val="bg1"/>
                </a:solidFill>
              </a:rPr>
              <a:t>的定义</a:t>
            </a:r>
          </a:p>
        </p:txBody>
      </p:sp>
    </p:spTree>
    <p:extLst>
      <p:ext uri="{BB962C8B-B14F-4D97-AF65-F5344CB8AC3E}">
        <p14:creationId xmlns:p14="http://schemas.microsoft.com/office/powerpoint/2010/main" val="939018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自身提供的不可变对象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1620208" y="1730321"/>
            <a:ext cx="95680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一、基本类型对应的包装类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基本类型                  包装类型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byte 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　　　　　　　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Byte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                              Integer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short                          Short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long                           Long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float                           Float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double                       Double</a:t>
            </a: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   Boolean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char                            Character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0AD79CED-E175-3843-8478-73675AD619F8}"/>
              </a:ext>
            </a:extLst>
          </p:cNvPr>
          <p:cNvSpPr/>
          <p:nvPr/>
        </p:nvSpPr>
        <p:spPr>
          <a:xfrm>
            <a:off x="3449782" y="3948545"/>
            <a:ext cx="810491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11D81F-4643-F24D-A030-2EE3248DCD2C}"/>
              </a:ext>
            </a:extLst>
          </p:cNvPr>
          <p:cNvSpPr txBox="1"/>
          <p:nvPr/>
        </p:nvSpPr>
        <p:spPr>
          <a:xfrm>
            <a:off x="7749123" y="2328253"/>
            <a:ext cx="3997713" cy="415498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包装类其实对基本类型的一次包装，成为一个真正的对象类型。除了包含基本类型的数值以外，还提供一些工具函数，用于基本类型转换，比如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en-US" altLang="zh-CN" sz="2400" dirty="0" err="1">
                <a:solidFill>
                  <a:schemeClr val="bg1"/>
                </a:solidFill>
              </a:rPr>
              <a:t>Integer.valueOf</a:t>
            </a:r>
            <a:r>
              <a:rPr kumimoji="1" lang="en-US" altLang="zh-CN" sz="2400" dirty="0">
                <a:solidFill>
                  <a:schemeClr val="bg1"/>
                </a:solidFill>
              </a:rPr>
              <a:t>(string)</a:t>
            </a:r>
            <a:r>
              <a:rPr kumimoji="1" lang="zh-CN" altLang="en-US" sz="2400" dirty="0">
                <a:solidFill>
                  <a:schemeClr val="bg1"/>
                </a:solidFill>
              </a:rPr>
              <a:t> 能把“</a:t>
            </a:r>
            <a:r>
              <a:rPr kumimoji="1" lang="en-US" altLang="zh-CN" sz="2400" dirty="0">
                <a:solidFill>
                  <a:schemeClr val="bg1"/>
                </a:solidFill>
              </a:rPr>
              <a:t>12345</a:t>
            </a:r>
            <a:r>
              <a:rPr kumimoji="1" lang="zh-CN" altLang="en-US" sz="2400" dirty="0">
                <a:solidFill>
                  <a:schemeClr val="bg1"/>
                </a:solidFill>
              </a:rPr>
              <a:t>” 转换为 整数</a:t>
            </a:r>
            <a:r>
              <a:rPr kumimoji="1" lang="en-US" altLang="zh-CN" sz="2400" dirty="0">
                <a:solidFill>
                  <a:schemeClr val="bg1"/>
                </a:solidFill>
              </a:rPr>
              <a:t>12345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,</a:t>
            </a:r>
            <a:r>
              <a:rPr kumimoji="1" lang="zh-CN" altLang="en-US" sz="2400" dirty="0">
                <a:solidFill>
                  <a:schemeClr val="bg1"/>
                </a:solidFill>
              </a:rPr>
              <a:t> 可以在编译器中查看比如：</a:t>
            </a:r>
            <a:r>
              <a:rPr kumimoji="1" lang="en-US" altLang="zh-CN" sz="2400" dirty="0">
                <a:solidFill>
                  <a:schemeClr val="bg1"/>
                </a:solidFill>
              </a:rPr>
              <a:t>Integer</a:t>
            </a:r>
            <a:r>
              <a:rPr kumimoji="1" lang="zh-CN" altLang="en-US" sz="2400" dirty="0">
                <a:solidFill>
                  <a:schemeClr val="bg1"/>
                </a:solidFill>
              </a:rPr>
              <a:t>类的具体定义和用法</a:t>
            </a:r>
          </a:p>
        </p:txBody>
      </p:sp>
    </p:spTree>
    <p:extLst>
      <p:ext uri="{BB962C8B-B14F-4D97-AF65-F5344CB8AC3E}">
        <p14:creationId xmlns:p14="http://schemas.microsoft.com/office/powerpoint/2010/main" val="3505180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扩展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---Java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的包装类概念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1620208" y="1730321"/>
            <a:ext cx="95680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包装类型是为了方便对基本数据类型进行操作，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包装类型可以解决一些基本类型解决不了的问题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集合不允许存放基本数据类型，只能存放应用数据类型。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add(Object o)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提供的比如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ArrayList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，这里的数据类型必须是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类型。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基本类型可以和包装类型直接相互转换，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自动装箱拆箱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通过包装类型的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parse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方法可以实现基本数据类型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类型之间的相互转换。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函数需要传递进去的参数为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类型，传入基本数据类型就不可行。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7875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扩展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不可变对象的好处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1814849" y="2140528"/>
            <a:ext cx="9568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线程安全：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引起线程安全问题的根本原因在于：多个线程需要同时访问同一个共享资源， 假如没有共享资源，那么多线程安全问题就自然解决了。</a:t>
            </a: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95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引用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130325" y="2134515"/>
            <a:ext cx="9236361" cy="1222808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引用 其实是“指向自身”的一种引用用法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299D93-2DE5-DB48-8512-02D535870747}"/>
              </a:ext>
            </a:extLst>
          </p:cNvPr>
          <p:cNvSpPr txBox="1"/>
          <p:nvPr/>
        </p:nvSpPr>
        <p:spPr>
          <a:xfrm>
            <a:off x="4391891" y="4904508"/>
            <a:ext cx="4606636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看代码，</a:t>
            </a:r>
            <a:r>
              <a:rPr kumimoji="1" lang="en-US" altLang="zh-CN" sz="2400" dirty="0">
                <a:solidFill>
                  <a:schemeClr val="bg1"/>
                </a:solidFill>
              </a:rPr>
              <a:t>set</a:t>
            </a:r>
            <a:r>
              <a:rPr kumimoji="1" lang="zh-CN" altLang="en-US" sz="2400" dirty="0">
                <a:solidFill>
                  <a:schemeClr val="bg1"/>
                </a:solidFill>
              </a:rPr>
              <a:t> 类型函数 或者</a:t>
            </a:r>
            <a:r>
              <a:rPr kumimoji="1" lang="en-US" altLang="zh-CN" sz="2400" dirty="0">
                <a:solidFill>
                  <a:schemeClr val="bg1"/>
                </a:solidFill>
              </a:rPr>
              <a:t>get</a:t>
            </a:r>
            <a:r>
              <a:rPr kumimoji="1" lang="zh-CN" altLang="en-US" sz="2400" dirty="0">
                <a:solidFill>
                  <a:schemeClr val="bg1"/>
                </a:solidFill>
              </a:rPr>
              <a:t> 类型函数都可以用到</a:t>
            </a:r>
            <a:r>
              <a:rPr kumimoji="1" lang="en-US" altLang="zh-CN" sz="2400" dirty="0">
                <a:solidFill>
                  <a:schemeClr val="bg1"/>
                </a:solidFill>
              </a:rPr>
              <a:t>this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618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218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EC17492-06B6-B442-BA8C-89F21E4A8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09" y="2354534"/>
            <a:ext cx="5553734" cy="308540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FF5FD1B-8F28-EB46-AE76-734AECB342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7855" y="1865238"/>
            <a:ext cx="4064000" cy="4064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6096000" y="3429000"/>
            <a:ext cx="157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如果没有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43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620982" y="2244436"/>
            <a:ext cx="101830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对象代表现实生活中可以明确标识的一个实体，比如，一所学校，一支笔，一笔外卖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.......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部分组成：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 比如学生对象有 姓名，年龄等属性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 第“行为”的基础，因为方法需要用到这些数据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行为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：利用数据，对象完成一个动作，比如，对于学生对象，她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他 需要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做作业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上课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玩耍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4213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中的类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620982" y="2244436"/>
            <a:ext cx="10183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一个通用的类来定义同一类型的对象。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类是一个模板，是每个对象共同点的抽取并汇集，把所有的东西都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封装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在一起。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85066D-AF81-9B41-AC91-1D0EEE22A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053" y="3375733"/>
            <a:ext cx="3997037" cy="34822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7F0B005-85AE-D840-8537-06232BDC45C3}"/>
              </a:ext>
            </a:extLst>
          </p:cNvPr>
          <p:cNvSpPr txBox="1"/>
          <p:nvPr/>
        </p:nvSpPr>
        <p:spPr>
          <a:xfrm>
            <a:off x="8769927" y="4177145"/>
            <a:ext cx="2473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UML</a:t>
            </a:r>
            <a:r>
              <a:rPr kumimoji="1" lang="zh-CN" altLang="en-US" sz="2400" dirty="0"/>
              <a:t> 表示方法</a:t>
            </a:r>
            <a:endParaRPr kumimoji="1" lang="en-US" altLang="zh-CN" sz="2400" dirty="0"/>
          </a:p>
          <a:p>
            <a:r>
              <a:rPr kumimoji="1" lang="en-US" altLang="zh-CN" sz="2400" dirty="0">
                <a:hlinkClick r:id="rId5"/>
              </a:rPr>
              <a:t>uml</a:t>
            </a:r>
            <a:r>
              <a:rPr kumimoji="1" lang="zh-CN" altLang="en-US" sz="2400" dirty="0">
                <a:hlinkClick r:id="rId5"/>
              </a:rPr>
              <a:t>入门教程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062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C186F9F-165A-324A-994C-8A021B23B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428" y="0"/>
            <a:ext cx="8527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1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通过构造函数创建具体对象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296366" y="1595021"/>
            <a:ext cx="101830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构造方法 就是 构造一个对象的函数，它和普通函数类似，但有如下特点：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函数名为类名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没有返回值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可以定义多个构造函数，形成重载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创建对象的时候调用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显式调用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Rectangular()</a:t>
            </a: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隐式调用 没有用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而是虚拟机自动帮你产生了一个新的类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“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jack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said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“make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each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day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count”</a:t>
            </a: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s3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s1+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这里其实是 创建了一个新的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类，让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s3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指向它。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3920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通过引用变量访问对象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296366" y="2114566"/>
            <a:ext cx="10183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语言中的指针 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的引用变量是类似的 ：在数据结构的单链表中，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BB04A1-B39F-5E4C-A8AF-3209F2770167}"/>
              </a:ext>
            </a:extLst>
          </p:cNvPr>
          <p:cNvSpPr txBox="1"/>
          <p:nvPr/>
        </p:nvSpPr>
        <p:spPr>
          <a:xfrm>
            <a:off x="6801616" y="3054927"/>
            <a:ext cx="4094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Node{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next;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ED63D7-9562-F64D-A28A-FCD5C811D259}"/>
              </a:ext>
            </a:extLst>
          </p:cNvPr>
          <p:cNvSpPr txBox="1"/>
          <p:nvPr/>
        </p:nvSpPr>
        <p:spPr>
          <a:xfrm>
            <a:off x="1296366" y="3054927"/>
            <a:ext cx="39485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语言：</a:t>
            </a:r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Struct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Node{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int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data;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next;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6463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引用变量的用法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296366" y="2343166"/>
            <a:ext cx="10183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如何指向一个对象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Rectangular(10,20);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Rectangular(30,40);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A8C9BF-40A7-AB4A-AD54-CE4CED519085}"/>
              </a:ext>
            </a:extLst>
          </p:cNvPr>
          <p:cNvSpPr/>
          <p:nvPr/>
        </p:nvSpPr>
        <p:spPr>
          <a:xfrm>
            <a:off x="2613520" y="4925293"/>
            <a:ext cx="1475509" cy="147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10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20</a:t>
            </a:r>
          </a:p>
          <a:p>
            <a:pPr algn="ctr"/>
            <a:r>
              <a:rPr kumimoji="1" lang="zh-CN" altLang="en-US" dirty="0"/>
              <a:t>的</a:t>
            </a:r>
            <a:r>
              <a:rPr kumimoji="1" lang="en-US" altLang="zh-CN" dirty="0"/>
              <a:t>Rectangular</a:t>
            </a:r>
          </a:p>
          <a:p>
            <a:pPr algn="ctr"/>
            <a:r>
              <a:rPr kumimoji="1" lang="zh-CN" altLang="en-US" dirty="0"/>
              <a:t>对象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547554-314D-1E48-A939-1CF236079F74}"/>
              </a:ext>
            </a:extLst>
          </p:cNvPr>
          <p:cNvSpPr/>
          <p:nvPr/>
        </p:nvSpPr>
        <p:spPr>
          <a:xfrm>
            <a:off x="2613520" y="3886202"/>
            <a:ext cx="1475509" cy="332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rect1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1ED4D8-0332-554B-9788-CF4D9D5E8F83}"/>
              </a:ext>
            </a:extLst>
          </p:cNvPr>
          <p:cNvSpPr/>
          <p:nvPr/>
        </p:nvSpPr>
        <p:spPr>
          <a:xfrm>
            <a:off x="6187992" y="3857951"/>
            <a:ext cx="1475509" cy="332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rect2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8D776F1-316E-8D42-ACE6-7824F49827C8}"/>
              </a:ext>
            </a:extLst>
          </p:cNvPr>
          <p:cNvCxnSpPr/>
          <p:nvPr/>
        </p:nvCxnSpPr>
        <p:spPr>
          <a:xfrm>
            <a:off x="3304311" y="4218711"/>
            <a:ext cx="0" cy="70658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6B6D9FB-52AE-4C4E-9128-932CBC679F1E}"/>
              </a:ext>
            </a:extLst>
          </p:cNvPr>
          <p:cNvSpPr/>
          <p:nvPr/>
        </p:nvSpPr>
        <p:spPr>
          <a:xfrm>
            <a:off x="6187992" y="4925292"/>
            <a:ext cx="1475509" cy="147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40</a:t>
            </a:r>
          </a:p>
          <a:p>
            <a:pPr algn="ctr"/>
            <a:r>
              <a:rPr kumimoji="1" lang="zh-CN" altLang="en-US" dirty="0"/>
              <a:t>的</a:t>
            </a:r>
            <a:r>
              <a:rPr kumimoji="1" lang="en-US" altLang="zh-CN" dirty="0"/>
              <a:t>Rectangular</a:t>
            </a:r>
          </a:p>
          <a:p>
            <a:pPr algn="ctr"/>
            <a:r>
              <a:rPr kumimoji="1" lang="zh-CN" altLang="en-US" dirty="0"/>
              <a:t>对象</a:t>
            </a: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479977FB-5AE0-B248-B63A-415444411347}"/>
              </a:ext>
            </a:extLst>
          </p:cNvPr>
          <p:cNvCxnSpPr/>
          <p:nvPr/>
        </p:nvCxnSpPr>
        <p:spPr>
          <a:xfrm>
            <a:off x="6925746" y="4218711"/>
            <a:ext cx="0" cy="70658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735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13405</TotalTime>
  <Words>1798</Words>
  <Application>Microsoft Macintosh PowerPoint</Application>
  <PresentationFormat>宽屏</PresentationFormat>
  <Paragraphs>275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526</cp:revision>
  <dcterms:created xsi:type="dcterms:W3CDTF">2019-09-24T01:18:33Z</dcterms:created>
  <dcterms:modified xsi:type="dcterms:W3CDTF">2020-04-05T05:56:33Z</dcterms:modified>
</cp:coreProperties>
</file>