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8" r:id="rId2"/>
    <p:sldId id="266" r:id="rId3"/>
    <p:sldId id="288" r:id="rId4"/>
    <p:sldId id="299" r:id="rId5"/>
    <p:sldId id="270" r:id="rId6"/>
    <p:sldId id="296" r:id="rId7"/>
    <p:sldId id="300" r:id="rId8"/>
    <p:sldId id="301" r:id="rId9"/>
    <p:sldId id="302" r:id="rId10"/>
    <p:sldId id="303" r:id="rId11"/>
    <p:sldId id="289" r:id="rId12"/>
    <p:sldId id="304" r:id="rId13"/>
    <p:sldId id="305" r:id="rId14"/>
    <p:sldId id="306" r:id="rId15"/>
    <p:sldId id="307" r:id="rId16"/>
    <p:sldId id="308" r:id="rId17"/>
    <p:sldId id="311" r:id="rId18"/>
    <p:sldId id="297" r:id="rId19"/>
    <p:sldId id="298" r:id="rId20"/>
    <p:sldId id="309" r:id="rId21"/>
    <p:sldId id="279" r:id="rId22"/>
    <p:sldId id="31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88"/>
            <p14:sldId id="299"/>
            <p14:sldId id="270"/>
            <p14:sldId id="296"/>
            <p14:sldId id="300"/>
            <p14:sldId id="301"/>
            <p14:sldId id="302"/>
            <p14:sldId id="303"/>
            <p14:sldId id="289"/>
            <p14:sldId id="304"/>
            <p14:sldId id="305"/>
            <p14:sldId id="306"/>
            <p14:sldId id="307"/>
            <p14:sldId id="308"/>
            <p14:sldId id="311"/>
            <p14:sldId id="297"/>
            <p14:sldId id="298"/>
            <p14:sldId id="309"/>
            <p14:sldId id="279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0"/>
    <p:restoredTop sz="63069"/>
  </p:normalViewPr>
  <p:slideViewPr>
    <p:cSldViewPr snapToGrid="0" snapToObjects="1">
      <p:cViewPr varScale="1">
        <p:scale>
          <a:sx n="61" d="100"/>
          <a:sy n="61" d="100"/>
        </p:scale>
        <p:origin x="2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037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749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9162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8984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3854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295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7453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9395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5594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3150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方法是 加括号 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4818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1655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245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1892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4922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941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4634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9729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2805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3435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节 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选择判断语句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2.If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书中例子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2234234" y="2206559"/>
            <a:ext cx="8728364" cy="3247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翻开电子版，书上的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个例子：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计算身体质量指数 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计算税率</a:t>
            </a: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548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逻辑操作符及优先级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DFFD0D-147C-A54F-9A4C-8BE05C960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7159" y="1801091"/>
            <a:ext cx="5697682" cy="325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09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逻辑操作符 ！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0DB9078-05BA-1547-8E6D-8BDFAD069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029107"/>
              </p:ext>
            </p:extLst>
          </p:nvPr>
        </p:nvGraphicFramePr>
        <p:xfrm>
          <a:off x="3052000" y="2247781"/>
          <a:ext cx="6088000" cy="2362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000">
                  <a:extLst>
                    <a:ext uri="{9D8B030D-6E8A-4147-A177-3AD203B41FA5}">
                      <a16:colId xmlns:a16="http://schemas.microsoft.com/office/drawing/2014/main" val="114317775"/>
                    </a:ext>
                  </a:extLst>
                </a:gridCol>
                <a:gridCol w="3044000">
                  <a:extLst>
                    <a:ext uri="{9D8B030D-6E8A-4147-A177-3AD203B41FA5}">
                      <a16:colId xmlns:a16="http://schemas.microsoft.com/office/drawing/2014/main" val="443797852"/>
                    </a:ext>
                  </a:extLst>
                </a:gridCol>
              </a:tblGrid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p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!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p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557760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793075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794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414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逻辑操作符 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||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0DB9078-05BA-1547-8E6D-8BDFAD069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675373"/>
              </p:ext>
            </p:extLst>
          </p:nvPr>
        </p:nvGraphicFramePr>
        <p:xfrm>
          <a:off x="2234234" y="1910512"/>
          <a:ext cx="9132000" cy="3937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000">
                  <a:extLst>
                    <a:ext uri="{9D8B030D-6E8A-4147-A177-3AD203B41FA5}">
                      <a16:colId xmlns:a16="http://schemas.microsoft.com/office/drawing/2014/main" val="114317775"/>
                    </a:ext>
                  </a:extLst>
                </a:gridCol>
                <a:gridCol w="3044000">
                  <a:extLst>
                    <a:ext uri="{9D8B030D-6E8A-4147-A177-3AD203B41FA5}">
                      <a16:colId xmlns:a16="http://schemas.microsoft.com/office/drawing/2014/main" val="344578810"/>
                    </a:ext>
                  </a:extLst>
                </a:gridCol>
                <a:gridCol w="3044000">
                  <a:extLst>
                    <a:ext uri="{9D8B030D-6E8A-4147-A177-3AD203B41FA5}">
                      <a16:colId xmlns:a16="http://schemas.microsoft.com/office/drawing/2014/main" val="443797852"/>
                    </a:ext>
                  </a:extLst>
                </a:gridCol>
              </a:tblGrid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p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q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p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||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q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557760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793075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794723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474007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572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472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逻辑操作符 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&amp;&amp;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0DB9078-05BA-1547-8E6D-8BDFAD069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74402"/>
              </p:ext>
            </p:extLst>
          </p:nvPr>
        </p:nvGraphicFramePr>
        <p:xfrm>
          <a:off x="2234234" y="1846717"/>
          <a:ext cx="9132000" cy="3937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000">
                  <a:extLst>
                    <a:ext uri="{9D8B030D-6E8A-4147-A177-3AD203B41FA5}">
                      <a16:colId xmlns:a16="http://schemas.microsoft.com/office/drawing/2014/main" val="114317775"/>
                    </a:ext>
                  </a:extLst>
                </a:gridCol>
                <a:gridCol w="3044000">
                  <a:extLst>
                    <a:ext uri="{9D8B030D-6E8A-4147-A177-3AD203B41FA5}">
                      <a16:colId xmlns:a16="http://schemas.microsoft.com/office/drawing/2014/main" val="344578810"/>
                    </a:ext>
                  </a:extLst>
                </a:gridCol>
                <a:gridCol w="3044000">
                  <a:extLst>
                    <a:ext uri="{9D8B030D-6E8A-4147-A177-3AD203B41FA5}">
                      <a16:colId xmlns:a16="http://schemas.microsoft.com/office/drawing/2014/main" val="443797852"/>
                    </a:ext>
                  </a:extLst>
                </a:gridCol>
              </a:tblGrid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p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q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p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&amp;&amp;q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557760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793075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794723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474007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572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145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逻辑操作符 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^(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异或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)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0DB9078-05BA-1547-8E6D-8BDFAD069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078330"/>
              </p:ext>
            </p:extLst>
          </p:nvPr>
        </p:nvGraphicFramePr>
        <p:xfrm>
          <a:off x="2234234" y="1846717"/>
          <a:ext cx="9132000" cy="3937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000">
                  <a:extLst>
                    <a:ext uri="{9D8B030D-6E8A-4147-A177-3AD203B41FA5}">
                      <a16:colId xmlns:a16="http://schemas.microsoft.com/office/drawing/2014/main" val="114317775"/>
                    </a:ext>
                  </a:extLst>
                </a:gridCol>
                <a:gridCol w="3044000">
                  <a:extLst>
                    <a:ext uri="{9D8B030D-6E8A-4147-A177-3AD203B41FA5}">
                      <a16:colId xmlns:a16="http://schemas.microsoft.com/office/drawing/2014/main" val="344578810"/>
                    </a:ext>
                  </a:extLst>
                </a:gridCol>
                <a:gridCol w="3044000">
                  <a:extLst>
                    <a:ext uri="{9D8B030D-6E8A-4147-A177-3AD203B41FA5}">
                      <a16:colId xmlns:a16="http://schemas.microsoft.com/office/drawing/2014/main" val="443797852"/>
                    </a:ext>
                  </a:extLst>
                </a:gridCol>
              </a:tblGrid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p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q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/>
                        <a:t>p^q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557760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793075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794723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474007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572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667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逻辑操作符 补充 同或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0DB9078-05BA-1547-8E6D-8BDFAD069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527803"/>
              </p:ext>
            </p:extLst>
          </p:nvPr>
        </p:nvGraphicFramePr>
        <p:xfrm>
          <a:off x="2234234" y="1749214"/>
          <a:ext cx="9132000" cy="3937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000">
                  <a:extLst>
                    <a:ext uri="{9D8B030D-6E8A-4147-A177-3AD203B41FA5}">
                      <a16:colId xmlns:a16="http://schemas.microsoft.com/office/drawing/2014/main" val="114317775"/>
                    </a:ext>
                  </a:extLst>
                </a:gridCol>
                <a:gridCol w="3044000">
                  <a:extLst>
                    <a:ext uri="{9D8B030D-6E8A-4147-A177-3AD203B41FA5}">
                      <a16:colId xmlns:a16="http://schemas.microsoft.com/office/drawing/2014/main" val="344578810"/>
                    </a:ext>
                  </a:extLst>
                </a:gridCol>
                <a:gridCol w="3044000">
                  <a:extLst>
                    <a:ext uri="{9D8B030D-6E8A-4147-A177-3AD203B41FA5}">
                      <a16:colId xmlns:a16="http://schemas.microsoft.com/office/drawing/2014/main" val="443797852"/>
                    </a:ext>
                  </a:extLst>
                </a:gridCol>
              </a:tblGrid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p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q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P</a:t>
                      </a:r>
                      <a:r>
                        <a:rPr lang="zh-CN" altLang="en-US" sz="2000" b="1" dirty="0"/>
                        <a:t>同或</a:t>
                      </a:r>
                      <a:r>
                        <a:rPr lang="en-US" altLang="zh-CN" sz="2000" b="1" dirty="0"/>
                        <a:t>q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557760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793075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794723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474007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57213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D430390B-D453-084F-8BD5-5D113BEABB5B}"/>
              </a:ext>
            </a:extLst>
          </p:cNvPr>
          <p:cNvSpPr txBox="1"/>
          <p:nvPr/>
        </p:nvSpPr>
        <p:spPr>
          <a:xfrm>
            <a:off x="2870791" y="6007396"/>
            <a:ext cx="7549116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</a:rPr>
              <a:t>注意： </a:t>
            </a:r>
            <a:r>
              <a:rPr kumimoji="1" lang="en-US" altLang="zh-CN" sz="2000" dirty="0">
                <a:solidFill>
                  <a:schemeClr val="bg1"/>
                </a:solidFill>
              </a:rPr>
              <a:t>Java</a:t>
            </a:r>
            <a:r>
              <a:rPr kumimoji="1" lang="zh-CN" altLang="en-US" sz="2000" dirty="0">
                <a:solidFill>
                  <a:schemeClr val="bg1"/>
                </a:solidFill>
              </a:rPr>
              <a:t>中没有 同或 符号，但在计算机组成原理中会学到</a:t>
            </a:r>
          </a:p>
        </p:txBody>
      </p:sp>
    </p:spTree>
    <p:extLst>
      <p:ext uri="{BB962C8B-B14F-4D97-AF65-F5344CB8AC3E}">
        <p14:creationId xmlns:p14="http://schemas.microsoft.com/office/powerpoint/2010/main" val="3620439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逻辑操作符例子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212B80-C0E6-4D49-9C75-03A2FF3C3E1F}"/>
              </a:ext>
            </a:extLst>
          </p:cNvPr>
          <p:cNvSpPr txBox="1"/>
          <p:nvPr/>
        </p:nvSpPr>
        <p:spPr>
          <a:xfrm>
            <a:off x="2234234" y="2169042"/>
            <a:ext cx="6399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/>
              <a:t>上代码， </a:t>
            </a:r>
            <a:r>
              <a:rPr kumimoji="1" lang="zh-CN" altLang="en-US" sz="2800" dirty="0"/>
              <a:t>闰年的例子</a:t>
            </a:r>
          </a:p>
        </p:txBody>
      </p:sp>
    </p:spTree>
    <p:extLst>
      <p:ext uri="{BB962C8B-B14F-4D97-AF65-F5344CB8AC3E}">
        <p14:creationId xmlns:p14="http://schemas.microsoft.com/office/powerpoint/2010/main" val="1555236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Switch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语句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570143" y="2766511"/>
            <a:ext cx="10460182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上代码！！！</a:t>
            </a:r>
          </a:p>
        </p:txBody>
      </p:sp>
    </p:spTree>
    <p:extLst>
      <p:ext uri="{BB962C8B-B14F-4D97-AF65-F5344CB8AC3E}">
        <p14:creationId xmlns:p14="http://schemas.microsoft.com/office/powerpoint/2010/main" val="2124268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条件表达式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404037" y="2569043"/>
            <a:ext cx="117879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-expression ?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expressionl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: expression</a:t>
            </a: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布尔表达式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?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表达式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1: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表达式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 </a:t>
            </a: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例子，上代码</a:t>
            </a:r>
          </a:p>
        </p:txBody>
      </p:sp>
    </p:spTree>
    <p:extLst>
      <p:ext uri="{BB962C8B-B14F-4D97-AF65-F5344CB8AC3E}">
        <p14:creationId xmlns:p14="http://schemas.microsoft.com/office/powerpoint/2010/main" val="27713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271084" y="1550997"/>
            <a:ext cx="7443216" cy="7418607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语句 及多层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语句常见错误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逻辑操作符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>
                <a:ea typeface="Microsoft YaHei" panose="020B0503020204020204" pitchFamily="34" charset="-122"/>
              </a:rPr>
              <a:t>Switch</a:t>
            </a:r>
            <a:r>
              <a:rPr kumimoji="1" lang="zh-CN" altLang="en-US" sz="2800" dirty="0">
                <a:ea typeface="Microsoft YaHei" panose="020B0503020204020204" pitchFamily="34" charset="-122"/>
              </a:rPr>
              <a:t>语句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条件表达式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操作符优先级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操作符优先级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FE5E46-A4DF-E744-BCF3-2B3CA8B84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316" y="1428427"/>
            <a:ext cx="4948273" cy="51675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25ED63B-35BF-9D40-9636-4245285F300C}"/>
              </a:ext>
            </a:extLst>
          </p:cNvPr>
          <p:cNvSpPr txBox="1"/>
          <p:nvPr/>
        </p:nvSpPr>
        <p:spPr>
          <a:xfrm>
            <a:off x="595423" y="3429000"/>
            <a:ext cx="2806996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这不是鲁迅的课文，不需要背诵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9ADBF7-2E16-814E-956F-1C3AF8994546}"/>
              </a:ext>
            </a:extLst>
          </p:cNvPr>
          <p:cNvSpPr txBox="1"/>
          <p:nvPr/>
        </p:nvSpPr>
        <p:spPr>
          <a:xfrm>
            <a:off x="595423" y="5202630"/>
            <a:ext cx="2806996" cy="138499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最好的避免错误的方法是什么？</a:t>
            </a:r>
            <a:endParaRPr kumimoji="1" lang="en-US" altLang="zh-CN" sz="2800" dirty="0">
              <a:solidFill>
                <a:schemeClr val="bg1"/>
              </a:solidFill>
            </a:endParaRPr>
          </a:p>
          <a:p>
            <a:r>
              <a:rPr kumimoji="1" lang="zh-CN" altLang="en-US" sz="2800" dirty="0">
                <a:solidFill>
                  <a:schemeClr val="bg1"/>
                </a:solidFill>
              </a:rPr>
              <a:t>上代码！</a:t>
            </a:r>
          </a:p>
        </p:txBody>
      </p:sp>
    </p:spTree>
    <p:extLst>
      <p:ext uri="{BB962C8B-B14F-4D97-AF65-F5344CB8AC3E}">
        <p14:creationId xmlns:p14="http://schemas.microsoft.com/office/powerpoint/2010/main" val="270616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204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语句及多层嵌套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D1D4C7-EE12-8443-85D7-1CB26E8AA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774483"/>
            <a:ext cx="4973670" cy="186131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A49BEB2-FB89-3F47-80B4-925BAA7D02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5986" y="2026764"/>
            <a:ext cx="3335670" cy="379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5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多层嵌套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CB4A11-E595-FB46-9162-6087F549D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000" y="2042928"/>
            <a:ext cx="7424600" cy="371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93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语句常见错误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731818" y="2015173"/>
            <a:ext cx="87283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忘记 必要的括号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语句只作用于紧接下去的第一句，若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语句后面需要的多于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行的代码，请用括号括起来</a:t>
            </a:r>
          </a:p>
        </p:txBody>
      </p:sp>
    </p:spTree>
    <p:extLst>
      <p:ext uri="{BB962C8B-B14F-4D97-AF65-F5344CB8AC3E}">
        <p14:creationId xmlns:p14="http://schemas.microsoft.com/office/powerpoint/2010/main" val="24070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2.if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语句常见错误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731818" y="2015173"/>
            <a:ext cx="8728364" cy="3247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语句后面出现多余的 ；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（）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1342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2.if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语句常见错误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731818" y="2015173"/>
            <a:ext cx="8728364" cy="3894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boolan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的冗余检查 ；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isPassed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true;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isPassed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true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8144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2.if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语句常见错误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731818" y="1935126"/>
            <a:ext cx="9634416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悬空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else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造成错误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没有可读性，看不懂，甚至运行出错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E4DF44-64AF-D743-8AEF-9DEB274F5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853" y="2785886"/>
            <a:ext cx="7607300" cy="1752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860C988-80B0-6A44-A709-C53AC8EDE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1853" y="4831374"/>
            <a:ext cx="3835400" cy="1866900"/>
          </a:xfrm>
          <a:prstGeom prst="rect">
            <a:avLst/>
          </a:prstGeom>
        </p:spPr>
      </p:pic>
      <p:sp>
        <p:nvSpPr>
          <p:cNvPr id="6" name="右箭头 5">
            <a:extLst>
              <a:ext uri="{FF2B5EF4-FFF2-40B4-BE49-F238E27FC236}">
                <a16:creationId xmlns:a16="http://schemas.microsoft.com/office/drawing/2014/main" id="{83B55E8B-F5C4-1549-BD38-469AD2609522}"/>
              </a:ext>
            </a:extLst>
          </p:cNvPr>
          <p:cNvSpPr/>
          <p:nvPr/>
        </p:nvSpPr>
        <p:spPr>
          <a:xfrm>
            <a:off x="1731818" y="5339521"/>
            <a:ext cx="1743739" cy="850605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正确格式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D70406DC-28CA-8346-9A3E-A12C5361C305}"/>
              </a:ext>
            </a:extLst>
          </p:cNvPr>
          <p:cNvSpPr/>
          <p:nvPr/>
        </p:nvSpPr>
        <p:spPr>
          <a:xfrm>
            <a:off x="1731817" y="3076147"/>
            <a:ext cx="1743739" cy="850605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混乱格式</a:t>
            </a:r>
          </a:p>
        </p:txBody>
      </p:sp>
    </p:spTree>
    <p:extLst>
      <p:ext uri="{BB962C8B-B14F-4D97-AF65-F5344CB8AC3E}">
        <p14:creationId xmlns:p14="http://schemas.microsoft.com/office/powerpoint/2010/main" val="3574427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2.if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语句常见错误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731818" y="2015173"/>
            <a:ext cx="8728364" cy="1955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两个浮点数的相等判断 ；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上代码！！！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959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584</Words>
  <Application>Microsoft Macintosh PowerPoint</Application>
  <PresentationFormat>宽屏</PresentationFormat>
  <Paragraphs>159</Paragraphs>
  <Slides>22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222</cp:revision>
  <dcterms:created xsi:type="dcterms:W3CDTF">2019-09-24T01:18:33Z</dcterms:created>
  <dcterms:modified xsi:type="dcterms:W3CDTF">2020-02-23T01:21:41Z</dcterms:modified>
</cp:coreProperties>
</file>