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349" r:id="rId3"/>
    <p:sldId id="304" r:id="rId4"/>
    <p:sldId id="352" r:id="rId5"/>
    <p:sldId id="353" r:id="rId6"/>
    <p:sldId id="374" r:id="rId7"/>
    <p:sldId id="356" r:id="rId8"/>
    <p:sldId id="369" r:id="rId9"/>
    <p:sldId id="355" r:id="rId10"/>
    <p:sldId id="359" r:id="rId11"/>
    <p:sldId id="363" r:id="rId12"/>
    <p:sldId id="362" r:id="rId13"/>
    <p:sldId id="364" r:id="rId14"/>
    <p:sldId id="331" r:id="rId15"/>
    <p:sldId id="365" r:id="rId16"/>
    <p:sldId id="357" r:id="rId17"/>
    <p:sldId id="366" r:id="rId18"/>
    <p:sldId id="368" r:id="rId19"/>
    <p:sldId id="360" r:id="rId20"/>
    <p:sldId id="367" r:id="rId21"/>
    <p:sldId id="354" r:id="rId22"/>
    <p:sldId id="361" r:id="rId23"/>
    <p:sldId id="371" r:id="rId24"/>
    <p:sldId id="372" r:id="rId25"/>
    <p:sldId id="373" r:id="rId26"/>
    <p:sldId id="351" r:id="rId27"/>
    <p:sldId id="279" r:id="rId28"/>
    <p:sldId id="3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52"/>
            <p14:sldId id="353"/>
            <p14:sldId id="374"/>
            <p14:sldId id="356"/>
            <p14:sldId id="369"/>
            <p14:sldId id="355"/>
            <p14:sldId id="359"/>
            <p14:sldId id="363"/>
            <p14:sldId id="362"/>
            <p14:sldId id="364"/>
            <p14:sldId id="331"/>
            <p14:sldId id="365"/>
            <p14:sldId id="357"/>
            <p14:sldId id="366"/>
            <p14:sldId id="368"/>
            <p14:sldId id="360"/>
            <p14:sldId id="367"/>
            <p14:sldId id="354"/>
            <p14:sldId id="361"/>
            <p14:sldId id="371"/>
            <p14:sldId id="372"/>
            <p14:sldId id="373"/>
            <p14:sldId id="351"/>
            <p14:sldId id="279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/>
    <p:restoredTop sz="71574"/>
  </p:normalViewPr>
  <p:slideViewPr>
    <p:cSldViewPr snapToGrid="0" snapToObjects="1">
      <p:cViewPr varScale="1">
        <p:scale>
          <a:sx n="70" d="100"/>
          <a:sy n="70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切换到代码演示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判断两个对象在逻辑上是否相等，如根据类的成员变量来判断两个类的实例是否相等，而继承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方法只能判断两个引用变量是否是同一个对象。这样我们往往需要重写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63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1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1.hashcode</a:t>
            </a:r>
            <a:r>
              <a:rPr kumimoji="1" lang="zh-CN" altLang="en-US" dirty="0"/>
              <a:t>是用来查找的，如果你学过数据结构就应该知道，在查找和排序这一章有</a:t>
            </a:r>
          </a:p>
          <a:p>
            <a:r>
              <a:rPr kumimoji="1" lang="zh-CN" altLang="en-US" dirty="0"/>
              <a:t>例如内存中有这样的位置</a:t>
            </a:r>
          </a:p>
          <a:p>
            <a:r>
              <a:rPr kumimoji="1" lang="en-US" altLang="zh-CN" dirty="0"/>
              <a:t>0  1  2  3  4  5  6  7  </a:t>
            </a:r>
          </a:p>
          <a:p>
            <a:r>
              <a:rPr kumimoji="1" lang="zh-CN" altLang="en-US" dirty="0"/>
              <a:t>而我有个类，这个类有个字段叫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我要把这个类存放在以上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个位置之一，如果不用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而任意存放，那么当查找时就需要到这八个位置里挨个去找，或者用二分法一类的算法。</a:t>
            </a:r>
          </a:p>
          <a:p>
            <a:r>
              <a:rPr kumimoji="1" lang="zh-CN" altLang="en-US" dirty="0"/>
              <a:t>但如果用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那就会使效率提高很多。</a:t>
            </a:r>
          </a:p>
          <a:p>
            <a:r>
              <a:rPr kumimoji="1" lang="zh-CN" altLang="en-US" dirty="0"/>
              <a:t>我们这个类中有个字段叫</a:t>
            </a:r>
            <a:r>
              <a:rPr kumimoji="1" lang="en-US" altLang="zh-CN" dirty="0"/>
              <a:t>ID,</a:t>
            </a:r>
            <a:r>
              <a:rPr kumimoji="1" lang="zh-CN" altLang="en-US" dirty="0"/>
              <a:t>那么我们就定义我们的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为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％</a:t>
            </a:r>
            <a:r>
              <a:rPr kumimoji="1" lang="en-US" altLang="zh-CN" dirty="0"/>
              <a:t>8</a:t>
            </a:r>
            <a:r>
              <a:rPr kumimoji="1" lang="zh-CN" altLang="en-US" dirty="0"/>
              <a:t>，然后把我们的类存放在取得得余数那个位置。比如我们的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，那么我们就把该类存在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这个位置，如果</a:t>
            </a:r>
            <a:r>
              <a:rPr kumimoji="1" lang="en-US" altLang="zh-CN" dirty="0"/>
              <a:t>ID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13</a:t>
            </a:r>
            <a:r>
              <a:rPr kumimoji="1" lang="zh-CN" altLang="en-US" dirty="0"/>
              <a:t>，求得的余数是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，那么我们就把该类放在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这个位置。这样，以后在查找该类时就可以通过</a:t>
            </a:r>
            <a:r>
              <a:rPr kumimoji="1" lang="en-US" altLang="zh-CN" dirty="0"/>
              <a:t>ID</a:t>
            </a:r>
            <a:r>
              <a:rPr kumimoji="1" lang="zh-CN" altLang="en-US" dirty="0"/>
              <a:t>除 </a:t>
            </a:r>
            <a:r>
              <a:rPr kumimoji="1" lang="en-US" altLang="zh-CN" dirty="0"/>
              <a:t>8</a:t>
            </a:r>
            <a:r>
              <a:rPr kumimoji="1" lang="zh-CN" altLang="en-US" dirty="0"/>
              <a:t>求余数直接找到存放的位置了。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但是如果两个类有相同的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怎么办那（我们假设上面的类的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不是唯一的），例如</a:t>
            </a:r>
            <a:r>
              <a:rPr kumimoji="1" lang="en-US" altLang="zh-CN" dirty="0"/>
              <a:t>9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17</a:t>
            </a:r>
            <a:r>
              <a:rPr kumimoji="1" lang="zh-CN" altLang="en-US" dirty="0"/>
              <a:t>除以</a:t>
            </a:r>
            <a:r>
              <a:rPr kumimoji="1" lang="en-US" altLang="zh-CN" dirty="0"/>
              <a:t>8</a:t>
            </a:r>
            <a:r>
              <a:rPr kumimoji="1" lang="zh-CN" altLang="en-US" dirty="0"/>
              <a:t>的余数都是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，那么这是不是合法的，回答是：可以这样。那么如何判断呢？在这个时候就需要定义 </a:t>
            </a:r>
            <a:r>
              <a:rPr kumimoji="1" lang="en-US" altLang="zh-CN" dirty="0"/>
              <a:t>equals</a:t>
            </a:r>
            <a:r>
              <a:rPr kumimoji="1" lang="zh-CN" altLang="en-US" dirty="0"/>
              <a:t>了。</a:t>
            </a:r>
          </a:p>
          <a:p>
            <a:r>
              <a:rPr kumimoji="1" lang="zh-CN" altLang="en-US" dirty="0"/>
              <a:t>也就是说，我们先通过 </a:t>
            </a:r>
            <a:r>
              <a:rPr kumimoji="1" lang="en-US" altLang="zh-CN" dirty="0" err="1"/>
              <a:t>hashcode</a:t>
            </a:r>
            <a:r>
              <a:rPr kumimoji="1" lang="zh-CN" altLang="en-US" dirty="0"/>
              <a:t>来判断两个类是否存放某个桶里，但这个桶里可能有很多类，那么我们就需要再通过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来在这个桶里找到我们要的类。</a:t>
            </a:r>
          </a:p>
          <a:p>
            <a:r>
              <a:rPr kumimoji="1" lang="zh-CN" altLang="en-US" dirty="0"/>
              <a:t>那么。重写了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，为什么还要重写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呢？</a:t>
            </a:r>
          </a:p>
          <a:p>
            <a:r>
              <a:rPr kumimoji="1" lang="zh-CN" altLang="en-US" dirty="0"/>
              <a:t>想想，你要在一个桶里找东西，你必须先要找到这个桶啊，你不通过重写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()</a:t>
            </a:r>
            <a:r>
              <a:rPr kumimoji="1" lang="zh-CN" altLang="en-US" dirty="0"/>
              <a:t>来找到桶，光重写</a:t>
            </a:r>
            <a:r>
              <a:rPr kumimoji="1" lang="en-US" altLang="zh-CN" dirty="0"/>
              <a:t>equals()</a:t>
            </a:r>
            <a:r>
              <a:rPr kumimoji="1" lang="zh-CN" altLang="en-US" dirty="0"/>
              <a:t>有什么用啊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0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551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369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095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社会要包容多样性，这样才有活力和生机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552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15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91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733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430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104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79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40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78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6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86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要注意学习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类中的方法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82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70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rocesson.com/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继承和多态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748284" y="827700"/>
            <a:ext cx="1108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474678" y="2560320"/>
            <a:ext cx="900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类中已有的，用来判断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个对象是否“相等”，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默认的实现是通过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判断两个对象是否引用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同个对象。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9A160-6130-9446-9D00-B2A02A584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01" y="3773056"/>
            <a:ext cx="7886700" cy="129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06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474678" y="749808"/>
            <a:ext cx="964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哪个时候需要重写类中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6DD71-E222-E74B-9F21-91EE61B44E95}"/>
              </a:ext>
            </a:extLst>
          </p:cNvPr>
          <p:cNvSpPr txBox="1"/>
          <p:nvPr/>
        </p:nvSpPr>
        <p:spPr>
          <a:xfrm>
            <a:off x="1712976" y="1883664"/>
            <a:ext cx="90043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当判断两个对象在逻辑上是否相等，如根据类的成员变量来判断两个类的实例是否相等时，需要重写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类，如果你希望根据学生的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号作为判断是否是同个学生的依据，那么你可以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this.id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((Student)e).id;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8339B6-85B4-B640-B666-55B8900B64AE}"/>
              </a:ext>
            </a:extLst>
          </p:cNvPr>
          <p:cNvSpPr txBox="1"/>
          <p:nvPr/>
        </p:nvSpPr>
        <p:spPr>
          <a:xfrm>
            <a:off x="8573193" y="4161627"/>
            <a:ext cx="30845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注意重写的时候还要保持函数声明完全一致，这里的参数类型</a:t>
            </a:r>
            <a:r>
              <a:rPr kumimoji="1" lang="en-US" altLang="zh-CN" dirty="0">
                <a:solidFill>
                  <a:schemeClr val="bg1"/>
                </a:solidFill>
              </a:rPr>
              <a:t>Object</a:t>
            </a:r>
            <a:r>
              <a:rPr kumimoji="1" lang="zh-CN" altLang="en-US" dirty="0">
                <a:solidFill>
                  <a:schemeClr val="bg1"/>
                </a:solidFill>
              </a:rPr>
              <a:t> 不能改为 子类</a:t>
            </a:r>
            <a:r>
              <a:rPr kumimoji="1" lang="en-US" altLang="zh-CN" dirty="0">
                <a:solidFill>
                  <a:schemeClr val="bg1"/>
                </a:solidFill>
              </a:rPr>
              <a:t>Student.</a:t>
            </a:r>
            <a:r>
              <a:rPr kumimoji="1" lang="zh-CN" altLang="en-US" dirty="0">
                <a:solidFill>
                  <a:schemeClr val="bg1"/>
                </a:solidFill>
              </a:rPr>
              <a:t> 不然成了重载</a:t>
            </a:r>
          </a:p>
        </p:txBody>
      </p:sp>
      <p:sp>
        <p:nvSpPr>
          <p:cNvPr id="9" name="左箭头 8">
            <a:extLst>
              <a:ext uri="{FF2B5EF4-FFF2-40B4-BE49-F238E27FC236}">
                <a16:creationId xmlns:a16="http://schemas.microsoft.com/office/drawing/2014/main" id="{A54466FF-72A9-5041-ABA8-5E1B75DA9973}"/>
              </a:ext>
            </a:extLst>
          </p:cNvPr>
          <p:cNvSpPr/>
          <p:nvPr/>
        </p:nvSpPr>
        <p:spPr>
          <a:xfrm>
            <a:off x="7424928" y="4572000"/>
            <a:ext cx="731520" cy="3291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9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扩展：重写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时，也要重写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74678" y="2207860"/>
            <a:ext cx="1018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645563-1256-7C4D-91F2-15C6F8483C42}"/>
              </a:ext>
            </a:extLst>
          </p:cNvPr>
          <p:cNvSpPr/>
          <p:nvPr/>
        </p:nvSpPr>
        <p:spPr>
          <a:xfrm>
            <a:off x="1474678" y="2761489"/>
            <a:ext cx="92426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提到的其中一条编程建议。也是一个合格的工程师需要遵守的规则。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是在对象使用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HashTable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数据结构存储的时候会被调用。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是常用的数据结构，所以对象很可能是会用到这种数据结构的，因此重写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及重写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是常常需要的。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01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05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611106" y="759398"/>
            <a:ext cx="1090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1DCDF-53CC-B547-858E-DF46DA9C6CFA}"/>
              </a:ext>
            </a:extLst>
          </p:cNvPr>
          <p:cNvSpPr txBox="1"/>
          <p:nvPr/>
        </p:nvSpPr>
        <p:spPr>
          <a:xfrm>
            <a:off x="6291072" y="6364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F47372-F5F0-8A40-BCE0-1A8606714E0E}"/>
              </a:ext>
            </a:extLst>
          </p:cNvPr>
          <p:cNvSpPr/>
          <p:nvPr/>
        </p:nvSpPr>
        <p:spPr>
          <a:xfrm>
            <a:off x="1847088" y="3127248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422640-8BA3-7349-B6E8-83CD4837B623}"/>
              </a:ext>
            </a:extLst>
          </p:cNvPr>
          <p:cNvSpPr/>
          <p:nvPr/>
        </p:nvSpPr>
        <p:spPr>
          <a:xfrm>
            <a:off x="1847088" y="371856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C8EE0-452E-3044-AEC2-8EE28B41CAD5}"/>
              </a:ext>
            </a:extLst>
          </p:cNvPr>
          <p:cNvSpPr/>
          <p:nvPr/>
        </p:nvSpPr>
        <p:spPr>
          <a:xfrm>
            <a:off x="1847088" y="4375652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576567-8B99-5149-A550-BA171550A1A3}"/>
              </a:ext>
            </a:extLst>
          </p:cNvPr>
          <p:cNvSpPr/>
          <p:nvPr/>
        </p:nvSpPr>
        <p:spPr>
          <a:xfrm>
            <a:off x="1847088" y="4934714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3656E6-1FB5-A641-B1FF-4729CFD20B4A}"/>
              </a:ext>
            </a:extLst>
          </p:cNvPr>
          <p:cNvSpPr/>
          <p:nvPr/>
        </p:nvSpPr>
        <p:spPr>
          <a:xfrm>
            <a:off x="1847088" y="5565653"/>
            <a:ext cx="1444752" cy="62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余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1AA310D-B59A-054E-8077-EE4650D7D744}"/>
              </a:ext>
            </a:extLst>
          </p:cNvPr>
          <p:cNvSpPr/>
          <p:nvPr/>
        </p:nvSpPr>
        <p:spPr>
          <a:xfrm>
            <a:off x="4679584" y="4290064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C6AB0A7-19C9-E74D-8FE4-978972F6DFA1}"/>
              </a:ext>
            </a:extLst>
          </p:cNvPr>
          <p:cNvSpPr/>
          <p:nvPr/>
        </p:nvSpPr>
        <p:spPr>
          <a:xfrm>
            <a:off x="4679585" y="312724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9ED605-836C-1A46-AE3A-6F249670CBC7}"/>
              </a:ext>
            </a:extLst>
          </p:cNvPr>
          <p:cNvSpPr/>
          <p:nvPr/>
        </p:nvSpPr>
        <p:spPr>
          <a:xfrm>
            <a:off x="6845975" y="3130297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834B7C-5F78-0A40-9FC7-F9F0C3273E98}"/>
              </a:ext>
            </a:extLst>
          </p:cNvPr>
          <p:cNvSpPr/>
          <p:nvPr/>
        </p:nvSpPr>
        <p:spPr>
          <a:xfrm>
            <a:off x="4679583" y="5494028"/>
            <a:ext cx="740345" cy="785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7FE68EE-9353-0A43-96AB-2AD1CA53C0CA}"/>
              </a:ext>
            </a:extLst>
          </p:cNvPr>
          <p:cNvCxnSpPr>
            <a:endCxn id="18" idx="2"/>
          </p:cNvCxnSpPr>
          <p:nvPr/>
        </p:nvCxnSpPr>
        <p:spPr>
          <a:xfrm>
            <a:off x="3291840" y="3519882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091B4DA-448B-E94A-9747-1CA893A4E533}"/>
              </a:ext>
            </a:extLst>
          </p:cNvPr>
          <p:cNvCxnSpPr/>
          <p:nvPr/>
        </p:nvCxnSpPr>
        <p:spPr>
          <a:xfrm>
            <a:off x="5458230" y="3523136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9288BA7-DDED-4942-80A7-5631A143C5EA}"/>
              </a:ext>
            </a:extLst>
          </p:cNvPr>
          <p:cNvCxnSpPr/>
          <p:nvPr/>
        </p:nvCxnSpPr>
        <p:spPr>
          <a:xfrm>
            <a:off x="3296043" y="4735425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3FE7F1C-4933-C74A-87BC-D9181C1DC6F6}"/>
              </a:ext>
            </a:extLst>
          </p:cNvPr>
          <p:cNvCxnSpPr/>
          <p:nvPr/>
        </p:nvCxnSpPr>
        <p:spPr>
          <a:xfrm>
            <a:off x="3291838" y="5886661"/>
            <a:ext cx="1387745" cy="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386AE39-B74E-B045-A18D-F5EC44036E5E}"/>
              </a:ext>
            </a:extLst>
          </p:cNvPr>
          <p:cNvSpPr txBox="1"/>
          <p:nvPr/>
        </p:nvSpPr>
        <p:spPr>
          <a:xfrm>
            <a:off x="1883664" y="1928478"/>
            <a:ext cx="14081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第一层分类</a:t>
            </a:r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196B278B-861F-0447-ACC2-BF7974B63BA3}"/>
              </a:ext>
            </a:extLst>
          </p:cNvPr>
          <p:cNvSpPr/>
          <p:nvPr/>
        </p:nvSpPr>
        <p:spPr>
          <a:xfrm>
            <a:off x="2432304" y="2390740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676DA80-F950-BB42-8993-A07D0B59C69E}"/>
              </a:ext>
            </a:extLst>
          </p:cNvPr>
          <p:cNvSpPr txBox="1"/>
          <p:nvPr/>
        </p:nvSpPr>
        <p:spPr>
          <a:xfrm>
            <a:off x="5207584" y="1923016"/>
            <a:ext cx="21669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同类用单链表串联</a:t>
            </a: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60A1B1C2-E70C-6941-A23E-81DEFE3B0B49}"/>
              </a:ext>
            </a:extLst>
          </p:cNvPr>
          <p:cNvSpPr/>
          <p:nvPr/>
        </p:nvSpPr>
        <p:spPr>
          <a:xfrm>
            <a:off x="6135624" y="2364429"/>
            <a:ext cx="310896" cy="27930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69B77D-9838-B949-8E1A-8C6875CFBE47}"/>
              </a:ext>
            </a:extLst>
          </p:cNvPr>
          <p:cNvSpPr txBox="1"/>
          <p:nvPr/>
        </p:nvSpPr>
        <p:spPr>
          <a:xfrm>
            <a:off x="256032" y="3718562"/>
            <a:ext cx="11704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hashCode</a:t>
            </a:r>
            <a:r>
              <a:rPr kumimoji="1" lang="zh-CN" altLang="en-US" dirty="0">
                <a:solidFill>
                  <a:schemeClr val="bg1"/>
                </a:solidFill>
              </a:rPr>
              <a:t>数值决定放在哪一个筐里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99D28C-6D84-D34D-A66A-ECA845BF9334}"/>
              </a:ext>
            </a:extLst>
          </p:cNvPr>
          <p:cNvSpPr txBox="1"/>
          <p:nvPr/>
        </p:nvSpPr>
        <p:spPr>
          <a:xfrm>
            <a:off x="9223248" y="1923016"/>
            <a:ext cx="202387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Equals</a:t>
            </a:r>
            <a:r>
              <a:rPr kumimoji="1" lang="zh-CN" altLang="en-US" dirty="0">
                <a:solidFill>
                  <a:schemeClr val="bg1"/>
                </a:solidFill>
              </a:rPr>
              <a:t>决定判断哪个具体对象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EA7D17-41B3-F94A-BACB-676C05671F97}"/>
              </a:ext>
            </a:extLst>
          </p:cNvPr>
          <p:cNvSpPr txBox="1"/>
          <p:nvPr/>
        </p:nvSpPr>
        <p:spPr>
          <a:xfrm>
            <a:off x="6845975" y="4375651"/>
            <a:ext cx="4840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用来快速查找一个元素，不需要通过线性地遍历或者二分。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HashMap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哪个筐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hashCode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筐里具体哪一个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(equal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62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1005840" y="3050527"/>
            <a:ext cx="10456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/>
              <a:t>目的不同</a:t>
            </a:r>
            <a:r>
              <a:rPr kumimoji="1" lang="en-US" altLang="zh-CN" sz="2400" b="1" u="sng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重载意味着使用同样的名字但是不同的签名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参数类型或者参数个数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来</a:t>
            </a:r>
            <a:r>
              <a:rPr kumimoji="1" lang="zh-CN" altLang="en-US" sz="2400" dirty="0">
                <a:solidFill>
                  <a:schemeClr val="accent2"/>
                </a:solidFill>
              </a:rPr>
              <a:t>定义多个方法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重写意味着在子类中提供一个对方法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父类有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</a:t>
            </a:r>
            <a:r>
              <a:rPr kumimoji="1" lang="zh-CN" altLang="en-US" sz="2400" dirty="0">
                <a:solidFill>
                  <a:schemeClr val="accent2"/>
                </a:solidFill>
              </a:rPr>
              <a:t>新的实现</a:t>
            </a:r>
            <a:r>
              <a:rPr kumimoji="1" lang="en-US" altLang="zh-CN" sz="2400" dirty="0">
                <a:solidFill>
                  <a:schemeClr val="accent2"/>
                </a:solidFill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</a:rPr>
              <a:t>儿子有不同于老子的想法</a:t>
            </a:r>
            <a:r>
              <a:rPr kumimoji="1" lang="en-US" altLang="zh-CN" sz="2400" dirty="0">
                <a:solidFill>
                  <a:schemeClr val="accent2"/>
                </a:solidFill>
              </a:rPr>
              <a:t>)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r>
              <a:rPr kumimoji="1" lang="zh-CN" altLang="en-US" sz="2400" b="1" u="sng" dirty="0"/>
              <a:t>运用范围不同：</a:t>
            </a:r>
            <a:endParaRPr kumimoji="1" lang="en-US" altLang="zh-CN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重写体现在“子类重写父类的方法”，是父子之间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重载可以用在同个类层次里面，也可以是父子类之间</a:t>
            </a:r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01712" y="655053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（重写） 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Overload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（重载）的例子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DE92A-7732-5F4C-8DCD-55264550D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446" y="2224713"/>
            <a:ext cx="9486900" cy="46228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0EDEAC-27F4-834D-9A6B-3266566820DC}"/>
              </a:ext>
            </a:extLst>
          </p:cNvPr>
          <p:cNvSpPr txBox="1"/>
          <p:nvPr/>
        </p:nvSpPr>
        <p:spPr>
          <a:xfrm>
            <a:off x="0" y="3803904"/>
            <a:ext cx="146304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重写的例子，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调用的都是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AE9A1-5831-2342-968B-1D788A429379}"/>
              </a:ext>
            </a:extLst>
          </p:cNvPr>
          <p:cNvSpPr txBox="1"/>
          <p:nvPr/>
        </p:nvSpPr>
        <p:spPr>
          <a:xfrm>
            <a:off x="10710672" y="1301383"/>
            <a:ext cx="1463040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重载的例子第一句</a:t>
            </a:r>
            <a:r>
              <a:rPr kumimoji="1" lang="en-US" altLang="zh-CN" dirty="0" err="1">
                <a:solidFill>
                  <a:schemeClr val="bg1"/>
                </a:solidFill>
              </a:rPr>
              <a:t>a.p</a:t>
            </a:r>
            <a:r>
              <a:rPr kumimoji="1" lang="en-US" altLang="zh-CN" dirty="0">
                <a:solidFill>
                  <a:schemeClr val="bg1"/>
                </a:solidFill>
              </a:rPr>
              <a:t>()</a:t>
            </a:r>
            <a:r>
              <a:rPr kumimoji="1" lang="zh-CN" altLang="en-US" dirty="0">
                <a:solidFill>
                  <a:schemeClr val="bg1"/>
                </a:solidFill>
              </a:rPr>
              <a:t>调用的是</a:t>
            </a:r>
            <a:r>
              <a:rPr kumimoji="1" lang="en-US" altLang="zh-CN" dirty="0">
                <a:solidFill>
                  <a:schemeClr val="bg1"/>
                </a:solidFill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</a:rPr>
              <a:t>定义的</a:t>
            </a:r>
            <a:r>
              <a:rPr kumimoji="1" lang="en-US" altLang="zh-CN" dirty="0">
                <a:solidFill>
                  <a:schemeClr val="bg1"/>
                </a:solidFill>
              </a:rPr>
              <a:t>p,</a:t>
            </a:r>
            <a:r>
              <a:rPr kumimoji="1" lang="zh-CN" altLang="en-US" dirty="0">
                <a:solidFill>
                  <a:schemeClr val="bg1"/>
                </a:solidFill>
              </a:rPr>
              <a:t>因为参数是</a:t>
            </a:r>
            <a:r>
              <a:rPr kumimoji="1" lang="en-US" altLang="zh-CN" dirty="0">
                <a:solidFill>
                  <a:schemeClr val="bg1"/>
                </a:solidFill>
              </a:rPr>
              <a:t>int</a:t>
            </a:r>
            <a:r>
              <a:rPr kumimoji="1" lang="zh-CN" altLang="en-US" dirty="0">
                <a:solidFill>
                  <a:schemeClr val="bg1"/>
                </a:solidFill>
              </a:rPr>
              <a:t>，第二个</a:t>
            </a:r>
            <a:r>
              <a:rPr kumimoji="1" lang="en-US" altLang="zh-CN" dirty="0">
                <a:solidFill>
                  <a:schemeClr val="bg1"/>
                </a:solidFill>
              </a:rPr>
              <a:t>p</a:t>
            </a:r>
            <a:r>
              <a:rPr kumimoji="1" lang="zh-CN" altLang="en-US" dirty="0">
                <a:solidFill>
                  <a:schemeClr val="bg1"/>
                </a:solidFill>
              </a:rPr>
              <a:t>函数调用的是</a:t>
            </a:r>
            <a:r>
              <a:rPr kumimoji="1" lang="en-US" altLang="zh-CN" dirty="0">
                <a:solidFill>
                  <a:schemeClr val="bg1"/>
                </a:solidFill>
              </a:rPr>
              <a:t>B</a:t>
            </a:r>
            <a:r>
              <a:rPr kumimoji="1" lang="zh-CN" altLang="en-US" dirty="0">
                <a:solidFill>
                  <a:schemeClr val="bg1"/>
                </a:solidFill>
              </a:rPr>
              <a:t>类的函数，因为参数是</a:t>
            </a:r>
            <a:r>
              <a:rPr kumimoji="1" lang="en-US" altLang="zh-CN" dirty="0">
                <a:solidFill>
                  <a:schemeClr val="bg1"/>
                </a:solidFill>
              </a:rPr>
              <a:t>double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字面上，多态表示的是多种样式。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在面向对象语言中，多态即表示对同个行为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03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面向对象编程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415032" y="2068018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“须知参差多态，乃是幸福本源”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逻辑学家，数学家，哲学家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在面向对象语言中，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多态即表示对同个行为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，父类和子类可以有不同的实现。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多态的实现要有如下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个前提：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要有继承关系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子类要重写父类的方法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父类引用指向子类对象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最终以  “父类引用变量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重写方法名</a:t>
            </a:r>
            <a:r>
              <a:rPr kumimoji="1" lang="en-US" altLang="zh-CN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()”</a:t>
            </a:r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方式体现多态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D12B2C-4FA4-EB4D-88BE-870D93FDC83F}"/>
              </a:ext>
            </a:extLst>
          </p:cNvPr>
          <p:cNvSpPr txBox="1"/>
          <p:nvPr/>
        </p:nvSpPr>
        <p:spPr>
          <a:xfrm>
            <a:off x="8036745" y="4789982"/>
            <a:ext cx="376732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上代码，以</a:t>
            </a:r>
            <a:r>
              <a:rPr kumimoji="1" lang="en-US" altLang="zh-CN" dirty="0"/>
              <a:t>Animal</a:t>
            </a:r>
            <a:r>
              <a:rPr kumimoji="1" lang="zh-CN" altLang="en-US" dirty="0"/>
              <a:t> 类为例子</a:t>
            </a:r>
          </a:p>
        </p:txBody>
      </p:sp>
    </p:spTree>
    <p:extLst>
      <p:ext uri="{BB962C8B-B14F-4D97-AF65-F5344CB8AC3E}">
        <p14:creationId xmlns:p14="http://schemas.microsoft.com/office/powerpoint/2010/main" val="42981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Animal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UML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表示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49D69B-593B-8643-A878-067506A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1865130"/>
            <a:ext cx="9994900" cy="4775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8D92A3-5399-A247-9E52-47CE3A1FDC2B}"/>
              </a:ext>
            </a:extLst>
          </p:cNvPr>
          <p:cNvSpPr txBox="1"/>
          <p:nvPr/>
        </p:nvSpPr>
        <p:spPr>
          <a:xfrm>
            <a:off x="7406640" y="3429000"/>
            <a:ext cx="34705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注意子类指向父类的箭头类型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推荐在线画</a:t>
            </a:r>
            <a:r>
              <a:rPr kumimoji="1" lang="en-US" altLang="zh-CN" dirty="0" err="1">
                <a:solidFill>
                  <a:schemeClr val="bg1"/>
                </a:solidFill>
              </a:rPr>
              <a:t>uml</a:t>
            </a:r>
            <a:r>
              <a:rPr kumimoji="1" lang="zh-CN" altLang="en-US" dirty="0">
                <a:solidFill>
                  <a:schemeClr val="bg1"/>
                </a:solidFill>
              </a:rPr>
              <a:t>工具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processon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0590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动态绑定来实现多态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方法可以在沿着继承链的多个类中实现。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JVM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决定运行时调用哪个方法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中，我们只定义了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子类：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Cat,Dog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但在现实中，会不止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层，按照父子关系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或者祖先关系更好理解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可能是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动态绑定可以理解为：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当一个祖先类引用变量指向一个后代类对象时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当调用一个祖先有且后代继承下来的方法时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决定选择谁的方法实现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30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891600" y="840931"/>
            <a:ext cx="7443216" cy="601706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父类和子类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万物之源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重写及与重载的区别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动态绑定实现多态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对象转换及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DF36D2-EB61-FC4B-A3C0-B7F4A9CB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66088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248148-282B-EE48-9D7E-2947275D29EA}"/>
              </a:ext>
            </a:extLst>
          </p:cNvPr>
          <p:cNvSpPr/>
          <p:nvPr/>
        </p:nvSpPr>
        <p:spPr>
          <a:xfrm>
            <a:off x="9387840" y="2304288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Student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16E1C-F9CA-BC46-806C-4C23557CADAD}"/>
              </a:ext>
            </a:extLst>
          </p:cNvPr>
          <p:cNvSpPr/>
          <p:nvPr/>
        </p:nvSpPr>
        <p:spPr>
          <a:xfrm>
            <a:off x="8921496" y="3139440"/>
            <a:ext cx="204825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GraduateStudent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60EAEF-C450-EB40-BC62-CAA20B6643C0}"/>
              </a:ext>
            </a:extLst>
          </p:cNvPr>
          <p:cNvSpPr/>
          <p:nvPr/>
        </p:nvSpPr>
        <p:spPr>
          <a:xfrm>
            <a:off x="9387840" y="1548384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Person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C85FE9-F148-D841-995D-065F8B3A9A09}"/>
              </a:ext>
            </a:extLst>
          </p:cNvPr>
          <p:cNvSpPr/>
          <p:nvPr/>
        </p:nvSpPr>
        <p:spPr>
          <a:xfrm>
            <a:off x="9387840" y="783336"/>
            <a:ext cx="107899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6AAD1FB5-2BA5-C24F-8823-A6E64D53E680}"/>
              </a:ext>
            </a:extLst>
          </p:cNvPr>
          <p:cNvSpPr/>
          <p:nvPr/>
        </p:nvSpPr>
        <p:spPr>
          <a:xfrm>
            <a:off x="11375136" y="1331976"/>
            <a:ext cx="219456" cy="1520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CE89E0-6799-5F42-8A8D-756ED4EDD400}"/>
              </a:ext>
            </a:extLst>
          </p:cNvPr>
          <p:cNvSpPr txBox="1"/>
          <p:nvPr/>
        </p:nvSpPr>
        <p:spPr>
          <a:xfrm>
            <a:off x="8098536" y="4730496"/>
            <a:ext cx="369417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多态的链条：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孙子如果实现了，就用孙子的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孙子没有实现，那就用父亲的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以此往祖先类推</a:t>
            </a:r>
          </a:p>
        </p:txBody>
      </p:sp>
    </p:spTree>
    <p:extLst>
      <p:ext uri="{BB962C8B-B14F-4D97-AF65-F5344CB8AC3E}">
        <p14:creationId xmlns:p14="http://schemas.microsoft.com/office/powerpoint/2010/main" val="29940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父类的构造函数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子类构造函数中调用父类构造函数，先初始化子类中包含的父类的属性，然后再初始化子类扩展的属性。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父类的其他函数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当调用的函数子类也重写了，就要显示地用如下格式调用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如果不加的话，和子类的同个函数造成混淆。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C4E41-357D-8B4F-B182-7746A6E49720}"/>
              </a:ext>
            </a:extLst>
          </p:cNvPr>
          <p:cNvSpPr txBox="1"/>
          <p:nvPr/>
        </p:nvSpPr>
        <p:spPr>
          <a:xfrm>
            <a:off x="3270504" y="5246199"/>
            <a:ext cx="565099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 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sleep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176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类型转换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78566" y="2249425"/>
            <a:ext cx="63957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向上转换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隐式转换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子类实例转换为父类变量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父类实例转换为子类变量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向下转换需要满足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必须以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对象”格式转换，比如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a;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转化前必须确保被转换的对象是子类的一个实例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关键字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9100D9-17E9-B343-9784-B5F5B855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333" y="2483674"/>
            <a:ext cx="4979923" cy="23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25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instanceof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关键字基础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438400" y="25980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含义：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是否是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9CCA2-865E-A249-BBF1-47EF3E202C88}"/>
              </a:ext>
            </a:extLst>
          </p:cNvPr>
          <p:cNvSpPr txBox="1"/>
          <p:nvPr/>
        </p:nvSpPr>
        <p:spPr>
          <a:xfrm>
            <a:off x="2359152" y="5087636"/>
            <a:ext cx="73152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TestAnimal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instanceofExample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8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protected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关键字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5AA8B-01F4-2043-A660-B126CC78C58B}"/>
              </a:ext>
            </a:extLst>
          </p:cNvPr>
          <p:cNvSpPr txBox="1"/>
          <p:nvPr/>
        </p:nvSpPr>
        <p:spPr>
          <a:xfrm>
            <a:off x="2602992" y="1816793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也是可见性修饰符 。它表示的权限要比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小，比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存在的目的：子类可以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数据和方法。但父类的数据和方法继续保持对外的不可见性。也就是说，对子类具有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可见性，对外界具有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BB211-7F83-3446-9366-7D1000AA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888" y="4584007"/>
            <a:ext cx="10038112" cy="21088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9E50EC-A2D0-8444-88FD-253DE45F4AA2}"/>
              </a:ext>
            </a:extLst>
          </p:cNvPr>
          <p:cNvSpPr txBox="1"/>
          <p:nvPr/>
        </p:nvSpPr>
        <p:spPr>
          <a:xfrm>
            <a:off x="45672" y="4584007"/>
            <a:ext cx="188366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掌握重点在于类内访问，包内访问不是重点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788733-11A1-3B47-9DAE-504C3513C776}"/>
              </a:ext>
            </a:extLst>
          </p:cNvPr>
          <p:cNvSpPr txBox="1"/>
          <p:nvPr/>
        </p:nvSpPr>
        <p:spPr>
          <a:xfrm>
            <a:off x="45672" y="5638430"/>
            <a:ext cx="18836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示例代码里面展示</a:t>
            </a:r>
          </a:p>
        </p:txBody>
      </p:sp>
    </p:spTree>
    <p:extLst>
      <p:ext uri="{BB962C8B-B14F-4D97-AF65-F5344CB8AC3E}">
        <p14:creationId xmlns:p14="http://schemas.microsoft.com/office/powerpoint/2010/main" val="149700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92815" y="762369"/>
            <a:ext cx="98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err="1">
                <a:ea typeface="Microsoft YaHei" panose="020B0503020204020204" pitchFamily="34" charset="-122"/>
              </a:rPr>
              <a:t>ArrayList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73A46-9C13-6044-A686-A32F32F2875F}"/>
              </a:ext>
            </a:extLst>
          </p:cNvPr>
          <p:cNvSpPr txBox="1"/>
          <p:nvPr/>
        </p:nvSpPr>
        <p:spPr>
          <a:xfrm>
            <a:off x="2834640" y="2816352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类似于数据结构中的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单链表实现的线性表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。用法简单，大家自学。</a:t>
            </a:r>
          </a:p>
        </p:txBody>
      </p:sp>
    </p:spTree>
    <p:extLst>
      <p:ext uri="{BB962C8B-B14F-4D97-AF65-F5344CB8AC3E}">
        <p14:creationId xmlns:p14="http://schemas.microsoft.com/office/powerpoint/2010/main" val="338469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22DC3-6618-4042-879D-BFADA935E6E4}"/>
              </a:ext>
            </a:extLst>
          </p:cNvPr>
          <p:cNvSpPr txBox="1"/>
          <p:nvPr/>
        </p:nvSpPr>
        <p:spPr>
          <a:xfrm>
            <a:off x="1322136" y="3584449"/>
            <a:ext cx="1013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前不久大家设计了“重大疫情信息管理系统”。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在评判标准表里，我提到了“可扩展性” 和 “可移植性”。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请结合封装，继承和多态面向对象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大特性。想想如何用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简单地设计整个系统类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C4A9DBA9-5A20-A64A-AAD7-8EE0CC6C6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2136" y="2359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0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39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继承： 财产的继承，文化的传承，基因的继承等。体现的是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从父辈向子辈传递的关系。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形 14" descr="儿童与气球">
            <a:extLst>
              <a:ext uri="{FF2B5EF4-FFF2-40B4-BE49-F238E27FC236}">
                <a16:creationId xmlns:a16="http://schemas.microsoft.com/office/drawing/2014/main" id="{CCE689F8-8BE4-1B4F-A1CC-EE8F20524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9968" y="5279411"/>
            <a:ext cx="914400" cy="914400"/>
          </a:xfrm>
          <a:prstGeom prst="rect">
            <a:avLst/>
          </a:prstGeom>
        </p:spPr>
      </p:pic>
      <p:pic>
        <p:nvPicPr>
          <p:cNvPr id="17" name="图形 16" descr="男士">
            <a:extLst>
              <a:ext uri="{FF2B5EF4-FFF2-40B4-BE49-F238E27FC236}">
                <a16:creationId xmlns:a16="http://schemas.microsoft.com/office/drawing/2014/main" id="{CAC1E9A9-D66A-7746-9187-D518E7A9F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400" y="3759826"/>
            <a:ext cx="914400" cy="914400"/>
          </a:xfrm>
          <a:prstGeom prst="rect">
            <a:avLst/>
          </a:prstGeom>
        </p:spPr>
      </p:pic>
      <p:pic>
        <p:nvPicPr>
          <p:cNvPr id="19" name="图形 18" descr="女士">
            <a:extLst>
              <a:ext uri="{FF2B5EF4-FFF2-40B4-BE49-F238E27FC236}">
                <a16:creationId xmlns:a16="http://schemas.microsoft.com/office/drawing/2014/main" id="{04D497E9-2051-4C47-9555-CAE1ADAC6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4736" y="3759826"/>
            <a:ext cx="914400" cy="914400"/>
          </a:xfrm>
          <a:prstGeom prst="rect">
            <a:avLst/>
          </a:prstGeom>
        </p:spPr>
      </p:pic>
      <p:pic>
        <p:nvPicPr>
          <p:cNvPr id="21" name="图形 20" descr="心">
            <a:extLst>
              <a:ext uri="{FF2B5EF4-FFF2-40B4-BE49-F238E27FC236}">
                <a16:creationId xmlns:a16="http://schemas.microsoft.com/office/drawing/2014/main" id="{5901D752-74EE-C44E-90AC-8707BE50E7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4568" y="38432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继承在高级编程语言中的含义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1368" y="2522387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利用已存在的类再扩展定义新的类，这称为继承 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被继承的类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已存在的类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被称为父类或超类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扩展出的新类称为 子类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3F999-E57C-0D49-B778-17EE65B44614}"/>
              </a:ext>
            </a:extLst>
          </p:cNvPr>
          <p:cNvSpPr txBox="1"/>
          <p:nvPr/>
        </p:nvSpPr>
        <p:spPr>
          <a:xfrm>
            <a:off x="10435176" y="3286053"/>
            <a:ext cx="1623888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为啥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不叫母类 而叫父类呢？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形 6" descr="有想法的人">
            <a:extLst>
              <a:ext uri="{FF2B5EF4-FFF2-40B4-BE49-F238E27FC236}">
                <a16:creationId xmlns:a16="http://schemas.microsoft.com/office/drawing/2014/main" id="{A74423C7-D73C-9343-A412-1C19FE9F0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2720" y="2220885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735F0-9BDF-0C48-A323-A65219CA9E41}"/>
              </a:ext>
            </a:extLst>
          </p:cNvPr>
          <p:cNvSpPr txBox="1"/>
          <p:nvPr/>
        </p:nvSpPr>
        <p:spPr>
          <a:xfrm>
            <a:off x="3325368" y="5629596"/>
            <a:ext cx="554126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上代码，看例子，以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为例</a:t>
            </a:r>
          </a:p>
        </p:txBody>
      </p:sp>
    </p:spTree>
    <p:extLst>
      <p:ext uri="{BB962C8B-B14F-4D97-AF65-F5344CB8AC3E}">
        <p14:creationId xmlns:p14="http://schemas.microsoft.com/office/powerpoint/2010/main" val="37879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关于父类和子类需要注意的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768810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子类在内容上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通常比父类多。 父类有的，子类有，子类扩展出来的，父类是没有的。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父类中的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方法是没法在子类中直接用，如果你想修改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访问父类的数据，请用父类提供的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set/get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类函数。或者用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后面会讲到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继承是 ”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关系，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Boy/Girl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类是 父子关系，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HMC(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杭医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是父子关系，父子关系因为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者具备高度相似性，子类可以重用父类的属性和方法，但如果你想从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Person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扩展出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HMC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就没有任何的意义。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关于父类和子类需要注意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1584" y="2226010"/>
            <a:ext cx="8924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不是现实中所有的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a”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的两个类可以形成父子类关系，比如 矩形 和 正方形，现实生活中，正方形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矩形， 但矩形的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定义会对正方形的使用造成困惑。因为正方形没有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side(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的概念。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支持多重继承，好比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（学生） 也可以继承自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ChineseCitizen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（中国公民）。但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只允许继承自一个父类。若要多继承，需要用到后面介绍的接口类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万物的开始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13086" y="4880879"/>
            <a:ext cx="10987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中万物是对象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中的对象都由类创建的。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中的类都是继承自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如果一个类在定义的过程中，没有指定指定其父类，那么默认继承自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4B2B1-4882-8E4C-AFEF-A926F3E80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11" y="1755338"/>
            <a:ext cx="8899624" cy="27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 的常用方法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680398" y="2988053"/>
            <a:ext cx="5219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返回一个描述该对象的字符串。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克隆一个对象，需要类自己去实现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Equals():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判断这个类中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个对象是否相等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50472C-B756-5C4F-9224-FF7589571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26" y="2345436"/>
            <a:ext cx="52197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Override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778967" y="2460843"/>
            <a:ext cx="5444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子类重写父类方法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，需要满足：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返回值类型 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函数名相同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参数列表相同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也就是函数声明一模一样。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16078</TotalTime>
  <Words>2820</Words>
  <Application>Microsoft Macintosh PowerPoint</Application>
  <PresentationFormat>宽屏</PresentationFormat>
  <Paragraphs>246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709</cp:revision>
  <dcterms:created xsi:type="dcterms:W3CDTF">2019-09-24T01:18:33Z</dcterms:created>
  <dcterms:modified xsi:type="dcterms:W3CDTF">2020-03-27T07:02:57Z</dcterms:modified>
</cp:coreProperties>
</file>