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58" r:id="rId2"/>
    <p:sldId id="266" r:id="rId3"/>
    <p:sldId id="288" r:id="rId4"/>
    <p:sldId id="299" r:id="rId5"/>
    <p:sldId id="270" r:id="rId6"/>
    <p:sldId id="296" r:id="rId7"/>
    <p:sldId id="300" r:id="rId8"/>
    <p:sldId id="301" r:id="rId9"/>
    <p:sldId id="302" r:id="rId10"/>
    <p:sldId id="303" r:id="rId11"/>
    <p:sldId id="289" r:id="rId12"/>
    <p:sldId id="304" r:id="rId13"/>
    <p:sldId id="305" r:id="rId14"/>
    <p:sldId id="306" r:id="rId15"/>
    <p:sldId id="307" r:id="rId16"/>
    <p:sldId id="308" r:id="rId17"/>
    <p:sldId id="297" r:id="rId18"/>
    <p:sldId id="298" r:id="rId19"/>
    <p:sldId id="309" r:id="rId20"/>
    <p:sldId id="279" r:id="rId21"/>
    <p:sldId id="310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612EA202-3C21-D94E-81F8-383C0CB766DB}">
          <p14:sldIdLst>
            <p14:sldId id="258"/>
          </p14:sldIdLst>
        </p14:section>
        <p14:section name="无标题节" id="{7F9DBBA9-7A2A-E140-81C6-6683700F6D2B}">
          <p14:sldIdLst>
            <p14:sldId id="266"/>
            <p14:sldId id="288"/>
            <p14:sldId id="299"/>
            <p14:sldId id="270"/>
            <p14:sldId id="296"/>
            <p14:sldId id="300"/>
            <p14:sldId id="301"/>
            <p14:sldId id="302"/>
            <p14:sldId id="303"/>
            <p14:sldId id="289"/>
            <p14:sldId id="304"/>
            <p14:sldId id="305"/>
            <p14:sldId id="306"/>
            <p14:sldId id="307"/>
            <p14:sldId id="308"/>
            <p14:sldId id="297"/>
            <p14:sldId id="298"/>
            <p14:sldId id="309"/>
            <p14:sldId id="279"/>
            <p14:sldId id="31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99"/>
    <p:restoredTop sz="63069"/>
  </p:normalViewPr>
  <p:slideViewPr>
    <p:cSldViewPr snapToGrid="0" snapToObjects="1">
      <p:cViewPr varScale="1">
        <p:scale>
          <a:sx n="61" d="100"/>
          <a:sy n="61" d="100"/>
        </p:scale>
        <p:origin x="1016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C3546E-20F6-7649-A9A4-4E4A245D3E82}" type="datetimeFigureOut">
              <a:rPr kumimoji="1" lang="zh-CN" altLang="en-US" smtClean="0"/>
              <a:t>2020/2/10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8E57A1-C481-6944-857F-EAC8E932B5E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14613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110375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207496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391629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789844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238544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62956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174533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955946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431508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方法是 加括号 </a:t>
            </a:r>
            <a:r>
              <a:rPr kumimoji="1" lang="en-US" altLang="zh-CN" dirty="0"/>
              <a:t>()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748186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/>
              <a:t>另一个例子：狗会叫，猫会叫，鸭子也会叫，那他们可以抽象成 一个动物对象，这个动物对象有叫这个动作，但至于具体如何叫，就不是抽象数据模型的职责了，而是具体数据类型的职责</a:t>
            </a:r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20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671108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切换到代码演示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3916559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/>
              <a:t>另一个例子：狗会叫，猫会叫，鸭子也会叫，那他们可以抽象成 一个动物对象，这个动物对象有叫这个动作，但至于具体如何叫，就不是抽象数据模型的职责了，而是具体数据类型的职责</a:t>
            </a:r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21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82455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切换到代码演示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718923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749227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599411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846349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897298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028050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234359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1985E7-AD5F-3443-8BB8-066DBE30AD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A2B2CBD-0FC4-3740-A613-AB7C49BBBA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BBB39B-099A-AC4C-A764-5CFC611AF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2020/2/10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D2BBC2-7964-964F-8BF9-F3989B2B1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033C90-A51C-1141-89C2-007DE3F88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01764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0C5051-4D33-D245-9A58-1FAAF9B67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29D678C-829A-3B42-8594-9185B5614E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6D5765-7915-6E4B-BCBD-3755176BD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2020/2/10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114BEC-EBA0-5248-8408-11F81ED00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A15DA3-296D-4D48-A221-CDEE3E5F7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8815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B5EE393-BBF1-C744-BE5C-C9514841B9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C48D564-48A2-B049-AFA1-310ED30FED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2BC9C1-97AF-E341-B299-23BA7B941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2020/2/10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64BF9F-C28A-934B-A0CB-D63D7BBC6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541ADA-BA2D-5A49-8DBD-7FDBCBA02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70666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48F6C4-8876-B04C-A968-60A25A865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1933AA-7949-DA45-8483-815D70FB34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06F07E-E9C8-DF4F-811B-D33F81735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2020/2/10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07EAEA-C9E3-194D-9670-61A498284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0BA323-77EB-E344-B990-98358B8F0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28723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0EB8CC-9B16-5B47-8646-688D9AD7A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E0AF32D-FE45-B840-A45B-9F6BC17FF6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4D500E-0FFC-624C-979F-64B74E894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2020/2/10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CD6219-859B-2C4F-AAE5-F528699FB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DAB5A8-E384-D742-8E54-9D03D564D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11700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DDAB73-EAEC-034A-9850-98D1F0729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2BC799-2889-7C42-B591-61B1C8CFA3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4BE2DE6-F13A-9F4D-938E-BF6C35645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F98024A-9026-374A-9835-0921E9EA0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2020/2/10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612FA65-A95A-8D42-8FF6-73019793C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AF21F13-F798-9F4F-97E0-3FAF1DE42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87556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164F6E-2DA7-6845-8B7A-1BB71524C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65DD0D5-B856-1841-9B26-823A07572C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A7975FD-F7B8-AA46-AB0A-7A4DD13C26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647B958-00CA-A341-B59E-756A79F935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4EABC66-C7BD-DF46-ABD6-7CE34DF19F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2CC4104-9AD5-584F-86AE-4156E0AF6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2020/2/10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574BB21-8115-8342-B618-1B1CB257A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908F2E7-D748-7947-895B-85B583E38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72114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AA26DC-7E91-6149-8A18-CB0C58A1A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C57088E-D40C-F045-A780-7DFF2B661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2020/2/10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ACD306C-29A0-0045-9C38-BA6B0C5A5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32ED1B5-616B-8046-BC0D-CDEC1F906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91102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gradFill>
          <a:gsLst>
            <a:gs pos="0">
              <a:schemeClr val="accent3">
                <a:lumMod val="40000"/>
                <a:lumOff val="60000"/>
              </a:schemeClr>
            </a:gs>
            <a:gs pos="46000">
              <a:schemeClr val="accent3">
                <a:lumMod val="95000"/>
                <a:lumOff val="5000"/>
              </a:schemeClr>
            </a:gs>
            <a:gs pos="100000">
              <a:schemeClr val="accent3">
                <a:lumMod val="60000"/>
              </a:schemeClr>
            </a:gs>
          </a:gsLst>
          <a:path path="circle">
            <a:fillToRect l="50000" t="130000" r="50000" b="-3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7427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CEC01B-2BE2-1042-B066-B7D57FA4B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8FA9F5-DE12-6E41-9F1B-007593FDFC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B46BBB9-02CE-6E44-B3AF-C7A83FDC00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47B0F8E-DE15-BE49-AF57-244E4414D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2020/2/10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D620EDC-8FB3-F84C-830F-00394D1F8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EAC8968-C125-9247-B429-F6A3A40FC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78808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61D079-429A-6A45-8CDD-CCECB97E4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5B0CA4F-9514-0F4E-9682-E4ACCC9BA6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E842C43-F2AA-2444-BF8A-3E1AB31E0D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29649E7-08E4-4242-8CAE-AC76E4D5D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2020/2/10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CDB62DF-5A2F-DA49-9173-97EB45153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0FB3A4E-450D-9B48-BB40-F6EA89E7B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74456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04CD426-84E5-8849-9DD7-FDE666C14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D420EFB-1FAF-FA4F-9215-EE73958A6E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25F518-E84F-1943-82BB-BBB6605853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49BB65-7B3F-4D4E-A397-BBFD82890A5A}" type="datetimeFigureOut">
              <a:rPr kumimoji="1" lang="zh-CN" altLang="en-US" smtClean="0"/>
              <a:t>2020/2/10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A0857A-C26A-6948-A4AD-80020C6760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D047B8-469F-ED4E-9078-E1AF4277BD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20077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3FCDB2B-2A29-6F48-BC50-9F60F3C62818}"/>
              </a:ext>
            </a:extLst>
          </p:cNvPr>
          <p:cNvSpPr txBox="1"/>
          <p:nvPr/>
        </p:nvSpPr>
        <p:spPr>
          <a:xfrm>
            <a:off x="2033847" y="1969299"/>
            <a:ext cx="77585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7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Java</a:t>
            </a:r>
            <a:endParaRPr kumimoji="1" lang="zh-CN" altLang="en-US" sz="7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A127D42-A344-F84F-ACAF-337DAB666471}"/>
              </a:ext>
            </a:extLst>
          </p:cNvPr>
          <p:cNvSpPr txBox="1"/>
          <p:nvPr/>
        </p:nvSpPr>
        <p:spPr>
          <a:xfrm>
            <a:off x="8249055" y="5155661"/>
            <a:ext cx="3942945" cy="1219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医学信息工程  叶寒锋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E-mail:zjyesir@yeah.net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4A64C46-B417-4845-ADDE-3A369FD9E238}"/>
              </a:ext>
            </a:extLst>
          </p:cNvPr>
          <p:cNvSpPr txBox="1"/>
          <p:nvPr/>
        </p:nvSpPr>
        <p:spPr>
          <a:xfrm>
            <a:off x="1700784" y="3518102"/>
            <a:ext cx="85039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第三节 选择判断语句</a:t>
            </a:r>
          </a:p>
        </p:txBody>
      </p:sp>
      <p:pic>
        <p:nvPicPr>
          <p:cNvPr id="5" name="图片 2">
            <a:extLst>
              <a:ext uri="{FF2B5EF4-FFF2-40B4-BE49-F238E27FC236}">
                <a16:creationId xmlns:a16="http://schemas.microsoft.com/office/drawing/2014/main" id="{59775E4F-91FF-944A-AA06-0A277F2865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8" t="9651" r="2068" b="9219"/>
          <a:stretch>
            <a:fillRect/>
          </a:stretch>
        </p:blipFill>
        <p:spPr bwMode="auto">
          <a:xfrm>
            <a:off x="9186863" y="0"/>
            <a:ext cx="3005137" cy="78263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268059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234234" y="597430"/>
            <a:ext cx="913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2.If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书中例子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0CFBE9F-84F2-FE48-AC8E-D41196C42DBA}"/>
              </a:ext>
            </a:extLst>
          </p:cNvPr>
          <p:cNvSpPr txBox="1"/>
          <p:nvPr/>
        </p:nvSpPr>
        <p:spPr>
          <a:xfrm>
            <a:off x="2234234" y="2206559"/>
            <a:ext cx="8728364" cy="3247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翻开电子版，书上的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个例子：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计算身体质量指数 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计算税率</a:t>
            </a:r>
          </a:p>
          <a:p>
            <a:pPr>
              <a:lnSpc>
                <a:spcPct val="150000"/>
              </a:lnSpc>
            </a:pP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75488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234234" y="597430"/>
            <a:ext cx="913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3.</a:t>
            </a:r>
            <a:r>
              <a:rPr kumimoji="1" lang="zh-CN" altLang="en-US" sz="4800" dirty="0">
                <a:ea typeface="Microsoft YaHei" panose="020B0503020204020204" pitchFamily="34" charset="-122"/>
              </a:rPr>
              <a:t>逻辑操作符及优先级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9DFFD0D-147C-A54F-9A4C-8BE05C960C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7159" y="1801091"/>
            <a:ext cx="5697682" cy="3255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8098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234234" y="597430"/>
            <a:ext cx="913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3.</a:t>
            </a:r>
            <a:r>
              <a:rPr kumimoji="1" lang="zh-CN" altLang="en-US" sz="4800" dirty="0">
                <a:ea typeface="Microsoft YaHei" panose="020B0503020204020204" pitchFamily="34" charset="-122"/>
              </a:rPr>
              <a:t>逻辑操作符 ！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70DB9078-05BA-1547-8E6D-8BDFAD069C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5029107"/>
              </p:ext>
            </p:extLst>
          </p:nvPr>
        </p:nvGraphicFramePr>
        <p:xfrm>
          <a:off x="3052000" y="2247781"/>
          <a:ext cx="6088000" cy="23624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4000">
                  <a:extLst>
                    <a:ext uri="{9D8B030D-6E8A-4147-A177-3AD203B41FA5}">
                      <a16:colId xmlns:a16="http://schemas.microsoft.com/office/drawing/2014/main" val="114317775"/>
                    </a:ext>
                  </a:extLst>
                </a:gridCol>
                <a:gridCol w="3044000">
                  <a:extLst>
                    <a:ext uri="{9D8B030D-6E8A-4147-A177-3AD203B41FA5}">
                      <a16:colId xmlns:a16="http://schemas.microsoft.com/office/drawing/2014/main" val="443797852"/>
                    </a:ext>
                  </a:extLst>
                </a:gridCol>
              </a:tblGrid>
              <a:tr h="78747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p</a:t>
                      </a:r>
                      <a:endParaRPr lang="zh-CN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!</a:t>
                      </a:r>
                      <a:r>
                        <a:rPr lang="zh-CN" altLang="en-US" sz="2000" b="1" dirty="0"/>
                        <a:t> </a:t>
                      </a:r>
                      <a:r>
                        <a:rPr lang="en-US" altLang="zh-CN" sz="2000" b="1" dirty="0"/>
                        <a:t>p</a:t>
                      </a:r>
                      <a:endParaRPr lang="zh-CN" altLang="en-US" sz="20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4557760"/>
                  </a:ext>
                </a:extLst>
              </a:tr>
              <a:tr h="78747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false</a:t>
                      </a:r>
                      <a:endParaRPr lang="zh-CN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true</a:t>
                      </a:r>
                      <a:endParaRPr lang="zh-CN" altLang="en-US" sz="2000" b="1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0793075"/>
                  </a:ext>
                </a:extLst>
              </a:tr>
              <a:tr h="78747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true</a:t>
                      </a:r>
                      <a:endParaRPr lang="zh-CN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false</a:t>
                      </a:r>
                      <a:endParaRPr lang="zh-CN" altLang="en-US" sz="2000" b="1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17947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54141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234234" y="597430"/>
            <a:ext cx="913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3.</a:t>
            </a:r>
            <a:r>
              <a:rPr kumimoji="1" lang="zh-CN" altLang="en-US" sz="4800" dirty="0">
                <a:ea typeface="Microsoft YaHei" panose="020B0503020204020204" pitchFamily="34" charset="-122"/>
              </a:rPr>
              <a:t>逻辑操作符 </a:t>
            </a:r>
            <a:r>
              <a:rPr kumimoji="1" lang="en-US" altLang="zh-CN" sz="4800" dirty="0">
                <a:ea typeface="Microsoft YaHei" panose="020B0503020204020204" pitchFamily="34" charset="-122"/>
              </a:rPr>
              <a:t>||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70DB9078-05BA-1547-8E6D-8BDFAD069C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2675373"/>
              </p:ext>
            </p:extLst>
          </p:nvPr>
        </p:nvGraphicFramePr>
        <p:xfrm>
          <a:off x="2234234" y="1910512"/>
          <a:ext cx="9132000" cy="39373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4000">
                  <a:extLst>
                    <a:ext uri="{9D8B030D-6E8A-4147-A177-3AD203B41FA5}">
                      <a16:colId xmlns:a16="http://schemas.microsoft.com/office/drawing/2014/main" val="114317775"/>
                    </a:ext>
                  </a:extLst>
                </a:gridCol>
                <a:gridCol w="3044000">
                  <a:extLst>
                    <a:ext uri="{9D8B030D-6E8A-4147-A177-3AD203B41FA5}">
                      <a16:colId xmlns:a16="http://schemas.microsoft.com/office/drawing/2014/main" val="344578810"/>
                    </a:ext>
                  </a:extLst>
                </a:gridCol>
                <a:gridCol w="3044000">
                  <a:extLst>
                    <a:ext uri="{9D8B030D-6E8A-4147-A177-3AD203B41FA5}">
                      <a16:colId xmlns:a16="http://schemas.microsoft.com/office/drawing/2014/main" val="443797852"/>
                    </a:ext>
                  </a:extLst>
                </a:gridCol>
              </a:tblGrid>
              <a:tr h="78747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p</a:t>
                      </a:r>
                      <a:endParaRPr lang="zh-CN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q</a:t>
                      </a:r>
                      <a:endParaRPr lang="zh-CN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p</a:t>
                      </a:r>
                      <a:r>
                        <a:rPr lang="zh-CN" altLang="en-US" sz="2000" b="1" dirty="0"/>
                        <a:t> </a:t>
                      </a:r>
                      <a:r>
                        <a:rPr lang="en-US" altLang="zh-CN" sz="2000" b="1" dirty="0"/>
                        <a:t>||</a:t>
                      </a:r>
                      <a:r>
                        <a:rPr lang="zh-CN" altLang="en-US" sz="2000" b="1" dirty="0"/>
                        <a:t> </a:t>
                      </a:r>
                      <a:r>
                        <a:rPr lang="en-US" altLang="zh-CN" sz="2000" b="1" dirty="0"/>
                        <a:t>q</a:t>
                      </a:r>
                      <a:endParaRPr lang="zh-CN" altLang="en-US" sz="20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4557760"/>
                  </a:ext>
                </a:extLst>
              </a:tr>
              <a:tr h="78747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false</a:t>
                      </a:r>
                      <a:endParaRPr lang="zh-CN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false</a:t>
                      </a:r>
                      <a:endParaRPr lang="zh-CN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false</a:t>
                      </a:r>
                      <a:endParaRPr lang="zh-CN" altLang="en-US" sz="2000" b="1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0793075"/>
                  </a:ext>
                </a:extLst>
              </a:tr>
              <a:tr h="78747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false</a:t>
                      </a:r>
                      <a:endParaRPr lang="zh-CN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true</a:t>
                      </a:r>
                      <a:endParaRPr lang="zh-CN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true</a:t>
                      </a:r>
                      <a:endParaRPr lang="zh-CN" altLang="en-US" sz="2000" b="1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1794723"/>
                  </a:ext>
                </a:extLst>
              </a:tr>
              <a:tr h="78747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true</a:t>
                      </a:r>
                      <a:endParaRPr lang="zh-CN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false</a:t>
                      </a:r>
                      <a:endParaRPr lang="zh-CN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true</a:t>
                      </a:r>
                      <a:endParaRPr lang="zh-CN" altLang="en-US" sz="2000" b="1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5474007"/>
                  </a:ext>
                </a:extLst>
              </a:tr>
              <a:tr h="78747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true</a:t>
                      </a:r>
                      <a:endParaRPr lang="zh-CN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true</a:t>
                      </a:r>
                      <a:endParaRPr lang="zh-CN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true</a:t>
                      </a:r>
                      <a:endParaRPr lang="zh-CN" altLang="en-US" sz="2000" b="1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15721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74728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234234" y="597430"/>
            <a:ext cx="913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3.</a:t>
            </a:r>
            <a:r>
              <a:rPr kumimoji="1" lang="zh-CN" altLang="en-US" sz="4800" dirty="0">
                <a:ea typeface="Microsoft YaHei" panose="020B0503020204020204" pitchFamily="34" charset="-122"/>
              </a:rPr>
              <a:t>逻辑操作符 </a:t>
            </a:r>
            <a:r>
              <a:rPr kumimoji="1" lang="en-US" altLang="zh-CN" sz="4800" dirty="0">
                <a:ea typeface="Microsoft YaHei" panose="020B0503020204020204" pitchFamily="34" charset="-122"/>
              </a:rPr>
              <a:t>&amp;&amp;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70DB9078-05BA-1547-8E6D-8BDFAD069C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8974402"/>
              </p:ext>
            </p:extLst>
          </p:nvPr>
        </p:nvGraphicFramePr>
        <p:xfrm>
          <a:off x="2234234" y="1846717"/>
          <a:ext cx="9132000" cy="39373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4000">
                  <a:extLst>
                    <a:ext uri="{9D8B030D-6E8A-4147-A177-3AD203B41FA5}">
                      <a16:colId xmlns:a16="http://schemas.microsoft.com/office/drawing/2014/main" val="114317775"/>
                    </a:ext>
                  </a:extLst>
                </a:gridCol>
                <a:gridCol w="3044000">
                  <a:extLst>
                    <a:ext uri="{9D8B030D-6E8A-4147-A177-3AD203B41FA5}">
                      <a16:colId xmlns:a16="http://schemas.microsoft.com/office/drawing/2014/main" val="344578810"/>
                    </a:ext>
                  </a:extLst>
                </a:gridCol>
                <a:gridCol w="3044000">
                  <a:extLst>
                    <a:ext uri="{9D8B030D-6E8A-4147-A177-3AD203B41FA5}">
                      <a16:colId xmlns:a16="http://schemas.microsoft.com/office/drawing/2014/main" val="443797852"/>
                    </a:ext>
                  </a:extLst>
                </a:gridCol>
              </a:tblGrid>
              <a:tr h="78747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p</a:t>
                      </a:r>
                      <a:endParaRPr lang="zh-CN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q</a:t>
                      </a:r>
                      <a:endParaRPr lang="zh-CN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p</a:t>
                      </a:r>
                      <a:r>
                        <a:rPr lang="zh-CN" altLang="en-US" sz="2000" b="1" dirty="0"/>
                        <a:t> </a:t>
                      </a:r>
                      <a:r>
                        <a:rPr lang="en-US" altLang="zh-CN" sz="2000" b="1" dirty="0"/>
                        <a:t>&amp;&amp;q</a:t>
                      </a:r>
                      <a:endParaRPr lang="zh-CN" altLang="en-US" sz="20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4557760"/>
                  </a:ext>
                </a:extLst>
              </a:tr>
              <a:tr h="78747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false</a:t>
                      </a:r>
                      <a:endParaRPr lang="zh-CN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false</a:t>
                      </a:r>
                      <a:endParaRPr lang="zh-CN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false</a:t>
                      </a:r>
                      <a:endParaRPr lang="zh-CN" altLang="en-US" sz="2000" b="1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0793075"/>
                  </a:ext>
                </a:extLst>
              </a:tr>
              <a:tr h="78747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false</a:t>
                      </a:r>
                      <a:endParaRPr lang="zh-CN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true</a:t>
                      </a:r>
                      <a:endParaRPr lang="zh-CN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false</a:t>
                      </a:r>
                      <a:endParaRPr lang="zh-CN" altLang="en-US" sz="2000" b="1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1794723"/>
                  </a:ext>
                </a:extLst>
              </a:tr>
              <a:tr h="78747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true</a:t>
                      </a:r>
                      <a:endParaRPr lang="zh-CN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false</a:t>
                      </a:r>
                      <a:endParaRPr lang="zh-CN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false</a:t>
                      </a:r>
                      <a:endParaRPr lang="zh-CN" altLang="en-US" sz="2000" b="1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5474007"/>
                  </a:ext>
                </a:extLst>
              </a:tr>
              <a:tr h="78747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true</a:t>
                      </a:r>
                      <a:endParaRPr lang="zh-CN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true</a:t>
                      </a:r>
                      <a:endParaRPr lang="zh-CN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true</a:t>
                      </a:r>
                      <a:endParaRPr lang="zh-CN" altLang="en-US" sz="2000" b="1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15721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31454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234234" y="597430"/>
            <a:ext cx="913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3.</a:t>
            </a:r>
            <a:r>
              <a:rPr kumimoji="1" lang="zh-CN" altLang="en-US" sz="4800" dirty="0">
                <a:ea typeface="Microsoft YaHei" panose="020B0503020204020204" pitchFamily="34" charset="-122"/>
              </a:rPr>
              <a:t>逻辑操作符 </a:t>
            </a:r>
            <a:r>
              <a:rPr kumimoji="1" lang="en-US" altLang="zh-CN" sz="4800" dirty="0">
                <a:ea typeface="Microsoft YaHei" panose="020B0503020204020204" pitchFamily="34" charset="-122"/>
              </a:rPr>
              <a:t>^(</a:t>
            </a:r>
            <a:r>
              <a:rPr kumimoji="1" lang="zh-CN" altLang="en-US" sz="4800" dirty="0">
                <a:ea typeface="Microsoft YaHei" panose="020B0503020204020204" pitchFamily="34" charset="-122"/>
              </a:rPr>
              <a:t>异或</a:t>
            </a:r>
            <a:r>
              <a:rPr kumimoji="1" lang="en-US" altLang="zh-CN" sz="4800" dirty="0">
                <a:ea typeface="Microsoft YaHei" panose="020B0503020204020204" pitchFamily="34" charset="-122"/>
              </a:rPr>
              <a:t>)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70DB9078-05BA-1547-8E6D-8BDFAD069C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7078330"/>
              </p:ext>
            </p:extLst>
          </p:nvPr>
        </p:nvGraphicFramePr>
        <p:xfrm>
          <a:off x="2234234" y="1846717"/>
          <a:ext cx="9132000" cy="39373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4000">
                  <a:extLst>
                    <a:ext uri="{9D8B030D-6E8A-4147-A177-3AD203B41FA5}">
                      <a16:colId xmlns:a16="http://schemas.microsoft.com/office/drawing/2014/main" val="114317775"/>
                    </a:ext>
                  </a:extLst>
                </a:gridCol>
                <a:gridCol w="3044000">
                  <a:extLst>
                    <a:ext uri="{9D8B030D-6E8A-4147-A177-3AD203B41FA5}">
                      <a16:colId xmlns:a16="http://schemas.microsoft.com/office/drawing/2014/main" val="344578810"/>
                    </a:ext>
                  </a:extLst>
                </a:gridCol>
                <a:gridCol w="3044000">
                  <a:extLst>
                    <a:ext uri="{9D8B030D-6E8A-4147-A177-3AD203B41FA5}">
                      <a16:colId xmlns:a16="http://schemas.microsoft.com/office/drawing/2014/main" val="443797852"/>
                    </a:ext>
                  </a:extLst>
                </a:gridCol>
              </a:tblGrid>
              <a:tr h="78747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p</a:t>
                      </a:r>
                      <a:endParaRPr lang="zh-CN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q</a:t>
                      </a:r>
                      <a:endParaRPr lang="zh-CN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err="1"/>
                        <a:t>p^q</a:t>
                      </a:r>
                      <a:endParaRPr lang="zh-CN" altLang="en-US" sz="20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4557760"/>
                  </a:ext>
                </a:extLst>
              </a:tr>
              <a:tr h="78747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false</a:t>
                      </a:r>
                      <a:endParaRPr lang="zh-CN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false</a:t>
                      </a:r>
                      <a:endParaRPr lang="zh-CN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false</a:t>
                      </a:r>
                      <a:endParaRPr lang="zh-CN" altLang="en-US" sz="2000" b="1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0793075"/>
                  </a:ext>
                </a:extLst>
              </a:tr>
              <a:tr h="78747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false</a:t>
                      </a:r>
                      <a:endParaRPr lang="zh-CN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true</a:t>
                      </a:r>
                      <a:endParaRPr lang="zh-CN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true</a:t>
                      </a:r>
                      <a:endParaRPr lang="zh-CN" altLang="en-US" sz="2000" b="1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1794723"/>
                  </a:ext>
                </a:extLst>
              </a:tr>
              <a:tr h="78747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true</a:t>
                      </a:r>
                      <a:endParaRPr lang="zh-CN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false</a:t>
                      </a:r>
                      <a:endParaRPr lang="zh-CN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true</a:t>
                      </a:r>
                      <a:endParaRPr lang="zh-CN" altLang="en-US" sz="2000" b="1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5474007"/>
                  </a:ext>
                </a:extLst>
              </a:tr>
              <a:tr h="78747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true</a:t>
                      </a:r>
                      <a:endParaRPr lang="zh-CN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true</a:t>
                      </a:r>
                      <a:endParaRPr lang="zh-CN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false</a:t>
                      </a:r>
                      <a:endParaRPr lang="zh-CN" altLang="en-US" sz="2000" b="1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15721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06677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234234" y="597430"/>
            <a:ext cx="913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3.</a:t>
            </a:r>
            <a:r>
              <a:rPr kumimoji="1" lang="zh-CN" altLang="en-US" sz="4800" dirty="0">
                <a:ea typeface="Microsoft YaHei" panose="020B0503020204020204" pitchFamily="34" charset="-122"/>
              </a:rPr>
              <a:t>逻辑操作符 补充 同或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70DB9078-05BA-1547-8E6D-8BDFAD069C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0527803"/>
              </p:ext>
            </p:extLst>
          </p:nvPr>
        </p:nvGraphicFramePr>
        <p:xfrm>
          <a:off x="2234234" y="1749214"/>
          <a:ext cx="9132000" cy="39373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4000">
                  <a:extLst>
                    <a:ext uri="{9D8B030D-6E8A-4147-A177-3AD203B41FA5}">
                      <a16:colId xmlns:a16="http://schemas.microsoft.com/office/drawing/2014/main" val="114317775"/>
                    </a:ext>
                  </a:extLst>
                </a:gridCol>
                <a:gridCol w="3044000">
                  <a:extLst>
                    <a:ext uri="{9D8B030D-6E8A-4147-A177-3AD203B41FA5}">
                      <a16:colId xmlns:a16="http://schemas.microsoft.com/office/drawing/2014/main" val="344578810"/>
                    </a:ext>
                  </a:extLst>
                </a:gridCol>
                <a:gridCol w="3044000">
                  <a:extLst>
                    <a:ext uri="{9D8B030D-6E8A-4147-A177-3AD203B41FA5}">
                      <a16:colId xmlns:a16="http://schemas.microsoft.com/office/drawing/2014/main" val="443797852"/>
                    </a:ext>
                  </a:extLst>
                </a:gridCol>
              </a:tblGrid>
              <a:tr h="78747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p</a:t>
                      </a:r>
                      <a:endParaRPr lang="zh-CN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q</a:t>
                      </a:r>
                      <a:endParaRPr lang="zh-CN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P</a:t>
                      </a:r>
                      <a:r>
                        <a:rPr lang="zh-CN" altLang="en-US" sz="2000" b="1" dirty="0"/>
                        <a:t>同或</a:t>
                      </a:r>
                      <a:r>
                        <a:rPr lang="en-US" altLang="zh-CN" sz="2000" b="1" dirty="0"/>
                        <a:t>q</a:t>
                      </a:r>
                      <a:endParaRPr lang="zh-CN" altLang="en-US" sz="20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4557760"/>
                  </a:ext>
                </a:extLst>
              </a:tr>
              <a:tr h="78747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false</a:t>
                      </a:r>
                      <a:endParaRPr lang="zh-CN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false</a:t>
                      </a:r>
                      <a:endParaRPr lang="zh-CN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true</a:t>
                      </a:r>
                      <a:endParaRPr lang="zh-CN" altLang="en-US" sz="2000" b="1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0793075"/>
                  </a:ext>
                </a:extLst>
              </a:tr>
              <a:tr h="78747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false</a:t>
                      </a:r>
                      <a:endParaRPr lang="zh-CN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true</a:t>
                      </a:r>
                      <a:endParaRPr lang="zh-CN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false</a:t>
                      </a:r>
                      <a:endParaRPr lang="zh-CN" altLang="en-US" sz="2000" b="1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1794723"/>
                  </a:ext>
                </a:extLst>
              </a:tr>
              <a:tr h="78747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true</a:t>
                      </a:r>
                      <a:endParaRPr lang="zh-CN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false</a:t>
                      </a:r>
                      <a:endParaRPr lang="zh-CN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false</a:t>
                      </a:r>
                      <a:endParaRPr lang="zh-CN" altLang="en-US" sz="2000" b="1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5474007"/>
                  </a:ext>
                </a:extLst>
              </a:tr>
              <a:tr h="78747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true</a:t>
                      </a:r>
                      <a:endParaRPr lang="zh-CN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true</a:t>
                      </a:r>
                      <a:endParaRPr lang="zh-CN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true</a:t>
                      </a:r>
                      <a:endParaRPr lang="zh-CN" altLang="en-US" sz="2000" b="1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1572132"/>
                  </a:ext>
                </a:extLst>
              </a:tr>
            </a:tbl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D430390B-D453-084F-8BD5-5D113BEABB5B}"/>
              </a:ext>
            </a:extLst>
          </p:cNvPr>
          <p:cNvSpPr txBox="1"/>
          <p:nvPr/>
        </p:nvSpPr>
        <p:spPr>
          <a:xfrm>
            <a:off x="2870791" y="6007396"/>
            <a:ext cx="7549116" cy="40011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solidFill>
                  <a:schemeClr val="bg1"/>
                </a:solidFill>
              </a:rPr>
              <a:t>注意： </a:t>
            </a:r>
            <a:r>
              <a:rPr kumimoji="1" lang="en-US" altLang="zh-CN" sz="2000" dirty="0">
                <a:solidFill>
                  <a:schemeClr val="bg1"/>
                </a:solidFill>
              </a:rPr>
              <a:t>Java</a:t>
            </a:r>
            <a:r>
              <a:rPr kumimoji="1" lang="zh-CN" altLang="en-US" sz="2000" dirty="0">
                <a:solidFill>
                  <a:schemeClr val="bg1"/>
                </a:solidFill>
              </a:rPr>
              <a:t>中没有 同或 符号，但在计算机组成原理中会学到</a:t>
            </a:r>
          </a:p>
        </p:txBody>
      </p:sp>
    </p:spTree>
    <p:extLst>
      <p:ext uri="{BB962C8B-B14F-4D97-AF65-F5344CB8AC3E}">
        <p14:creationId xmlns:p14="http://schemas.microsoft.com/office/powerpoint/2010/main" val="36204395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234234" y="597430"/>
            <a:ext cx="913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4.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Switch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语句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0CFBE9F-84F2-FE48-AC8E-D41196C42DBA}"/>
              </a:ext>
            </a:extLst>
          </p:cNvPr>
          <p:cNvSpPr txBox="1"/>
          <p:nvPr/>
        </p:nvSpPr>
        <p:spPr>
          <a:xfrm>
            <a:off x="1570143" y="2766511"/>
            <a:ext cx="10460182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上代码！！！</a:t>
            </a:r>
          </a:p>
        </p:txBody>
      </p:sp>
    </p:spTree>
    <p:extLst>
      <p:ext uri="{BB962C8B-B14F-4D97-AF65-F5344CB8AC3E}">
        <p14:creationId xmlns:p14="http://schemas.microsoft.com/office/powerpoint/2010/main" val="21242683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234234" y="597430"/>
            <a:ext cx="913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5.</a:t>
            </a:r>
            <a:r>
              <a:rPr kumimoji="1" lang="zh-CN" altLang="en-US" sz="4800" dirty="0">
                <a:ea typeface="Microsoft YaHei" panose="020B0503020204020204" pitchFamily="34" charset="-122"/>
              </a:rPr>
              <a:t>条件表达式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0CFBE9F-84F2-FE48-AC8E-D41196C42DBA}"/>
              </a:ext>
            </a:extLst>
          </p:cNvPr>
          <p:cNvSpPr txBox="1"/>
          <p:nvPr/>
        </p:nvSpPr>
        <p:spPr>
          <a:xfrm>
            <a:off x="404037" y="2569043"/>
            <a:ext cx="117879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boolean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-expression ? </a:t>
            </a: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expressionl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: expression</a:t>
            </a:r>
          </a:p>
          <a:p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布尔表达式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?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表达式 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1: 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表达式 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 </a:t>
            </a:r>
          </a:p>
          <a:p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例子，上代码</a:t>
            </a:r>
          </a:p>
        </p:txBody>
      </p:sp>
    </p:spTree>
    <p:extLst>
      <p:ext uri="{BB962C8B-B14F-4D97-AF65-F5344CB8AC3E}">
        <p14:creationId xmlns:p14="http://schemas.microsoft.com/office/powerpoint/2010/main" val="2771335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234234" y="597430"/>
            <a:ext cx="913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6.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操作符优先级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DFE5E46-A4DF-E744-BCF3-2B3CA8B84A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3316" y="1428427"/>
            <a:ext cx="4948273" cy="51675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425ED63B-35BF-9D40-9636-4245285F300C}"/>
              </a:ext>
            </a:extLst>
          </p:cNvPr>
          <p:cNvSpPr txBox="1"/>
          <p:nvPr/>
        </p:nvSpPr>
        <p:spPr>
          <a:xfrm>
            <a:off x="595423" y="3429000"/>
            <a:ext cx="2806996" cy="954107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</a:rPr>
              <a:t>这不是鲁迅的课文，不需要背诵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89ADBF7-2E16-814E-956F-1C3AF8994546}"/>
              </a:ext>
            </a:extLst>
          </p:cNvPr>
          <p:cNvSpPr txBox="1"/>
          <p:nvPr/>
        </p:nvSpPr>
        <p:spPr>
          <a:xfrm>
            <a:off x="595423" y="5202630"/>
            <a:ext cx="2806996" cy="138499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</a:rPr>
              <a:t>最好的避免错误的方法是什么？</a:t>
            </a:r>
            <a:endParaRPr kumimoji="1" lang="en-US" altLang="zh-CN" sz="2800" dirty="0">
              <a:solidFill>
                <a:schemeClr val="bg1"/>
              </a:solidFill>
            </a:endParaRPr>
          </a:p>
          <a:p>
            <a:r>
              <a:rPr kumimoji="1" lang="zh-CN" altLang="en-US" sz="2800" dirty="0">
                <a:solidFill>
                  <a:schemeClr val="bg1"/>
                </a:solidFill>
              </a:rPr>
              <a:t>上代码！</a:t>
            </a:r>
          </a:p>
        </p:txBody>
      </p:sp>
    </p:spTree>
    <p:extLst>
      <p:ext uri="{BB962C8B-B14F-4D97-AF65-F5344CB8AC3E}">
        <p14:creationId xmlns:p14="http://schemas.microsoft.com/office/powerpoint/2010/main" val="270616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这节课讲啥？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294230C-E86E-7247-BAC6-5F43DED3D0AF}"/>
              </a:ext>
            </a:extLst>
          </p:cNvPr>
          <p:cNvSpPr txBox="1"/>
          <p:nvPr/>
        </p:nvSpPr>
        <p:spPr>
          <a:xfrm>
            <a:off x="3271084" y="1550997"/>
            <a:ext cx="7443216" cy="7418607"/>
          </a:xfrm>
          <a:prstGeom prst="rect">
            <a:avLst/>
          </a:prstGeom>
          <a:noFill/>
        </p:spPr>
        <p:txBody>
          <a:bodyPr wrap="square" tIns="360000" bIns="360000" rtlCol="0">
            <a:spAutoFit/>
          </a:bodyPr>
          <a:lstStyle/>
          <a:p>
            <a:pPr marL="571500" indent="-571500">
              <a:buFont typeface="Wingdings" pitchFamily="2" charset="2"/>
              <a:buChar char="Ø"/>
            </a:pP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if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语句 及多层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if</a:t>
            </a:r>
          </a:p>
          <a:p>
            <a:pPr marL="571500" indent="-571500">
              <a:lnSpc>
                <a:spcPct val="150000"/>
              </a:lnSpc>
              <a:spcBef>
                <a:spcPts val="100"/>
              </a:spcBef>
              <a:buFont typeface="Wingdings" pitchFamily="2" charset="2"/>
              <a:buChar char="Ø"/>
            </a:pP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If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语句常见错误</a:t>
            </a: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800" dirty="0">
                <a:ea typeface="Microsoft YaHei" panose="020B0503020204020204" pitchFamily="34" charset="-122"/>
              </a:rPr>
              <a:t>逻辑操作符</a:t>
            </a:r>
            <a:endParaRPr kumimoji="1" lang="en-US" altLang="zh-CN" sz="2800" dirty="0">
              <a:ea typeface="Microsoft YaHei" panose="020B0503020204020204" pitchFamily="34" charset="-122"/>
            </a:endParaRP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en-US" altLang="zh-CN" sz="2800" dirty="0">
                <a:ea typeface="Microsoft YaHei" panose="020B0503020204020204" pitchFamily="34" charset="-122"/>
              </a:rPr>
              <a:t>Switch</a:t>
            </a:r>
            <a:r>
              <a:rPr kumimoji="1" lang="zh-CN" altLang="en-US" sz="2800" dirty="0">
                <a:ea typeface="Microsoft YaHei" panose="020B0503020204020204" pitchFamily="34" charset="-122"/>
              </a:rPr>
              <a:t>语句</a:t>
            </a:r>
            <a:endParaRPr kumimoji="1" lang="en-US" altLang="zh-CN" sz="2800" dirty="0">
              <a:ea typeface="Microsoft YaHei" panose="020B0503020204020204" pitchFamily="34" charset="-122"/>
            </a:endParaRP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800" dirty="0">
                <a:ea typeface="Microsoft YaHei" panose="020B0503020204020204" pitchFamily="34" charset="-122"/>
              </a:rPr>
              <a:t>条件表达式</a:t>
            </a:r>
            <a:endParaRPr kumimoji="1" lang="en-US" altLang="zh-CN" sz="2800" dirty="0">
              <a:ea typeface="Microsoft YaHei" panose="020B0503020204020204" pitchFamily="34" charset="-122"/>
            </a:endParaRP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800" dirty="0">
                <a:ea typeface="Microsoft YaHei" panose="020B0503020204020204" pitchFamily="34" charset="-122"/>
              </a:rPr>
              <a:t>操作符优先级</a:t>
            </a:r>
            <a:endParaRPr kumimoji="1" lang="en-US" altLang="zh-CN" sz="2800" dirty="0"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kumimoji="1" lang="en-US" altLang="zh-CN" sz="2800" dirty="0"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sz="2800" dirty="0"/>
          </a:p>
          <a:p>
            <a:endParaRPr kumimoji="1" lang="en-US" altLang="zh-CN" sz="2800" dirty="0"/>
          </a:p>
          <a:p>
            <a:r>
              <a:rPr kumimoji="1" lang="en-US" altLang="zh-CN" sz="2800" dirty="0"/>
              <a:t>	</a:t>
            </a:r>
            <a:endParaRPr kumimoji="1"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0385583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228088" y="2921168"/>
            <a:ext cx="77358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6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这堂课我们学了什么？</a:t>
            </a:r>
          </a:p>
        </p:txBody>
      </p:sp>
    </p:spTree>
    <p:extLst>
      <p:ext uri="{BB962C8B-B14F-4D97-AF65-F5344CB8AC3E}">
        <p14:creationId xmlns:p14="http://schemas.microsoft.com/office/powerpoint/2010/main" val="33383724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42042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If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语句及多层嵌套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3D1D4C7-EE12-8443-85D7-1CB26E8AA3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2774483"/>
            <a:ext cx="4973670" cy="1861312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3A49BEB2-FB89-3F47-80B4-925BAA7D02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85986" y="2026764"/>
            <a:ext cx="3335670" cy="3795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957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If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多层嵌套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ACB4A11-E595-FB46-9162-6087F549D2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0000" y="2042928"/>
            <a:ext cx="7424600" cy="371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7937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234234" y="597430"/>
            <a:ext cx="913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if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语句常见错误 </a:t>
            </a:r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endParaRPr kumimoji="1" lang="zh-CN" altLang="en-US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0CFBE9F-84F2-FE48-AC8E-D41196C42DBA}"/>
              </a:ext>
            </a:extLst>
          </p:cNvPr>
          <p:cNvSpPr txBox="1"/>
          <p:nvPr/>
        </p:nvSpPr>
        <p:spPr>
          <a:xfrm>
            <a:off x="1731818" y="2015173"/>
            <a:ext cx="87283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忘记 必要的括号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if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语句只作用于紧接下去的第一句，若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if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语句后面需要的多于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行的代码，请用括号括起来</a:t>
            </a:r>
          </a:p>
        </p:txBody>
      </p:sp>
    </p:spTree>
    <p:extLst>
      <p:ext uri="{BB962C8B-B14F-4D97-AF65-F5344CB8AC3E}">
        <p14:creationId xmlns:p14="http://schemas.microsoft.com/office/powerpoint/2010/main" val="240708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234234" y="597430"/>
            <a:ext cx="913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2.if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语句常见错误 </a:t>
            </a:r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endParaRPr kumimoji="1" lang="zh-CN" altLang="en-US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0CFBE9F-84F2-FE48-AC8E-D41196C42DBA}"/>
              </a:ext>
            </a:extLst>
          </p:cNvPr>
          <p:cNvSpPr txBox="1"/>
          <p:nvPr/>
        </p:nvSpPr>
        <p:spPr>
          <a:xfrm>
            <a:off x="1731818" y="2015173"/>
            <a:ext cx="8728364" cy="3247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If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语句后面出现多余的 ；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If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（）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{</a:t>
            </a:r>
          </a:p>
          <a:p>
            <a:pPr>
              <a:lnSpc>
                <a:spcPct val="150000"/>
              </a:lnSpc>
            </a:pP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</a:p>
          <a:p>
            <a:pPr>
              <a:lnSpc>
                <a:spcPct val="150000"/>
              </a:lnSpc>
            </a:pP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213429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234234" y="597430"/>
            <a:ext cx="913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2.if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语句常见错误 </a:t>
            </a:r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endParaRPr kumimoji="1" lang="zh-CN" altLang="en-US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0CFBE9F-84F2-FE48-AC8E-D41196C42DBA}"/>
              </a:ext>
            </a:extLst>
          </p:cNvPr>
          <p:cNvSpPr txBox="1"/>
          <p:nvPr/>
        </p:nvSpPr>
        <p:spPr>
          <a:xfrm>
            <a:off x="1731818" y="2015173"/>
            <a:ext cx="8728364" cy="38941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对</a:t>
            </a:r>
            <a:r>
              <a:rPr kumimoji="1" lang="en-US" altLang="zh-CN" sz="28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boolan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的冗余检查 ；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Boolean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8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isPassed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=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true;</a:t>
            </a:r>
          </a:p>
          <a:p>
            <a:pPr>
              <a:lnSpc>
                <a:spcPct val="150000"/>
              </a:lnSpc>
            </a:pP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If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kumimoji="1" lang="en-US" altLang="zh-CN" sz="28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isPassed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==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true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{</a:t>
            </a:r>
          </a:p>
          <a:p>
            <a:pPr>
              <a:lnSpc>
                <a:spcPct val="150000"/>
              </a:lnSpc>
            </a:pP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</a:p>
          <a:p>
            <a:pPr>
              <a:lnSpc>
                <a:spcPct val="150000"/>
              </a:lnSpc>
            </a:pP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181440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234234" y="597430"/>
            <a:ext cx="913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2.if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语句常见错误 </a:t>
            </a:r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4</a:t>
            </a:r>
            <a:endParaRPr kumimoji="1" lang="zh-CN" altLang="en-US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0CFBE9F-84F2-FE48-AC8E-D41196C42DBA}"/>
              </a:ext>
            </a:extLst>
          </p:cNvPr>
          <p:cNvSpPr txBox="1"/>
          <p:nvPr/>
        </p:nvSpPr>
        <p:spPr>
          <a:xfrm>
            <a:off x="1731818" y="1935126"/>
            <a:ext cx="9634416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悬空 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else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造成错误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没有可读性，看不懂，甚至运行出错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5E4DF44-64AF-D743-8AEF-9DEB274F5F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1853" y="2785886"/>
            <a:ext cx="7607300" cy="17526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860C988-80B0-6A44-A709-C53AC8EDE0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01853" y="4831374"/>
            <a:ext cx="3835400" cy="1866900"/>
          </a:xfrm>
          <a:prstGeom prst="rect">
            <a:avLst/>
          </a:prstGeom>
        </p:spPr>
      </p:pic>
      <p:sp>
        <p:nvSpPr>
          <p:cNvPr id="6" name="右箭头 5">
            <a:extLst>
              <a:ext uri="{FF2B5EF4-FFF2-40B4-BE49-F238E27FC236}">
                <a16:creationId xmlns:a16="http://schemas.microsoft.com/office/drawing/2014/main" id="{83B55E8B-F5C4-1549-BD38-469AD2609522}"/>
              </a:ext>
            </a:extLst>
          </p:cNvPr>
          <p:cNvSpPr/>
          <p:nvPr/>
        </p:nvSpPr>
        <p:spPr>
          <a:xfrm>
            <a:off x="1731818" y="5339521"/>
            <a:ext cx="1743739" cy="850605"/>
          </a:xfrm>
          <a:prstGeom prst="right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正确格式</a:t>
            </a:r>
          </a:p>
        </p:txBody>
      </p:sp>
      <p:sp>
        <p:nvSpPr>
          <p:cNvPr id="7" name="右箭头 6">
            <a:extLst>
              <a:ext uri="{FF2B5EF4-FFF2-40B4-BE49-F238E27FC236}">
                <a16:creationId xmlns:a16="http://schemas.microsoft.com/office/drawing/2014/main" id="{D70406DC-28CA-8346-9A3E-A12C5361C305}"/>
              </a:ext>
            </a:extLst>
          </p:cNvPr>
          <p:cNvSpPr/>
          <p:nvPr/>
        </p:nvSpPr>
        <p:spPr>
          <a:xfrm>
            <a:off x="1731817" y="3076147"/>
            <a:ext cx="1743739" cy="850605"/>
          </a:xfrm>
          <a:prstGeom prst="right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混乱格式</a:t>
            </a:r>
          </a:p>
        </p:txBody>
      </p:sp>
    </p:spTree>
    <p:extLst>
      <p:ext uri="{BB962C8B-B14F-4D97-AF65-F5344CB8AC3E}">
        <p14:creationId xmlns:p14="http://schemas.microsoft.com/office/powerpoint/2010/main" val="35744278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234234" y="597430"/>
            <a:ext cx="913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2.if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语句常见错误 </a:t>
            </a:r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5</a:t>
            </a:r>
            <a:endParaRPr kumimoji="1" lang="zh-CN" altLang="en-US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0CFBE9F-84F2-FE48-AC8E-D41196C42DBA}"/>
              </a:ext>
            </a:extLst>
          </p:cNvPr>
          <p:cNvSpPr txBox="1"/>
          <p:nvPr/>
        </p:nvSpPr>
        <p:spPr>
          <a:xfrm>
            <a:off x="1731818" y="2015173"/>
            <a:ext cx="8728364" cy="1955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两个浮点数的相等判断 ；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上代码！！！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839598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1610</TotalTime>
  <Words>570</Words>
  <Application>Microsoft Macintosh PowerPoint</Application>
  <PresentationFormat>宽屏</PresentationFormat>
  <Paragraphs>156</Paragraphs>
  <Slides>21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7" baseType="lpstr">
      <vt:lpstr>等线</vt:lpstr>
      <vt:lpstr>等线 Light</vt:lpstr>
      <vt:lpstr>Microsoft YaHei</vt:lpstr>
      <vt:lpstr>Arial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C语言与数据结构</dc:title>
  <dc:creator>Microsoft Office User</dc:creator>
  <cp:lastModifiedBy>Microsoft Office User</cp:lastModifiedBy>
  <cp:revision>219</cp:revision>
  <dcterms:created xsi:type="dcterms:W3CDTF">2019-09-24T01:18:33Z</dcterms:created>
  <dcterms:modified xsi:type="dcterms:W3CDTF">2020-02-10T06:29:51Z</dcterms:modified>
</cp:coreProperties>
</file>