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8" r:id="rId2"/>
    <p:sldId id="349" r:id="rId3"/>
    <p:sldId id="304" r:id="rId4"/>
    <p:sldId id="376" r:id="rId5"/>
    <p:sldId id="382" r:id="rId6"/>
    <p:sldId id="377" r:id="rId7"/>
    <p:sldId id="383" r:id="rId8"/>
    <p:sldId id="378" r:id="rId9"/>
    <p:sldId id="379" r:id="rId10"/>
    <p:sldId id="353" r:id="rId11"/>
    <p:sldId id="380" r:id="rId12"/>
    <p:sldId id="381" r:id="rId13"/>
    <p:sldId id="384" r:id="rId14"/>
    <p:sldId id="385" r:id="rId15"/>
    <p:sldId id="374" r:id="rId16"/>
    <p:sldId id="356" r:id="rId17"/>
    <p:sldId id="369" r:id="rId18"/>
    <p:sldId id="389" r:id="rId19"/>
    <p:sldId id="405" r:id="rId20"/>
    <p:sldId id="390" r:id="rId21"/>
    <p:sldId id="392" r:id="rId22"/>
    <p:sldId id="391" r:id="rId23"/>
    <p:sldId id="393" r:id="rId24"/>
    <p:sldId id="396" r:id="rId25"/>
    <p:sldId id="397" r:id="rId26"/>
    <p:sldId id="387" r:id="rId27"/>
    <p:sldId id="401" r:id="rId28"/>
    <p:sldId id="399" r:id="rId29"/>
    <p:sldId id="402" r:id="rId30"/>
    <p:sldId id="403" r:id="rId31"/>
    <p:sldId id="407" r:id="rId32"/>
    <p:sldId id="410" r:id="rId33"/>
    <p:sldId id="386" r:id="rId34"/>
    <p:sldId id="388" r:id="rId35"/>
    <p:sldId id="404" r:id="rId36"/>
    <p:sldId id="406" r:id="rId37"/>
    <p:sldId id="408" r:id="rId38"/>
    <p:sldId id="409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349"/>
            <p14:sldId id="304"/>
            <p14:sldId id="376"/>
            <p14:sldId id="382"/>
            <p14:sldId id="377"/>
            <p14:sldId id="383"/>
            <p14:sldId id="378"/>
            <p14:sldId id="379"/>
            <p14:sldId id="353"/>
            <p14:sldId id="380"/>
            <p14:sldId id="381"/>
            <p14:sldId id="384"/>
            <p14:sldId id="385"/>
            <p14:sldId id="374"/>
            <p14:sldId id="356"/>
            <p14:sldId id="369"/>
            <p14:sldId id="389"/>
            <p14:sldId id="405"/>
            <p14:sldId id="390"/>
            <p14:sldId id="392"/>
            <p14:sldId id="391"/>
            <p14:sldId id="393"/>
            <p14:sldId id="396"/>
            <p14:sldId id="397"/>
            <p14:sldId id="387"/>
            <p14:sldId id="401"/>
            <p14:sldId id="399"/>
            <p14:sldId id="402"/>
            <p14:sldId id="403"/>
            <p14:sldId id="407"/>
            <p14:sldId id="410"/>
            <p14:sldId id="386"/>
            <p14:sldId id="388"/>
            <p14:sldId id="404"/>
            <p14:sldId id="406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4"/>
    <p:restoredTop sz="71610"/>
  </p:normalViewPr>
  <p:slideViewPr>
    <p:cSldViewPr snapToGrid="0" snapToObjects="1">
      <p:cViewPr>
        <p:scale>
          <a:sx n="76" d="100"/>
          <a:sy n="76" d="100"/>
        </p:scale>
        <p:origin x="90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3314107/article/details/80271963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yongjiapei/p/5494894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hihu.com/question/34797840/answer/61582232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9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995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431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17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93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3479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779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975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8883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90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28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322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738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264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5207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不管什么类，实现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方法的第一步是调用</a:t>
            </a:r>
            <a:r>
              <a:rPr lang="en-US" altLang="zh-CN" sz="24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super.clone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完成其父类的深拷贝和该类对象本身的浅拷贝。</a:t>
            </a:r>
            <a:endParaRPr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如果该类包含引用类型，还需调用该引用类型的</a:t>
            </a:r>
            <a:r>
              <a:rPr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方法对引用类型深拷贝。</a:t>
            </a:r>
            <a:endParaRPr kumimoji="1" lang="en-US" altLang="zh-CN" sz="32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437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90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https://blog.csdn.net/qq_33314107/article/details/80271963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4797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190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截图来自老师的示例代码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790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17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229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056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3481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6437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511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9526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8902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6752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29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730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5729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86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抽象类和接口的区别</a:t>
            </a:r>
            <a:endParaRPr kumimoji="1" lang="en-US" altLang="zh-CN" dirty="0"/>
          </a:p>
          <a:p>
            <a:r>
              <a:rPr lang="en-US" altLang="zh-CN" dirty="0">
                <a:hlinkClick r:id="rId3"/>
              </a:rPr>
              <a:t>https://www.cnblogs.com/yongjiapei/p/5494894.html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为什么抽象类不能被实例化的例子：微博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新浪微博，网易微博，腾讯微博 的例子</a:t>
            </a:r>
            <a:endParaRPr kumimoji="1" lang="en-US" altLang="zh-CN" dirty="0"/>
          </a:p>
          <a:p>
            <a:r>
              <a:rPr lang="en-US" altLang="zh-CN" dirty="0">
                <a:hlinkClick r:id="rId4"/>
              </a:rPr>
              <a:t>https://www.zhihu.com/question/34797840/answer/61582232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00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98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91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2020/4/13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jsdfg.github.io/effective-java-3rd-chinese/#/notes/14.%20%E8%80%83%E8%99%91%E5%AE%9E%E7%8E%B0Comparable%E6%8E%A5%E5%8F%A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抽象类和接口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关于抽象方法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 再唠叨几句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73232" y="1799135"/>
            <a:ext cx="8924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抽象方法的目的是提供方法声明但不实现，让子类去实现，除去这个目的，不要在普通类中使用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抽象类的目的是在普通父类的基础上添加“自己不想实现，但强制子类实现抽象函数” 这个属性，如果没有这个需求，就不要用。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有抽象方法的一定是抽象类，但抽象类可以没有抽象方法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抽象类不能用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来创建对象，其构造函数可以用于子类调用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时候用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父类是普通类，子类也可以是抽象类，只要它声明了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方法，所以是不是抽象和父类是否是抽象类没有直接关系。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574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继续唠叨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806768" y="2598003"/>
            <a:ext cx="8924544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面向对象中学到 的封装，继承，多态，更多的是在设计类，设计多个类之间关系的时候考虑的。</a:t>
            </a:r>
            <a:endParaRPr kumimoji="1"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所以，要根据实际需求决定是否采用面向对象提供的这些设计元素，它们都是积木，请按需取用。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44DB5D-2A6B-C94F-B017-30A25551570B}"/>
              </a:ext>
            </a:extLst>
          </p:cNvPr>
          <p:cNvSpPr txBox="1"/>
          <p:nvPr/>
        </p:nvSpPr>
        <p:spPr>
          <a:xfrm>
            <a:off x="8503920" y="5102508"/>
            <a:ext cx="3163824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有些概念你们现在感受不出，但等你们实习了，或者工作了，就知道了。 学了以后会有用的，每个你理解的知识点都是</a:t>
            </a:r>
            <a:r>
              <a:rPr kumimoji="1" lang="en-US" altLang="zh-CN" dirty="0">
                <a:solidFill>
                  <a:schemeClr val="bg1"/>
                </a:solidFill>
              </a:rPr>
              <a:t>dot</a:t>
            </a:r>
            <a:r>
              <a:rPr kumimoji="1"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62BD7E-340F-264D-AEB3-46E22295B418}"/>
              </a:ext>
            </a:extLst>
          </p:cNvPr>
          <p:cNvSpPr txBox="1"/>
          <p:nvPr/>
        </p:nvSpPr>
        <p:spPr>
          <a:xfrm>
            <a:off x="1806768" y="5102507"/>
            <a:ext cx="6400800" cy="147732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You can’t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 connect the dots looking forward; you can only connect them looking backward.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So you have to trust that the dots will somehow connect in your future</a:t>
            </a:r>
          </a:p>
          <a:p>
            <a:r>
              <a:rPr kumimoji="1" lang="zh-CN" altLang="en-US" dirty="0">
                <a:solidFill>
                  <a:schemeClr val="bg1"/>
                </a:solidFill>
              </a:rPr>
              <a:t>                                 乔布斯 </a:t>
            </a:r>
            <a:r>
              <a:rPr kumimoji="1" lang="en-US" altLang="zh-CN" dirty="0">
                <a:solidFill>
                  <a:schemeClr val="bg1"/>
                </a:solidFill>
              </a:rPr>
              <a:t>2015</a:t>
            </a:r>
            <a:r>
              <a:rPr kumimoji="1" lang="zh-CN" altLang="en-US" dirty="0">
                <a:solidFill>
                  <a:schemeClr val="bg1"/>
                </a:solidFill>
              </a:rPr>
              <a:t> 斯坦福大学毕业演讲</a:t>
            </a:r>
          </a:p>
        </p:txBody>
      </p:sp>
    </p:spTree>
    <p:extLst>
      <p:ext uri="{BB962C8B-B14F-4D97-AF65-F5344CB8AC3E}">
        <p14:creationId xmlns:p14="http://schemas.microsoft.com/office/powerpoint/2010/main" val="215763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小练习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DAB8F5-C125-0A4C-BDDF-6FEB252A4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42" y="3094079"/>
            <a:ext cx="8200915" cy="2988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4CC7CF-9B94-BA49-9D1C-A964476D0A3B}"/>
              </a:ext>
            </a:extLst>
          </p:cNvPr>
          <p:cNvSpPr txBox="1"/>
          <p:nvPr/>
        </p:nvSpPr>
        <p:spPr>
          <a:xfrm>
            <a:off x="1995542" y="2119638"/>
            <a:ext cx="849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下列哪些是合法的抽象类？</a:t>
            </a:r>
          </a:p>
        </p:txBody>
      </p:sp>
    </p:spTree>
    <p:extLst>
      <p:ext uri="{BB962C8B-B14F-4D97-AF65-F5344CB8AC3E}">
        <p14:creationId xmlns:p14="http://schemas.microsoft.com/office/powerpoint/2010/main" val="226087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书上示例学习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---Number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4CC7CF-9B94-BA49-9D1C-A964476D0A3B}"/>
              </a:ext>
            </a:extLst>
          </p:cNvPr>
          <p:cNvSpPr txBox="1"/>
          <p:nvPr/>
        </p:nvSpPr>
        <p:spPr>
          <a:xfrm>
            <a:off x="5433687" y="3617684"/>
            <a:ext cx="1735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看书讲解</a:t>
            </a:r>
          </a:p>
        </p:txBody>
      </p:sp>
    </p:spTree>
    <p:extLst>
      <p:ext uri="{BB962C8B-B14F-4D97-AF65-F5344CB8AC3E}">
        <p14:creationId xmlns:p14="http://schemas.microsoft.com/office/powerpoint/2010/main" val="144565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60464" y="775865"/>
            <a:ext cx="955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Number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类程序判断题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B5995B-74EF-C84A-9EEF-A88382ED9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504" y="2272135"/>
            <a:ext cx="787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8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89648" y="749808"/>
            <a:ext cx="8727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89648" y="1580805"/>
            <a:ext cx="8924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接口是一种与类相似的结构，只包含常量和抽象方法。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修饰符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接口名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/**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常量声明 *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 /**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方法签名</a:t>
            </a:r>
            <a:b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soundAble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{ 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10;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按需定义，很多应用场景不定义常量</a:t>
            </a:r>
            <a:b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void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makeSound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08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接口怎么用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99348" y="2055794"/>
            <a:ext cx="72054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可以实现多个接口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interface2,interface3...{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接口里面的函数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@Override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void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demoClassInfo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 {</a:t>
            </a: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System.out.println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toString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());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等接口的方法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952308-D17B-FF41-9011-8C75437A8C39}"/>
              </a:ext>
            </a:extLst>
          </p:cNvPr>
          <p:cNvSpPr txBox="1"/>
          <p:nvPr/>
        </p:nvSpPr>
        <p:spPr>
          <a:xfrm>
            <a:off x="7804819" y="3072384"/>
            <a:ext cx="3625181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这是继承的写法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Parent{</a:t>
            </a:r>
          </a:p>
          <a:p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32FB3D-951C-534C-9FC4-0D530740BE59}"/>
              </a:ext>
            </a:extLst>
          </p:cNvPr>
          <p:cNvSpPr txBox="1"/>
          <p:nvPr/>
        </p:nvSpPr>
        <p:spPr>
          <a:xfrm>
            <a:off x="4529395" y="6429804"/>
            <a:ext cx="395436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看示例代码，</a:t>
            </a:r>
            <a:r>
              <a:rPr kumimoji="1" lang="en-US" altLang="zh-CN" dirty="0" err="1">
                <a:solidFill>
                  <a:schemeClr val="bg1"/>
                </a:solidFill>
              </a:rPr>
              <a:t>DemoClassInfo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1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接口例子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1---</a:t>
            </a:r>
            <a:r>
              <a:rPr kumimoji="1" lang="en-US" altLang="zh-CN" sz="4800" dirty="0" err="1">
                <a:ea typeface="Microsoft YaHei" panose="020B0503020204020204" pitchFamily="34" charset="-122"/>
              </a:rPr>
              <a:t>compareable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13448" y="2567429"/>
            <a:ext cx="85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接口定义了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compareTo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方法，用于比较对象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CB707D-1AA0-0544-8C4E-F6102116E265}"/>
              </a:ext>
            </a:extLst>
          </p:cNvPr>
          <p:cNvSpPr/>
          <p:nvPr/>
        </p:nvSpPr>
        <p:spPr>
          <a:xfrm>
            <a:off x="2141718" y="3189470"/>
            <a:ext cx="8324908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Comparable&lt;T&gt; {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**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*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@param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  o the object to be compared.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@return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a negative integer, zero, or a positive integer as this object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        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is less than, equal to, or greater than the specified object.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@throws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NullPointerException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if the specified object is null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@throws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ClassCastException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if the specified object's type prevents it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         from being compared to this object.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*/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  public int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compareTo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(T o);</a:t>
            </a: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0F89FB-A3FD-E041-A16A-D8755E177B3E}"/>
              </a:ext>
            </a:extLst>
          </p:cNvPr>
          <p:cNvSpPr txBox="1"/>
          <p:nvPr/>
        </p:nvSpPr>
        <p:spPr>
          <a:xfrm>
            <a:off x="219456" y="3429000"/>
            <a:ext cx="111556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参数说明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C9E2DD-DCB6-3348-9D98-257FB9DEC59D}"/>
              </a:ext>
            </a:extLst>
          </p:cNvPr>
          <p:cNvSpPr txBox="1"/>
          <p:nvPr/>
        </p:nvSpPr>
        <p:spPr>
          <a:xfrm>
            <a:off x="201168" y="4382904"/>
            <a:ext cx="152420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返回值说明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5B4587E-B0B6-F44D-AE12-4AA28CBDDA90}"/>
              </a:ext>
            </a:extLst>
          </p:cNvPr>
          <p:cNvCxnSpPr>
            <a:stCxn id="7" idx="3"/>
          </p:cNvCxnSpPr>
          <p:nvPr/>
        </p:nvCxnSpPr>
        <p:spPr>
          <a:xfrm>
            <a:off x="1335024" y="3613666"/>
            <a:ext cx="1188720" cy="537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D8063D4-9B55-7449-9E1F-B03D1D59B7C1}"/>
              </a:ext>
            </a:extLst>
          </p:cNvPr>
          <p:cNvCxnSpPr>
            <a:stCxn id="8" idx="3"/>
          </p:cNvCxnSpPr>
          <p:nvPr/>
        </p:nvCxnSpPr>
        <p:spPr>
          <a:xfrm flipV="1">
            <a:off x="1725374" y="4432019"/>
            <a:ext cx="962962" cy="1355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E96401C-DAD7-D14F-A9CE-04A18C321193}"/>
              </a:ext>
            </a:extLst>
          </p:cNvPr>
          <p:cNvSpPr txBox="1"/>
          <p:nvPr/>
        </p:nvSpPr>
        <p:spPr>
          <a:xfrm>
            <a:off x="207470" y="5541264"/>
            <a:ext cx="171277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异常处理说明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089B807-3580-894B-95B3-090A6831A68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920240" y="5125070"/>
            <a:ext cx="768096" cy="600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0C16573-5B99-2742-A806-B94E5E9DC1D1}"/>
              </a:ext>
            </a:extLst>
          </p:cNvPr>
          <p:cNvSpPr txBox="1"/>
          <p:nvPr/>
        </p:nvSpPr>
        <p:spPr>
          <a:xfrm>
            <a:off x="6687312" y="5902452"/>
            <a:ext cx="445008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抽象方法， 若一个类 </a:t>
            </a:r>
            <a:r>
              <a:rPr kumimoji="1" lang="en-US" altLang="zh-CN" dirty="0">
                <a:solidFill>
                  <a:schemeClr val="bg1"/>
                </a:solidFill>
              </a:rPr>
              <a:t>implements</a:t>
            </a:r>
            <a:r>
              <a:rPr kumimoji="1" lang="zh-CN" altLang="en-US" dirty="0">
                <a:solidFill>
                  <a:schemeClr val="bg1"/>
                </a:solidFill>
              </a:rPr>
              <a:t> 这个接口，就需要实现这个方法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AA84D1C5-CDB2-C543-B5DB-90E192DDE8CC}"/>
              </a:ext>
            </a:extLst>
          </p:cNvPr>
          <p:cNvCxnSpPr/>
          <p:nvPr/>
        </p:nvCxnSpPr>
        <p:spPr>
          <a:xfrm flipH="1">
            <a:off x="5431536" y="6181344"/>
            <a:ext cx="12557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E6E51A2-643A-D14A-AC69-F4A279884F25}"/>
              </a:ext>
            </a:extLst>
          </p:cNvPr>
          <p:cNvSpPr txBox="1"/>
          <p:nvPr/>
        </p:nvSpPr>
        <p:spPr>
          <a:xfrm>
            <a:off x="6894576" y="3121426"/>
            <a:ext cx="470001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T</a:t>
            </a:r>
            <a:r>
              <a:rPr kumimoji="1" lang="zh-CN" altLang="en-US" dirty="0">
                <a:solidFill>
                  <a:schemeClr val="bg1"/>
                </a:solidFill>
              </a:rPr>
              <a:t>表示模板，可以换成任何类，表示</a:t>
            </a:r>
            <a:r>
              <a:rPr kumimoji="1" lang="en-US" altLang="zh-CN" dirty="0">
                <a:solidFill>
                  <a:schemeClr val="bg1"/>
                </a:solidFill>
              </a:rPr>
              <a:t>compare</a:t>
            </a:r>
            <a:r>
              <a:rPr kumimoji="1" lang="zh-CN" altLang="en-US" dirty="0">
                <a:solidFill>
                  <a:schemeClr val="bg1"/>
                </a:solidFill>
              </a:rPr>
              <a:t>的类型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51D9F22-1144-754E-8F5C-3C14CA7EBC8D}"/>
              </a:ext>
            </a:extLst>
          </p:cNvPr>
          <p:cNvCxnSpPr/>
          <p:nvPr/>
        </p:nvCxnSpPr>
        <p:spPr>
          <a:xfrm flipH="1">
            <a:off x="6022848" y="3429000"/>
            <a:ext cx="8717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3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7" grpId="0" animBg="1"/>
      <p:bldP spid="21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719072" y="1956816"/>
            <a:ext cx="96743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接口很重要，常常，我们需要对对象的数组或者列表排序，而系统已经提供了排序方法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sort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Arrays.sort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Collections.sort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(list)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能够调用这些的前提是，你要实现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接口，直白说，你要让别人帮你排序，至少你要告诉别人你是怎么判断 大于，小于和等于的。</a:t>
            </a:r>
          </a:p>
        </p:txBody>
      </p:sp>
    </p:spTree>
    <p:extLst>
      <p:ext uri="{BB962C8B-B14F-4D97-AF65-F5344CB8AC3E}">
        <p14:creationId xmlns:p14="http://schemas.microsoft.com/office/powerpoint/2010/main" val="73321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B3B3C0-8F43-9544-ADB6-FB3800D2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765" y="2047241"/>
            <a:ext cx="3695700" cy="3987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28AAFA-3062-BD40-B614-EFD495F17E5E}"/>
              </a:ext>
            </a:extLst>
          </p:cNvPr>
          <p:cNvSpPr txBox="1"/>
          <p:nvPr/>
        </p:nvSpPr>
        <p:spPr>
          <a:xfrm>
            <a:off x="932687" y="2517647"/>
            <a:ext cx="47365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右边是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UML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图。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注意箭头和线条的画法。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和继承普通父类相比有一点不同：接口用的是虚线，普通继承用的是实线。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F6BFEB-7FFE-7E44-B2DE-27BBBDB2EE8C}"/>
              </a:ext>
            </a:extLst>
          </p:cNvPr>
          <p:cNvSpPr txBox="1"/>
          <p:nvPr/>
        </p:nvSpPr>
        <p:spPr>
          <a:xfrm>
            <a:off x="2896748" y="6197493"/>
            <a:ext cx="721966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类中的 </a:t>
            </a:r>
            <a:r>
              <a:rPr kumimoji="1" lang="en-US" altLang="zh-CN" sz="24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comparableExample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（）</a:t>
            </a:r>
            <a:endParaRPr kumimoji="1" lang="en-US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477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42169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160080" y="837188"/>
            <a:ext cx="7443216" cy="635658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抽象类和抽象方法及其注意点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扩展思考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485900" lvl="2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为什要用抽象类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485900" lvl="2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抽象类的构造函数的作用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抽象类有助理解的一些唠叨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接口的定义和用法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抽象类和接口的区别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何时用普通类，抽象类，接口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49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equals()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316736" y="2695479"/>
            <a:ext cx="10277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之前我们学了 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类的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equals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方法，请查询 其与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的相同点和不同点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提示：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中有一条款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effective Java ---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Comparable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011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接口例子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2--Cloneable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513448" y="2567429"/>
            <a:ext cx="1016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 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接口给出了一个可克隆的对象。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实现这个接口的对象可以调用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方法，对此对象进行克隆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987552" y="3809978"/>
            <a:ext cx="9070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interface Cloneable {</a:t>
            </a:r>
          </a:p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3CBFA-70CA-EE4E-8279-9FDF315D454B}"/>
              </a:ext>
            </a:extLst>
          </p:cNvPr>
          <p:cNvSpPr txBox="1"/>
          <p:nvPr/>
        </p:nvSpPr>
        <p:spPr>
          <a:xfrm>
            <a:off x="737616" y="5071456"/>
            <a:ext cx="10716768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这个接口是空的。一个带空体的接口称为标记接口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(marker interface)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。一个标记接口既 不包括常量也不包括方法。它用来表示一个类拥有某些特定的属性。实现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接口的 类标记为可克隆的，而且它的对象可以使用在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类中定义的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clone 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方法克隆。 </a:t>
            </a:r>
          </a:p>
        </p:txBody>
      </p:sp>
    </p:spTree>
    <p:extLst>
      <p:ext uri="{BB962C8B-B14F-4D97-AF65-F5344CB8AC3E}">
        <p14:creationId xmlns:p14="http://schemas.microsoft.com/office/powerpoint/2010/main" val="1316562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017982" y="1010412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基础知识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3151632" y="2267712"/>
            <a:ext cx="6473952" cy="324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拷贝类型：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浅拷贝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(shallow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copy)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深拷贝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(deep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copy)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567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中的浅拷贝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D58449-7280-4446-9A86-EEC42C7B676D}"/>
              </a:ext>
            </a:extLst>
          </p:cNvPr>
          <p:cNvSpPr/>
          <p:nvPr/>
        </p:nvSpPr>
        <p:spPr>
          <a:xfrm>
            <a:off x="4815840" y="4279392"/>
            <a:ext cx="1530095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Date</a:t>
            </a:r>
            <a:r>
              <a:rPr kumimoji="1" lang="zh-CN" altLang="en-US" dirty="0"/>
              <a:t> 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8E8AD-9034-0D41-AD71-5CA1DF6B6EAA}"/>
              </a:ext>
            </a:extLst>
          </p:cNvPr>
          <p:cNvSpPr/>
          <p:nvPr/>
        </p:nvSpPr>
        <p:spPr>
          <a:xfrm>
            <a:off x="1304750" y="2497419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House1.whenBuilt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B5F59-F3B1-FE4E-8EED-65E514850193}"/>
              </a:ext>
            </a:extLst>
          </p:cNvPr>
          <p:cNvSpPr txBox="1"/>
          <p:nvPr/>
        </p:nvSpPr>
        <p:spPr>
          <a:xfrm>
            <a:off x="6858000" y="4059936"/>
            <a:ext cx="493776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</a:t>
            </a:r>
            <a:r>
              <a:rPr lang="en-US" altLang="zh-CN" dirty="0" err="1">
                <a:solidFill>
                  <a:schemeClr val="bg1"/>
                </a:solidFill>
              </a:rPr>
              <a:t>java.util.Date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whenBuilt</a:t>
            </a:r>
            <a:r>
              <a:rPr lang="en-US" altLang="zh-CN" dirty="0">
                <a:solidFill>
                  <a:schemeClr val="bg1"/>
                </a:solidFill>
              </a:rPr>
              <a:t>; 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1F184E-04D1-9E4B-85FF-7A7D4F9355C3}"/>
              </a:ext>
            </a:extLst>
          </p:cNvPr>
          <p:cNvSpPr/>
          <p:nvPr/>
        </p:nvSpPr>
        <p:spPr>
          <a:xfrm>
            <a:off x="1304750" y="5261836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House2.whenBuilt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8CFE77E-AED9-9842-BCF7-F15295143A7B}"/>
              </a:ext>
            </a:extLst>
          </p:cNvPr>
          <p:cNvCxnSpPr>
            <a:endCxn id="3" idx="1"/>
          </p:cNvCxnSpPr>
          <p:nvPr/>
        </p:nvCxnSpPr>
        <p:spPr>
          <a:xfrm>
            <a:off x="3359102" y="2972907"/>
            <a:ext cx="1456738" cy="1754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1166464-3FEC-C046-84B2-6FC41EA10692}"/>
              </a:ext>
            </a:extLst>
          </p:cNvPr>
          <p:cNvCxnSpPr>
            <a:stCxn id="11" idx="3"/>
            <a:endCxn id="3" idx="1"/>
          </p:cNvCxnSpPr>
          <p:nvPr/>
        </p:nvCxnSpPr>
        <p:spPr>
          <a:xfrm flipV="1">
            <a:off x="3359102" y="4727278"/>
            <a:ext cx="1456738" cy="1087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2DF964D-AC75-9F48-AF74-940D8E04C300}"/>
              </a:ext>
            </a:extLst>
          </p:cNvPr>
          <p:cNvSpPr txBox="1"/>
          <p:nvPr/>
        </p:nvSpPr>
        <p:spPr>
          <a:xfrm>
            <a:off x="4224528" y="2122300"/>
            <a:ext cx="4901184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浅复制的缺陷：克隆后指向同个对象，母体引用对象去修改，就会影响克隆出来的引用对象。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>
                <a:solidFill>
                  <a:schemeClr val="bg1"/>
                </a:solidFill>
              </a:rPr>
              <a:t>但真正的拷贝，是要克隆体和母体是互不影响的。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016297E-E45E-E648-92B1-3DB0AD882CBE}"/>
              </a:ext>
            </a:extLst>
          </p:cNvPr>
          <p:cNvSpPr txBox="1"/>
          <p:nvPr/>
        </p:nvSpPr>
        <p:spPr>
          <a:xfrm>
            <a:off x="1304750" y="4138400"/>
            <a:ext cx="185907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house2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是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house1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的克隆</a:t>
            </a:r>
          </a:p>
        </p:txBody>
      </p:sp>
    </p:spTree>
    <p:extLst>
      <p:ext uri="{BB962C8B-B14F-4D97-AF65-F5344CB8AC3E}">
        <p14:creationId xmlns:p14="http://schemas.microsoft.com/office/powerpoint/2010/main" val="384207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中的深拷贝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D58449-7280-4446-9A86-EEC42C7B676D}"/>
              </a:ext>
            </a:extLst>
          </p:cNvPr>
          <p:cNvSpPr/>
          <p:nvPr/>
        </p:nvSpPr>
        <p:spPr>
          <a:xfrm>
            <a:off x="4815840" y="4279392"/>
            <a:ext cx="1530095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Date</a:t>
            </a:r>
            <a:r>
              <a:rPr kumimoji="1" lang="zh-CN" altLang="en-US" dirty="0"/>
              <a:t> 对象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8E8AD-9034-0D41-AD71-5CA1DF6B6EAA}"/>
              </a:ext>
            </a:extLst>
          </p:cNvPr>
          <p:cNvSpPr/>
          <p:nvPr/>
        </p:nvSpPr>
        <p:spPr>
          <a:xfrm>
            <a:off x="1304750" y="2497419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House1.whenBuilt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6B5F59-F3B1-FE4E-8EED-65E514850193}"/>
              </a:ext>
            </a:extLst>
          </p:cNvPr>
          <p:cNvSpPr txBox="1"/>
          <p:nvPr/>
        </p:nvSpPr>
        <p:spPr>
          <a:xfrm>
            <a:off x="6858000" y="4059936"/>
            <a:ext cx="493776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</a:t>
            </a:r>
            <a:r>
              <a:rPr lang="en-US" altLang="zh-CN" dirty="0" err="1">
                <a:solidFill>
                  <a:schemeClr val="bg1"/>
                </a:solidFill>
              </a:rPr>
              <a:t>java.util.Date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whenBuilt</a:t>
            </a:r>
            <a:r>
              <a:rPr lang="en-US" altLang="zh-CN" dirty="0">
                <a:solidFill>
                  <a:schemeClr val="bg1"/>
                </a:solidFill>
              </a:rPr>
              <a:t>; 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1F184E-04D1-9E4B-85FF-7A7D4F9355C3}"/>
              </a:ext>
            </a:extLst>
          </p:cNvPr>
          <p:cNvSpPr/>
          <p:nvPr/>
        </p:nvSpPr>
        <p:spPr>
          <a:xfrm>
            <a:off x="1304750" y="5261836"/>
            <a:ext cx="2054352" cy="110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House2.whenBuilt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8CFE77E-AED9-9842-BCF7-F15295143A7B}"/>
              </a:ext>
            </a:extLst>
          </p:cNvPr>
          <p:cNvCxnSpPr>
            <a:endCxn id="3" idx="1"/>
          </p:cNvCxnSpPr>
          <p:nvPr/>
        </p:nvCxnSpPr>
        <p:spPr>
          <a:xfrm>
            <a:off x="3359102" y="2972907"/>
            <a:ext cx="1456738" cy="1754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2DF964D-AC75-9F48-AF74-940D8E04C300}"/>
              </a:ext>
            </a:extLst>
          </p:cNvPr>
          <p:cNvSpPr txBox="1"/>
          <p:nvPr/>
        </p:nvSpPr>
        <p:spPr>
          <a:xfrm>
            <a:off x="4224528" y="2122300"/>
            <a:ext cx="490118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深复制的优点就是克服了浅拷贝的缺点，达到克隆体和母体是互不影响的目的！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1355BB-ADA3-F547-A635-0B23EDF0B0FC}"/>
              </a:ext>
            </a:extLst>
          </p:cNvPr>
          <p:cNvSpPr/>
          <p:nvPr/>
        </p:nvSpPr>
        <p:spPr>
          <a:xfrm>
            <a:off x="4785359" y="5751576"/>
            <a:ext cx="1743456" cy="89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Date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克隆</a:t>
            </a:r>
            <a:r>
              <a:rPr kumimoji="1" lang="zh-CN" altLang="en-US" dirty="0"/>
              <a:t>对象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C38F10D-68DD-9242-A049-6162D440A45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359102" y="5815048"/>
            <a:ext cx="1426257" cy="3844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0038F1F-1A72-9A49-BA40-AA649420C64A}"/>
              </a:ext>
            </a:extLst>
          </p:cNvPr>
          <p:cNvSpPr txBox="1"/>
          <p:nvPr/>
        </p:nvSpPr>
        <p:spPr>
          <a:xfrm>
            <a:off x="1304750" y="4138400"/>
            <a:ext cx="185907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house2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 是 </a:t>
            </a:r>
            <a:r>
              <a:rPr kumimoji="1" lang="en-US" altLang="zh-CN" dirty="0">
                <a:solidFill>
                  <a:schemeClr val="bg1">
                    <a:lumMod val="85000"/>
                  </a:schemeClr>
                </a:solidFill>
              </a:rPr>
              <a:t>house1</a:t>
            </a:r>
            <a:r>
              <a:rPr kumimoji="1" lang="zh-CN" altLang="en-US" dirty="0">
                <a:solidFill>
                  <a:schemeClr val="bg1">
                    <a:lumMod val="85000"/>
                  </a:schemeClr>
                </a:solidFill>
              </a:rPr>
              <a:t>的克隆</a:t>
            </a:r>
          </a:p>
        </p:txBody>
      </p:sp>
    </p:spTree>
    <p:extLst>
      <p:ext uri="{BB962C8B-B14F-4D97-AF65-F5344CB8AC3E}">
        <p14:creationId xmlns:p14="http://schemas.microsoft.com/office/powerpoint/2010/main" val="419277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Cloneable---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递归克隆原则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821B64-9452-E840-A08A-BFFC20203CAD}"/>
              </a:ext>
            </a:extLst>
          </p:cNvPr>
          <p:cNvSpPr txBox="1"/>
          <p:nvPr/>
        </p:nvSpPr>
        <p:spPr>
          <a:xfrm>
            <a:off x="1078992" y="2286000"/>
            <a:ext cx="10607040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先讲结论：如果实现完整的深拷贝，需要对象的继承链、引用链上的每一个对象（非基础类型，非不可变类）都实现克隆机制。</a:t>
            </a: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一个类若不重写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函数，默认的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方法实现机制是浅拷贝。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因此要达到真正的克隆，需要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递归地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确保一个类中的所有成员都是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cloneable.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且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方法都实现了深度拷贝。除非类中成员是如下情形：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 比如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double...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不可变类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Double,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990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接口用法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3050352" y="3429000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类实现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(implements)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重写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方法，可见性从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protected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提升为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541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332078" y="786384"/>
            <a:ext cx="9412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当前类的克隆写法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14AC37-30F4-4845-AB5A-DDEC73B910E1}"/>
              </a:ext>
            </a:extLst>
          </p:cNvPr>
          <p:cNvSpPr txBox="1"/>
          <p:nvPr/>
        </p:nvSpPr>
        <p:spPr>
          <a:xfrm>
            <a:off x="1507287" y="1786545"/>
            <a:ext cx="9177425" cy="502201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solidFill>
                  <a:schemeClr val="bg1"/>
                </a:solidFill>
              </a:rPr>
              <a:t>对当前类</a:t>
            </a:r>
            <a:r>
              <a:rPr kumimoji="1" lang="en-US" altLang="zh-CN" sz="2400" dirty="0">
                <a:solidFill>
                  <a:schemeClr val="bg1"/>
                </a:solidFill>
              </a:rPr>
              <a:t>implements</a:t>
            </a:r>
            <a:r>
              <a:rPr kumimoji="1" lang="zh-CN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</a:rPr>
              <a:t>cloneable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solidFill>
                  <a:schemeClr val="bg1"/>
                </a:solidFill>
              </a:rPr>
              <a:t>重写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方法：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/>
                </a:solidFill>
              </a:rPr>
              <a:t>	1.</a:t>
            </a:r>
            <a:r>
              <a:rPr kumimoji="1" lang="zh-CN" altLang="en-US" sz="2400" dirty="0">
                <a:solidFill>
                  <a:schemeClr val="bg1"/>
                </a:solidFill>
              </a:rPr>
              <a:t> 若一个被复制的对象的属性都是</a:t>
            </a:r>
            <a:r>
              <a:rPr kumimoji="1" lang="zh-CN" altLang="en-US" sz="2400" b="1" u="sng" dirty="0">
                <a:solidFill>
                  <a:schemeClr val="bg1"/>
                </a:solidFill>
              </a:rPr>
              <a:t>基本类型或不可变类</a:t>
            </a:r>
            <a:r>
              <a:rPr kumimoji="1" lang="zh-CN" altLang="en-US" sz="2400" dirty="0">
                <a:solidFill>
                  <a:schemeClr val="bg1"/>
                </a:solidFill>
              </a:rPr>
              <a:t>，则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/>
                </a:solidFill>
              </a:rPr>
              <a:t>只需要调用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super.clone</a:t>
            </a:r>
            <a:r>
              <a:rPr kumimoji="1" lang="en-US" altLang="zh-CN" sz="2400" dirty="0">
                <a:solidFill>
                  <a:schemeClr val="bg1"/>
                </a:solidFill>
              </a:rPr>
              <a:t>()</a:t>
            </a:r>
            <a:r>
              <a:rPr kumimoji="1" lang="zh-CN" altLang="en-US" sz="2400" dirty="0">
                <a:solidFill>
                  <a:schemeClr val="bg1"/>
                </a:solidFill>
              </a:rPr>
              <a:t>即可。自动实现深度拷贝。</a:t>
            </a:r>
            <a:endParaRPr kumimoji="1" lang="en-US" altLang="zh-CN" sz="24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/>
                </a:solidFill>
              </a:rPr>
              <a:t>2.</a:t>
            </a:r>
            <a:r>
              <a:rPr kumimoji="1" lang="zh-CN" altLang="en-US" sz="2400" dirty="0">
                <a:solidFill>
                  <a:schemeClr val="bg1"/>
                </a:solidFill>
              </a:rPr>
              <a:t> 若被复制对象的成员属性包含其他实体类对象引用，那么除了调用</a:t>
            </a:r>
            <a:r>
              <a:rPr kumimoji="1" lang="en-US" altLang="zh-CN" sz="2400" dirty="0" err="1">
                <a:solidFill>
                  <a:schemeClr val="bg1"/>
                </a:solidFill>
              </a:rPr>
              <a:t>super.clone</a:t>
            </a:r>
            <a:r>
              <a:rPr kumimoji="1" lang="zh-CN" altLang="en-US" sz="2400" dirty="0">
                <a:solidFill>
                  <a:schemeClr val="bg1"/>
                </a:solidFill>
              </a:rPr>
              <a:t>（）进行非类对象成员属性的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外，还需要调用实体类对象的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方法对这个对象进行单独克隆赋值，达到深度拷贝。（至于这个成员实体类的</a:t>
            </a:r>
            <a:r>
              <a:rPr kumimoji="1" lang="en-US" altLang="zh-CN" sz="2400" dirty="0">
                <a:solidFill>
                  <a:schemeClr val="bg1"/>
                </a:solidFill>
              </a:rPr>
              <a:t>clone</a:t>
            </a:r>
            <a:r>
              <a:rPr kumimoji="1" lang="zh-CN" altLang="en-US" sz="2400" dirty="0">
                <a:solidFill>
                  <a:schemeClr val="bg1"/>
                </a:solidFill>
              </a:rPr>
              <a:t>写法，则继续按照这个递归规则方式写）</a:t>
            </a:r>
            <a:endParaRPr kumimoji="1"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10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递归克隆例子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890A9B-6006-5748-87E3-6D087887C82D}"/>
              </a:ext>
            </a:extLst>
          </p:cNvPr>
          <p:cNvSpPr txBox="1"/>
          <p:nvPr/>
        </p:nvSpPr>
        <p:spPr>
          <a:xfrm>
            <a:off x="755904" y="2721126"/>
            <a:ext cx="5614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House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分为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area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基本类型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类对象，需要实现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cloneable,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并重写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clone)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b="1" u="sng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分为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部分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City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 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类型也可以不用管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streetNo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的克隆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(String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类型也不用管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A72EFF-652E-024C-AE31-7229FCEFC3E3}"/>
              </a:ext>
            </a:extLst>
          </p:cNvPr>
          <p:cNvSpPr txBox="1"/>
          <p:nvPr/>
        </p:nvSpPr>
        <p:spPr>
          <a:xfrm>
            <a:off x="7107936" y="2761488"/>
            <a:ext cx="4937760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b="1" i="1" u="sng" dirty="0">
                <a:solidFill>
                  <a:schemeClr val="bg1"/>
                </a:solidFill>
              </a:rPr>
              <a:t>private Address</a:t>
            </a:r>
            <a:r>
              <a:rPr lang="zh-CN" altLang="en-US" b="1" i="1" u="sng" dirty="0">
                <a:solidFill>
                  <a:schemeClr val="bg1"/>
                </a:solidFill>
              </a:rPr>
              <a:t> </a:t>
            </a:r>
            <a:r>
              <a:rPr lang="en-US" altLang="zh-CN" b="1" i="1" u="sng" dirty="0">
                <a:solidFill>
                  <a:schemeClr val="bg1"/>
                </a:solidFill>
              </a:rPr>
              <a:t>addres</a:t>
            </a:r>
            <a:r>
              <a:rPr lang="en-US" altLang="zh-CN" b="1" u="sng" dirty="0">
                <a:solidFill>
                  <a:schemeClr val="bg1"/>
                </a:solidFill>
              </a:rPr>
              <a:t>s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province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city;</a:t>
            </a:r>
            <a:r>
              <a:rPr kumimoji="1" lang="zh-CN" altLang="en-US" dirty="0">
                <a:solidFill>
                  <a:schemeClr val="bg1"/>
                </a:solidFill>
              </a:rPr>
              <a:t>        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streetNo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街道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CDF229-52A8-B84A-8043-608B8241A7E1}"/>
              </a:ext>
            </a:extLst>
          </p:cNvPr>
          <p:cNvSpPr txBox="1"/>
          <p:nvPr/>
        </p:nvSpPr>
        <p:spPr>
          <a:xfrm>
            <a:off x="1172784" y="6362474"/>
            <a:ext cx="43501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参照示例代码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House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的例子</a:t>
            </a:r>
          </a:p>
        </p:txBody>
      </p:sp>
    </p:spTree>
    <p:extLst>
      <p:ext uri="{BB962C8B-B14F-4D97-AF65-F5344CB8AC3E}">
        <p14:creationId xmlns:p14="http://schemas.microsoft.com/office/powerpoint/2010/main" val="1046367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736092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递归克隆例子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0A4E89-3C46-7845-A389-630F47DB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20" y="4584960"/>
            <a:ext cx="4595448" cy="22824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7953F3-62E8-B046-9571-3B1BD74DD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620" y="1719539"/>
            <a:ext cx="4595448" cy="280995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42A116A-AA40-CE43-9378-987D52F4387A}"/>
              </a:ext>
            </a:extLst>
          </p:cNvPr>
          <p:cNvSpPr txBox="1"/>
          <p:nvPr/>
        </p:nvSpPr>
        <p:spPr>
          <a:xfrm>
            <a:off x="7107936" y="2761488"/>
            <a:ext cx="4937760" cy="397031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House{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//3</a:t>
            </a:r>
            <a:r>
              <a:rPr kumimoji="1" lang="zh-CN" altLang="en-US" dirty="0">
                <a:solidFill>
                  <a:schemeClr val="bg1"/>
                </a:solidFill>
              </a:rPr>
              <a:t>个数据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private int id;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private double area;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b="1" i="1" u="sng" dirty="0">
                <a:solidFill>
                  <a:schemeClr val="bg1"/>
                </a:solidFill>
              </a:rPr>
              <a:t>private Address</a:t>
            </a:r>
            <a:r>
              <a:rPr lang="zh-CN" altLang="en-US" b="1" i="1" u="sng" dirty="0">
                <a:solidFill>
                  <a:schemeClr val="bg1"/>
                </a:solidFill>
              </a:rPr>
              <a:t> </a:t>
            </a:r>
            <a:r>
              <a:rPr lang="en-US" altLang="zh-CN" b="1" i="1" u="sng" dirty="0">
                <a:solidFill>
                  <a:schemeClr val="bg1"/>
                </a:solidFill>
              </a:rPr>
              <a:t>addres</a:t>
            </a:r>
            <a:r>
              <a:rPr lang="en-US" altLang="zh-CN" b="1" u="sng" dirty="0">
                <a:solidFill>
                  <a:schemeClr val="bg1"/>
                </a:solidFill>
              </a:rPr>
              <a:t>s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...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</a:p>
          <a:p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Class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Address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{</a:t>
            </a: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province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省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city;</a:t>
            </a:r>
            <a:r>
              <a:rPr kumimoji="1" lang="zh-CN" altLang="en-US" dirty="0">
                <a:solidFill>
                  <a:schemeClr val="bg1"/>
                </a:solidFill>
              </a:rPr>
              <a:t>        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市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	String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streetNo</a:t>
            </a:r>
            <a:r>
              <a:rPr kumimoji="1" lang="zh-CN" altLang="en-US" dirty="0">
                <a:solidFill>
                  <a:schemeClr val="bg1"/>
                </a:solidFill>
              </a:rPr>
              <a:t>   </a:t>
            </a:r>
            <a:r>
              <a:rPr kumimoji="1" lang="en-US" altLang="zh-CN" dirty="0">
                <a:solidFill>
                  <a:schemeClr val="bg1"/>
                </a:solidFill>
              </a:rPr>
              <a:t>//</a:t>
            </a:r>
            <a:r>
              <a:rPr kumimoji="1" lang="zh-CN" altLang="en-US" dirty="0">
                <a:solidFill>
                  <a:schemeClr val="bg1"/>
                </a:solidFill>
              </a:rPr>
              <a:t> 街道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}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6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抽象在社会中的含义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25640" y="2999232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来自百度百科的定义：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从具体事物抽出、概括出它们共同的方面、本质属性与关系等，而将个别的、非本质的方面、属性与关系舍弃的思维过程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725374" y="955548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补充：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String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clone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的特殊性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0C7BD-80EE-C146-9A86-BBE403DB7D59}"/>
              </a:ext>
            </a:extLst>
          </p:cNvPr>
          <p:cNvSpPr txBox="1"/>
          <p:nvPr/>
        </p:nvSpPr>
        <p:spPr>
          <a:xfrm>
            <a:off x="883920" y="2972907"/>
            <a:ext cx="1042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890A9B-6006-5748-87E3-6D087887C82D}"/>
              </a:ext>
            </a:extLst>
          </p:cNvPr>
          <p:cNvSpPr txBox="1"/>
          <p:nvPr/>
        </p:nvSpPr>
        <p:spPr>
          <a:xfrm>
            <a:off x="1222248" y="2726685"/>
            <a:ext cx="9747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等不可变类的特殊性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 </a:t>
            </a: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  因为他为引用型，而且他指向的值为常量，克隆出来的对象改变他的值。实际上是改变了克隆出来对象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类型成员的指向，不会影响被克隆对象的值及其指向。具体复习之前章节学的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的不可比变性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B63916-8724-4C4B-BB45-B42B3E4B5F9C}"/>
              </a:ext>
            </a:extLst>
          </p:cNvPr>
          <p:cNvSpPr txBox="1"/>
          <p:nvPr/>
        </p:nvSpPr>
        <p:spPr>
          <a:xfrm>
            <a:off x="1804519" y="5225796"/>
            <a:ext cx="858296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一句话：在</a:t>
            </a:r>
            <a:r>
              <a:rPr kumimoji="1" lang="en-US" altLang="zh-CN" dirty="0">
                <a:solidFill>
                  <a:schemeClr val="bg1"/>
                </a:solidFill>
              </a:rPr>
              <a:t>clone</a:t>
            </a:r>
            <a:r>
              <a:rPr kumimoji="1" lang="zh-CN" altLang="en-US" dirty="0">
                <a:solidFill>
                  <a:schemeClr val="bg1"/>
                </a:solidFill>
              </a:rPr>
              <a:t>方面，因为</a:t>
            </a:r>
            <a:r>
              <a:rPr kumimoji="1" lang="en-US" altLang="zh-CN" dirty="0">
                <a:solidFill>
                  <a:schemeClr val="bg1"/>
                </a:solidFill>
              </a:rPr>
              <a:t>String</a:t>
            </a:r>
            <a:r>
              <a:rPr kumimoji="1" lang="zh-CN" altLang="en-US" dirty="0">
                <a:solidFill>
                  <a:schemeClr val="bg1"/>
                </a:solidFill>
              </a:rPr>
              <a:t>的不可变性，所以用起来和基本类型一样</a:t>
            </a:r>
          </a:p>
        </p:txBody>
      </p:sp>
    </p:spTree>
    <p:extLst>
      <p:ext uri="{BB962C8B-B14F-4D97-AF65-F5344CB8AC3E}">
        <p14:creationId xmlns:p14="http://schemas.microsoft.com/office/powerpoint/2010/main" val="1146394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9348" y="822959"/>
            <a:ext cx="1027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914144" y="3429000"/>
            <a:ext cx="8363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请查询学习其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《Effective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中的一个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clone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相关条款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注：一时看不懂没关系，等知识积累多了，可以反复回头看</a:t>
            </a:r>
          </a:p>
        </p:txBody>
      </p:sp>
    </p:spTree>
    <p:extLst>
      <p:ext uri="{BB962C8B-B14F-4D97-AF65-F5344CB8AC3E}">
        <p14:creationId xmlns:p14="http://schemas.microsoft.com/office/powerpoint/2010/main" val="4091989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99348" y="822959"/>
            <a:ext cx="1027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扩展：接口作为函数参数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B02E27-C848-D44A-8CEF-FC1116E7786B}"/>
              </a:ext>
            </a:extLst>
          </p:cNvPr>
          <p:cNvSpPr txBox="1"/>
          <p:nvPr/>
        </p:nvSpPr>
        <p:spPr>
          <a:xfrm>
            <a:off x="1914144" y="3429000"/>
            <a:ext cx="8363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看示例代码 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interfaceReferenceExample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781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接口，抽象类的区别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234963" y="1964353"/>
            <a:ext cx="85432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设计理念不一样：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接口是对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动作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的抽象，表示这个对象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能做什么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只有方法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，主要用来抽象功能；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抽象类是对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根源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的抽象，表示这个对象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包括属性和方法），主要用来抽象类别；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包含内容不同：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接口只能有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不可变常量；</a:t>
            </a:r>
            <a:endParaRPr kumimoji="1" lang="en-US" altLang="zh-CN" sz="2400" b="1" u="sng" dirty="0">
              <a:solidFill>
                <a:schemeClr val="accent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抽象类除了抽象方法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也可以没有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，还可以有具体的方法和属性。和普通类类似；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525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接口，抽象类的区别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F2836E-84E2-5042-9CCF-7E3C3CE5B763}"/>
              </a:ext>
            </a:extLst>
          </p:cNvPr>
          <p:cNvSpPr txBox="1"/>
          <p:nvPr/>
        </p:nvSpPr>
        <p:spPr>
          <a:xfrm>
            <a:off x="2333974" y="2421553"/>
            <a:ext cx="85432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若包含数据，属性不一样，使用范围不同：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接口里定义的数据只能是公共的静态的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，每个实现接口类共有。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抽象类中的变量是普通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。和普通类的变量一样，是每个实例化的对象各自持有，不是类共有。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b="1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用法不一样：</a:t>
            </a:r>
            <a:endParaRPr kumimoji="1" lang="en-US" altLang="zh-CN" sz="2400" b="1" u="sng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一个类可以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implements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一个类只能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extends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不管是抽象类还是普通类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6072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928532" y="804672"/>
            <a:ext cx="10590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如何选择使用普通类，接口或抽象类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956816" y="2359152"/>
            <a:ext cx="9948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如果是普通父子关系，就用普通类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如果你想强制子类去实现一个方法，但彼此还是形成了“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”的父子关系，那就用抽象类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如果你只想一个类实现一些抽取出来的方法，而不需要继承属性，那</a:t>
            </a:r>
            <a:r>
              <a:rPr kumimoji="1" lang="zh-CN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就用接口。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现实中，抽象类用的不多，因为它处于 普通父类和接口之间。后两者用的最多。大家主要把学习焦点放在普通类和接口中即可</a:t>
            </a:r>
          </a:p>
        </p:txBody>
      </p:sp>
    </p:spTree>
    <p:extLst>
      <p:ext uri="{BB962C8B-B14F-4D97-AF65-F5344CB8AC3E}">
        <p14:creationId xmlns:p14="http://schemas.microsoft.com/office/powerpoint/2010/main" val="72648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35952" y="822959"/>
            <a:ext cx="8741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类的设计原则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956816" y="2359152"/>
            <a:ext cx="99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结合封装，继承，多态，接口这些概念。按需进行采用选择。</a:t>
            </a:r>
          </a:p>
        </p:txBody>
      </p:sp>
    </p:spTree>
    <p:extLst>
      <p:ext uri="{BB962C8B-B14F-4D97-AF65-F5344CB8AC3E}">
        <p14:creationId xmlns:p14="http://schemas.microsoft.com/office/powerpoint/2010/main" val="1605679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06AE9C-CD2E-654C-823A-C4227D48DE96}"/>
              </a:ext>
            </a:extLst>
          </p:cNvPr>
          <p:cNvSpPr txBox="1"/>
          <p:nvPr/>
        </p:nvSpPr>
        <p:spPr>
          <a:xfrm>
            <a:off x="1517904" y="2921168"/>
            <a:ext cx="99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zh-CN" altLang="en-US" sz="60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2502446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38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609344" y="1682496"/>
            <a:ext cx="92537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直观的定义：</a:t>
            </a:r>
            <a:r>
              <a:rPr kumimoji="1" lang="zh-CN" altLang="en-US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只声明而没有方法体的方法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形容。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没有方法实现。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  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void method();</a:t>
            </a:r>
          </a:p>
          <a:p>
            <a:pPr lvl="1"/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用法： 抽象方法只保留方法的功能，具体的执行，交给继承抽象类的子类，由子类重写抽象方法。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24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抽象方法需要注意的几点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1B0394-5035-0C4B-8A38-2B1CCA2CFC38}"/>
              </a:ext>
            </a:extLst>
          </p:cNvPr>
          <p:cNvSpPr txBox="1"/>
          <p:nvPr/>
        </p:nvSpPr>
        <p:spPr>
          <a:xfrm>
            <a:off x="1761048" y="2624096"/>
            <a:ext cx="9253728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如果子类继承抽象类，并重写了父类的所有的抽象方法，则此子类不是抽象类，可以实例化的。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如果子类继承抽象类，没有重写父类中所有的抽象方法，意味着子类中还有抽象方法，那么此子类必须必须声明为抽象的。</a:t>
            </a:r>
          </a:p>
        </p:txBody>
      </p:sp>
    </p:spTree>
    <p:extLst>
      <p:ext uri="{BB962C8B-B14F-4D97-AF65-F5344CB8AC3E}">
        <p14:creationId xmlns:p14="http://schemas.microsoft.com/office/powerpoint/2010/main" val="407410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779336" y="2039835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直观定义：包含抽象方法的类，其他和普通类一样。声明时候多一个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关键字修饰。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格式：  </a:t>
            </a:r>
            <a:r>
              <a:rPr kumimoji="1" lang="en-US" altLang="zh-CN" sz="24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类名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FF940-CD29-5F4C-996D-E543226C3730}"/>
              </a:ext>
            </a:extLst>
          </p:cNvPr>
          <p:cNvSpPr txBox="1"/>
          <p:nvPr/>
        </p:nvSpPr>
        <p:spPr>
          <a:xfrm>
            <a:off x="8863584" y="4504986"/>
            <a:ext cx="1627632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看示例代码：</a:t>
            </a:r>
            <a:r>
              <a:rPr kumimoji="1" lang="en-US" altLang="zh-CN" dirty="0">
                <a:solidFill>
                  <a:schemeClr val="bg1"/>
                </a:solidFill>
              </a:rPr>
              <a:t>Person,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Student,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Teacher3</a:t>
            </a:r>
            <a:r>
              <a:rPr kumimoji="1" lang="zh-CN" altLang="en-US" dirty="0">
                <a:solidFill>
                  <a:schemeClr val="bg1"/>
                </a:solidFill>
              </a:rPr>
              <a:t>个类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99285A-0E14-3245-86B3-38CB537B1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336" y="3429000"/>
            <a:ext cx="4316664" cy="33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抽象类需要注意的几点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不可被实例化 ，也就是说不能直接用来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抽象类是有构造器的（所有类都有构造器）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抽象方法所在的类，一定是抽象类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如果一个子类没有实现父类中的抽象方法，则子类也成为了一个抽象类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抽象类可以没有抽象方法的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7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157984" y="713232"/>
            <a:ext cx="856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：为什么要使用抽象类？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633728" y="2103120"/>
            <a:ext cx="8924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通过继承它实现多态，预先定义好接口，实现重用性。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普通类作为父类和抽象类作为父类的区别：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普通类不强制子类去重写父类的方法，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抽象类是强制的，子类必须实现父类的方法，不然你也是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，没法创建对象。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51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686024" y="631327"/>
            <a:ext cx="9842688" cy="157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思考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：既然抽象类不能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对象，那为何要有构造函数呢？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54F89-5FA8-2F47-8710-58E04A67980C}"/>
              </a:ext>
            </a:extLst>
          </p:cNvPr>
          <p:cNvSpPr txBox="1"/>
          <p:nvPr/>
        </p:nvSpPr>
        <p:spPr>
          <a:xfrm>
            <a:off x="1925640" y="2671718"/>
            <a:ext cx="8924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虽然抽象类不能用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实例化，但当你实例化抽象类子类的时候抽象类是会被实例化的，子类的构造函数可以用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super()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方法来调用抽象类中的构造方法，来初始化抽象类中的数据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形 4" descr="有想法的人">
            <a:extLst>
              <a:ext uri="{FF2B5EF4-FFF2-40B4-BE49-F238E27FC236}">
                <a16:creationId xmlns:a16="http://schemas.microsoft.com/office/drawing/2014/main" id="{7F3B36B9-F0B9-9E45-94DD-7ADB20404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7416" y="2289660"/>
            <a:ext cx="914400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3A5FC1-C9E9-4A44-8E04-CC041A2FC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88" y="4130266"/>
            <a:ext cx="5384612" cy="23505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255CC5-1257-7B4C-9137-AF2FBA1F5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368" y="4118496"/>
            <a:ext cx="5023800" cy="236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21465</TotalTime>
  <Words>2775</Words>
  <Application>Microsoft Macintosh PowerPoint</Application>
  <PresentationFormat>宽屏</PresentationFormat>
  <Paragraphs>310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959</cp:revision>
  <dcterms:created xsi:type="dcterms:W3CDTF">2019-09-24T01:18:33Z</dcterms:created>
  <dcterms:modified xsi:type="dcterms:W3CDTF">2020-04-14T02:36:56Z</dcterms:modified>
</cp:coreProperties>
</file>