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6" r:id="rId3"/>
    <p:sldId id="304" r:id="rId4"/>
    <p:sldId id="303" r:id="rId5"/>
    <p:sldId id="305" r:id="rId6"/>
    <p:sldId id="308" r:id="rId7"/>
    <p:sldId id="306" r:id="rId8"/>
    <p:sldId id="307" r:id="rId9"/>
    <p:sldId id="288" r:id="rId10"/>
    <p:sldId id="309" r:id="rId11"/>
    <p:sldId id="270" r:id="rId12"/>
    <p:sldId id="296" r:id="rId13"/>
    <p:sldId id="297" r:id="rId14"/>
    <p:sldId id="298" r:id="rId15"/>
    <p:sldId id="299" r:id="rId16"/>
    <p:sldId id="301" r:id="rId17"/>
    <p:sldId id="311" r:id="rId18"/>
    <p:sldId id="310" r:id="rId19"/>
    <p:sldId id="302" r:id="rId20"/>
    <p:sldId id="312" r:id="rId21"/>
    <p:sldId id="313" r:id="rId22"/>
    <p:sldId id="315" r:id="rId23"/>
    <p:sldId id="316" r:id="rId24"/>
    <p:sldId id="314" r:id="rId25"/>
    <p:sldId id="317" r:id="rId26"/>
    <p:sldId id="279" r:id="rId27"/>
    <p:sldId id="31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03"/>
            <p14:sldId id="305"/>
            <p14:sldId id="308"/>
            <p14:sldId id="306"/>
            <p14:sldId id="307"/>
            <p14:sldId id="288"/>
            <p14:sldId id="309"/>
            <p14:sldId id="270"/>
            <p14:sldId id="296"/>
            <p14:sldId id="297"/>
            <p14:sldId id="298"/>
            <p14:sldId id="299"/>
            <p14:sldId id="301"/>
            <p14:sldId id="311"/>
            <p14:sldId id="310"/>
            <p14:sldId id="302"/>
            <p14:sldId id="312"/>
            <p14:sldId id="313"/>
            <p14:sldId id="315"/>
            <p14:sldId id="316"/>
            <p14:sldId id="314"/>
            <p14:sldId id="317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07"/>
  </p:normalViewPr>
  <p:slideViewPr>
    <p:cSldViewPr snapToGrid="0" snapToObjects="1">
      <p:cViewPr>
        <p:scale>
          <a:sx n="63" d="100"/>
          <a:sy n="63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8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0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76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1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11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80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52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6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707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64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99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907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70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2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3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9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方法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025295"/>
            <a:ext cx="7443216" cy="38907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回顾刚才的例子：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当相同逻辑功能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在</a:t>
            </a:r>
            <a:r>
              <a:rPr kumimoji="1" lang="zh-CN" altLang="en-US" sz="2800" u="sng" dirty="0">
                <a:solidFill>
                  <a:srgbClr val="00B050"/>
                </a:solidFill>
                <a:ea typeface="Microsoft YaHei" panose="020B0503020204020204" pitchFamily="34" charset="-122"/>
              </a:rPr>
              <a:t>不同地方被调用</a:t>
            </a:r>
            <a:r>
              <a:rPr kumimoji="1" lang="zh-CN" altLang="en-US" sz="2800" u="sng" dirty="0">
                <a:ea typeface="Microsoft YaHei" panose="020B0503020204020204" pitchFamily="34" charset="-122"/>
              </a:rPr>
              <a:t>的时候，为了避免重复代码，我们把这部分相同的逻辑统一写到一个方法里，然后它可以被反复调用而不用重复写，还利于后期维护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4D264-8863-EA43-88F5-E7164008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48" y="2666365"/>
            <a:ext cx="8148703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如何定义并调用方法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40931-2A65-D049-AFF8-1A724DC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" y="1888490"/>
            <a:ext cx="10747667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4.Void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方法是所有方法中的其中一类，只不过它没有返回值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常用于 打印，转变全局变量，转变传入的引用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以引用方式传入参数，后面会讲以值的方式传入参数，这是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种不同的方式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ED669-7580-E546-A3A0-E4AC19AFDC77}"/>
              </a:ext>
            </a:extLst>
          </p:cNvPr>
          <p:cNvSpPr txBox="1"/>
          <p:nvPr/>
        </p:nvSpPr>
        <p:spPr>
          <a:xfrm>
            <a:off x="2193594" y="5541955"/>
            <a:ext cx="814370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举例： 打印成绩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50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当调用带参数的方法时，实参的值传递给形参，这个过程称为按值传递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(pass by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va!ue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将该变童的值传递给形参。</a:t>
            </a:r>
            <a:r>
              <a:rPr kumimoji="1" lang="zh-CN" altLang="en-US" sz="2800" u="sng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无论形参在方法中是 否改变，该变量都不受影响。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516FFF-C307-994E-B74D-777D7738C653}"/>
              </a:ext>
            </a:extLst>
          </p:cNvPr>
          <p:cNvSpPr txBox="1"/>
          <p:nvPr/>
        </p:nvSpPr>
        <p:spPr>
          <a:xfrm>
            <a:off x="1889760" y="5811520"/>
            <a:ext cx="72948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上代码，参考书中例子 的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swap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endParaRPr kumimoji="1"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7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3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学之前，想一想： 重载方法的存在意义是什么？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49CF8-D1E6-FA41-8CA9-BB25CC09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630" y="2975610"/>
            <a:ext cx="3441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类型最大值的函数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那如果我想要取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类型的函数呢，但我希望名字不要改，因为方法名字体现了方法的功能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于是 同名但不同参数的 重载函数就出现了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78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重载方法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671195"/>
            <a:ext cx="8728364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重载方法：使用同样的名字来定义不同方法，只要它们的函数签名是不 同的。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函数签名：包括函数名，参数的数量、类型和顺序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a,double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print(int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CF86B4-74B4-0648-A212-2B011FBF298A}"/>
              </a:ext>
            </a:extLst>
          </p:cNvPr>
          <p:cNvSpPr txBox="1"/>
          <p:nvPr/>
        </p:nvSpPr>
        <p:spPr>
          <a:xfrm>
            <a:off x="7762240" y="4771306"/>
            <a:ext cx="401039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 书中 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TestMethodOverloading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4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如何自顶向下地设计系统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两种 思维大家会受益终身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0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982729" y="1135498"/>
            <a:ext cx="7443216" cy="763405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方法的存在意义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如何调用方法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按值作为参数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重载方法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如何自顶向下地设计系统</a:t>
            </a: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或方法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自上而下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08000" y="2865120"/>
            <a:ext cx="49174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定义：先从总体出发，然后逐步分解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思维导图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金字塔思维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F4E62-9FC7-5345-91C2-B22BE103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1651000"/>
            <a:ext cx="6159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4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自下而上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568960" y="2153920"/>
            <a:ext cx="11440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定义：先从局部出发，然后逐步往上汇总，最终形成整体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例子：群体智能，比如蚁群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每个蚂蚁做好自己的事情，然后整体就自然而然好了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自治区： 加入区 由镇组成，镇由村组成，如果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村自治好了，镇管理人员就几乎没事了，镇因为村的好而好；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镇好了，区也好了，区的管理人员也没事了。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这也是世界上一些地区的管理方式。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37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DADF3B-9548-1542-971B-D22531D0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0" y="-2145"/>
            <a:ext cx="3168929" cy="68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微信为例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CB8C4B-DC78-AF4A-AECC-58DCD8B236BD}"/>
              </a:ext>
            </a:extLst>
          </p:cNvPr>
          <p:cNvSpPr txBox="1"/>
          <p:nvPr/>
        </p:nvSpPr>
        <p:spPr>
          <a:xfrm>
            <a:off x="1731818" y="2015173"/>
            <a:ext cx="8728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以微信为例：假设你作为腾讯 微信团队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/android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的负责人。你很牛逼啊，你需要实现微信这个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的功能，你怎么设计呢？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72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7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如何自顶向下地设计方法 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7C188-B6E9-2A4B-BB19-53634D110344}"/>
              </a:ext>
            </a:extLst>
          </p:cNvPr>
          <p:cNvSpPr txBox="1"/>
          <p:nvPr/>
        </p:nvSpPr>
        <p:spPr>
          <a:xfrm>
            <a:off x="1158240" y="2654012"/>
            <a:ext cx="3637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App{</a:t>
            </a:r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；</a:t>
            </a:r>
            <a:endParaRPr kumimoji="1" lang="en-US" altLang="zh-CN" sz="2800" dirty="0"/>
          </a:p>
          <a:p>
            <a:r>
              <a:rPr kumimoji="1" lang="zh-CN" altLang="en-US" sz="2800" dirty="0"/>
              <a:t>模块</a:t>
            </a:r>
            <a:r>
              <a:rPr kumimoji="1" lang="en-US" altLang="zh-CN" sz="2800" dirty="0"/>
              <a:t>3…</a:t>
            </a:r>
          </a:p>
          <a:p>
            <a:r>
              <a:rPr kumimoji="1" lang="en-US" altLang="zh-CN" sz="2800" dirty="0"/>
              <a:t>}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224FFA-36C6-7241-BCD3-35EFB4F468AA}"/>
              </a:ext>
            </a:extLst>
          </p:cNvPr>
          <p:cNvSpPr txBox="1"/>
          <p:nvPr/>
        </p:nvSpPr>
        <p:spPr>
          <a:xfrm>
            <a:off x="4124960" y="2072640"/>
            <a:ext cx="751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方法的设计思路类似的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Void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showImageFromWeb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URL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){</a:t>
            </a:r>
          </a:p>
          <a:p>
            <a:r>
              <a:rPr kumimoji="1" lang="en-US" altLang="zh-CN" sz="2800" dirty="0"/>
              <a:t>Validate(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首先验证网址的可靠性</a:t>
            </a:r>
            <a:endParaRPr kumimoji="1" lang="en-US" altLang="zh-CN" sz="2800" dirty="0"/>
          </a:p>
          <a:p>
            <a:r>
              <a:rPr kumimoji="1" lang="en-US" altLang="zh-CN" sz="2800" dirty="0" err="1"/>
              <a:t>fetchImage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url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 去服务器获取图片</a:t>
            </a:r>
            <a:endParaRPr kumimoji="1" lang="en-US" altLang="zh-CN" sz="2800" dirty="0"/>
          </a:p>
          <a:p>
            <a:r>
              <a:rPr kumimoji="1" lang="en-US" altLang="zh-CN" sz="2800" dirty="0" err="1"/>
              <a:t>showOnCurrent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//</a:t>
            </a:r>
            <a:r>
              <a:rPr kumimoji="1" lang="zh-CN" altLang="en-US" sz="2800" dirty="0"/>
              <a:t>显示在当前设备上</a:t>
            </a:r>
            <a:endParaRPr kumimoji="1" lang="en-US" altLang="zh-CN" sz="2800" dirty="0"/>
          </a:p>
          <a:p>
            <a:r>
              <a:rPr kumimoji="1" lang="en-US" altLang="zh-CN" sz="2800" dirty="0"/>
              <a:t>}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22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自己总结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^_^</a:t>
            </a:r>
            <a:endParaRPr kumimoji="1" lang="zh-CN" altLang="en-US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方法存在的意义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5284466" y="2776302"/>
            <a:ext cx="7443216" cy="2304514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如下情景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0DE92A-3138-DD4F-A55D-9DE96C201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01" y="0"/>
            <a:ext cx="4100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C61A07-A623-0548-ABC3-758087BC6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83" y="0"/>
            <a:ext cx="5382954" cy="6802120"/>
          </a:xfrm>
          <a:prstGeom prst="rect">
            <a:avLst/>
          </a:prstGeom>
        </p:spPr>
      </p:pic>
      <p:sp>
        <p:nvSpPr>
          <p:cNvPr id="9" name="五边形 8">
            <a:extLst>
              <a:ext uri="{FF2B5EF4-FFF2-40B4-BE49-F238E27FC236}">
                <a16:creationId xmlns:a16="http://schemas.microsoft.com/office/drawing/2014/main" id="{6D8126BD-2403-FC42-A08B-1971F2B1FE03}"/>
              </a:ext>
            </a:extLst>
          </p:cNvPr>
          <p:cNvSpPr/>
          <p:nvPr/>
        </p:nvSpPr>
        <p:spPr>
          <a:xfrm>
            <a:off x="1807963" y="2766450"/>
            <a:ext cx="2377440" cy="11379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发送消息流程</a:t>
            </a:r>
          </a:p>
        </p:txBody>
      </p:sp>
    </p:spTree>
    <p:extLst>
      <p:ext uri="{BB962C8B-B14F-4D97-AF65-F5344CB8AC3E}">
        <p14:creationId xmlns:p14="http://schemas.microsoft.com/office/powerpoint/2010/main" val="40204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012000" y="2278185"/>
            <a:ext cx="9123360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但是，发送消息的路径只有这一个按钮吗？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>
                <a:ea typeface="Microsoft YaHei" panose="020B0503020204020204" pitchFamily="34" charset="-122"/>
              </a:rPr>
              <a:t>			No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啊！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96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2D3131-6AED-0E42-B0DC-C49F432A5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17" y="0"/>
            <a:ext cx="316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3F5DD9-3551-A943-BC8D-16367F29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1" y="0"/>
            <a:ext cx="316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334415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如果在不同的地方触发同样的功能，都写一遍刚才的发送消息流程，那现实中程序员哥哥姐姐叔叔阿姨的奖金就没了。 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那怎么做能避免这样的窘境吗？  方法指了指自己说 “要靠我”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pic>
        <p:nvPicPr>
          <p:cNvPr id="4" name="图形 3" descr="实心填充的哭泣表情">
            <a:extLst>
              <a:ext uri="{FF2B5EF4-FFF2-40B4-BE49-F238E27FC236}">
                <a16:creationId xmlns:a16="http://schemas.microsoft.com/office/drawing/2014/main" id="{5A4BEFB3-981F-A542-B4EE-5D80D028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240" y="2981007"/>
            <a:ext cx="680720" cy="6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1042</Words>
  <Application>Microsoft Macintosh PowerPoint</Application>
  <PresentationFormat>宽屏</PresentationFormat>
  <Paragraphs>137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247</cp:revision>
  <dcterms:created xsi:type="dcterms:W3CDTF">2019-09-24T01:18:33Z</dcterms:created>
  <dcterms:modified xsi:type="dcterms:W3CDTF">2020-02-10T12:34:39Z</dcterms:modified>
</cp:coreProperties>
</file>