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8" r:id="rId2"/>
    <p:sldId id="266" r:id="rId3"/>
    <p:sldId id="281" r:id="rId4"/>
    <p:sldId id="261" r:id="rId5"/>
    <p:sldId id="260" r:id="rId6"/>
    <p:sldId id="285" r:id="rId7"/>
    <p:sldId id="267" r:id="rId8"/>
    <p:sldId id="270" r:id="rId9"/>
    <p:sldId id="282" r:id="rId10"/>
    <p:sldId id="283" r:id="rId11"/>
    <p:sldId id="284" r:id="rId12"/>
    <p:sldId id="268" r:id="rId13"/>
    <p:sldId id="269" r:id="rId14"/>
    <p:sldId id="272" r:id="rId15"/>
    <p:sldId id="262" r:id="rId16"/>
    <p:sldId id="276" r:id="rId17"/>
    <p:sldId id="277" r:id="rId18"/>
    <p:sldId id="275" r:id="rId19"/>
    <p:sldId id="273" r:id="rId20"/>
    <p:sldId id="278" r:id="rId21"/>
    <p:sldId id="264" r:id="rId22"/>
    <p:sldId id="279" r:id="rId23"/>
    <p:sldId id="26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81"/>
            <p14:sldId id="261"/>
            <p14:sldId id="260"/>
            <p14:sldId id="285"/>
            <p14:sldId id="267"/>
            <p14:sldId id="270"/>
            <p14:sldId id="282"/>
            <p14:sldId id="283"/>
            <p14:sldId id="284"/>
            <p14:sldId id="268"/>
            <p14:sldId id="269"/>
            <p14:sldId id="272"/>
            <p14:sldId id="262"/>
            <p14:sldId id="276"/>
            <p14:sldId id="277"/>
            <p14:sldId id="275"/>
            <p14:sldId id="273"/>
            <p14:sldId id="278"/>
            <p14:sldId id="264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9"/>
    <p:restoredTop sz="63043"/>
  </p:normalViewPr>
  <p:slideViewPr>
    <p:cSldViewPr snapToGrid="0" snapToObjects="1">
      <p:cViewPr varScale="1">
        <p:scale>
          <a:sx n="62" d="100"/>
          <a:sy n="62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547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39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437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761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926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5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683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939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441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562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470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5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56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48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第一节课 绪论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汇编语言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997527" y="3170745"/>
            <a:ext cx="11003220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汇编语言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C745ED-DF34-D342-B366-1489B28F4142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54287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高级语言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246430" y="2630417"/>
            <a:ext cx="11107608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机器语言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汇编语言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高级语言</a:t>
            </a:r>
          </a:p>
        </p:txBody>
      </p:sp>
    </p:spTree>
    <p:extLst>
      <p:ext uri="{BB962C8B-B14F-4D97-AF65-F5344CB8AC3E}">
        <p14:creationId xmlns:p14="http://schemas.microsoft.com/office/powerpoint/2010/main" val="294051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一个数据元素可以由若干个数据项构成，其实不可分割的最小单位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C9F1C-8D9E-5B4D-B72C-4607DE1DDB69}"/>
              </a:ext>
            </a:extLst>
          </p:cNvPr>
          <p:cNvSpPr txBox="1"/>
          <p:nvPr/>
        </p:nvSpPr>
        <p:spPr>
          <a:xfrm>
            <a:off x="1060316" y="4949504"/>
            <a:ext cx="10762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户口本里你的年龄，姓名，出生地点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2A832-49B7-8043-8A96-E30A0A5F5F11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BD4C1E-4944-7840-A855-E43020815F7D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7633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750F13-0022-0C46-8E22-C3D3831976D9}"/>
              </a:ext>
            </a:extLst>
          </p:cNvPr>
          <p:cNvSpPr txBox="1"/>
          <p:nvPr/>
        </p:nvSpPr>
        <p:spPr>
          <a:xfrm>
            <a:off x="1060316" y="2612168"/>
            <a:ext cx="984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相互之间存在一种或者多种关系的数据元素的集合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13A0DF-C087-3646-9689-6CBFDDE40FED}"/>
              </a:ext>
            </a:extLst>
          </p:cNvPr>
          <p:cNvSpPr txBox="1"/>
          <p:nvPr/>
        </p:nvSpPr>
        <p:spPr>
          <a:xfrm>
            <a:off x="1060316" y="4634331"/>
            <a:ext cx="9271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所有同学组成的我们医信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1901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以各个元器件为元素组成的电脑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你所认识的朋友的关系网络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CEBA86-89F6-AC48-BA4E-FAE56B3CD8C5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584A8-4723-3F49-A359-94E250841FE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85026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逻辑结构与物理结构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2155465" y="2402958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2155465" y="3310270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780627-2E17-7841-93BD-0C851F88B3D9}"/>
              </a:ext>
            </a:extLst>
          </p:cNvPr>
          <p:cNvSpPr txBox="1"/>
          <p:nvPr/>
        </p:nvSpPr>
        <p:spPr>
          <a:xfrm>
            <a:off x="2116563" y="4217582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树形结构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3A7A58-EA74-094D-8D1D-824CA39D4FBA}"/>
              </a:ext>
            </a:extLst>
          </p:cNvPr>
          <p:cNvSpPr txBox="1"/>
          <p:nvPr/>
        </p:nvSpPr>
        <p:spPr>
          <a:xfrm>
            <a:off x="2155465" y="5124893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图形结构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DF18BB-EFAF-C342-B8C7-2230103014C2}"/>
              </a:ext>
            </a:extLst>
          </p:cNvPr>
          <p:cNvSpPr txBox="1"/>
          <p:nvPr/>
        </p:nvSpPr>
        <p:spPr>
          <a:xfrm>
            <a:off x="8939033" y="2850845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FE7919-16FB-844A-A8F4-FB946DCB2FC2}"/>
              </a:ext>
            </a:extLst>
          </p:cNvPr>
          <p:cNvSpPr txBox="1"/>
          <p:nvPr/>
        </p:nvSpPr>
        <p:spPr>
          <a:xfrm>
            <a:off x="8939033" y="4542987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链式存储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410C7D7-0722-2043-ABCF-3FC13F2005CC}"/>
              </a:ext>
            </a:extLst>
          </p:cNvPr>
          <p:cNvCxnSpPr/>
          <p:nvPr/>
        </p:nvCxnSpPr>
        <p:spPr>
          <a:xfrm>
            <a:off x="6493549" y="2594344"/>
            <a:ext cx="0" cy="27432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7E55CB9-54D2-534E-8CCD-1F7EF4D8DADA}"/>
              </a:ext>
            </a:extLst>
          </p:cNvPr>
          <p:cNvSpPr txBox="1"/>
          <p:nvPr/>
        </p:nvSpPr>
        <p:spPr>
          <a:xfrm>
            <a:off x="4530073" y="3749749"/>
            <a:ext cx="176500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496FD7-446F-4B4A-B69D-4E0EDCC63D60}"/>
              </a:ext>
            </a:extLst>
          </p:cNvPr>
          <p:cNvSpPr txBox="1"/>
          <p:nvPr/>
        </p:nvSpPr>
        <p:spPr>
          <a:xfrm>
            <a:off x="6720379" y="3749749"/>
            <a:ext cx="178626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</a:t>
            </a:r>
          </a:p>
        </p:txBody>
      </p:sp>
    </p:spTree>
    <p:extLst>
      <p:ext uri="{BB962C8B-B14F-4D97-AF65-F5344CB8AC3E}">
        <p14:creationId xmlns:p14="http://schemas.microsoft.com/office/powerpoint/2010/main" val="39293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逻辑结构之集合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3397"/>
            <a:ext cx="4883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集合中的元素除了属于同一个集合外，它们之间没有其他关系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2E4A41-0E8D-274C-86D0-EF511E074246}"/>
              </a:ext>
            </a:extLst>
          </p:cNvPr>
          <p:cNvSpPr/>
          <p:nvPr/>
        </p:nvSpPr>
        <p:spPr>
          <a:xfrm>
            <a:off x="7102549" y="2033833"/>
            <a:ext cx="4104167" cy="41041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7DB0991-7700-0F4E-9D9C-031425A87902}"/>
              </a:ext>
            </a:extLst>
          </p:cNvPr>
          <p:cNvSpPr/>
          <p:nvPr/>
        </p:nvSpPr>
        <p:spPr>
          <a:xfrm>
            <a:off x="8196593" y="261923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29DF7DB-5294-C54A-80C5-E18C7CBE5AB2}"/>
              </a:ext>
            </a:extLst>
          </p:cNvPr>
          <p:cNvSpPr/>
          <p:nvPr/>
        </p:nvSpPr>
        <p:spPr>
          <a:xfrm>
            <a:off x="7728489" y="3739667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CD4E9B7-F3D1-0D4B-B204-C2036091C4D6}"/>
              </a:ext>
            </a:extLst>
          </p:cNvPr>
          <p:cNvSpPr/>
          <p:nvPr/>
        </p:nvSpPr>
        <p:spPr>
          <a:xfrm>
            <a:off x="8352264" y="47365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95AEB77-6002-0B4A-AAEE-A4EC2492A1AF}"/>
              </a:ext>
            </a:extLst>
          </p:cNvPr>
          <p:cNvSpPr/>
          <p:nvPr/>
        </p:nvSpPr>
        <p:spPr>
          <a:xfrm>
            <a:off x="9467602" y="256051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902768-67A8-7B44-A446-C08021D93C29}"/>
              </a:ext>
            </a:extLst>
          </p:cNvPr>
          <p:cNvSpPr/>
          <p:nvPr/>
        </p:nvSpPr>
        <p:spPr>
          <a:xfrm>
            <a:off x="9601230" y="464944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E182D15-68AB-5145-A6BD-99289AB34A98}"/>
              </a:ext>
            </a:extLst>
          </p:cNvPr>
          <p:cNvSpPr/>
          <p:nvPr/>
        </p:nvSpPr>
        <p:spPr>
          <a:xfrm>
            <a:off x="9966523" y="36049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560EAD8-8672-0548-88A6-9F80473069B0}"/>
              </a:ext>
            </a:extLst>
          </p:cNvPr>
          <p:cNvSpPr/>
          <p:nvPr/>
        </p:nvSpPr>
        <p:spPr>
          <a:xfrm>
            <a:off x="8821588" y="3616156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8BBC7D-691C-794A-8C5B-601C1119CBA3}"/>
              </a:ext>
            </a:extLst>
          </p:cNvPr>
          <p:cNvSpPr txBox="1"/>
          <p:nvPr/>
        </p:nvSpPr>
        <p:spPr>
          <a:xfrm>
            <a:off x="1060316" y="4736584"/>
            <a:ext cx="5558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公交车上的乘客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假设他们彼此不认识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EDD751B5-5FE5-1648-8324-D07DD55BFDEE}"/>
              </a:ext>
            </a:extLst>
          </p:cNvPr>
          <p:cNvCxnSpPr/>
          <p:nvPr/>
        </p:nvCxnSpPr>
        <p:spPr>
          <a:xfrm>
            <a:off x="6438819" y="2965487"/>
            <a:ext cx="0" cy="264850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46E39FF-6C96-3F4A-9006-82A11DB8025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FA2ACC-6A32-D847-B638-40BC77891D9C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49470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逻辑结构之线性结构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53068" y="2735580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元素一对一的关系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19490AE7-2CA5-5742-BBC5-CC4EC40E0105}"/>
              </a:ext>
            </a:extLst>
          </p:cNvPr>
          <p:cNvSpPr/>
          <p:nvPr/>
        </p:nvSpPr>
        <p:spPr>
          <a:xfrm>
            <a:off x="7212423" y="2550495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D7CEE69-3AB9-0043-9AF6-7880DFC1B62B}"/>
              </a:ext>
            </a:extLst>
          </p:cNvPr>
          <p:cNvSpPr/>
          <p:nvPr/>
        </p:nvSpPr>
        <p:spPr>
          <a:xfrm>
            <a:off x="8405039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A3802B9-724B-0F41-8B8B-671C2A50B0EA}"/>
              </a:ext>
            </a:extLst>
          </p:cNvPr>
          <p:cNvSpPr/>
          <p:nvPr/>
        </p:nvSpPr>
        <p:spPr>
          <a:xfrm>
            <a:off x="10703441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72DE78F4-9398-7444-B4C7-82B6FB558A91}"/>
              </a:ext>
            </a:extLst>
          </p:cNvPr>
          <p:cNvSpPr/>
          <p:nvPr/>
        </p:nvSpPr>
        <p:spPr>
          <a:xfrm>
            <a:off x="9608286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784B94-8FC2-DB46-BA7E-BF3630C840DA}"/>
              </a:ext>
            </a:extLst>
          </p:cNvPr>
          <p:cNvCxnSpPr>
            <a:stCxn id="3" idx="3"/>
          </p:cNvCxnSpPr>
          <p:nvPr/>
        </p:nvCxnSpPr>
        <p:spPr>
          <a:xfrm>
            <a:off x="7765316" y="2826942"/>
            <a:ext cx="639723" cy="1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D4014F8-E349-854B-9582-684CEFA7CD6F}"/>
              </a:ext>
            </a:extLst>
          </p:cNvPr>
          <p:cNvCxnSpPr>
            <a:stCxn id="10" idx="3"/>
          </p:cNvCxnSpPr>
          <p:nvPr/>
        </p:nvCxnSpPr>
        <p:spPr>
          <a:xfrm flipV="1">
            <a:off x="8957932" y="2826941"/>
            <a:ext cx="650354" cy="12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83E119F-B4AC-FF4C-9612-8BF0F5A6722D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10161179" y="2839838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E0DDB7B-06EF-304D-88C0-8EC9360E3260}"/>
              </a:ext>
            </a:extLst>
          </p:cNvPr>
          <p:cNvSpPr/>
          <p:nvPr/>
        </p:nvSpPr>
        <p:spPr>
          <a:xfrm>
            <a:off x="10703441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777960D3-50F7-3946-AEA8-FB21D2B9B5AE}"/>
              </a:ext>
            </a:extLst>
          </p:cNvPr>
          <p:cNvSpPr/>
          <p:nvPr/>
        </p:nvSpPr>
        <p:spPr>
          <a:xfrm>
            <a:off x="9608286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C01A6B24-7E6E-424E-B9D0-6FF057FBB454}"/>
              </a:ext>
            </a:extLst>
          </p:cNvPr>
          <p:cNvSpPr/>
          <p:nvPr/>
        </p:nvSpPr>
        <p:spPr>
          <a:xfrm>
            <a:off x="8397065" y="3800012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2825CE1-77B4-E946-8D91-BFCBF5D723D6}"/>
              </a:ext>
            </a:extLst>
          </p:cNvPr>
          <p:cNvSpPr/>
          <p:nvPr/>
        </p:nvSpPr>
        <p:spPr>
          <a:xfrm>
            <a:off x="7301910" y="3800013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437D65B2-1122-B747-900F-993EB858939E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10979888" y="3116284"/>
            <a:ext cx="0" cy="68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5FB0D54-72B8-F34B-89A4-7FD3F888F466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>
            <a:off x="10161179" y="4076461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527B7B72-6484-1547-8A13-ED5E84BF7923}"/>
              </a:ext>
            </a:extLst>
          </p:cNvPr>
          <p:cNvCxnSpPr>
            <a:stCxn id="26" idx="1"/>
            <a:endCxn id="27" idx="3"/>
          </p:cNvCxnSpPr>
          <p:nvPr/>
        </p:nvCxnSpPr>
        <p:spPr>
          <a:xfrm flipH="1" flipV="1">
            <a:off x="8949958" y="4076459"/>
            <a:ext cx="6583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1C3762E-D05B-8A4A-9014-66D6C3EB293F}"/>
              </a:ext>
            </a:extLst>
          </p:cNvPr>
          <p:cNvCxnSpPr>
            <a:stCxn id="27" idx="1"/>
            <a:endCxn id="28" idx="3"/>
          </p:cNvCxnSpPr>
          <p:nvPr/>
        </p:nvCxnSpPr>
        <p:spPr>
          <a:xfrm flipH="1">
            <a:off x="7854803" y="4076459"/>
            <a:ext cx="5422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22A4F09-EAEC-444A-99DB-AFB8D9FACC44}"/>
              </a:ext>
            </a:extLst>
          </p:cNvPr>
          <p:cNvSpPr txBox="1"/>
          <p:nvPr/>
        </p:nvSpPr>
        <p:spPr>
          <a:xfrm>
            <a:off x="1053068" y="4614514"/>
            <a:ext cx="3763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食堂排队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贪吃蛇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F6ACACA-C4ED-1045-B962-38FBFA36EDDC}"/>
              </a:ext>
            </a:extLst>
          </p:cNvPr>
          <p:cNvCxnSpPr>
            <a:cxnSpLocks/>
          </p:cNvCxnSpPr>
          <p:nvPr/>
        </p:nvCxnSpPr>
        <p:spPr>
          <a:xfrm>
            <a:off x="6096000" y="2563391"/>
            <a:ext cx="0" cy="27436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87A520C-8818-E348-AC3C-290C565CB1C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22E9D5-7BDF-BA4A-BB96-4277D18769E1}"/>
              </a:ext>
            </a:extLst>
          </p:cNvPr>
          <p:cNvSpPr txBox="1"/>
          <p:nvPr/>
        </p:nvSpPr>
        <p:spPr>
          <a:xfrm>
            <a:off x="538718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43619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逻辑结构之树形结构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16647" y="2593819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一对多的关系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66D452F-C85C-C749-8A03-9312B4F36A08}"/>
              </a:ext>
            </a:extLst>
          </p:cNvPr>
          <p:cNvSpPr/>
          <p:nvPr/>
        </p:nvSpPr>
        <p:spPr>
          <a:xfrm>
            <a:off x="9544370" y="2389508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877E317-3F43-854B-B689-423CD1A8B837}"/>
              </a:ext>
            </a:extLst>
          </p:cNvPr>
          <p:cNvSpPr/>
          <p:nvPr/>
        </p:nvSpPr>
        <p:spPr>
          <a:xfrm>
            <a:off x="8776065" y="33705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248DBF4-1BD9-9C4F-81DC-FCEC192FDF62}"/>
              </a:ext>
            </a:extLst>
          </p:cNvPr>
          <p:cNvSpPr/>
          <p:nvPr/>
        </p:nvSpPr>
        <p:spPr>
          <a:xfrm>
            <a:off x="10543539" y="33705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1FDE13-6DA0-6240-B5BD-41E92C9FD460}"/>
              </a:ext>
            </a:extLst>
          </p:cNvPr>
          <p:cNvSpPr/>
          <p:nvPr/>
        </p:nvSpPr>
        <p:spPr>
          <a:xfrm>
            <a:off x="8161357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DAD4A9-E266-C84E-843B-E8DF4E6F2BD6}"/>
              </a:ext>
            </a:extLst>
          </p:cNvPr>
          <p:cNvSpPr/>
          <p:nvPr/>
        </p:nvSpPr>
        <p:spPr>
          <a:xfrm>
            <a:off x="9299285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D2347EF-5528-1640-9800-63486F45B558}"/>
              </a:ext>
            </a:extLst>
          </p:cNvPr>
          <p:cNvSpPr/>
          <p:nvPr/>
        </p:nvSpPr>
        <p:spPr>
          <a:xfrm>
            <a:off x="10067590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E84C1E0-382D-284E-BF72-4D03C4893E73}"/>
              </a:ext>
            </a:extLst>
          </p:cNvPr>
          <p:cNvSpPr/>
          <p:nvPr/>
        </p:nvSpPr>
        <p:spPr>
          <a:xfrm>
            <a:off x="11164873" y="4293889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BDEB58B-9DB5-A04E-BA03-F6179777C325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9222661" y="2836104"/>
            <a:ext cx="398333" cy="61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276C912-19E1-CD4C-9E66-1B66B8EF585B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8607953" y="3893741"/>
            <a:ext cx="321709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E292E97-120B-554D-B84F-130A103E957E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9990966" y="2836104"/>
            <a:ext cx="629197" cy="61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E2143F9D-00F0-6A4D-AD4F-0DDA948D6103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9222661" y="3817117"/>
            <a:ext cx="338234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0E4FDAB-6F35-9D41-A340-1E72E5175B0F}"/>
              </a:ext>
            </a:extLst>
          </p:cNvPr>
          <p:cNvCxnSpPr>
            <a:stCxn id="6" idx="4"/>
            <a:endCxn id="10" idx="7"/>
          </p:cNvCxnSpPr>
          <p:nvPr/>
        </p:nvCxnSpPr>
        <p:spPr>
          <a:xfrm flipH="1">
            <a:off x="10514186" y="3893741"/>
            <a:ext cx="290963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6D9DD90-62D5-6447-B671-7DC0DF530A12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0990135" y="3817117"/>
            <a:ext cx="436348" cy="47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78081CB-D7AD-1E4B-86F3-85808FD2D75A}"/>
              </a:ext>
            </a:extLst>
          </p:cNvPr>
          <p:cNvSpPr txBox="1"/>
          <p:nvPr/>
        </p:nvSpPr>
        <p:spPr>
          <a:xfrm>
            <a:off x="1058710" y="4274460"/>
            <a:ext cx="3891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学校领导管理层级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家谱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841BE36-5641-C84F-9C85-E85D2F0A0D36}"/>
              </a:ext>
            </a:extLst>
          </p:cNvPr>
          <p:cNvCxnSpPr/>
          <p:nvPr/>
        </p:nvCxnSpPr>
        <p:spPr>
          <a:xfrm>
            <a:off x="6358270" y="2523461"/>
            <a:ext cx="0" cy="27552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F600341-63B8-AF4D-BAD6-2BF8E74E337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BBA129-64B8-EB48-81CB-81BAD9DD0A08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775958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逻辑结构之图形结构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60316" y="2639063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多对多的关系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00C279D-4053-1F4A-9B90-9D3F5E0C5FF4}"/>
              </a:ext>
            </a:extLst>
          </p:cNvPr>
          <p:cNvSpPr/>
          <p:nvPr/>
        </p:nvSpPr>
        <p:spPr>
          <a:xfrm>
            <a:off x="9207795" y="2523461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142F24C-B1ED-544A-9772-6A0B15BA7EF3}"/>
              </a:ext>
            </a:extLst>
          </p:cNvPr>
          <p:cNvSpPr/>
          <p:nvPr/>
        </p:nvSpPr>
        <p:spPr>
          <a:xfrm>
            <a:off x="7814928" y="2672316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9E102D9-E4A4-5A41-83FC-A825A645DE61}"/>
              </a:ext>
            </a:extLst>
          </p:cNvPr>
          <p:cNvSpPr/>
          <p:nvPr/>
        </p:nvSpPr>
        <p:spPr>
          <a:xfrm>
            <a:off x="10911496" y="2140688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84851CA-7BB1-9443-A12E-F39B66EC1707}"/>
              </a:ext>
            </a:extLst>
          </p:cNvPr>
          <p:cNvSpPr/>
          <p:nvPr/>
        </p:nvSpPr>
        <p:spPr>
          <a:xfrm>
            <a:off x="8867551" y="3761739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E2AFB24-A235-F248-B526-FE8871877B77}"/>
              </a:ext>
            </a:extLst>
          </p:cNvPr>
          <p:cNvSpPr/>
          <p:nvPr/>
        </p:nvSpPr>
        <p:spPr>
          <a:xfrm>
            <a:off x="8293392" y="4584443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C2F58D-0960-1B4F-B035-46F9C6E87BAB}"/>
              </a:ext>
            </a:extLst>
          </p:cNvPr>
          <p:cNvSpPr/>
          <p:nvPr/>
        </p:nvSpPr>
        <p:spPr>
          <a:xfrm>
            <a:off x="9990010" y="4802410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06014A-369D-A445-AF4E-FA6EE19454E7}"/>
              </a:ext>
            </a:extLst>
          </p:cNvPr>
          <p:cNvSpPr/>
          <p:nvPr/>
        </p:nvSpPr>
        <p:spPr>
          <a:xfrm>
            <a:off x="10501816" y="3654057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EF50E52-0D2E-C24E-9DB5-32C564ECC319}"/>
              </a:ext>
            </a:extLst>
          </p:cNvPr>
          <p:cNvCxnSpPr>
            <a:stCxn id="13" idx="6"/>
            <a:endCxn id="5" idx="2"/>
          </p:cNvCxnSpPr>
          <p:nvPr/>
        </p:nvCxnSpPr>
        <p:spPr>
          <a:xfrm flipV="1">
            <a:off x="8346556" y="2789275"/>
            <a:ext cx="861239" cy="14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974061DE-76B9-7343-9E9E-DCA9BB32C320}"/>
              </a:ext>
            </a:extLst>
          </p:cNvPr>
          <p:cNvCxnSpPr>
            <a:stCxn id="5" idx="6"/>
            <a:endCxn id="14" idx="3"/>
          </p:cNvCxnSpPr>
          <p:nvPr/>
        </p:nvCxnSpPr>
        <p:spPr>
          <a:xfrm flipV="1">
            <a:off x="9739423" y="2594461"/>
            <a:ext cx="1249928" cy="19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97D093B-B591-674E-818A-EED2FC05D9BE}"/>
              </a:ext>
            </a:extLst>
          </p:cNvPr>
          <p:cNvCxnSpPr>
            <a:stCxn id="14" idx="4"/>
            <a:endCxn id="18" idx="0"/>
          </p:cNvCxnSpPr>
          <p:nvPr/>
        </p:nvCxnSpPr>
        <p:spPr>
          <a:xfrm flipH="1">
            <a:off x="10767630" y="2672316"/>
            <a:ext cx="409680" cy="98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6B362712-4335-2B40-9F1F-16C0BCDC4E5D}"/>
              </a:ext>
            </a:extLst>
          </p:cNvPr>
          <p:cNvCxnSpPr>
            <a:stCxn id="13" idx="5"/>
          </p:cNvCxnSpPr>
          <p:nvPr/>
        </p:nvCxnSpPr>
        <p:spPr>
          <a:xfrm>
            <a:off x="8268701" y="3126089"/>
            <a:ext cx="864664" cy="79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E3BF2E2-339B-6E45-B37E-E1E326719110}"/>
              </a:ext>
            </a:extLst>
          </p:cNvPr>
          <p:cNvCxnSpPr>
            <a:stCxn id="5" idx="4"/>
            <a:endCxn id="15" idx="0"/>
          </p:cNvCxnSpPr>
          <p:nvPr/>
        </p:nvCxnSpPr>
        <p:spPr>
          <a:xfrm flipH="1">
            <a:off x="9133365" y="3055089"/>
            <a:ext cx="340244" cy="70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C52B32E-9877-0F4D-B9B4-CBD101254CED}"/>
              </a:ext>
            </a:extLst>
          </p:cNvPr>
          <p:cNvCxnSpPr>
            <a:stCxn id="5" idx="4"/>
            <a:endCxn id="18" idx="1"/>
          </p:cNvCxnSpPr>
          <p:nvPr/>
        </p:nvCxnSpPr>
        <p:spPr>
          <a:xfrm>
            <a:off x="9473609" y="3055089"/>
            <a:ext cx="1106062" cy="67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808027C6-F506-334A-A3FB-9719034AEB8F}"/>
              </a:ext>
            </a:extLst>
          </p:cNvPr>
          <p:cNvCxnSpPr>
            <a:stCxn id="15" idx="6"/>
          </p:cNvCxnSpPr>
          <p:nvPr/>
        </p:nvCxnSpPr>
        <p:spPr>
          <a:xfrm flipV="1">
            <a:off x="9399179" y="3802912"/>
            <a:ext cx="1102637" cy="22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6E9B9927-9127-CE43-9DAC-BF07C32194C4}"/>
              </a:ext>
            </a:extLst>
          </p:cNvPr>
          <p:cNvCxnSpPr>
            <a:stCxn id="13" idx="4"/>
            <a:endCxn id="16" idx="1"/>
          </p:cNvCxnSpPr>
          <p:nvPr/>
        </p:nvCxnSpPr>
        <p:spPr>
          <a:xfrm>
            <a:off x="8080742" y="3203944"/>
            <a:ext cx="290505" cy="145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BA14F345-797D-5845-9346-0A0AD245E894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825020" y="4850257"/>
            <a:ext cx="1164990" cy="21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421BC171-BFCD-8B48-8E98-35C057451BBB}"/>
              </a:ext>
            </a:extLst>
          </p:cNvPr>
          <p:cNvCxnSpPr>
            <a:stCxn id="18" idx="4"/>
            <a:endCxn id="17" idx="7"/>
          </p:cNvCxnSpPr>
          <p:nvPr/>
        </p:nvCxnSpPr>
        <p:spPr>
          <a:xfrm flipH="1">
            <a:off x="10443783" y="4185685"/>
            <a:ext cx="323847" cy="69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18BA4D9C-DC96-9941-8FF3-C336AF98E8E5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9321324" y="4215512"/>
            <a:ext cx="746541" cy="66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EC039046-EF5E-BD47-8A1E-30FA679EB76E}"/>
              </a:ext>
            </a:extLst>
          </p:cNvPr>
          <p:cNvCxnSpPr/>
          <p:nvPr/>
        </p:nvCxnSpPr>
        <p:spPr>
          <a:xfrm>
            <a:off x="6387912" y="2691868"/>
            <a:ext cx="0" cy="26421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568CB30-CAA3-584C-AC33-D8F1937E38E2}"/>
              </a:ext>
            </a:extLst>
          </p:cNvPr>
          <p:cNvSpPr txBox="1"/>
          <p:nvPr/>
        </p:nvSpPr>
        <p:spPr>
          <a:xfrm>
            <a:off x="1060316" y="4850257"/>
            <a:ext cx="4040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朋友圈关系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地图上各个地里坐标间的关系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32162B-6EF7-5948-9041-B182B66CF6C5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C3E9F9-1AB3-6347-9842-4567B3713F4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971374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物理结构之顺序存储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629617"/>
            <a:ext cx="5305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数据放在地址连续的存储单元内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0408F1-AB85-AA40-9C08-0F289E060179}"/>
              </a:ext>
            </a:extLst>
          </p:cNvPr>
          <p:cNvSpPr/>
          <p:nvPr/>
        </p:nvSpPr>
        <p:spPr>
          <a:xfrm>
            <a:off x="2874410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宿舍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67DE27-35C6-C347-915F-E686D62FE512}"/>
              </a:ext>
            </a:extLst>
          </p:cNvPr>
          <p:cNvSpPr/>
          <p:nvPr/>
        </p:nvSpPr>
        <p:spPr>
          <a:xfrm>
            <a:off x="4235378" y="5369268"/>
            <a:ext cx="1360968" cy="102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宿舍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F8F16D-F7FC-674A-A7F9-8131D3344ABD}"/>
              </a:ext>
            </a:extLst>
          </p:cNvPr>
          <p:cNvSpPr/>
          <p:nvPr/>
        </p:nvSpPr>
        <p:spPr>
          <a:xfrm>
            <a:off x="5596346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宿舍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C5FC2-EF2F-D841-9339-022D72B4AD70}"/>
              </a:ext>
            </a:extLst>
          </p:cNvPr>
          <p:cNvSpPr/>
          <p:nvPr/>
        </p:nvSpPr>
        <p:spPr>
          <a:xfrm>
            <a:off x="6957314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宿舍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00F6A7-CC21-094B-B73E-BABF1539766F}"/>
              </a:ext>
            </a:extLst>
          </p:cNvPr>
          <p:cNvSpPr/>
          <p:nvPr/>
        </p:nvSpPr>
        <p:spPr>
          <a:xfrm>
            <a:off x="8318282" y="5369269"/>
            <a:ext cx="1360968" cy="103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宿舍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D2E7CA-F7F0-D74F-82D6-C6943CD00844}"/>
              </a:ext>
            </a:extLst>
          </p:cNvPr>
          <p:cNvSpPr txBox="1"/>
          <p:nvPr/>
        </p:nvSpPr>
        <p:spPr>
          <a:xfrm>
            <a:off x="1060316" y="4592413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宿舍楼中房间的分布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109D4F-30FB-9044-B23C-BA51FAC2282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13D066-0347-7D4C-A40D-F832629A508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5240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7215987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为什么要学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什么是计算机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编程语言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操作系统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JDK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 和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IDE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简单的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程序以及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风格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高级语言从编写到执行的过程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物理结构之链式存储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7956"/>
            <a:ext cx="4883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数据不需要放在连续的地址，彼此之间靠指针链接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6FA4B1-DAA3-DC46-94A6-5756C9236029}"/>
              </a:ext>
            </a:extLst>
          </p:cNvPr>
          <p:cNvSpPr txBox="1"/>
          <p:nvPr/>
        </p:nvSpPr>
        <p:spPr>
          <a:xfrm>
            <a:off x="1060316" y="4624785"/>
            <a:ext cx="9424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快递运送路径，每个地点可以是地理上不连续的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1987309-7879-7F47-9BEC-7B6CFE45D8C8}"/>
              </a:ext>
            </a:extLst>
          </p:cNvPr>
          <p:cNvSpPr txBox="1"/>
          <p:nvPr/>
        </p:nvSpPr>
        <p:spPr>
          <a:xfrm>
            <a:off x="1252506" y="5519359"/>
            <a:ext cx="204145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杭州某电商仓库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F9D59F5-AE61-884B-981F-1FD78275EE2E}"/>
              </a:ext>
            </a:extLst>
          </p:cNvPr>
          <p:cNvSpPr txBox="1"/>
          <p:nvPr/>
        </p:nvSpPr>
        <p:spPr>
          <a:xfrm>
            <a:off x="5202865" y="5519359"/>
            <a:ext cx="17862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临安中转站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1C97AC6-53ED-D444-AB0E-669287433D6E}"/>
              </a:ext>
            </a:extLst>
          </p:cNvPr>
          <p:cNvSpPr txBox="1"/>
          <p:nvPr/>
        </p:nvSpPr>
        <p:spPr>
          <a:xfrm>
            <a:off x="8412848" y="5519359"/>
            <a:ext cx="297711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杭州医学院快递暂存处</a:t>
            </a:r>
          </a:p>
        </p:txBody>
      </p:sp>
      <p:sp>
        <p:nvSpPr>
          <p:cNvPr id="77" name="右箭头 76">
            <a:extLst>
              <a:ext uri="{FF2B5EF4-FFF2-40B4-BE49-F238E27FC236}">
                <a16:creationId xmlns:a16="http://schemas.microsoft.com/office/drawing/2014/main" id="{884A59C4-F007-7540-B472-0EC9E062B522}"/>
              </a:ext>
            </a:extLst>
          </p:cNvPr>
          <p:cNvSpPr/>
          <p:nvPr/>
        </p:nvSpPr>
        <p:spPr>
          <a:xfrm>
            <a:off x="3871307" y="5610448"/>
            <a:ext cx="754207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03E87D7E-6AB5-8B4F-839E-98363522F39C}"/>
              </a:ext>
            </a:extLst>
          </p:cNvPr>
          <p:cNvSpPr/>
          <p:nvPr/>
        </p:nvSpPr>
        <p:spPr>
          <a:xfrm>
            <a:off x="7322288" y="5633033"/>
            <a:ext cx="754207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126B31-4C92-574D-879A-4E7C0FA6E11E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AF9193-B02D-F243-94BB-D19A49495A0A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967268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抽象数据类型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06E22-F109-EA44-9D19-22F4DF899685}"/>
              </a:ext>
            </a:extLst>
          </p:cNvPr>
          <p:cNvSpPr txBox="1"/>
          <p:nvPr/>
        </p:nvSpPr>
        <p:spPr>
          <a:xfrm>
            <a:off x="1060316" y="2568157"/>
            <a:ext cx="3822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数据类型定义：一种性质相同数值的集合以及在这个集合上的操作的总称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A3AB08-F682-8644-9E76-F4DA45B18013}"/>
              </a:ext>
            </a:extLst>
          </p:cNvPr>
          <p:cNvSpPr txBox="1"/>
          <p:nvPr/>
        </p:nvSpPr>
        <p:spPr>
          <a:xfrm>
            <a:off x="1060316" y="4785646"/>
            <a:ext cx="2849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B316BA-3FB8-4C42-A63A-6A032A63760E}"/>
              </a:ext>
            </a:extLst>
          </p:cNvPr>
          <p:cNvSpPr txBox="1"/>
          <p:nvPr/>
        </p:nvSpPr>
        <p:spPr>
          <a:xfrm>
            <a:off x="5987315" y="2539533"/>
            <a:ext cx="495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抽象数据模型： 在一个数据模型及其上面定义的操作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A94F8EC-5382-5C44-9AF8-2DCE2B526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48772"/>
              </p:ext>
            </p:extLst>
          </p:nvPr>
        </p:nvGraphicFramePr>
        <p:xfrm>
          <a:off x="5987315" y="4708702"/>
          <a:ext cx="6204685" cy="181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37">
                  <a:extLst>
                    <a:ext uri="{9D8B030D-6E8A-4147-A177-3AD203B41FA5}">
                      <a16:colId xmlns:a16="http://schemas.microsoft.com/office/drawing/2014/main" val="63678742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2780537876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3605558048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2059347844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3825369775"/>
                    </a:ext>
                  </a:extLst>
                </a:gridCol>
              </a:tblGrid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31177"/>
                  </a:ext>
                </a:extLst>
              </a:tr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1.23+4.56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1.23-4.56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1.23/4.56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8810"/>
                  </a:ext>
                </a:extLst>
              </a:tr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抽象类型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494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332E611-6A41-B34B-AF37-D982BE2DDB58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900BD6-DA4D-F44B-BFC9-865373183C85}"/>
              </a:ext>
            </a:extLst>
          </p:cNvPr>
          <p:cNvSpPr txBox="1"/>
          <p:nvPr/>
        </p:nvSpPr>
        <p:spPr>
          <a:xfrm>
            <a:off x="5583044" y="3902968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88158F-12A7-1A4D-A222-2651AF2F4A71}"/>
              </a:ext>
            </a:extLst>
          </p:cNvPr>
          <p:cNvSpPr txBox="1"/>
          <p:nvPr/>
        </p:nvSpPr>
        <p:spPr>
          <a:xfrm>
            <a:off x="5583044" y="1770834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AA2B17-AB4A-774C-9989-8545382EAB1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7427DAA8-AFAF-8644-A718-C64C3D9B953A}"/>
              </a:ext>
            </a:extLst>
          </p:cNvPr>
          <p:cNvCxnSpPr/>
          <p:nvPr/>
        </p:nvCxnSpPr>
        <p:spPr>
          <a:xfrm>
            <a:off x="4883285" y="2704835"/>
            <a:ext cx="0" cy="27037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045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322524" y="51954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为什么要学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007606-60DE-9848-9953-AFFCF1D69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409" y="1868631"/>
            <a:ext cx="9107527" cy="446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5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062230" y="3405618"/>
            <a:ext cx="471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8407CAD-F2B2-DF46-A66A-1BCD3014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45171"/>
            <a:ext cx="6009192" cy="3340061"/>
          </a:xfrm>
          <a:prstGeom prst="rect">
            <a:avLst/>
          </a:prstGeom>
        </p:spPr>
      </p:pic>
      <p:pic>
        <p:nvPicPr>
          <p:cNvPr id="6" name="图形 5" descr="指向右边的反手食指">
            <a:extLst>
              <a:ext uri="{FF2B5EF4-FFF2-40B4-BE49-F238E27FC236}">
                <a16:creationId xmlns:a16="http://schemas.microsoft.com/office/drawing/2014/main" id="{210154C2-D6BF-9C40-9D52-D6661602C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1728" y="3177055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995B31-82C8-C642-A774-9385BFAA8FE6}"/>
              </a:ext>
            </a:extLst>
          </p:cNvPr>
          <p:cNvSpPr txBox="1"/>
          <p:nvPr/>
        </p:nvSpPr>
        <p:spPr>
          <a:xfrm>
            <a:off x="555501" y="3280312"/>
            <a:ext cx="453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最重要的是你能</a:t>
            </a:r>
          </a:p>
        </p:txBody>
      </p:sp>
    </p:spTree>
    <p:extLst>
      <p:ext uri="{BB962C8B-B14F-4D97-AF65-F5344CB8AC3E}">
        <p14:creationId xmlns:p14="http://schemas.microsoft.com/office/powerpoint/2010/main" val="202698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什么是计算机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B1FEF4-ED6F-CB49-9191-EB60FF05E1B0}"/>
              </a:ext>
            </a:extLst>
          </p:cNvPr>
          <p:cNvSpPr/>
          <p:nvPr/>
        </p:nvSpPr>
        <p:spPr>
          <a:xfrm>
            <a:off x="815891" y="3428997"/>
            <a:ext cx="1704109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输入</a:t>
            </a:r>
            <a:r>
              <a:rPr kumimoji="1" lang="en-US" altLang="zh-CN" dirty="0"/>
              <a:t>/</a:t>
            </a:r>
            <a:r>
              <a:rPr kumimoji="1" lang="zh-CN" altLang="en-US" dirty="0"/>
              <a:t>输出设备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144288-583F-274E-96A8-24B3B9D20ADE}"/>
              </a:ext>
            </a:extLst>
          </p:cNvPr>
          <p:cNvSpPr/>
          <p:nvPr/>
        </p:nvSpPr>
        <p:spPr>
          <a:xfrm>
            <a:off x="3346843" y="3428996"/>
            <a:ext cx="1704109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存储设备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（磁盘</a:t>
            </a:r>
            <a:r>
              <a:rPr kumimoji="1" lang="en-US" altLang="zh-CN" dirty="0"/>
              <a:t>/U</a:t>
            </a:r>
            <a:r>
              <a:rPr kumimoji="1" lang="zh-CN" altLang="en-US" dirty="0"/>
              <a:t>盘等）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E117A9-675C-DB46-B16E-1466E0E0E3B7}"/>
              </a:ext>
            </a:extLst>
          </p:cNvPr>
          <p:cNvSpPr/>
          <p:nvPr/>
        </p:nvSpPr>
        <p:spPr>
          <a:xfrm>
            <a:off x="5601659" y="3428995"/>
            <a:ext cx="1704109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中央处理器</a:t>
            </a:r>
            <a:r>
              <a:rPr kumimoji="1" lang="en-US" altLang="zh-CN" dirty="0"/>
              <a:t>(CPU)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30A975-C6A1-BC41-9383-E7CD44920DAE}"/>
              </a:ext>
            </a:extLst>
          </p:cNvPr>
          <p:cNvSpPr/>
          <p:nvPr/>
        </p:nvSpPr>
        <p:spPr>
          <a:xfrm>
            <a:off x="7905753" y="3428994"/>
            <a:ext cx="1704109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内存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D9DD2F-F6EE-4B44-81B6-0DD9971F4F7D}"/>
              </a:ext>
            </a:extLst>
          </p:cNvPr>
          <p:cNvSpPr/>
          <p:nvPr/>
        </p:nvSpPr>
        <p:spPr>
          <a:xfrm>
            <a:off x="10255824" y="3428998"/>
            <a:ext cx="1704109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其他</a:t>
            </a:r>
            <a:r>
              <a:rPr kumimoji="1" lang="en-US" altLang="zh-CN" dirty="0"/>
              <a:t>(</a:t>
            </a:r>
            <a:r>
              <a:rPr kumimoji="1" lang="zh-CN" altLang="en-US" dirty="0"/>
              <a:t>网卡，声卡，显卡等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00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什么是计算机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C1C97B-19FD-0549-907C-A678FB545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50" y="1927514"/>
            <a:ext cx="88519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9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060316" y="2708415"/>
            <a:ext cx="10839384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描述客观事物的符号 且可以输入到计算机里面被计算机程序处理</a:t>
            </a:r>
          </a:p>
        </p:txBody>
      </p:sp>
      <p:pic>
        <p:nvPicPr>
          <p:cNvPr id="7" name="图形 6" descr="音乐">
            <a:extLst>
              <a:ext uri="{FF2B5EF4-FFF2-40B4-BE49-F238E27FC236}">
                <a16:creationId xmlns:a16="http://schemas.microsoft.com/office/drawing/2014/main" id="{BD48103E-648E-FD4D-BA23-A6B5F3D23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4584" y="4808580"/>
            <a:ext cx="914400" cy="914400"/>
          </a:xfrm>
          <a:prstGeom prst="rect">
            <a:avLst/>
          </a:prstGeom>
        </p:spPr>
      </p:pic>
      <p:pic>
        <p:nvPicPr>
          <p:cNvPr id="11" name="图形 10" descr="图像">
            <a:extLst>
              <a:ext uri="{FF2B5EF4-FFF2-40B4-BE49-F238E27FC236}">
                <a16:creationId xmlns:a16="http://schemas.microsoft.com/office/drawing/2014/main" id="{DA175986-B919-994E-88A0-4980FD24A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7396" y="4808580"/>
            <a:ext cx="914400" cy="914400"/>
          </a:xfrm>
          <a:prstGeom prst="rect">
            <a:avLst/>
          </a:prstGeom>
        </p:spPr>
      </p:pic>
      <p:pic>
        <p:nvPicPr>
          <p:cNvPr id="20" name="图形 19" descr="媒体演示文稿">
            <a:extLst>
              <a:ext uri="{FF2B5EF4-FFF2-40B4-BE49-F238E27FC236}">
                <a16:creationId xmlns:a16="http://schemas.microsoft.com/office/drawing/2014/main" id="{20099E10-BB47-2143-997A-27EF3B6371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0208" y="4808580"/>
            <a:ext cx="914400" cy="9144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21C8F8E-3B10-EE48-8A33-65687856F696}"/>
              </a:ext>
            </a:extLst>
          </p:cNvPr>
          <p:cNvSpPr txBox="1"/>
          <p:nvPr/>
        </p:nvSpPr>
        <p:spPr>
          <a:xfrm>
            <a:off x="2736972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声音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1ED8F-2A72-804F-9BD8-F850A6CA22BA}"/>
              </a:ext>
            </a:extLst>
          </p:cNvPr>
          <p:cNvSpPr txBox="1"/>
          <p:nvPr/>
        </p:nvSpPr>
        <p:spPr>
          <a:xfrm>
            <a:off x="5118288" y="5932456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图片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526962-F1E2-C64D-8752-B5D50E221AE9}"/>
              </a:ext>
            </a:extLst>
          </p:cNvPr>
          <p:cNvSpPr txBox="1"/>
          <p:nvPr/>
        </p:nvSpPr>
        <p:spPr>
          <a:xfrm>
            <a:off x="7582596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视频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4B615A-42FE-3D43-A5FE-3CE42167EDA2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875164-0528-F14B-A965-675C7C0B97D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94322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编程语言分类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246430" y="2630417"/>
            <a:ext cx="11107608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机器语言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汇编语言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高级语言</a:t>
            </a: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机器语言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246430" y="2630417"/>
            <a:ext cx="11107608" cy="130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机器能直接识别的程序语言或指令代码，每一操作码在计算机内部都有相应的电路来完成它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7F0E15-D285-254C-9C4A-E329D81A8DE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97653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719</Words>
  <Application>Microsoft Macintosh PowerPoint</Application>
  <PresentationFormat>宽屏</PresentationFormat>
  <Paragraphs>188</Paragraphs>
  <Slides>23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95</cp:revision>
  <dcterms:created xsi:type="dcterms:W3CDTF">2019-09-24T01:18:33Z</dcterms:created>
  <dcterms:modified xsi:type="dcterms:W3CDTF">2020-01-14T01:41:37Z</dcterms:modified>
</cp:coreProperties>
</file>