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8" r:id="rId2"/>
    <p:sldId id="349" r:id="rId3"/>
    <p:sldId id="304" r:id="rId4"/>
    <p:sldId id="410" r:id="rId5"/>
    <p:sldId id="411" r:id="rId6"/>
    <p:sldId id="412" r:id="rId7"/>
    <p:sldId id="376" r:id="rId8"/>
    <p:sldId id="382" r:id="rId9"/>
    <p:sldId id="377" r:id="rId10"/>
    <p:sldId id="413" r:id="rId11"/>
    <p:sldId id="418" r:id="rId12"/>
    <p:sldId id="417" r:id="rId13"/>
    <p:sldId id="414" r:id="rId14"/>
    <p:sldId id="419" r:id="rId15"/>
    <p:sldId id="415" r:id="rId16"/>
    <p:sldId id="416" r:id="rId17"/>
    <p:sldId id="383" r:id="rId18"/>
    <p:sldId id="378" r:id="rId19"/>
    <p:sldId id="379" r:id="rId20"/>
    <p:sldId id="353" r:id="rId21"/>
    <p:sldId id="380" r:id="rId22"/>
    <p:sldId id="381" r:id="rId23"/>
    <p:sldId id="384" r:id="rId24"/>
    <p:sldId id="385" r:id="rId25"/>
    <p:sldId id="374" r:id="rId26"/>
    <p:sldId id="356" r:id="rId27"/>
    <p:sldId id="369" r:id="rId28"/>
    <p:sldId id="389" r:id="rId29"/>
    <p:sldId id="405" r:id="rId30"/>
    <p:sldId id="390" r:id="rId31"/>
    <p:sldId id="392" r:id="rId32"/>
    <p:sldId id="391" r:id="rId33"/>
    <p:sldId id="393" r:id="rId34"/>
    <p:sldId id="396" r:id="rId35"/>
    <p:sldId id="397" r:id="rId36"/>
    <p:sldId id="387" r:id="rId37"/>
    <p:sldId id="401" r:id="rId38"/>
    <p:sldId id="399" r:id="rId39"/>
    <p:sldId id="402" r:id="rId40"/>
    <p:sldId id="403" r:id="rId41"/>
    <p:sldId id="407" r:id="rId42"/>
    <p:sldId id="386" r:id="rId43"/>
    <p:sldId id="388" r:id="rId44"/>
    <p:sldId id="404" r:id="rId45"/>
    <p:sldId id="406" r:id="rId46"/>
    <p:sldId id="408" r:id="rId47"/>
    <p:sldId id="40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410"/>
            <p14:sldId id="411"/>
            <p14:sldId id="412"/>
            <p14:sldId id="376"/>
            <p14:sldId id="382"/>
            <p14:sldId id="377"/>
            <p14:sldId id="413"/>
            <p14:sldId id="418"/>
            <p14:sldId id="417"/>
            <p14:sldId id="414"/>
            <p14:sldId id="419"/>
            <p14:sldId id="415"/>
            <p14:sldId id="416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89"/>
            <p14:sldId id="405"/>
            <p14:sldId id="390"/>
            <p14:sldId id="392"/>
            <p14:sldId id="391"/>
            <p14:sldId id="393"/>
            <p14:sldId id="396"/>
            <p14:sldId id="397"/>
            <p14:sldId id="387"/>
            <p14:sldId id="401"/>
            <p14:sldId id="399"/>
            <p14:sldId id="402"/>
            <p14:sldId id="403"/>
            <p14:sldId id="407"/>
            <p14:sldId id="386"/>
            <p14:sldId id="388"/>
            <p14:sldId id="404"/>
            <p14:sldId id="406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4"/>
    <p:restoredTop sz="71585"/>
  </p:normalViewPr>
  <p:slideViewPr>
    <p:cSldViewPr snapToGrid="0" snapToObjects="1">
      <p:cViewPr varScale="1">
        <p:scale>
          <a:sx n="63" d="100"/>
          <a:sy n="63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3314107/article/details/80271963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55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709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961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57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02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1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83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8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2005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322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738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64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207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不管什么类，实现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如果该类包含引用类型，还需调用该引用类型的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</a:t>
            </a:r>
            <a:endParaRPr kumimoji="1" lang="en-US" altLang="zh-CN" sz="3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37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https://blog.csdn.net/qq_33314107/article/details/80271963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97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90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截图来自老师的示例代码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7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333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56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526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90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29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82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59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jsdfg.github.io/effective-java-3rd-chinese/#/notes/14.%20%E8%80%83%E8%99%91%E5%AE%9E%E7%8E%B0Comparable%E6%8E%A5%E5%8F%A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异常处理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抛出异常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71320" y="2011680"/>
            <a:ext cx="8849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检测到错误，于是创建一个合适的异常类型的实例，然后抛出它。这就称为抛出一个异常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(throwing an exception)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nullException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“发生在程序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个位置”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throw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nullException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或者更加简单的写法：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throw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“发生在程序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个位置”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24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抛出异常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异常构造函数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B802F8-FBC2-2C4A-B64A-43555E83A54D}"/>
              </a:ext>
            </a:extLst>
          </p:cNvPr>
          <p:cNvSpPr txBox="1"/>
          <p:nvPr/>
        </p:nvSpPr>
        <p:spPr>
          <a:xfrm>
            <a:off x="1776149" y="2712414"/>
            <a:ext cx="8322891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中每个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，要有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个构造函数，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无参构造函数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带描述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参数的构造函数，此描述可以根据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exception.getMessage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获取，方便接受异常者查询原因</a:t>
            </a:r>
          </a:p>
        </p:txBody>
      </p:sp>
    </p:spTree>
    <p:extLst>
      <p:ext uri="{BB962C8B-B14F-4D97-AF65-F5344CB8AC3E}">
        <p14:creationId xmlns:p14="http://schemas.microsoft.com/office/powerpoint/2010/main" val="174714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345440" y="577760"/>
            <a:ext cx="1184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声明和抛出异常例子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Integer.parseInt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A4377-C2C3-C247-9AD4-1B67009E8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690" y="2101940"/>
            <a:ext cx="7581900" cy="4178300"/>
          </a:xfrm>
          <a:prstGeom prst="rect">
            <a:avLst/>
          </a:prstGeom>
          <a:ln w="28575">
            <a:solidFill>
              <a:schemeClr val="bg1"/>
            </a:solidFill>
            <a:tailEnd type="triangle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B71E1A-5BD8-944D-BF73-79C3E91E48D6}"/>
              </a:ext>
            </a:extLst>
          </p:cNvPr>
          <p:cNvSpPr txBox="1"/>
          <p:nvPr/>
        </p:nvSpPr>
        <p:spPr>
          <a:xfrm>
            <a:off x="7376160" y="2247334"/>
            <a:ext cx="12395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声明异常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9DA4DE-260E-D94B-8960-C4926ACA31BB}"/>
              </a:ext>
            </a:extLst>
          </p:cNvPr>
          <p:cNvSpPr txBox="1"/>
          <p:nvPr/>
        </p:nvSpPr>
        <p:spPr>
          <a:xfrm>
            <a:off x="7995920" y="3821758"/>
            <a:ext cx="12395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抛出异常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7E9B064-2D99-3948-8305-4FA2DB318EBA}"/>
              </a:ext>
            </a:extLst>
          </p:cNvPr>
          <p:cNvCxnSpPr>
            <a:stCxn id="5" idx="1"/>
          </p:cNvCxnSpPr>
          <p:nvPr/>
        </p:nvCxnSpPr>
        <p:spPr>
          <a:xfrm flipH="1">
            <a:off x="6096000" y="2432000"/>
            <a:ext cx="1280160" cy="64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53E1FA9-3B8F-6F49-8D7A-3D8329900F73}"/>
              </a:ext>
            </a:extLst>
          </p:cNvPr>
          <p:cNvCxnSpPr/>
          <p:nvPr/>
        </p:nvCxnSpPr>
        <p:spPr>
          <a:xfrm flipH="1">
            <a:off x="6766560" y="3982720"/>
            <a:ext cx="12192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3ACE343-8D96-CD41-895A-FEE46B403461}"/>
              </a:ext>
            </a:extLst>
          </p:cNvPr>
          <p:cNvCxnSpPr/>
          <p:nvPr/>
        </p:nvCxnSpPr>
        <p:spPr>
          <a:xfrm flipH="1">
            <a:off x="6096000" y="4191090"/>
            <a:ext cx="1899920" cy="5434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A0CCD3D-EB90-F345-826B-D025A355D7E7}"/>
              </a:ext>
            </a:extLst>
          </p:cNvPr>
          <p:cNvCxnSpPr/>
          <p:nvPr/>
        </p:nvCxnSpPr>
        <p:spPr>
          <a:xfrm flipH="1">
            <a:off x="5913120" y="4191090"/>
            <a:ext cx="2082800" cy="13969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捕获异常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try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}catch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1D4AF7-275B-7F4C-9F10-30DC52FC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290" y="4098333"/>
            <a:ext cx="47371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1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854520" y="438827"/>
            <a:ext cx="906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捕获异常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向上汇报处理原则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E44B78-0493-DE41-9830-07C67AB37F46}"/>
              </a:ext>
            </a:extLst>
          </p:cNvPr>
          <p:cNvSpPr txBox="1"/>
          <p:nvPr/>
        </p:nvSpPr>
        <p:spPr>
          <a:xfrm>
            <a:off x="1854520" y="1789345"/>
            <a:ext cx="9341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向上：向调用者</a:t>
            </a: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传递的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如果异常没有在当前的方法中被捕获，就把异常传给该方法的调用者 ，这个过程一直重复，直到异常被捕获处理或被传给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 </a:t>
            </a:r>
          </a:p>
          <a:p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FAD25A-8120-0849-AB2D-00AF4966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3127151"/>
            <a:ext cx="8051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9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从异常中获取信息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6813179" y="1081658"/>
            <a:ext cx="3767687" cy="490907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什么是异常处理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关于异常的更多知识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Finally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何时抛出异常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链式异常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创建自定义异常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1E33BC-DDF3-4D4D-9BF8-A86743D742D6}"/>
              </a:ext>
            </a:extLst>
          </p:cNvPr>
          <p:cNvSpPr txBox="1"/>
          <p:nvPr/>
        </p:nvSpPr>
        <p:spPr>
          <a:xfrm>
            <a:off x="1362636" y="3260757"/>
            <a:ext cx="256390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A6D184A1-AE02-8A46-AEFE-470C1B4DA7E6}"/>
              </a:ext>
            </a:extLst>
          </p:cNvPr>
          <p:cNvSpPr/>
          <p:nvPr/>
        </p:nvSpPr>
        <p:spPr>
          <a:xfrm>
            <a:off x="4787152" y="3325906"/>
            <a:ext cx="591671" cy="42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99348" y="2055794"/>
            <a:ext cx="720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可以实现多个接口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interface2,interface3...{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等接口的方法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7804819" y="3072384"/>
            <a:ext cx="362518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这是继承的写法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2FB3D-951C-534C-9FC4-0D530740BE59}"/>
              </a:ext>
            </a:extLst>
          </p:cNvPr>
          <p:cNvSpPr txBox="1"/>
          <p:nvPr/>
        </p:nvSpPr>
        <p:spPr>
          <a:xfrm>
            <a:off x="4529395" y="6429804"/>
            <a:ext cx="3954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看示例代码，</a:t>
            </a:r>
            <a:r>
              <a:rPr kumimoji="1" lang="en-US" altLang="zh-CN" dirty="0" err="1">
                <a:solidFill>
                  <a:schemeClr val="bg1"/>
                </a:solidFill>
              </a:rPr>
              <a:t>DemoClassInfo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compareable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85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接口定义了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方法，用于比较对象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B707D-1AA0-0544-8C4E-F6102116E265}"/>
              </a:ext>
            </a:extLst>
          </p:cNvPr>
          <p:cNvSpPr/>
          <p:nvPr/>
        </p:nvSpPr>
        <p:spPr>
          <a:xfrm>
            <a:off x="2141718" y="3189470"/>
            <a:ext cx="832490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Comparable&lt;T&gt;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  o the object to be compared.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@return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a negative integer, zero, or a positive integer as this object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        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less than, equal to, or greater than the specified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 is null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ClassCastException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object's type prevents it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        from being compared to this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*/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 public int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 o);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0F89FB-A3FD-E041-A16A-D8755E177B3E}"/>
              </a:ext>
            </a:extLst>
          </p:cNvPr>
          <p:cNvSpPr txBox="1"/>
          <p:nvPr/>
        </p:nvSpPr>
        <p:spPr>
          <a:xfrm>
            <a:off x="219456" y="3429000"/>
            <a:ext cx="11155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9E2DD-DCB6-3348-9D98-257FB9DEC59D}"/>
              </a:ext>
            </a:extLst>
          </p:cNvPr>
          <p:cNvSpPr txBox="1"/>
          <p:nvPr/>
        </p:nvSpPr>
        <p:spPr>
          <a:xfrm>
            <a:off x="201168" y="4382904"/>
            <a:ext cx="1524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返回值说明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B4587E-B0B6-F44D-AE12-4AA28CBDDA90}"/>
              </a:ext>
            </a:extLst>
          </p:cNvPr>
          <p:cNvCxnSpPr>
            <a:stCxn id="7" idx="3"/>
          </p:cNvCxnSpPr>
          <p:nvPr/>
        </p:nvCxnSpPr>
        <p:spPr>
          <a:xfrm>
            <a:off x="1335024" y="3613666"/>
            <a:ext cx="1188720" cy="53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8063D4-9B55-7449-9E1F-B03D1D59B7C1}"/>
              </a:ext>
            </a:extLst>
          </p:cNvPr>
          <p:cNvCxnSpPr>
            <a:stCxn id="8" idx="3"/>
          </p:cNvCxnSpPr>
          <p:nvPr/>
        </p:nvCxnSpPr>
        <p:spPr>
          <a:xfrm flipV="1">
            <a:off x="1725374" y="4432019"/>
            <a:ext cx="962962" cy="13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6401C-DAD7-D14F-A9CE-04A18C321193}"/>
              </a:ext>
            </a:extLst>
          </p:cNvPr>
          <p:cNvSpPr txBox="1"/>
          <p:nvPr/>
        </p:nvSpPr>
        <p:spPr>
          <a:xfrm>
            <a:off x="207470" y="5541264"/>
            <a:ext cx="17127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异常处理说明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89B807-3580-894B-95B3-090A6831A6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20240" y="5125070"/>
            <a:ext cx="768096" cy="60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C16573-5B99-2742-A806-B94E5E9DC1D1}"/>
              </a:ext>
            </a:extLst>
          </p:cNvPr>
          <p:cNvSpPr txBox="1"/>
          <p:nvPr/>
        </p:nvSpPr>
        <p:spPr>
          <a:xfrm>
            <a:off x="6687312" y="5902452"/>
            <a:ext cx="445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抽象方法， 若一个类 </a:t>
            </a:r>
            <a:r>
              <a:rPr kumimoji="1" lang="en-US" altLang="zh-CN" dirty="0">
                <a:solidFill>
                  <a:schemeClr val="bg1"/>
                </a:solidFill>
              </a:rPr>
              <a:t>implements</a:t>
            </a:r>
            <a:r>
              <a:rPr kumimoji="1" lang="zh-CN" altLang="en-US" dirty="0">
                <a:solidFill>
                  <a:schemeClr val="bg1"/>
                </a:solidFill>
              </a:rPr>
              <a:t> 这个接口，就需要实现这个方法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84D1C5-CDB2-C543-B5DB-90E192DDE8CC}"/>
              </a:ext>
            </a:extLst>
          </p:cNvPr>
          <p:cNvCxnSpPr/>
          <p:nvPr/>
        </p:nvCxnSpPr>
        <p:spPr>
          <a:xfrm flipH="1">
            <a:off x="5431536" y="6181344"/>
            <a:ext cx="1255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6E51A2-643A-D14A-AC69-F4A279884F25}"/>
              </a:ext>
            </a:extLst>
          </p:cNvPr>
          <p:cNvSpPr txBox="1"/>
          <p:nvPr/>
        </p:nvSpPr>
        <p:spPr>
          <a:xfrm>
            <a:off x="6894576" y="3121426"/>
            <a:ext cx="47000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表示模板，可以换成任何类，表示</a:t>
            </a:r>
            <a:r>
              <a:rPr kumimoji="1" lang="en-US" altLang="zh-CN" dirty="0">
                <a:solidFill>
                  <a:schemeClr val="bg1"/>
                </a:solidFill>
              </a:rPr>
              <a:t>compare</a:t>
            </a:r>
            <a:r>
              <a:rPr kumimoji="1" lang="zh-CN" altLang="en-US" dirty="0">
                <a:solidFill>
                  <a:schemeClr val="bg1"/>
                </a:solidFill>
              </a:rPr>
              <a:t>的类型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51D9F22-1144-754E-8F5C-3C14CA7EBC8D}"/>
              </a:ext>
            </a:extLst>
          </p:cNvPr>
          <p:cNvCxnSpPr/>
          <p:nvPr/>
        </p:nvCxnSpPr>
        <p:spPr>
          <a:xfrm flipH="1">
            <a:off x="6022848" y="3429000"/>
            <a:ext cx="8717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1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719072" y="1956816"/>
            <a:ext cx="967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接口很重要，常常，我们需要对对象的数组或者列表排序，而系统已经提供了排序方法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能够调用这些的前提是，你要实现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接口，直白说，你要让别人帮你排序，至少你要告诉别人你是怎么判断 大于，小于和等于的。</a:t>
            </a:r>
          </a:p>
        </p:txBody>
      </p:sp>
    </p:spTree>
    <p:extLst>
      <p:ext uri="{BB962C8B-B14F-4D97-AF65-F5344CB8AC3E}">
        <p14:creationId xmlns:p14="http://schemas.microsoft.com/office/powerpoint/2010/main" val="73321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3B3C0-8F43-9544-ADB6-FB3800D2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65" y="2047241"/>
            <a:ext cx="3695700" cy="398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28AAFA-3062-BD40-B614-EFD495F17E5E}"/>
              </a:ext>
            </a:extLst>
          </p:cNvPr>
          <p:cNvSpPr txBox="1"/>
          <p:nvPr/>
        </p:nvSpPr>
        <p:spPr>
          <a:xfrm>
            <a:off x="932687" y="2517647"/>
            <a:ext cx="4736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右边是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注意箭头和线条的画法。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和继承普通父类相比有一点不同：接口用的是虚线，普通继承用的是实线。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F6BFEB-7FFE-7E44-B2DE-27BBBDB2EE8C}"/>
              </a:ext>
            </a:extLst>
          </p:cNvPr>
          <p:cNvSpPr txBox="1"/>
          <p:nvPr/>
        </p:nvSpPr>
        <p:spPr>
          <a:xfrm>
            <a:off x="2896748" y="6197493"/>
            <a:ext cx="721966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77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什么是异常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743253-DED0-A84F-A210-3DF1330BBA4A}"/>
              </a:ext>
            </a:extLst>
          </p:cNvPr>
          <p:cNvSpPr txBox="1"/>
          <p:nvPr/>
        </p:nvSpPr>
        <p:spPr>
          <a:xfrm>
            <a:off x="1605280" y="3169920"/>
            <a:ext cx="9509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异常指的是在程序运行过程中发生的异常事件，通常是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外部问题（如硬件错误、输入错误）；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内部问题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如空对象的使用，除以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等面向对象的编程语言中异常（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）是个。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316736" y="2695479"/>
            <a:ext cx="1027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之前我们学了 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方法，请查询 其与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的相同点和不同点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中有一条款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effective Java 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Comparable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1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1016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接口给出了一个可克隆的对象。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实现这个接口的对象可以调用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方法，对此对象进行克隆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987552" y="3809978"/>
            <a:ext cx="90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Cloneable 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3CBFA-70CA-EE4E-8279-9FDF315D454B}"/>
              </a:ext>
            </a:extLst>
          </p:cNvPr>
          <p:cNvSpPr txBox="1"/>
          <p:nvPr/>
        </p:nvSpPr>
        <p:spPr>
          <a:xfrm>
            <a:off x="737616" y="5071456"/>
            <a:ext cx="107167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这个接口是空的。一个带空体的接口称为标记接口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(marker interface)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。一个标记接口既 不包括常量也不包括方法。它用来表示一个类拥有某些特定的属性。实现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类标记为可克隆的，而且它的对象可以使用在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类中定义的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方法克隆。 </a:t>
            </a:r>
          </a:p>
        </p:txBody>
      </p:sp>
    </p:spTree>
    <p:extLst>
      <p:ext uri="{BB962C8B-B14F-4D97-AF65-F5344CB8AC3E}">
        <p14:creationId xmlns:p14="http://schemas.microsoft.com/office/powerpoint/2010/main" val="1316562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17982" y="101041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3151632" y="2267712"/>
            <a:ext cx="6473952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拷贝类型：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浅拷贝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(shallow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(deep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67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中的浅拷贝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1166464-3FEC-C046-84B2-6FC41EA10692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359102" y="4727278"/>
            <a:ext cx="1456738" cy="108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浅复制的缺陷：克隆后指向同个对象，母体引用对象去修改，就会影响克隆出来的引用对象。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但真正的拷贝，是要克隆体和母体是互不影响的。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6297E-E45E-E648-92B1-3DB0AD882CBE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38420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中的深拷贝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深复制的优点就是克服了浅拷贝的缺点，达到克隆体和母体是互不影响的目的！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355BB-ADA3-F547-A635-0B23EDF0B0FC}"/>
              </a:ext>
            </a:extLst>
          </p:cNvPr>
          <p:cNvSpPr/>
          <p:nvPr/>
        </p:nvSpPr>
        <p:spPr>
          <a:xfrm>
            <a:off x="4785359" y="5751576"/>
            <a:ext cx="1743456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克隆</a:t>
            </a:r>
            <a:r>
              <a:rPr kumimoji="1" lang="zh-CN" altLang="en-US" dirty="0"/>
              <a:t>对象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8F10D-68DD-9242-A049-6162D440A4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102" y="5815048"/>
            <a:ext cx="1426257" cy="38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38F1F-1A72-9A49-BA40-AA649420C64A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4192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21B64-9452-E840-A08A-BFFC20203CAD}"/>
              </a:ext>
            </a:extLst>
          </p:cNvPr>
          <p:cNvSpPr txBox="1"/>
          <p:nvPr/>
        </p:nvSpPr>
        <p:spPr>
          <a:xfrm>
            <a:off x="1078992" y="2286000"/>
            <a:ext cx="10607040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先讲结论：如果实现完整的深拷贝，需要对象的继承链、引用链上的每一个对象（非基础类型，非不可变类）都实现克隆机制。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一个类若不重写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函数，默认的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方法实现机制是浅拷贝。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因此要达到真正的克隆，需要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确保一个类中的所有成员都是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方法都实现了深度拷贝。除非类中成员是如下情形：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 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double...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90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(implements)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方法，可见性从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32078" y="786384"/>
            <a:ext cx="941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当前类的克隆写法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4AC37-30F4-4845-AB5A-DDEC73B910E1}"/>
              </a:ext>
            </a:extLst>
          </p:cNvPr>
          <p:cNvSpPr txBox="1"/>
          <p:nvPr/>
        </p:nvSpPr>
        <p:spPr>
          <a:xfrm>
            <a:off x="1507287" y="1786545"/>
            <a:ext cx="9177425" cy="50220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对当前类</a:t>
            </a:r>
            <a:r>
              <a:rPr kumimoji="1" lang="en-US" altLang="zh-CN" sz="2400" dirty="0">
                <a:solidFill>
                  <a:schemeClr val="bg1"/>
                </a:solidFill>
              </a:rPr>
              <a:t>implements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cloneable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重写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	1.</a:t>
            </a:r>
            <a:r>
              <a:rPr kumimoji="1" lang="zh-CN" altLang="en-US" sz="2400" dirty="0">
                <a:solidFill>
                  <a:schemeClr val="bg1"/>
                </a:solidFill>
              </a:rPr>
              <a:t> 若一个被复制的对象的属性都是</a:t>
            </a:r>
            <a:r>
              <a:rPr kumimoji="1" lang="zh-CN" altLang="en-US" sz="2400" b="1" u="sng" dirty="0">
                <a:solidFill>
                  <a:schemeClr val="bg1"/>
                </a:solidFill>
              </a:rPr>
              <a:t>基本类型或不可变类</a:t>
            </a:r>
            <a:r>
              <a:rPr kumimoji="1" lang="zh-CN" altLang="en-US" sz="2400" dirty="0">
                <a:solidFill>
                  <a:schemeClr val="bg1"/>
                </a:solidFill>
              </a:rPr>
              <a:t>，则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只需要调用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en-US" altLang="zh-CN" sz="2400" dirty="0">
                <a:solidFill>
                  <a:schemeClr val="bg1"/>
                </a:solidFill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</a:rPr>
              <a:t>即可。自动实现深度拷贝。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 若被复制对象的成员属性包含其他实体类对象引用，那么除了调用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zh-CN" altLang="en-US" sz="2400" dirty="0">
                <a:solidFill>
                  <a:schemeClr val="bg1"/>
                </a:solidFill>
              </a:rPr>
              <a:t>（）进行非类对象成员属性的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外，还需要调用实体类对象的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方法对这个对象进行单独克隆赋值，达到深度拷贝。（至于这个成员实体类的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写法，则继续按照这个递归规则方式写）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755904" y="2721126"/>
            <a:ext cx="561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类对象，需要实现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cloneable,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并重写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City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类型也可以不用管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streetNo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类型也不用管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72EFF-652E-024C-AE31-7229FCEFC3E3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CDF229-52A8-B84A-8043-608B8241A7E1}"/>
              </a:ext>
            </a:extLst>
          </p:cNvPr>
          <p:cNvSpPr txBox="1"/>
          <p:nvPr/>
        </p:nvSpPr>
        <p:spPr>
          <a:xfrm>
            <a:off x="1172784" y="6362474"/>
            <a:ext cx="4350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参照示例代码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的例子</a:t>
            </a:r>
          </a:p>
        </p:txBody>
      </p:sp>
    </p:spTree>
    <p:extLst>
      <p:ext uri="{BB962C8B-B14F-4D97-AF65-F5344CB8AC3E}">
        <p14:creationId xmlns:p14="http://schemas.microsoft.com/office/powerpoint/2010/main" val="1046367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73609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0A4E89-3C46-7845-A389-630F47DB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0" y="4584960"/>
            <a:ext cx="4595448" cy="22824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7953F3-62E8-B046-9571-3B1BD74D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20" y="1719539"/>
            <a:ext cx="4595448" cy="28099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2A116A-AA40-CE43-9378-987D52F4387A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6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什么是异常处理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743253-DED0-A84F-A210-3DF1330BBA4A}"/>
              </a:ext>
            </a:extLst>
          </p:cNvPr>
          <p:cNvSpPr txBox="1"/>
          <p:nvPr/>
        </p:nvSpPr>
        <p:spPr>
          <a:xfrm>
            <a:off x="1605280" y="3169920"/>
            <a:ext cx="950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异常处理使得程序可以处理非预期的情景，并且继续正常的处理。 如果不处理，程序会非正常状态退出，在软件使用中是用户体验不友好的。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异常是从方法抛出的。方法的调用者可以捕获以及处理该异常。 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028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补充：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的特殊性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1222248" y="2726685"/>
            <a:ext cx="9747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等不可变类的特殊性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 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因为他为引用型，而且他指向的值为常量，克隆出来的对象改变他的值。实际上是改变了克隆出来对象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类型成员的指向，不会影响被克隆对象的值及其指向。具体复习之前章节学的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的不可比变性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B63916-8724-4C4B-BB45-B42B3E4B5F9C}"/>
              </a:ext>
            </a:extLst>
          </p:cNvPr>
          <p:cNvSpPr txBox="1"/>
          <p:nvPr/>
        </p:nvSpPr>
        <p:spPr>
          <a:xfrm>
            <a:off x="1804519" y="5225796"/>
            <a:ext cx="85829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一句话：在</a:t>
            </a:r>
            <a:r>
              <a:rPr kumimoji="1" lang="en-US" altLang="zh-CN" dirty="0">
                <a:solidFill>
                  <a:schemeClr val="bg1"/>
                </a:solidFill>
              </a:rPr>
              <a:t>clone</a:t>
            </a:r>
            <a:r>
              <a:rPr kumimoji="1" lang="zh-CN" altLang="en-US" dirty="0">
                <a:solidFill>
                  <a:schemeClr val="bg1"/>
                </a:solidFill>
              </a:rPr>
              <a:t>方面，因为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r>
              <a:rPr kumimoji="1" lang="zh-CN" altLang="en-US" dirty="0">
                <a:solidFill>
                  <a:schemeClr val="bg1"/>
                </a:solidFill>
              </a:rPr>
              <a:t>的不可变性，所以用起来和基本类型一样</a:t>
            </a:r>
          </a:p>
        </p:txBody>
      </p:sp>
    </p:spTree>
    <p:extLst>
      <p:ext uri="{BB962C8B-B14F-4D97-AF65-F5344CB8AC3E}">
        <p14:creationId xmlns:p14="http://schemas.microsoft.com/office/powerpoint/2010/main" val="1146394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9348" y="822959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914144" y="3429000"/>
            <a:ext cx="83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请查询学习其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中的一个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相关条款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注：一时看不懂没关系，等知识积累多了，可以反复回头看</a:t>
            </a:r>
          </a:p>
        </p:txBody>
      </p:sp>
    </p:spTree>
    <p:extLst>
      <p:ext uri="{BB962C8B-B14F-4D97-AF65-F5344CB8AC3E}">
        <p14:creationId xmlns:p14="http://schemas.microsoft.com/office/powerpoint/2010/main" val="4091989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928532" y="804672"/>
            <a:ext cx="1059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如何选择使用普通类，接口或抽象类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如果是普通父子关系，就用普通类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如果你想强制子类去实现一个方法，但彼此还是形成了“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”的父子关系，那就用抽象类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如果你只想一个类实现一些抽取出来的方法，而不需要继承属性，那就用抽象类。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现实中，抽象类用的不多，因为它处于 普通父类和接口之间。后两者用的最多。大家主要把学习焦点放在普通类和接口中即可</a:t>
            </a:r>
          </a:p>
        </p:txBody>
      </p:sp>
    </p:spTree>
    <p:extLst>
      <p:ext uri="{BB962C8B-B14F-4D97-AF65-F5344CB8AC3E}">
        <p14:creationId xmlns:p14="http://schemas.microsoft.com/office/powerpoint/2010/main" val="72648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类的设计原则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结合封装，继承，多态，接口这些概念。按需进行采用选择。</a:t>
            </a:r>
          </a:p>
        </p:txBody>
      </p:sp>
    </p:spTree>
    <p:extLst>
      <p:ext uri="{BB962C8B-B14F-4D97-AF65-F5344CB8AC3E}">
        <p14:creationId xmlns:p14="http://schemas.microsoft.com/office/powerpoint/2010/main" val="1605679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除数为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0---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用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解决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D5AB4-053E-C44A-811B-FCE0F8874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2800"/>
            <a:ext cx="6807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9B1653-849F-A94F-AC29-C4B217E7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40" y="4090432"/>
            <a:ext cx="4699000" cy="105410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FFD8E4D4-ECAC-FE46-A9DC-727DF2FD9671}"/>
              </a:ext>
            </a:extLst>
          </p:cNvPr>
          <p:cNvSpPr/>
          <p:nvPr/>
        </p:nvSpPr>
        <p:spPr>
          <a:xfrm>
            <a:off x="6096000" y="4344997"/>
            <a:ext cx="9956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96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92480"/>
            <a:ext cx="908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除数为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0---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用异常处理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DE3581-A9D0-114C-A88E-6B353EE09CDE}"/>
              </a:ext>
            </a:extLst>
          </p:cNvPr>
          <p:cNvSpPr txBox="1"/>
          <p:nvPr/>
        </p:nvSpPr>
        <p:spPr>
          <a:xfrm>
            <a:off x="308770" y="2940795"/>
            <a:ext cx="13131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A94CA-C520-4645-BC61-F502470B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0" y="2578785"/>
            <a:ext cx="5359400" cy="116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66431C-03F9-0E40-AA68-9932C9CEA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280" y="4399945"/>
            <a:ext cx="5257800" cy="2197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AF06E9-A81D-3B4A-87C4-D1475FF2A133}"/>
              </a:ext>
            </a:extLst>
          </p:cNvPr>
          <p:cNvSpPr txBox="1"/>
          <p:nvPr/>
        </p:nvSpPr>
        <p:spPr>
          <a:xfrm>
            <a:off x="308770" y="5498495"/>
            <a:ext cx="13131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5C9980-566B-534A-BD81-75AEDC54B78B}"/>
              </a:ext>
            </a:extLst>
          </p:cNvPr>
          <p:cNvSpPr txBox="1"/>
          <p:nvPr/>
        </p:nvSpPr>
        <p:spPr>
          <a:xfrm>
            <a:off x="7989965" y="2757815"/>
            <a:ext cx="348742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方法中如果出错，抛出一个异常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bg1"/>
                </a:solidFill>
              </a:rPr>
              <a:t>Throw</a:t>
            </a:r>
            <a:r>
              <a:rPr kumimoji="1" lang="zh-CN" altLang="en-US" dirty="0">
                <a:solidFill>
                  <a:schemeClr val="bg1"/>
                </a:solidFill>
              </a:rPr>
              <a:t> 语法表示 抛出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bg1"/>
                </a:solidFill>
              </a:rPr>
              <a:t>Exception</a:t>
            </a:r>
            <a:r>
              <a:rPr kumimoji="1" lang="zh-CN" altLang="en-US" dirty="0">
                <a:solidFill>
                  <a:schemeClr val="bg1"/>
                </a:solidFill>
              </a:rPr>
              <a:t> 表示一个异常对象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620FAA-0D6D-BB4D-81F6-941554C01261}"/>
              </a:ext>
            </a:extLst>
          </p:cNvPr>
          <p:cNvSpPr txBox="1"/>
          <p:nvPr/>
        </p:nvSpPr>
        <p:spPr>
          <a:xfrm>
            <a:off x="7989965" y="5142190"/>
            <a:ext cx="39739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调用地，用</a:t>
            </a:r>
            <a:r>
              <a:rPr kumimoji="1" lang="en-US" altLang="zh-CN" dirty="0">
                <a:solidFill>
                  <a:schemeClr val="bg1"/>
                </a:solidFill>
              </a:rPr>
              <a:t>try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catch</a:t>
            </a:r>
            <a:r>
              <a:rPr kumimoji="1" lang="zh-CN" altLang="en-US" dirty="0">
                <a:solidFill>
                  <a:schemeClr val="bg1"/>
                </a:solidFill>
              </a:rPr>
              <a:t>接住这个异常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bg1"/>
                </a:solidFill>
              </a:rPr>
              <a:t>Throw</a:t>
            </a:r>
            <a:r>
              <a:rPr kumimoji="1" lang="zh-CN" altLang="en-US" dirty="0">
                <a:solidFill>
                  <a:schemeClr val="bg1"/>
                </a:solidFill>
              </a:rPr>
              <a:t> 语法表示 抛出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bg1"/>
                </a:solidFill>
              </a:rPr>
              <a:t>Exception</a:t>
            </a:r>
            <a:r>
              <a:rPr kumimoji="1" lang="zh-CN" altLang="en-US" dirty="0">
                <a:solidFill>
                  <a:schemeClr val="bg1"/>
                </a:solidFill>
              </a:rPr>
              <a:t> 表示一个异常对象</a:t>
            </a:r>
          </a:p>
        </p:txBody>
      </p:sp>
    </p:spTree>
    <p:extLst>
      <p:ext uri="{BB962C8B-B14F-4D97-AF65-F5344CB8AC3E}">
        <p14:creationId xmlns:p14="http://schemas.microsoft.com/office/powerpoint/2010/main" val="108012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09344" y="558855"/>
            <a:ext cx="944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处理方式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常见异常类型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1844961"/>
            <a:ext cx="9253728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IndexOutOfBoundsException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：数组越界异常，原因在于你访问的下标超过了数组的长度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空指针异常，当试图调用一个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对象的实例或者实例变量时，会引发此异常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IllegalArgumentException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传递给方法的参数有问题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IOException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输入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 有问题，比如读取文件。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52DAD2-BE1E-2C4F-BA52-721A8285C883}"/>
              </a:ext>
            </a:extLst>
          </p:cNvPr>
          <p:cNvSpPr txBox="1"/>
          <p:nvPr/>
        </p:nvSpPr>
        <p:spPr>
          <a:xfrm>
            <a:off x="2738120" y="5933441"/>
            <a:ext cx="7239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程序出错，编辑器都会给出错误提示，常常有异常信息，要学会利用这些信息修改你的程序！！！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声明异常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每个方法都必须声明它可能抛出的必检异常的类型。这称为声明异常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(declaring exception)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throws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Exception1,Exception2...{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24753</TotalTime>
  <Words>3209</Words>
  <Application>Microsoft Macintosh PowerPoint</Application>
  <PresentationFormat>宽屏</PresentationFormat>
  <Paragraphs>376</Paragraphs>
  <Slides>47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1002</cp:revision>
  <dcterms:created xsi:type="dcterms:W3CDTF">2019-09-24T01:18:33Z</dcterms:created>
  <dcterms:modified xsi:type="dcterms:W3CDTF">2020-04-08T11:05:45Z</dcterms:modified>
</cp:coreProperties>
</file>