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66" r:id="rId3"/>
    <p:sldId id="350" r:id="rId4"/>
    <p:sldId id="351" r:id="rId5"/>
    <p:sldId id="349" r:id="rId6"/>
    <p:sldId id="304" r:id="rId7"/>
    <p:sldId id="330" r:id="rId8"/>
    <p:sldId id="331" r:id="rId9"/>
    <p:sldId id="332" r:id="rId10"/>
    <p:sldId id="333" r:id="rId11"/>
    <p:sldId id="335" r:id="rId12"/>
    <p:sldId id="334" r:id="rId13"/>
    <p:sldId id="337" r:id="rId14"/>
    <p:sldId id="336" r:id="rId15"/>
    <p:sldId id="324" r:id="rId16"/>
    <p:sldId id="338" r:id="rId17"/>
    <p:sldId id="340" r:id="rId18"/>
    <p:sldId id="339" r:id="rId19"/>
    <p:sldId id="341" r:id="rId20"/>
    <p:sldId id="342" r:id="rId21"/>
    <p:sldId id="325" r:id="rId22"/>
    <p:sldId id="343" r:id="rId23"/>
    <p:sldId id="344" r:id="rId24"/>
    <p:sldId id="346" r:id="rId25"/>
    <p:sldId id="347" r:id="rId26"/>
    <p:sldId id="345" r:id="rId27"/>
    <p:sldId id="319" r:id="rId28"/>
    <p:sldId id="279" r:id="rId29"/>
    <p:sldId id="34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50"/>
            <p14:sldId id="351"/>
            <p14:sldId id="349"/>
            <p14:sldId id="304"/>
            <p14:sldId id="330"/>
            <p14:sldId id="331"/>
            <p14:sldId id="332"/>
            <p14:sldId id="333"/>
            <p14:sldId id="335"/>
            <p14:sldId id="334"/>
            <p14:sldId id="337"/>
            <p14:sldId id="336"/>
            <p14:sldId id="324"/>
            <p14:sldId id="338"/>
            <p14:sldId id="340"/>
            <p14:sldId id="339"/>
            <p14:sldId id="341"/>
            <p14:sldId id="342"/>
            <p14:sldId id="325"/>
            <p14:sldId id="343"/>
            <p14:sldId id="344"/>
            <p14:sldId id="346"/>
            <p14:sldId id="347"/>
            <p14:sldId id="345"/>
            <p14:sldId id="319"/>
            <p14:sldId id="27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71574"/>
  </p:normalViewPr>
  <p:slideViewPr>
    <p:cSldViewPr snapToGrid="0" snapToObjects="1">
      <p:cViewPr varScale="1">
        <p:scale>
          <a:sx n="70" d="100"/>
          <a:sy n="70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8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9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800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98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265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035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0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232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06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242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863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254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698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56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101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4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7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20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cschool.cn/uml_tutorial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对象和类基础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通过构造函数创建具体对象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1595021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就是 构造一个对象的函数，它和普通函数类似，但有如下特点：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函数名为类名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没有返回值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可以定义多个构造函数，形成重载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创建对象的时候调用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Rectangular()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隐式调用 没有用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而是虚拟机自动帮你产生了一个新的类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“make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count”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这里其实是 创建了一个新的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类，让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指向它。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92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通过引用变量访问对象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11456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：在数据结构的单链表中，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BB04A1-B39F-5E4C-A8AF-3209F2770167}"/>
              </a:ext>
            </a:extLst>
          </p:cNvPr>
          <p:cNvSpPr txBox="1"/>
          <p:nvPr/>
        </p:nvSpPr>
        <p:spPr>
          <a:xfrm>
            <a:off x="6801616" y="3054927"/>
            <a:ext cx="409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ED63D7-9562-F64D-A28A-FCD5C811D259}"/>
              </a:ext>
            </a:extLst>
          </p:cNvPr>
          <p:cNvSpPr txBox="1"/>
          <p:nvPr/>
        </p:nvSpPr>
        <p:spPr>
          <a:xfrm>
            <a:off x="1296366" y="3054927"/>
            <a:ext cx="3948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46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如何指向一个对象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Rectangular(30,40);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187992" y="3857951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B6D9FB-52AE-4C4E-9128-932CBC679F1E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9977FB-5AE0-B248-B63A-415444411347}"/>
              </a:ext>
            </a:extLst>
          </p:cNvPr>
          <p:cNvCxnSpPr/>
          <p:nvPr/>
        </p:nvCxnSpPr>
        <p:spPr>
          <a:xfrm>
            <a:off x="6925746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3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如何改变一个对象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049447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CC6963-820C-B74B-80E1-9121AF020A30}"/>
              </a:ext>
            </a:extLst>
          </p:cNvPr>
          <p:cNvCxnSpPr>
            <a:endCxn id="6" idx="3"/>
          </p:cNvCxnSpPr>
          <p:nvPr/>
        </p:nvCxnSpPr>
        <p:spPr>
          <a:xfrm flipH="1">
            <a:off x="4089029" y="4218711"/>
            <a:ext cx="2789755" cy="14443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B93961B-4496-0842-B265-97388F08EF00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ECCA0-60BF-054E-AD04-3C1B7385DE2C}"/>
              </a:ext>
            </a:extLst>
          </p:cNvPr>
          <p:cNvSpPr txBox="1"/>
          <p:nvPr/>
        </p:nvSpPr>
        <p:spPr>
          <a:xfrm>
            <a:off x="9089549" y="4644741"/>
            <a:ext cx="2527488" cy="22467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长</a:t>
            </a:r>
            <a:r>
              <a:rPr kumimoji="1" lang="en-US" altLang="zh-CN" sz="2000" dirty="0">
                <a:solidFill>
                  <a:schemeClr val="bg1"/>
                </a:solidFill>
              </a:rPr>
              <a:t>30</a:t>
            </a:r>
            <a:r>
              <a:rPr kumimoji="1" lang="zh-CN" altLang="en-US" sz="2000" dirty="0">
                <a:solidFill>
                  <a:schemeClr val="bg1"/>
                </a:solidFill>
              </a:rPr>
              <a:t>，宽</a:t>
            </a:r>
            <a:r>
              <a:rPr kumimoji="1" lang="en-US" altLang="zh-CN" sz="2000" dirty="0">
                <a:solidFill>
                  <a:schemeClr val="bg1"/>
                </a:solidFill>
              </a:rPr>
              <a:t>40</a:t>
            </a:r>
            <a:r>
              <a:rPr kumimoji="1" lang="zh-CN" altLang="en-US" sz="2000" dirty="0">
                <a:solidFill>
                  <a:schemeClr val="bg1"/>
                </a:solidFill>
              </a:rPr>
              <a:t>的对象变为没用的对象，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虚拟机会定期自动清理这些对象，节省内存，而不需要像</a:t>
            </a:r>
            <a:r>
              <a:rPr kumimoji="1" lang="en-US" altLang="zh-CN" sz="2000" dirty="0">
                <a:solidFill>
                  <a:schemeClr val="bg1"/>
                </a:solidFill>
              </a:rPr>
              <a:t>c</a:t>
            </a:r>
            <a:r>
              <a:rPr kumimoji="1" lang="zh-CN" altLang="en-US" sz="2000" dirty="0">
                <a:solidFill>
                  <a:schemeClr val="bg1"/>
                </a:solidFill>
              </a:rPr>
              <a:t>语言那样，自己调用</a:t>
            </a:r>
            <a:r>
              <a:rPr kumimoji="1" lang="en-US" altLang="zh-CN" sz="2000" dirty="0">
                <a:solidFill>
                  <a:schemeClr val="bg1"/>
                </a:solidFill>
              </a:rPr>
              <a:t>free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6CA59C98-D84D-F941-AD68-040D44AB2337}"/>
              </a:ext>
            </a:extLst>
          </p:cNvPr>
          <p:cNvSpPr/>
          <p:nvPr/>
        </p:nvSpPr>
        <p:spPr>
          <a:xfrm>
            <a:off x="8271164" y="5444836"/>
            <a:ext cx="498763" cy="218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1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访问对象中的数据或方法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761" y="2992582"/>
            <a:ext cx="7583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访问对象的数据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rect1.length;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调用对象的方法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rect1.showAreaInfo();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B0F222-1568-204A-9EB2-A0A55D3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203" y="2992582"/>
            <a:ext cx="3997037" cy="34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静态变量，常量和方法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对于每个类的对象，他们都有各自的存储空间，比如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他们各自的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数据都是互不影响的。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但对于静态变量它存在一个地方，是这个类每个对象都可以访问的。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4528C-A2EF-6943-B034-DCFB5A37F1B0}"/>
              </a:ext>
            </a:extLst>
          </p:cNvPr>
          <p:cNvSpPr txBox="1"/>
          <p:nvPr/>
        </p:nvSpPr>
        <p:spPr>
          <a:xfrm>
            <a:off x="9234055" y="5932402"/>
            <a:ext cx="19327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588A5-A6DF-AA4B-BDFA-42EDFDF432AE}"/>
              </a:ext>
            </a:extLst>
          </p:cNvPr>
          <p:cNvSpPr/>
          <p:nvPr/>
        </p:nvSpPr>
        <p:spPr>
          <a:xfrm>
            <a:off x="1724891" y="3807328"/>
            <a:ext cx="1537854" cy="10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6729FF-FBA5-D142-8140-FBAB27CBEF08}"/>
              </a:ext>
            </a:extLst>
          </p:cNvPr>
          <p:cNvSpPr/>
          <p:nvPr/>
        </p:nvSpPr>
        <p:spPr>
          <a:xfrm>
            <a:off x="1724891" y="5500447"/>
            <a:ext cx="1537854" cy="12817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Recr2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0D5A3-706A-F04B-8652-A70699B82128}"/>
              </a:ext>
            </a:extLst>
          </p:cNvPr>
          <p:cNvSpPr/>
          <p:nvPr/>
        </p:nvSpPr>
        <p:spPr>
          <a:xfrm>
            <a:off x="4449160" y="4606829"/>
            <a:ext cx="1288473" cy="893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Static</a:t>
            </a:r>
            <a:r>
              <a:rPr kumimoji="1" lang="zh-CN" altLang="en-US" dirty="0">
                <a:solidFill>
                  <a:schemeClr val="tx1"/>
                </a:solidFill>
              </a:rPr>
              <a:t> 数据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918082B-8581-9942-8ED0-873ED41A8E8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62745" y="4355918"/>
            <a:ext cx="1186415" cy="6977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BC9E9B-6C55-2642-999D-22DDEE0D36C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62745" y="5089173"/>
            <a:ext cx="1184563" cy="10521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6F874F-C1EF-744D-B8C1-9B9843895ACE}"/>
              </a:ext>
            </a:extLst>
          </p:cNvPr>
          <p:cNvSpPr txBox="1"/>
          <p:nvPr/>
        </p:nvSpPr>
        <p:spPr>
          <a:xfrm>
            <a:off x="116957" y="4719841"/>
            <a:ext cx="1156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内存空间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FDBA8B-6BC6-914B-87AC-AA80822D1D0A}"/>
              </a:ext>
            </a:extLst>
          </p:cNvPr>
          <p:cNvSpPr/>
          <p:nvPr/>
        </p:nvSpPr>
        <p:spPr>
          <a:xfrm>
            <a:off x="1724891" y="4933687"/>
            <a:ext cx="1537854" cy="6408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静态变量和方法的访问限制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4289"/>
              </p:ext>
            </p:extLst>
          </p:nvPr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68209"/>
              </p:ext>
            </p:extLst>
          </p:nvPr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38471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407649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如果没有使用可见性修饰符 ，那么则默认类 是可以被同一个包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中的任何一个 类访问的。这称作包私有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private)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或包内访问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access)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9000" y="5287464"/>
            <a:ext cx="567343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0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或者什么都不加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修饰符，那么它们只能被同一个类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中的其他方法访问。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8999" y="5281632"/>
            <a:ext cx="7169727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private/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数据或者方法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3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22DC3-6618-4042-879D-BFADA935E6E4}"/>
              </a:ext>
            </a:extLst>
          </p:cNvPr>
          <p:cNvSpPr txBox="1"/>
          <p:nvPr/>
        </p:nvSpPr>
        <p:spPr>
          <a:xfrm>
            <a:off x="2103120" y="2139696"/>
            <a:ext cx="8924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以 重大疫情信息管理系统为例， 可以将 继承和多态，多态更容易，可以定义不同的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 函数，然后每个子类实现不一样。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第一层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疫情系统</a:t>
            </a:r>
            <a:endParaRPr kumimoji="1" lang="en-US" altLang="zh-CN" dirty="0"/>
          </a:p>
          <a:p>
            <a:r>
              <a:rPr kumimoji="1" lang="zh-CN" altLang="en-US" dirty="0"/>
              <a:t>第二层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SchoolSystem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companySystem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HostipalSystem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第三层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大学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 高中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企业分类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医院分类（儿科医院，妇产科医院，综合医院，中医院，精神病医院等）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用于封装数据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在前面已经讲过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数据不能被外部类直接调用，其实就是“对外隐藏细节”的封装思想。可以防止外部类对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数据进行直接修改，若要对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数据修改，就要暴露出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A2892-23BB-2946-A1D3-83166DEB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73" y="3957862"/>
            <a:ext cx="4738254" cy="29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7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对象作为参数传给函数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3185095" y="1953766"/>
            <a:ext cx="724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EAF93-7FA9-F54E-80A6-226E4066C7EE}"/>
              </a:ext>
            </a:extLst>
          </p:cNvPr>
          <p:cNvSpPr txBox="1"/>
          <p:nvPr/>
        </p:nvSpPr>
        <p:spPr>
          <a:xfrm>
            <a:off x="6807576" y="2784763"/>
            <a:ext cx="5384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”%d”,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p.data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BED3C-C073-AC44-966D-91D49A8DC22E}"/>
              </a:ext>
            </a:extLst>
          </p:cNvPr>
          <p:cNvSpPr txBox="1"/>
          <p:nvPr/>
        </p:nvSpPr>
        <p:spPr>
          <a:xfrm>
            <a:off x="1308288" y="2784763"/>
            <a:ext cx="49214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d”,p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对象数组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2623986" y="2161309"/>
            <a:ext cx="7244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数组既可以存储基本类型值，也可以存储对象。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Rectangular[10];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=0;i&lt;10;++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9.11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TotalArea</a:t>
            </a:r>
            <a:r>
              <a:rPr kumimoji="1" lang="zh-CN" altLang="en-US" sz="2400" dirty="0">
                <a:solidFill>
                  <a:schemeClr val="bg1"/>
                </a:solidFill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71710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(Immutable Object)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：对象一旦被创建后，对象所有的状态及属性在其生命周期内不会发生任何变化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摘自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满足如下条件的类，才能产生不可变对象：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所有数据域都是私有的。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没有修改器方法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数据名，比如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setWidth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没有一个返回指向可变数据域的引用的访问器方法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93901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自身提供的不可变对象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一、基本类型对应的包装类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                  包装类型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 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　　　　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                              Integer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short                          Short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                           Long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                           Float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                       Double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Boolean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                            Character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AD79CED-E175-3843-8478-73675AD619F8}"/>
              </a:ext>
            </a:extLst>
          </p:cNvPr>
          <p:cNvSpPr/>
          <p:nvPr/>
        </p:nvSpPr>
        <p:spPr>
          <a:xfrm>
            <a:off x="3449782" y="3948545"/>
            <a:ext cx="8104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1D81F-4643-F24D-A030-2EE3248DCD2C}"/>
              </a:ext>
            </a:extLst>
          </p:cNvPr>
          <p:cNvSpPr txBox="1"/>
          <p:nvPr/>
        </p:nvSpPr>
        <p:spPr>
          <a:xfrm>
            <a:off x="7749123" y="2328253"/>
            <a:ext cx="3997713" cy="415498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包装类其实对基本类型的一次包装，成为一个真正的对象类型。除了包含基本类型的数值以外，还提供一些工具函数，用于基本类型转换，比如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err="1">
                <a:solidFill>
                  <a:schemeClr val="bg1"/>
                </a:solidFill>
              </a:rPr>
              <a:t>Integer.valueOf</a:t>
            </a:r>
            <a:r>
              <a:rPr kumimoji="1" lang="en-US" altLang="zh-CN" sz="2400" dirty="0">
                <a:solidFill>
                  <a:schemeClr val="bg1"/>
                </a:solidFill>
              </a:rPr>
              <a:t>(string)</a:t>
            </a:r>
            <a:r>
              <a:rPr kumimoji="1" lang="zh-CN" altLang="en-US" sz="2400" dirty="0">
                <a:solidFill>
                  <a:schemeClr val="bg1"/>
                </a:solidFill>
              </a:rPr>
              <a:t> 能把“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” 转换为 整数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</a:rPr>
              <a:t> 可以在编译器中查看比如：</a:t>
            </a:r>
            <a:r>
              <a:rPr kumimoji="1" lang="en-US" altLang="zh-CN" sz="2400" dirty="0">
                <a:solidFill>
                  <a:schemeClr val="bg1"/>
                </a:solidFill>
              </a:rPr>
              <a:t>Integer</a:t>
            </a:r>
            <a:r>
              <a:rPr kumimoji="1" lang="zh-CN" altLang="en-US" sz="2400" dirty="0">
                <a:solidFill>
                  <a:schemeClr val="bg1"/>
                </a:solidFill>
              </a:rPr>
              <a:t>类的具体定义和用法</a:t>
            </a:r>
          </a:p>
        </p:txBody>
      </p:sp>
    </p:spTree>
    <p:extLst>
      <p:ext uri="{BB962C8B-B14F-4D97-AF65-F5344CB8AC3E}">
        <p14:creationId xmlns:p14="http://schemas.microsoft.com/office/powerpoint/2010/main" val="350518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的包装类概念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包装类型是为了方便对基本数据类型进行操作，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包装类型可以解决一些基本类型解决不了的问题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集合不允许存放基本数据类型，只能存放应用数据类型。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add(Object o)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提供的比如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，这里的数据类型必须是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基本类型可以和包装类型直接相互转换，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自动装箱拆箱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通过包装类型的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方法可以实现基本数据类型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类型之间的相互转换。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函数需要传递进去的参数为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类型，传入基本数据类型就不可行。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875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不可变对象的好处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线程安全：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引起线程安全问题的根本原因在于：多个线程需要同时访问同一个共享资源， 假如没有共享资源，那么多线程安全问题就自然解决了。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5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30325" y="2134515"/>
            <a:ext cx="9236361" cy="122280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其实是“指向自身”的一种引用用法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99D93-2DE5-DB48-8512-02D535870747}"/>
              </a:ext>
            </a:extLst>
          </p:cNvPr>
          <p:cNvSpPr txBox="1"/>
          <p:nvPr/>
        </p:nvSpPr>
        <p:spPr>
          <a:xfrm>
            <a:off x="4391891" y="4904508"/>
            <a:ext cx="460663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看代码，</a:t>
            </a:r>
            <a:r>
              <a:rPr kumimoji="1" lang="en-US" altLang="zh-CN" sz="2400" dirty="0">
                <a:solidFill>
                  <a:schemeClr val="bg1"/>
                </a:solidFill>
              </a:rPr>
              <a:t>set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 或者</a:t>
            </a:r>
            <a:r>
              <a:rPr kumimoji="1" lang="en-US" altLang="zh-CN" sz="2400" dirty="0">
                <a:solidFill>
                  <a:schemeClr val="bg1"/>
                </a:solidFill>
              </a:rPr>
              <a:t>get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类型函数都可以用到</a:t>
            </a:r>
            <a:r>
              <a:rPr kumimoji="1" lang="en-US" altLang="zh-CN" sz="2400" dirty="0">
                <a:solidFill>
                  <a:schemeClr val="bg1"/>
                </a:solidFill>
              </a:rPr>
              <a:t>this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18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22DC3-6618-4042-879D-BFADA935E6E4}"/>
              </a:ext>
            </a:extLst>
          </p:cNvPr>
          <p:cNvSpPr txBox="1"/>
          <p:nvPr/>
        </p:nvSpPr>
        <p:spPr>
          <a:xfrm>
            <a:off x="2103120" y="2139696"/>
            <a:ext cx="8924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以 重大疫情信息管理系统为例， 可以将 继承和多态，多态更容易，可以定义不同的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 函数，然后每个子类实现不一样。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第一层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疫情系统</a:t>
            </a:r>
            <a:endParaRPr kumimoji="1" lang="en-US" altLang="zh-CN" dirty="0"/>
          </a:p>
          <a:p>
            <a:r>
              <a:rPr kumimoji="1" lang="zh-CN" altLang="en-US" dirty="0"/>
              <a:t>第二层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SchoolSystem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companySystem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HostipalSystem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第三层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大学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 高中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企业分类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医院分类（儿科医院，妇产科医院，综合医院，中医院，精神病医院等）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06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22DC3-6618-4042-879D-BFADA935E6E4}"/>
              </a:ext>
            </a:extLst>
          </p:cNvPr>
          <p:cNvSpPr txBox="1"/>
          <p:nvPr/>
        </p:nvSpPr>
        <p:spPr>
          <a:xfrm>
            <a:off x="2103120" y="2139696"/>
            <a:ext cx="8924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以 重大疫情信息管理系统为例， 可以将 继承和多态，多态更容易，可以定义不同的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 函数，然后每个子类实现不一样。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第一层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疫情系统</a:t>
            </a:r>
            <a:endParaRPr kumimoji="1" lang="en-US" altLang="zh-CN" dirty="0"/>
          </a:p>
          <a:p>
            <a:r>
              <a:rPr kumimoji="1" lang="zh-CN" altLang="en-US" dirty="0"/>
              <a:t>第二层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SchoolSystem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companySystem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HostipalSystem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第三层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大学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 高中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企业分类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医院分类（儿科医院，妇产科医院，综合医院，中医院，精神病医院等）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69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12608" y="421690"/>
            <a:ext cx="7443216" cy="69115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定义类和创造对象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使用构造方法定义对象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通过引用变量访问对象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静态变量，变量和常量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可见性修饰符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向方法传递对象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不可变对象和类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C17492-06B6-B442-BA8C-89F21E4A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9" y="2354534"/>
            <a:ext cx="5553734" cy="30854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5FD1B-8F28-EB46-AE76-734AECB34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855" y="1865238"/>
            <a:ext cx="4064000" cy="4064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6096000" y="3429000"/>
            <a:ext cx="157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对象代表现实生活中可以明确标识的一个实体，比如，一所学校，一支笔，一笔外卖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.......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比如学生对象有 姓名，年龄等属性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第“行为”的基础，因为方法需要用到这些数据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：利用数据，对象完成一个动作，比如，对于学生对象，她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 需要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做作业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玩耍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一个通用的类来定义同一类型的对象。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类是一个模板，是每个对象共同点的抽取并汇集，把所有的东西都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5066D-AF81-9B41-AC91-1D0EEE22A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53" y="3375733"/>
            <a:ext cx="3997037" cy="34822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8769927" y="4177145"/>
            <a:ext cx="247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UML</a:t>
            </a:r>
            <a:r>
              <a:rPr kumimoji="1" lang="zh-CN" altLang="en-US" sz="2400" dirty="0"/>
              <a:t> 表示方法</a:t>
            </a:r>
            <a:endParaRPr kumimoji="1" lang="en-US" altLang="zh-CN" sz="2400" dirty="0"/>
          </a:p>
          <a:p>
            <a:r>
              <a:rPr kumimoji="1" lang="en-US" altLang="zh-CN" sz="2400" dirty="0">
                <a:hlinkClick r:id="rId5"/>
              </a:rPr>
              <a:t>uml</a:t>
            </a:r>
            <a:r>
              <a:rPr kumimoji="1" lang="zh-CN" altLang="en-US" sz="2400" dirty="0">
                <a:hlinkClick r:id="rId5"/>
              </a:rPr>
              <a:t>入门教程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186F9F-165A-324A-994C-8A021B23B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28" y="0"/>
            <a:ext cx="852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13122</TotalTime>
  <Words>2053</Words>
  <Application>Microsoft Macintosh PowerPoint</Application>
  <PresentationFormat>宽屏</PresentationFormat>
  <Paragraphs>320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528</cp:revision>
  <dcterms:created xsi:type="dcterms:W3CDTF">2019-09-24T01:18:33Z</dcterms:created>
  <dcterms:modified xsi:type="dcterms:W3CDTF">2020-03-25T05:46:18Z</dcterms:modified>
</cp:coreProperties>
</file>