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4" r:id="rId5"/>
    <p:sldId id="265" r:id="rId6"/>
    <p:sldId id="280" r:id="rId7"/>
    <p:sldId id="266" r:id="rId8"/>
    <p:sldId id="281" r:id="rId9"/>
    <p:sldId id="267" r:id="rId10"/>
    <p:sldId id="284" r:id="rId11"/>
    <p:sldId id="268" r:id="rId12"/>
    <p:sldId id="282" r:id="rId13"/>
    <p:sldId id="269" r:id="rId14"/>
    <p:sldId id="263" r:id="rId15"/>
    <p:sldId id="283" r:id="rId16"/>
    <p:sldId id="272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使用方法" id="{106224A7-30AD-489C-ABD6-222A5D84E3C1}">
          <p14:sldIdLst/>
        </p14:section>
        <p14:section name="模板" id="{96005B02-AEDC-429D-B77B-1BFDD2B21811}">
          <p14:sldIdLst>
            <p14:sldId id="256"/>
            <p14:sldId id="259"/>
            <p14:sldId id="260"/>
            <p14:sldId id="264"/>
            <p14:sldId id="265"/>
            <p14:sldId id="280"/>
            <p14:sldId id="266"/>
            <p14:sldId id="281"/>
            <p14:sldId id="267"/>
            <p14:sldId id="284"/>
            <p14:sldId id="268"/>
            <p14:sldId id="282"/>
            <p14:sldId id="269"/>
            <p14:sldId id="263"/>
            <p14:sldId id="283"/>
            <p14:sldId id="272"/>
            <p14:sldId id="276"/>
          </p14:sldIdLst>
        </p14:section>
        <p14:section name="关于作者" id="{7457EAED-76BF-40F2-89D1-DF378AFECD2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B0F0"/>
    <a:srgbClr val="000000"/>
    <a:srgbClr val="FFFFFF"/>
    <a:srgbClr val="F2F2F2"/>
    <a:srgbClr val="7F7F7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6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67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尾页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6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390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4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28600" y="228600"/>
            <a:ext cx="11747500" cy="64135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267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98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306059" y="0"/>
            <a:ext cx="3309258" cy="137953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306059" y="5478462"/>
            <a:ext cx="3309258" cy="137953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696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-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1689100" y="1041400"/>
            <a:ext cx="3098800" cy="35306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1" name="图片占位符 8"/>
          <p:cNvSpPr>
            <a:spLocks noGrp="1"/>
          </p:cNvSpPr>
          <p:nvPr>
            <p:ph type="pic" sz="quarter" idx="12"/>
          </p:nvPr>
        </p:nvSpPr>
        <p:spPr>
          <a:xfrm>
            <a:off x="7429500" y="1041400"/>
            <a:ext cx="3098800" cy="35306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743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685800"/>
            <a:ext cx="8166100" cy="61722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8166100" y="3492500"/>
            <a:ext cx="3365500" cy="33655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786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4800600" y="0"/>
            <a:ext cx="6731000" cy="21844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660400" y="2184400"/>
            <a:ext cx="7683500" cy="40132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6209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2552700"/>
            <a:ext cx="6096000" cy="39116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1"/>
          </p:nvPr>
        </p:nvSpPr>
        <p:spPr>
          <a:xfrm>
            <a:off x="6096000" y="393700"/>
            <a:ext cx="6096000" cy="39116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237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2188369"/>
            <a:ext cx="12192000" cy="2481262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1043717" y="4669631"/>
            <a:ext cx="4049713" cy="2188369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422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前言摘要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6066971" y="662769"/>
            <a:ext cx="4122056" cy="4119553"/>
          </a:xfrm>
          <a:prstGeom prst="diamond">
            <a:avLst/>
          </a:prstGeo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图片占位符 7"/>
          <p:cNvSpPr>
            <a:spLocks noGrp="1"/>
          </p:cNvSpPr>
          <p:nvPr>
            <p:ph type="pic" sz="quarter" idx="11"/>
          </p:nvPr>
        </p:nvSpPr>
        <p:spPr>
          <a:xfrm>
            <a:off x="8418286" y="3006826"/>
            <a:ext cx="4122056" cy="4119553"/>
          </a:xfrm>
          <a:prstGeom prst="diamond">
            <a:avLst/>
          </a:prstGeo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0" name="图片占位符 7"/>
          <p:cNvSpPr>
            <a:spLocks noGrp="1"/>
          </p:cNvSpPr>
          <p:nvPr>
            <p:ph type="pic" sz="quarter" idx="12"/>
          </p:nvPr>
        </p:nvSpPr>
        <p:spPr>
          <a:xfrm>
            <a:off x="8418286" y="-1681287"/>
            <a:ext cx="4122056" cy="4119553"/>
          </a:xfrm>
          <a:prstGeom prst="diamond">
            <a:avLst/>
          </a:prstGeo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1" name="图片占位符 7"/>
          <p:cNvSpPr>
            <a:spLocks noGrp="1"/>
          </p:cNvSpPr>
          <p:nvPr>
            <p:ph type="pic" sz="quarter" idx="13"/>
          </p:nvPr>
        </p:nvSpPr>
        <p:spPr>
          <a:xfrm>
            <a:off x="3715656" y="-1681287"/>
            <a:ext cx="4122056" cy="4119553"/>
          </a:xfrm>
          <a:prstGeom prst="diamond">
            <a:avLst/>
          </a:prstGeo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2" name="图片占位符 7"/>
          <p:cNvSpPr>
            <a:spLocks noGrp="1"/>
          </p:cNvSpPr>
          <p:nvPr>
            <p:ph type="pic" sz="quarter" idx="14"/>
          </p:nvPr>
        </p:nvSpPr>
        <p:spPr>
          <a:xfrm>
            <a:off x="10769601" y="662770"/>
            <a:ext cx="4122056" cy="4119553"/>
          </a:xfrm>
          <a:prstGeom prst="diamond">
            <a:avLst/>
          </a:prstGeo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344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2460626" y="2521121"/>
            <a:ext cx="1817687" cy="18161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图片占位符 7"/>
          <p:cNvSpPr>
            <a:spLocks noGrp="1"/>
          </p:cNvSpPr>
          <p:nvPr>
            <p:ph type="pic" sz="quarter" idx="11"/>
          </p:nvPr>
        </p:nvSpPr>
        <p:spPr>
          <a:xfrm>
            <a:off x="4278313" y="2521121"/>
            <a:ext cx="1817687" cy="18161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0" name="图片占位符 7"/>
          <p:cNvSpPr>
            <a:spLocks noGrp="1"/>
          </p:cNvSpPr>
          <p:nvPr>
            <p:ph type="pic" sz="quarter" idx="12"/>
          </p:nvPr>
        </p:nvSpPr>
        <p:spPr>
          <a:xfrm>
            <a:off x="6096000" y="2521121"/>
            <a:ext cx="1817687" cy="18161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1" name="图片占位符 7"/>
          <p:cNvSpPr>
            <a:spLocks noGrp="1"/>
          </p:cNvSpPr>
          <p:nvPr>
            <p:ph type="pic" sz="quarter" idx="13"/>
          </p:nvPr>
        </p:nvSpPr>
        <p:spPr>
          <a:xfrm>
            <a:off x="7913687" y="2521121"/>
            <a:ext cx="1817687" cy="18161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39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670629" y="2166143"/>
            <a:ext cx="9521371" cy="2525713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879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6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05364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图片占位符 7"/>
          <p:cNvSpPr>
            <a:spLocks noGrp="1"/>
          </p:cNvSpPr>
          <p:nvPr>
            <p:ph type="pic" sz="quarter" idx="11"/>
          </p:nvPr>
        </p:nvSpPr>
        <p:spPr>
          <a:xfrm>
            <a:off x="3062212" y="0"/>
            <a:ext cx="3005364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0" name="图片占位符 7"/>
          <p:cNvSpPr>
            <a:spLocks noGrp="1"/>
          </p:cNvSpPr>
          <p:nvPr>
            <p:ph type="pic" sz="quarter" idx="12"/>
          </p:nvPr>
        </p:nvSpPr>
        <p:spPr>
          <a:xfrm>
            <a:off x="6124424" y="0"/>
            <a:ext cx="3005364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1" name="图片占位符 7"/>
          <p:cNvSpPr>
            <a:spLocks noGrp="1"/>
          </p:cNvSpPr>
          <p:nvPr>
            <p:ph type="pic" sz="quarter" idx="13"/>
          </p:nvPr>
        </p:nvSpPr>
        <p:spPr>
          <a:xfrm>
            <a:off x="9186636" y="0"/>
            <a:ext cx="3005364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69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419958" y="259556"/>
            <a:ext cx="3409950" cy="6338887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19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2112963"/>
            <a:ext cx="12192000" cy="2632075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428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433513" y="0"/>
            <a:ext cx="2286000" cy="41402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6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402000" cy="3402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433063" y="3444714"/>
            <a:ext cx="3402000" cy="3402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2"/>
          </p:nvPr>
        </p:nvSpPr>
        <p:spPr>
          <a:xfrm>
            <a:off x="6835063" y="0"/>
            <a:ext cx="5370375" cy="68468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76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103313" y="1944686"/>
            <a:ext cx="1944687" cy="1944687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788455" y="1944686"/>
            <a:ext cx="1944687" cy="1944687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图片占位符 6"/>
          <p:cNvSpPr>
            <a:spLocks noGrp="1"/>
          </p:cNvSpPr>
          <p:nvPr>
            <p:ph type="pic" sz="quarter" idx="12"/>
          </p:nvPr>
        </p:nvSpPr>
        <p:spPr>
          <a:xfrm>
            <a:off x="6473597" y="1944686"/>
            <a:ext cx="1944687" cy="1944687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0" name="图片占位符 6"/>
          <p:cNvSpPr>
            <a:spLocks noGrp="1"/>
          </p:cNvSpPr>
          <p:nvPr>
            <p:ph type="pic" sz="quarter" idx="13"/>
          </p:nvPr>
        </p:nvSpPr>
        <p:spPr>
          <a:xfrm>
            <a:off x="9158739" y="1944686"/>
            <a:ext cx="1944687" cy="1944687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773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图文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90513" y="319088"/>
            <a:ext cx="7693025" cy="624205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1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51EC7-48A3-4FA6-9C33-987C5B495435}" type="datetimeFigureOut">
              <a:rPr lang="zh-CN" altLang="en-US" smtClean="0"/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E8AE4-E50B-4317-A0D1-0461D53AA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66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" Target="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slideLayout" Target="../slideLayouts/slideLayout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1.xml"/><Relationship Id="rId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自由: 形状 6"/>
          <p:cNvSpPr/>
          <p:nvPr/>
        </p:nvSpPr>
        <p:spPr>
          <a:xfrm rot="13500000" flipV="1">
            <a:off x="4201301" y="-2161399"/>
            <a:ext cx="3789396" cy="3789397"/>
          </a:xfrm>
          <a:custGeom>
            <a:avLst/>
            <a:gdLst>
              <a:gd name="connsiteX0" fmla="*/ 3789396 w 3789396"/>
              <a:gd name="connsiteY0" fmla="*/ 3789397 h 3789397"/>
              <a:gd name="connsiteX1" fmla="*/ 0 w 3789396"/>
              <a:gd name="connsiteY1" fmla="*/ 0 h 3789397"/>
              <a:gd name="connsiteX2" fmla="*/ 0 w 3789396"/>
              <a:gd name="connsiteY2" fmla="*/ 3789397 h 378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9396" h="3789397">
                <a:moveTo>
                  <a:pt x="3789396" y="3789397"/>
                </a:moveTo>
                <a:lnTo>
                  <a:pt x="0" y="0"/>
                </a:lnTo>
                <a:lnTo>
                  <a:pt x="0" y="3789397"/>
                </a:lnTo>
                <a:close/>
              </a:path>
            </a:pathLst>
          </a:cu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103085" y="5896525"/>
            <a:ext cx="119017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898742" y="5896525"/>
            <a:ext cx="119017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 形 9"/>
          <p:cNvSpPr/>
          <p:nvPr/>
        </p:nvSpPr>
        <p:spPr>
          <a:xfrm rot="18900000">
            <a:off x="5682048" y="762709"/>
            <a:ext cx="827902" cy="827902"/>
          </a:xfrm>
          <a:prstGeom prst="corner">
            <a:avLst>
              <a:gd name="adj1" fmla="val 17663"/>
              <a:gd name="adj2" fmla="val 1766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L 形 10"/>
          <p:cNvSpPr/>
          <p:nvPr/>
        </p:nvSpPr>
        <p:spPr>
          <a:xfrm rot="18900000">
            <a:off x="5887705" y="5920460"/>
            <a:ext cx="416586" cy="416586"/>
          </a:xfrm>
          <a:prstGeom prst="corner">
            <a:avLst>
              <a:gd name="adj1" fmla="val 17663"/>
              <a:gd name="adj2" fmla="val 1766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580178" y="2597741"/>
            <a:ext cx="90316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4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ough</a:t>
            </a:r>
            <a:r>
              <a:rPr lang="zh-CN" altLang="en-US" sz="4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变换和神经网络的</a:t>
            </a:r>
            <a:endParaRPr lang="en-US" altLang="zh-CN" sz="48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智能小车车道线识别</a:t>
            </a:r>
            <a:endParaRPr lang="zh-CN" altLang="en-US" sz="4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03085" y="3314701"/>
            <a:ext cx="9985829" cy="792842"/>
          </a:xfrm>
          <a:custGeom>
            <a:avLst/>
            <a:gdLst>
              <a:gd name="connsiteX0" fmla="*/ 0 w 9985829"/>
              <a:gd name="connsiteY0" fmla="*/ 0 h 783772"/>
              <a:gd name="connsiteX1" fmla="*/ 9985829 w 9985829"/>
              <a:gd name="connsiteY1" fmla="*/ 0 h 783772"/>
              <a:gd name="connsiteX2" fmla="*/ 9985829 w 9985829"/>
              <a:gd name="connsiteY2" fmla="*/ 783772 h 783772"/>
              <a:gd name="connsiteX3" fmla="*/ 0 w 9985829"/>
              <a:gd name="connsiteY3" fmla="*/ 783772 h 783772"/>
              <a:gd name="connsiteX4" fmla="*/ 0 w 9985829"/>
              <a:gd name="connsiteY4" fmla="*/ 0 h 783772"/>
              <a:gd name="connsiteX0" fmla="*/ 0 w 9985829"/>
              <a:gd name="connsiteY0" fmla="*/ 9071 h 792843"/>
              <a:gd name="connsiteX1" fmla="*/ 678090 w 9985829"/>
              <a:gd name="connsiteY1" fmla="*/ 0 h 792843"/>
              <a:gd name="connsiteX2" fmla="*/ 9985829 w 9985829"/>
              <a:gd name="connsiteY2" fmla="*/ 9071 h 792843"/>
              <a:gd name="connsiteX3" fmla="*/ 9985829 w 9985829"/>
              <a:gd name="connsiteY3" fmla="*/ 792843 h 792843"/>
              <a:gd name="connsiteX4" fmla="*/ 0 w 9985829"/>
              <a:gd name="connsiteY4" fmla="*/ 792843 h 792843"/>
              <a:gd name="connsiteX5" fmla="*/ 0 w 9985829"/>
              <a:gd name="connsiteY5" fmla="*/ 9071 h 792843"/>
              <a:gd name="connsiteX0" fmla="*/ 0 w 9985829"/>
              <a:gd name="connsiteY0" fmla="*/ 9071 h 792843"/>
              <a:gd name="connsiteX1" fmla="*/ 678090 w 9985829"/>
              <a:gd name="connsiteY1" fmla="*/ 0 h 792843"/>
              <a:gd name="connsiteX2" fmla="*/ 9279165 w 9985829"/>
              <a:gd name="connsiteY2" fmla="*/ 1 h 792843"/>
              <a:gd name="connsiteX3" fmla="*/ 9985829 w 9985829"/>
              <a:gd name="connsiteY3" fmla="*/ 9071 h 792843"/>
              <a:gd name="connsiteX4" fmla="*/ 9985829 w 9985829"/>
              <a:gd name="connsiteY4" fmla="*/ 792843 h 792843"/>
              <a:gd name="connsiteX5" fmla="*/ 0 w 9985829"/>
              <a:gd name="connsiteY5" fmla="*/ 792843 h 792843"/>
              <a:gd name="connsiteX6" fmla="*/ 0 w 9985829"/>
              <a:gd name="connsiteY6" fmla="*/ 9071 h 792843"/>
              <a:gd name="connsiteX0" fmla="*/ 9279165 w 9985829"/>
              <a:gd name="connsiteY0" fmla="*/ 0 h 792842"/>
              <a:gd name="connsiteX1" fmla="*/ 9985829 w 9985829"/>
              <a:gd name="connsiteY1" fmla="*/ 9070 h 792842"/>
              <a:gd name="connsiteX2" fmla="*/ 9985829 w 9985829"/>
              <a:gd name="connsiteY2" fmla="*/ 792842 h 792842"/>
              <a:gd name="connsiteX3" fmla="*/ 0 w 9985829"/>
              <a:gd name="connsiteY3" fmla="*/ 792842 h 792842"/>
              <a:gd name="connsiteX4" fmla="*/ 0 w 9985829"/>
              <a:gd name="connsiteY4" fmla="*/ 9070 h 792842"/>
              <a:gd name="connsiteX5" fmla="*/ 769530 w 9985829"/>
              <a:gd name="connsiteY5" fmla="*/ 91439 h 792842"/>
              <a:gd name="connsiteX0" fmla="*/ 9279165 w 9985829"/>
              <a:gd name="connsiteY0" fmla="*/ 0 h 792842"/>
              <a:gd name="connsiteX1" fmla="*/ 9985829 w 9985829"/>
              <a:gd name="connsiteY1" fmla="*/ 9070 h 792842"/>
              <a:gd name="connsiteX2" fmla="*/ 9985829 w 9985829"/>
              <a:gd name="connsiteY2" fmla="*/ 792842 h 792842"/>
              <a:gd name="connsiteX3" fmla="*/ 0 w 9985829"/>
              <a:gd name="connsiteY3" fmla="*/ 792842 h 792842"/>
              <a:gd name="connsiteX4" fmla="*/ 0 w 9985829"/>
              <a:gd name="connsiteY4" fmla="*/ 9070 h 792842"/>
              <a:gd name="connsiteX5" fmla="*/ 769530 w 9985829"/>
              <a:gd name="connsiteY5" fmla="*/ 10476 h 792842"/>
              <a:gd name="connsiteX0" fmla="*/ 9279165 w 9985829"/>
              <a:gd name="connsiteY0" fmla="*/ 0 h 792842"/>
              <a:gd name="connsiteX1" fmla="*/ 9985829 w 9985829"/>
              <a:gd name="connsiteY1" fmla="*/ 9070 h 792842"/>
              <a:gd name="connsiteX2" fmla="*/ 9985829 w 9985829"/>
              <a:gd name="connsiteY2" fmla="*/ 792842 h 792842"/>
              <a:gd name="connsiteX3" fmla="*/ 0 w 9985829"/>
              <a:gd name="connsiteY3" fmla="*/ 792842 h 792842"/>
              <a:gd name="connsiteX4" fmla="*/ 0 w 9985829"/>
              <a:gd name="connsiteY4" fmla="*/ 9070 h 792842"/>
              <a:gd name="connsiteX5" fmla="*/ 769530 w 9985829"/>
              <a:gd name="connsiteY5" fmla="*/ 15238 h 79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829" h="792842">
                <a:moveTo>
                  <a:pt x="9279165" y="0"/>
                </a:moveTo>
                <a:lnTo>
                  <a:pt x="9985829" y="9070"/>
                </a:lnTo>
                <a:lnTo>
                  <a:pt x="9985829" y="792842"/>
                </a:lnTo>
                <a:lnTo>
                  <a:pt x="0" y="792842"/>
                </a:lnTo>
                <a:lnTo>
                  <a:pt x="0" y="9070"/>
                </a:lnTo>
                <a:lnTo>
                  <a:pt x="769530" y="15238"/>
                </a:lnTo>
              </a:path>
            </a:pathLst>
          </a:cu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78715" y="2969333"/>
            <a:ext cx="678735" cy="678735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88914" y="4113543"/>
            <a:ext cx="472971" cy="472971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800914" y="4586514"/>
            <a:ext cx="288000" cy="2880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729216" y="6144768"/>
            <a:ext cx="2243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指导教师：严海蓉</a:t>
            </a:r>
            <a:endParaRPr lang="en-US" altLang="zh-CN" dirty="0" smtClean="0"/>
          </a:p>
          <a:p>
            <a:r>
              <a:rPr lang="zh-CN" altLang="en-US" dirty="0"/>
              <a:t>答辩人：王嘉雯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10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35" y="567226"/>
            <a:ext cx="8747137" cy="377282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41120" y="493776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增强学习（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einforcement Learning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）关注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的是智能体如何在环境中采取一系列行为，从而获得最大的累积回报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。通过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增强学习，一个智能体（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）应该知道在什么状态下应该采取什么行为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1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hlinkClick r:id="rId3" action="ppaction://hlinksldjump"/>
          </p:cNvPr>
          <p:cNvSpPr/>
          <p:nvPr/>
        </p:nvSpPr>
        <p:spPr>
          <a:xfrm>
            <a:off x="138277" y="213176"/>
            <a:ext cx="1768930" cy="5251451"/>
          </a:xfrm>
          <a:custGeom>
            <a:avLst/>
            <a:gdLst>
              <a:gd name="connsiteX0" fmla="*/ 0 w 1320800"/>
              <a:gd name="connsiteY0" fmla="*/ 0 h 2889250"/>
              <a:gd name="connsiteX1" fmla="*/ 1320800 w 1320800"/>
              <a:gd name="connsiteY1" fmla="*/ 0 h 2889250"/>
              <a:gd name="connsiteX2" fmla="*/ 1320800 w 1320800"/>
              <a:gd name="connsiteY2" fmla="*/ 2889250 h 2889250"/>
              <a:gd name="connsiteX3" fmla="*/ 0 w 1320800"/>
              <a:gd name="connsiteY3" fmla="*/ 2889250 h 2889250"/>
              <a:gd name="connsiteX4" fmla="*/ 0 w 1320800"/>
              <a:gd name="connsiteY4" fmla="*/ 0 h 2889250"/>
              <a:gd name="connsiteX0" fmla="*/ 0 w 1320800"/>
              <a:gd name="connsiteY0" fmla="*/ 0 h 2889250"/>
              <a:gd name="connsiteX1" fmla="*/ 1320800 w 1320800"/>
              <a:gd name="connsiteY1" fmla="*/ 0 h 2889250"/>
              <a:gd name="connsiteX2" fmla="*/ 1320800 w 1320800"/>
              <a:gd name="connsiteY2" fmla="*/ 285750 h 2889250"/>
              <a:gd name="connsiteX3" fmla="*/ 1320800 w 1320800"/>
              <a:gd name="connsiteY3" fmla="*/ 2889250 h 2889250"/>
              <a:gd name="connsiteX4" fmla="*/ 0 w 1320800"/>
              <a:gd name="connsiteY4" fmla="*/ 2889250 h 2889250"/>
              <a:gd name="connsiteX5" fmla="*/ 0 w 1320800"/>
              <a:gd name="connsiteY5" fmla="*/ 0 h 2889250"/>
              <a:gd name="connsiteX0" fmla="*/ 0 w 1320800"/>
              <a:gd name="connsiteY0" fmla="*/ 0 h 2889250"/>
              <a:gd name="connsiteX1" fmla="*/ 1320800 w 1320800"/>
              <a:gd name="connsiteY1" fmla="*/ 0 h 2889250"/>
              <a:gd name="connsiteX2" fmla="*/ 1320800 w 1320800"/>
              <a:gd name="connsiteY2" fmla="*/ 285750 h 2889250"/>
              <a:gd name="connsiteX3" fmla="*/ 1320800 w 1320800"/>
              <a:gd name="connsiteY3" fmla="*/ 2889250 h 2889250"/>
              <a:gd name="connsiteX4" fmla="*/ 0 w 1320800"/>
              <a:gd name="connsiteY4" fmla="*/ 2889250 h 2889250"/>
              <a:gd name="connsiteX5" fmla="*/ 0 w 1320800"/>
              <a:gd name="connsiteY5" fmla="*/ 0 h 2889250"/>
              <a:gd name="connsiteX0" fmla="*/ 0 w 1320800"/>
              <a:gd name="connsiteY0" fmla="*/ 0 h 2889250"/>
              <a:gd name="connsiteX1" fmla="*/ 1320800 w 1320800"/>
              <a:gd name="connsiteY1" fmla="*/ 0 h 2889250"/>
              <a:gd name="connsiteX2" fmla="*/ 1320800 w 1320800"/>
              <a:gd name="connsiteY2" fmla="*/ 285750 h 2889250"/>
              <a:gd name="connsiteX3" fmla="*/ 1320800 w 1320800"/>
              <a:gd name="connsiteY3" fmla="*/ 2889250 h 2889250"/>
              <a:gd name="connsiteX4" fmla="*/ 0 w 1320800"/>
              <a:gd name="connsiteY4" fmla="*/ 2889250 h 2889250"/>
              <a:gd name="connsiteX5" fmla="*/ 0 w 1320800"/>
              <a:gd name="connsiteY5" fmla="*/ 0 h 2889250"/>
              <a:gd name="connsiteX0" fmla="*/ 0 w 1320800"/>
              <a:gd name="connsiteY0" fmla="*/ 0 h 2889250"/>
              <a:gd name="connsiteX1" fmla="*/ 1320800 w 1320800"/>
              <a:gd name="connsiteY1" fmla="*/ 0 h 2889250"/>
              <a:gd name="connsiteX2" fmla="*/ 1320800 w 1320800"/>
              <a:gd name="connsiteY2" fmla="*/ 285750 h 2889250"/>
              <a:gd name="connsiteX3" fmla="*/ 1314450 w 1320800"/>
              <a:gd name="connsiteY3" fmla="*/ 1314450 h 2889250"/>
              <a:gd name="connsiteX4" fmla="*/ 1320800 w 1320800"/>
              <a:gd name="connsiteY4" fmla="*/ 2889250 h 2889250"/>
              <a:gd name="connsiteX5" fmla="*/ 0 w 1320800"/>
              <a:gd name="connsiteY5" fmla="*/ 2889250 h 2889250"/>
              <a:gd name="connsiteX6" fmla="*/ 0 w 1320800"/>
              <a:gd name="connsiteY6" fmla="*/ 0 h 2889250"/>
              <a:gd name="connsiteX0" fmla="*/ 1314450 w 1412240"/>
              <a:gd name="connsiteY0" fmla="*/ 1314450 h 2889250"/>
              <a:gd name="connsiteX1" fmla="*/ 1320800 w 1412240"/>
              <a:gd name="connsiteY1" fmla="*/ 2889250 h 2889250"/>
              <a:gd name="connsiteX2" fmla="*/ 0 w 1412240"/>
              <a:gd name="connsiteY2" fmla="*/ 2889250 h 2889250"/>
              <a:gd name="connsiteX3" fmla="*/ 0 w 1412240"/>
              <a:gd name="connsiteY3" fmla="*/ 0 h 2889250"/>
              <a:gd name="connsiteX4" fmla="*/ 1320800 w 1412240"/>
              <a:gd name="connsiteY4" fmla="*/ 0 h 2889250"/>
              <a:gd name="connsiteX5" fmla="*/ 1412240 w 1412240"/>
              <a:gd name="connsiteY5" fmla="*/ 377190 h 2889250"/>
              <a:gd name="connsiteX0" fmla="*/ 1314450 w 1323340"/>
              <a:gd name="connsiteY0" fmla="*/ 1314450 h 2889250"/>
              <a:gd name="connsiteX1" fmla="*/ 1320800 w 1323340"/>
              <a:gd name="connsiteY1" fmla="*/ 2889250 h 2889250"/>
              <a:gd name="connsiteX2" fmla="*/ 0 w 1323340"/>
              <a:gd name="connsiteY2" fmla="*/ 2889250 h 2889250"/>
              <a:gd name="connsiteX3" fmla="*/ 0 w 1323340"/>
              <a:gd name="connsiteY3" fmla="*/ 0 h 2889250"/>
              <a:gd name="connsiteX4" fmla="*/ 1320800 w 1323340"/>
              <a:gd name="connsiteY4" fmla="*/ 0 h 2889250"/>
              <a:gd name="connsiteX5" fmla="*/ 1323340 w 1323340"/>
              <a:gd name="connsiteY5" fmla="*/ 351790 h 288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3340" h="2889250">
                <a:moveTo>
                  <a:pt x="1314450" y="1314450"/>
                </a:moveTo>
                <a:cubicBezTo>
                  <a:pt x="1316567" y="1839383"/>
                  <a:pt x="1318683" y="2364317"/>
                  <a:pt x="1320800" y="2889250"/>
                </a:cubicBezTo>
                <a:lnTo>
                  <a:pt x="0" y="2889250"/>
                </a:lnTo>
                <a:lnTo>
                  <a:pt x="0" y="0"/>
                </a:lnTo>
                <a:lnTo>
                  <a:pt x="1320800" y="0"/>
                </a:lnTo>
                <a:cubicBezTo>
                  <a:pt x="1320800" y="95250"/>
                  <a:pt x="1323340" y="351790"/>
                  <a:pt x="1323340" y="351790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14965" y="258895"/>
            <a:ext cx="615553" cy="52514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小车车道识别算法与控制设计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898886" y="213176"/>
            <a:ext cx="239879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512079"/>
              </p:ext>
            </p:extLst>
          </p:nvPr>
        </p:nvGraphicFramePr>
        <p:xfrm>
          <a:off x="2167615" y="258896"/>
          <a:ext cx="9022899" cy="6385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Visio" r:id="rId4" imgW="3833160" imgH="4193148" progId="Visio.Drawing.11">
                  <p:embed/>
                </p:oleObj>
              </mc:Choice>
              <mc:Fallback>
                <p:oleObj name="Visio" r:id="rId4" imgW="3833160" imgH="419314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615" y="258896"/>
                        <a:ext cx="9022899" cy="63859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709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06400" y="393700"/>
            <a:ext cx="3338286" cy="155575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575833" y="1584344"/>
            <a:ext cx="10800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115833" y="2590801"/>
            <a:ext cx="8621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设计并实现基于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Hough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变换和卷积神经网络的车道线识别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搭建智能车辆测试平台进行模拟驾驶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验证并保证该识别方法的可靠性，稳定性，和准确性</a:t>
            </a:r>
          </a:p>
        </p:txBody>
      </p:sp>
    </p:spTree>
    <p:extLst>
      <p:ext uri="{BB962C8B-B14F-4D97-AF65-F5344CB8AC3E}">
        <p14:creationId xmlns:p14="http://schemas.microsoft.com/office/powerpoint/2010/main" val="14760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6059" y="1774371"/>
            <a:ext cx="3309258" cy="3309258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77559" y="2787905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</a:t>
            </a:r>
            <a:r>
              <a:rPr lang="zh-CN" altLang="en-US" sz="24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解决问题</a:t>
            </a:r>
            <a:endParaRPr lang="zh-CN" altLang="en-US" sz="24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779157" y="3429000"/>
            <a:ext cx="10800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5551868" y="2302398"/>
            <a:ext cx="776451" cy="482599"/>
            <a:chOff x="5268748" y="1774371"/>
            <a:chExt cx="776451" cy="482599"/>
          </a:xfrm>
        </p:grpSpPr>
        <p:sp>
          <p:nvSpPr>
            <p:cNvPr id="9" name="矩形 8"/>
            <p:cNvSpPr/>
            <p:nvPr/>
          </p:nvSpPr>
          <p:spPr>
            <a:xfrm>
              <a:off x="5268748" y="1774371"/>
              <a:ext cx="482599" cy="482599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457495" y="1872795"/>
              <a:ext cx="587704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487493" y="1784838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551868" y="3083070"/>
            <a:ext cx="776451" cy="482599"/>
            <a:chOff x="5268748" y="2481036"/>
            <a:chExt cx="776451" cy="482599"/>
          </a:xfrm>
        </p:grpSpPr>
        <p:sp>
          <p:nvSpPr>
            <p:cNvPr id="13" name="矩形 12"/>
            <p:cNvSpPr/>
            <p:nvPr/>
          </p:nvSpPr>
          <p:spPr>
            <a:xfrm>
              <a:off x="5268748" y="2481036"/>
              <a:ext cx="482599" cy="482599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457495" y="2579460"/>
              <a:ext cx="587704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487493" y="2491503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521871" y="3884676"/>
            <a:ext cx="776451" cy="482599"/>
            <a:chOff x="5268748" y="3187701"/>
            <a:chExt cx="776451" cy="482599"/>
          </a:xfrm>
        </p:grpSpPr>
        <p:sp>
          <p:nvSpPr>
            <p:cNvPr id="17" name="矩形 16"/>
            <p:cNvSpPr/>
            <p:nvPr/>
          </p:nvSpPr>
          <p:spPr>
            <a:xfrm>
              <a:off x="5268748" y="3187701"/>
              <a:ext cx="482599" cy="482599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457495" y="3286125"/>
              <a:ext cx="587704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487493" y="3198168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6358317" y="3083070"/>
            <a:ext cx="4891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增强学习中回报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函数的构造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328319" y="2272674"/>
            <a:ext cx="4891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卷积神经网络结构的选取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358317" y="3930648"/>
            <a:ext cx="4891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算法嵌入式裁剪和压缩</a:t>
            </a:r>
          </a:p>
        </p:txBody>
      </p:sp>
    </p:spTree>
    <p:extLst>
      <p:ext uri="{BB962C8B-B14F-4D97-AF65-F5344CB8AC3E}">
        <p14:creationId xmlns:p14="http://schemas.microsoft.com/office/powerpoint/2010/main" val="227263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140234"/>
            <a:ext cx="1569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  <a:endParaRPr lang="zh-CN" altLang="en-US" sz="24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55058" y="662409"/>
            <a:ext cx="1059543" cy="0"/>
          </a:xfrm>
          <a:prstGeom prst="line">
            <a:avLst/>
          </a:prstGeom>
          <a:ln w="381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662409"/>
            <a:ext cx="18892254" cy="5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892796"/>
            <a:ext cx="10785358" cy="51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2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112963"/>
            <a:ext cx="12192000" cy="2632075"/>
          </a:xfrm>
          <a:prstGeom prst="rect">
            <a:avLst/>
          </a:prstGeom>
          <a:solidFill>
            <a:srgbClr val="00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237934" y="5351745"/>
            <a:ext cx="686844" cy="686844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798652" y="6190989"/>
            <a:ext cx="299581" cy="299581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02794" y="491972"/>
            <a:ext cx="686844" cy="686844"/>
          </a:xfrm>
          <a:prstGeom prst="rect">
            <a:avLst/>
          </a:prstGeom>
          <a:noFill/>
          <a:ln>
            <a:solidFill>
              <a:schemeClr val="bg1">
                <a:lumMod val="50000"/>
                <a:alpha val="7490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89638" y="1264050"/>
            <a:ext cx="160099" cy="160099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9288" y="1011476"/>
            <a:ext cx="989556" cy="989556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638009" y="2025910"/>
            <a:ext cx="2109873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500" b="1" dirty="0" smtClean="0">
                <a:solidFill>
                  <a:schemeClr val="bg1"/>
                </a:solidFill>
                <a:latin typeface="Arial Black" panose="020B0A04020102020204" pitchFamily="34" charset="0"/>
                <a:ea typeface="Microsoft YaHei UI Light" panose="020B0502040204020203" pitchFamily="34" charset="-122"/>
              </a:rPr>
              <a:t>3</a:t>
            </a:r>
            <a:endParaRPr lang="zh-CN" altLang="en-US" sz="22500" b="1" dirty="0">
              <a:solidFill>
                <a:schemeClr val="bg1"/>
              </a:solidFill>
              <a:latin typeface="Arial Black" panose="020B0A04020102020204" pitchFamily="34" charset="0"/>
              <a:ea typeface="Microsoft YaHei UI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03393" y="3156988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研究进度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94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自由: 形状 6"/>
          <p:cNvSpPr/>
          <p:nvPr/>
        </p:nvSpPr>
        <p:spPr>
          <a:xfrm flipV="1">
            <a:off x="0" y="-40268"/>
            <a:ext cx="3679825" cy="1053521"/>
          </a:xfrm>
          <a:custGeom>
            <a:avLst/>
            <a:gdLst>
              <a:gd name="connsiteX0" fmla="*/ 0 w 4140200"/>
              <a:gd name="connsiteY0" fmla="*/ 2438400 h 2438400"/>
              <a:gd name="connsiteX1" fmla="*/ 4140200 w 4140200"/>
              <a:gd name="connsiteY1" fmla="*/ 2438400 h 2438400"/>
              <a:gd name="connsiteX2" fmla="*/ 4140200 w 4140200"/>
              <a:gd name="connsiteY2" fmla="*/ 254000 h 2438400"/>
              <a:gd name="connsiteX3" fmla="*/ 3745992 w 4140200"/>
              <a:gd name="connsiteY3" fmla="*/ 254000 h 2438400"/>
              <a:gd name="connsiteX4" fmla="*/ 3517646 w 4140200"/>
              <a:gd name="connsiteY4" fmla="*/ 0 h 2438400"/>
              <a:gd name="connsiteX5" fmla="*/ 3289300 w 4140200"/>
              <a:gd name="connsiteY5" fmla="*/ 254000 h 2438400"/>
              <a:gd name="connsiteX6" fmla="*/ 0 w 4140200"/>
              <a:gd name="connsiteY6" fmla="*/ 2540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40200" h="2438400">
                <a:moveTo>
                  <a:pt x="0" y="2438400"/>
                </a:moveTo>
                <a:lnTo>
                  <a:pt x="4140200" y="2438400"/>
                </a:lnTo>
                <a:lnTo>
                  <a:pt x="4140200" y="254000"/>
                </a:lnTo>
                <a:lnTo>
                  <a:pt x="3745992" y="254000"/>
                </a:lnTo>
                <a:lnTo>
                  <a:pt x="3517646" y="0"/>
                </a:lnTo>
                <a:lnTo>
                  <a:pt x="3289300" y="254000"/>
                </a:lnTo>
                <a:lnTo>
                  <a:pt x="0" y="254000"/>
                </a:lnTo>
                <a:close/>
              </a:path>
            </a:pathLst>
          </a:custGeom>
          <a:solidFill>
            <a:srgbClr val="00808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0" y="189642"/>
            <a:ext cx="367982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研究进度和预期成果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532361" y="2835959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标题一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532361" y="3250756"/>
            <a:ext cx="2786063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你的幻灯片只是帮助别人记忆，它的作用是辅助性的。只在幻灯片上强调最重要的东西。</a:t>
            </a:r>
          </a:p>
        </p:txBody>
      </p:sp>
      <p:cxnSp>
        <p:nvCxnSpPr>
          <p:cNvPr id="45" name="OTLSHAPE_M_0018691af88d4838b3ec2d1256b9eee5_Connector1"/>
          <p:cNvCxnSpPr/>
          <p:nvPr>
            <p:custDataLst>
              <p:tags r:id="rId1"/>
            </p:custDataLst>
          </p:nvPr>
        </p:nvCxnSpPr>
        <p:spPr>
          <a:xfrm>
            <a:off x="11024751" y="2932139"/>
            <a:ext cx="0" cy="646515"/>
          </a:xfrm>
          <a:prstGeom prst="line">
            <a:avLst/>
          </a:prstGeom>
          <a:noFill/>
          <a:ln w="9525" cap="flat" cmpd="sng" algn="ctr">
            <a:solidFill>
              <a:srgbClr val="81BB3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OTLSHAPE_M_e005b9fa49cb4e2b8b1afbd20c37a22b_Connector1"/>
          <p:cNvCxnSpPr/>
          <p:nvPr>
            <p:custDataLst>
              <p:tags r:id="rId2"/>
            </p:custDataLst>
          </p:nvPr>
        </p:nvCxnSpPr>
        <p:spPr>
          <a:xfrm>
            <a:off x="8009444" y="3027765"/>
            <a:ext cx="0" cy="575904"/>
          </a:xfrm>
          <a:prstGeom prst="line">
            <a:avLst/>
          </a:prstGeom>
          <a:noFill/>
          <a:ln w="9525" cap="flat" cmpd="sng" algn="ctr">
            <a:solidFill>
              <a:srgbClr val="6DA228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7" name="OTLSHAPE_M_683ca16ec00d46a181a7b06be6420d7d_Connector1"/>
          <p:cNvCxnSpPr/>
          <p:nvPr>
            <p:custDataLst>
              <p:tags r:id="rId3"/>
            </p:custDataLst>
          </p:nvPr>
        </p:nvCxnSpPr>
        <p:spPr>
          <a:xfrm>
            <a:off x="5034798" y="3380919"/>
            <a:ext cx="0" cy="191181"/>
          </a:xfrm>
          <a:prstGeom prst="line">
            <a:avLst/>
          </a:prstGeom>
          <a:noFill/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8" name="OTLSHAPE_M_9dd8ed9b66fc40c7b9eaa6cd4eb05791_Connector1"/>
          <p:cNvCxnSpPr/>
          <p:nvPr>
            <p:custDataLst>
              <p:tags r:id="rId4"/>
            </p:custDataLst>
          </p:nvPr>
        </p:nvCxnSpPr>
        <p:spPr>
          <a:xfrm>
            <a:off x="2042613" y="2798530"/>
            <a:ext cx="0" cy="766236"/>
          </a:xfrm>
          <a:prstGeom prst="line">
            <a:avLst/>
          </a:prstGeom>
          <a:noFill/>
          <a:ln w="9525" cap="flat" cmpd="sng" algn="ctr">
            <a:solidFill>
              <a:srgbClr val="79B22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9" name="OTLSHAPE_TB_00000000000000000000000000000000_ScaleContainer"/>
          <p:cNvSpPr/>
          <p:nvPr>
            <p:custDataLst>
              <p:tags r:id="rId5"/>
            </p:custDataLst>
          </p:nvPr>
        </p:nvSpPr>
        <p:spPr>
          <a:xfrm>
            <a:off x="832108" y="3642154"/>
            <a:ext cx="10515600" cy="381000"/>
          </a:xfrm>
          <a:prstGeom prst="snip2DiagRect">
            <a:avLst>
              <a:gd name="adj1" fmla="val 100000"/>
              <a:gd name="adj2" fmla="val 16667"/>
            </a:avLst>
          </a:prstGeom>
          <a:gradFill rotWithShape="1">
            <a:gsLst>
              <a:gs pos="0">
                <a:srgbClr val="6997AF">
                  <a:satMod val="103000"/>
                  <a:lumMod val="102000"/>
                  <a:tint val="94000"/>
                </a:srgbClr>
              </a:gs>
              <a:gs pos="50000">
                <a:srgbClr val="6997AF">
                  <a:satMod val="110000"/>
                  <a:lumMod val="100000"/>
                  <a:shade val="100000"/>
                </a:srgbClr>
              </a:gs>
              <a:gs pos="100000">
                <a:srgbClr val="6997AF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TLSHAPE_TB_00000000000000000000000000000000_TimescaleInterval1"/>
          <p:cNvSpPr txBox="1"/>
          <p:nvPr>
            <p:custDataLst>
              <p:tags r:id="rId6"/>
            </p:custDataLst>
          </p:nvPr>
        </p:nvSpPr>
        <p:spPr>
          <a:xfrm>
            <a:off x="1060708" y="3739627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14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2017/ </a:t>
            </a:r>
            <a:r>
              <a:rPr lang="en-US" altLang="zh-CN" sz="1400" b="1" spc="-14" dirty="0" smtClean="0">
                <a:solidFill>
                  <a:prstClr val="white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01 – 2017/ 03</a:t>
            </a:r>
            <a:endParaRPr lang="en-US" sz="1400" b="1" spc="-14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1" name="OTLSHAPE_TB_00000000000000000000000000000000_Separator2"/>
          <p:cNvCxnSpPr/>
          <p:nvPr>
            <p:custDataLst>
              <p:tags r:id="rId7"/>
            </p:custDataLst>
          </p:nvPr>
        </p:nvCxnSpPr>
        <p:spPr>
          <a:xfrm>
            <a:off x="3031782" y="3705654"/>
            <a:ext cx="0" cy="254000"/>
          </a:xfrm>
          <a:prstGeom prst="line">
            <a:avLst/>
          </a:prstGeom>
          <a:noFill/>
          <a:ln w="6350" cap="flat" cmpd="sng" algn="ctr">
            <a:solidFill>
              <a:sysClr val="window" lastClr="ABE4B3">
                <a:alpha val="29804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2" name="OTLSHAPE_TB_00000000000000000000000000000000_TimescaleInterval3"/>
          <p:cNvSpPr txBox="1"/>
          <p:nvPr>
            <p:custDataLst>
              <p:tags r:id="rId8"/>
            </p:custDataLst>
          </p:nvPr>
        </p:nvSpPr>
        <p:spPr>
          <a:xfrm>
            <a:off x="3095282" y="3739627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200" spc="-26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cxnSp>
        <p:nvCxnSpPr>
          <p:cNvPr id="53" name="OTLSHAPE_TB_00000000000000000000000000000000_Separator3"/>
          <p:cNvCxnSpPr/>
          <p:nvPr>
            <p:custDataLst>
              <p:tags r:id="rId9"/>
            </p:custDataLst>
          </p:nvPr>
        </p:nvCxnSpPr>
        <p:spPr>
          <a:xfrm>
            <a:off x="4049068" y="3705654"/>
            <a:ext cx="0" cy="254000"/>
          </a:xfrm>
          <a:prstGeom prst="line">
            <a:avLst/>
          </a:prstGeom>
          <a:noFill/>
          <a:ln w="6350" cap="flat" cmpd="sng" algn="ctr">
            <a:solidFill>
              <a:sysClr val="window" lastClr="ABE4B3">
                <a:alpha val="29804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4" name="OTLSHAPE_TB_00000000000000000000000000000000_TimescaleInterval4"/>
          <p:cNvSpPr txBox="1"/>
          <p:nvPr>
            <p:custDataLst>
              <p:tags r:id="rId10"/>
            </p:custDataLst>
          </p:nvPr>
        </p:nvSpPr>
        <p:spPr>
          <a:xfrm>
            <a:off x="4112570" y="3739627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14" dirty="0">
                <a:solidFill>
                  <a:prstClr val="white"/>
                </a:solidFill>
                <a:latin typeface="Arial Black" panose="020B0A04020102020204" pitchFamily="34" charset="0"/>
              </a:rPr>
              <a:t>2017/ 04 – 2017/ 07</a:t>
            </a:r>
          </a:p>
        </p:txBody>
      </p:sp>
      <p:sp>
        <p:nvSpPr>
          <p:cNvPr id="55" name="OTLSHAPE_TB_00000000000000000000000000000000_TimescaleInterval5"/>
          <p:cNvSpPr txBox="1"/>
          <p:nvPr>
            <p:custDataLst>
              <p:tags r:id="rId11"/>
            </p:custDataLst>
          </p:nvPr>
        </p:nvSpPr>
        <p:spPr>
          <a:xfrm>
            <a:off x="5129856" y="3739627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200" spc="-26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cxnSp>
        <p:nvCxnSpPr>
          <p:cNvPr id="56" name="OTLSHAPE_TB_00000000000000000000000000000000_Separator5"/>
          <p:cNvCxnSpPr/>
          <p:nvPr>
            <p:custDataLst>
              <p:tags r:id="rId12"/>
            </p:custDataLst>
          </p:nvPr>
        </p:nvCxnSpPr>
        <p:spPr>
          <a:xfrm>
            <a:off x="6083643" y="3705654"/>
            <a:ext cx="0" cy="254000"/>
          </a:xfrm>
          <a:prstGeom prst="line">
            <a:avLst/>
          </a:prstGeom>
          <a:noFill/>
          <a:ln w="6350" cap="flat" cmpd="sng" algn="ctr">
            <a:solidFill>
              <a:sysClr val="window" lastClr="ABE4B3">
                <a:alpha val="29804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7" name="OTLSHAPE_TB_00000000000000000000000000000000_Separator6"/>
          <p:cNvCxnSpPr/>
          <p:nvPr>
            <p:custDataLst>
              <p:tags r:id="rId13"/>
            </p:custDataLst>
          </p:nvPr>
        </p:nvCxnSpPr>
        <p:spPr>
          <a:xfrm>
            <a:off x="7100930" y="3705654"/>
            <a:ext cx="0" cy="254000"/>
          </a:xfrm>
          <a:prstGeom prst="line">
            <a:avLst/>
          </a:prstGeom>
          <a:noFill/>
          <a:ln w="6350" cap="flat" cmpd="sng" algn="ctr">
            <a:solidFill>
              <a:sysClr val="window" lastClr="ABE4B3">
                <a:alpha val="29804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8" name="OTLSHAPE_TB_00000000000000000000000000000000_Separator8"/>
          <p:cNvCxnSpPr/>
          <p:nvPr>
            <p:custDataLst>
              <p:tags r:id="rId14"/>
            </p:custDataLst>
          </p:nvPr>
        </p:nvCxnSpPr>
        <p:spPr>
          <a:xfrm>
            <a:off x="9135504" y="3705654"/>
            <a:ext cx="0" cy="254000"/>
          </a:xfrm>
          <a:prstGeom prst="line">
            <a:avLst/>
          </a:prstGeom>
          <a:noFill/>
          <a:ln w="6350" cap="flat" cmpd="sng" algn="ctr">
            <a:solidFill>
              <a:sysClr val="window" lastClr="ABE4B3">
                <a:alpha val="29804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9" name="OTLSHAPE_TB_00000000000000000000000000000000_TimescaleInterval10"/>
          <p:cNvSpPr txBox="1"/>
          <p:nvPr>
            <p:custDataLst>
              <p:tags r:id="rId15"/>
            </p:custDataLst>
          </p:nvPr>
        </p:nvSpPr>
        <p:spPr>
          <a:xfrm>
            <a:off x="10216292" y="3739627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200" spc="-26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M_9dd8ed9b66fc40c7b9eaa6cd4eb05791_Title"/>
          <p:cNvSpPr txBox="1"/>
          <p:nvPr>
            <p:custDataLst>
              <p:tags r:id="rId16"/>
            </p:custDataLst>
          </p:nvPr>
        </p:nvSpPr>
        <p:spPr>
          <a:xfrm>
            <a:off x="1101244" y="2444040"/>
            <a:ext cx="1999475" cy="19822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1100" b="1" spc="-6" dirty="0">
                <a:solidFill>
                  <a:srgbClr val="62433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课题前期</a:t>
            </a:r>
            <a:r>
              <a:rPr lang="zh-CN" altLang="en-US" sz="1100" b="1" spc="-6" dirty="0" smtClean="0">
                <a:solidFill>
                  <a:srgbClr val="62433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规划</a:t>
            </a:r>
            <a:endParaRPr lang="en-US" altLang="zh-CN" sz="1100" b="1" spc="-6" dirty="0" smtClean="0">
              <a:solidFill>
                <a:srgbClr val="624332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1100" b="1" spc="-6" dirty="0">
                <a:solidFill>
                  <a:srgbClr val="62433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完成整体设计及功能模块设计</a:t>
            </a:r>
            <a:endParaRPr lang="en-US" sz="1100" b="1" spc="-6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M_9dd8ed9b66fc40c7b9eaa6cd4eb05791_Shape"/>
          <p:cNvSpPr/>
          <p:nvPr>
            <p:custDataLst>
              <p:tags r:id="rId17"/>
            </p:custDataLst>
          </p:nvPr>
        </p:nvSpPr>
        <p:spPr>
          <a:xfrm>
            <a:off x="1928313" y="3483063"/>
            <a:ext cx="228600" cy="254000"/>
          </a:xfrm>
          <a:prstGeom prst="star8">
            <a:avLst/>
          </a:prstGeom>
          <a:solidFill>
            <a:srgbClr val="79B22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OTLSHAPE_M_683ca16ec00d46a181a7b06be6420d7d_Title"/>
          <p:cNvSpPr txBox="1"/>
          <p:nvPr>
            <p:custDataLst>
              <p:tags r:id="rId18"/>
            </p:custDataLst>
          </p:nvPr>
        </p:nvSpPr>
        <p:spPr>
          <a:xfrm>
            <a:off x="4194353" y="2835940"/>
            <a:ext cx="1727134" cy="33246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1100" b="1" spc="-4" dirty="0">
                <a:solidFill>
                  <a:srgbClr val="62433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设计实现基于</a:t>
            </a:r>
            <a:r>
              <a:rPr lang="en-US" altLang="zh-CN" sz="1100" b="1" spc="-4" dirty="0">
                <a:solidFill>
                  <a:srgbClr val="62433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Hough</a:t>
            </a:r>
            <a:r>
              <a:rPr lang="zh-CN" altLang="en-US" sz="1100" b="1" spc="-4" dirty="0">
                <a:solidFill>
                  <a:srgbClr val="62433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变换和神经网络的车道线识别方法</a:t>
            </a:r>
            <a:endParaRPr lang="en-US" sz="1100" b="1" spc="-4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M_683ca16ec00d46a181a7b06be6420d7d_Shape"/>
          <p:cNvSpPr/>
          <p:nvPr>
            <p:custDataLst>
              <p:tags r:id="rId19"/>
            </p:custDataLst>
          </p:nvPr>
        </p:nvSpPr>
        <p:spPr>
          <a:xfrm flipV="1">
            <a:off x="4908898" y="3364404"/>
            <a:ext cx="267822" cy="340196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OTLSHAPE_M_e005b9fa49cb4e2b8b1afbd20c37a22b_Title"/>
          <p:cNvSpPr txBox="1"/>
          <p:nvPr>
            <p:custDataLst>
              <p:tags r:id="rId20"/>
            </p:custDataLst>
          </p:nvPr>
        </p:nvSpPr>
        <p:spPr>
          <a:xfrm>
            <a:off x="6635948" y="2348080"/>
            <a:ext cx="2746991" cy="51155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1100" b="1" dirty="0">
                <a:solidFill>
                  <a:srgbClr val="62433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在实际环境下搭建实验平台，将本课题的车道线识别算法应用在智能小车中，对实验结果进行分析，验证功能的可靠性。</a:t>
            </a:r>
            <a:endParaRPr lang="en-US" sz="1100" b="1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M_e005b9fa49cb4e2b8b1afbd20c37a22b_Shape"/>
          <p:cNvSpPr/>
          <p:nvPr>
            <p:custDataLst>
              <p:tags r:id="rId21"/>
            </p:custDataLst>
          </p:nvPr>
        </p:nvSpPr>
        <p:spPr>
          <a:xfrm>
            <a:off x="7903001" y="3483063"/>
            <a:ext cx="211593" cy="222591"/>
          </a:xfrm>
          <a:prstGeom prst="rect">
            <a:avLst/>
          </a:prstGeom>
          <a:solidFill>
            <a:srgbClr val="6DA22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OTLSHAPE_M_0018691af88d4838b3ec2d1256b9eee5_Title"/>
          <p:cNvSpPr txBox="1"/>
          <p:nvPr>
            <p:custDataLst>
              <p:tags r:id="rId22"/>
            </p:custDataLst>
          </p:nvPr>
        </p:nvSpPr>
        <p:spPr>
          <a:xfrm>
            <a:off x="10164583" y="2483030"/>
            <a:ext cx="1720335" cy="4572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1100" b="1" spc="-4" dirty="0">
                <a:solidFill>
                  <a:srgbClr val="62433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对课题进行总结，撰写硕士论文，准备答辩。</a:t>
            </a:r>
            <a:endParaRPr lang="en-US" sz="1100" b="1" spc="-4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M_0018691af88d4838b3ec2d1256b9eee5_Shape"/>
          <p:cNvSpPr/>
          <p:nvPr>
            <p:custDataLst>
              <p:tags r:id="rId23"/>
            </p:custDataLst>
          </p:nvPr>
        </p:nvSpPr>
        <p:spPr>
          <a:xfrm>
            <a:off x="10910451" y="3451654"/>
            <a:ext cx="228600" cy="254000"/>
          </a:xfrm>
          <a:prstGeom prst="star8">
            <a:avLst/>
          </a:prstGeom>
          <a:solidFill>
            <a:srgbClr val="81BB3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8" name="OTLSHAPE_M_e005b9fa49cb4e2b8b1afbd20c37a22b_Connector1"/>
          <p:cNvCxnSpPr/>
          <p:nvPr>
            <p:custDataLst>
              <p:tags r:id="rId24"/>
            </p:custDataLst>
          </p:nvPr>
        </p:nvCxnSpPr>
        <p:spPr>
          <a:xfrm>
            <a:off x="5033206" y="3168404"/>
            <a:ext cx="9603" cy="245593"/>
          </a:xfrm>
          <a:prstGeom prst="line">
            <a:avLst/>
          </a:prstGeom>
          <a:noFill/>
          <a:ln w="9525" cap="flat" cmpd="sng" algn="ctr">
            <a:solidFill>
              <a:srgbClr val="6DA228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9" name="矩形 68"/>
          <p:cNvSpPr/>
          <p:nvPr/>
        </p:nvSpPr>
        <p:spPr>
          <a:xfrm>
            <a:off x="7108815" y="3701634"/>
            <a:ext cx="24054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spc="-14" dirty="0" smtClean="0">
                <a:solidFill>
                  <a:prstClr val="white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   2017/ 08 </a:t>
            </a:r>
            <a:r>
              <a:rPr lang="en-US" altLang="zh-CN" sz="1200" b="1" spc="-14" dirty="0">
                <a:solidFill>
                  <a:prstClr val="white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– </a:t>
            </a:r>
            <a:r>
              <a:rPr lang="en-US" altLang="zh-CN" sz="1200" b="1" spc="-14" dirty="0" smtClean="0">
                <a:solidFill>
                  <a:prstClr val="white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2018/ 02</a:t>
            </a:r>
            <a:endParaRPr lang="en-US" altLang="zh-CN" sz="1200" b="1" spc="-14" dirty="0">
              <a:solidFill>
                <a:prstClr val="white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320759" y="3702764"/>
            <a:ext cx="24054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spc="-14" dirty="0" smtClean="0">
                <a:solidFill>
                  <a:prstClr val="white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   2017/ 08 </a:t>
            </a:r>
            <a:r>
              <a:rPr lang="en-US" altLang="zh-CN" sz="1200" b="1" spc="-14" dirty="0">
                <a:solidFill>
                  <a:prstClr val="white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– </a:t>
            </a:r>
            <a:r>
              <a:rPr lang="en-US" altLang="zh-CN" sz="1200" b="1" spc="-14" dirty="0" smtClean="0">
                <a:solidFill>
                  <a:prstClr val="white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2018/ 02</a:t>
            </a:r>
            <a:endParaRPr lang="en-US" altLang="zh-CN" sz="1200" b="1" spc="-14" dirty="0">
              <a:solidFill>
                <a:prstClr val="white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7056" y="4475392"/>
            <a:ext cx="6244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）设计实现基于</a:t>
            </a:r>
            <a:r>
              <a:rPr lang="en-US" altLang="zh-CN" b="1" dirty="0"/>
              <a:t>Hough</a:t>
            </a:r>
            <a:r>
              <a:rPr lang="zh-CN" altLang="en-US" b="1" dirty="0"/>
              <a:t>变换和神经网络的智能车辆</a:t>
            </a:r>
            <a:r>
              <a:rPr lang="zh-CN" altLang="en-US" b="1" dirty="0" smtClean="0"/>
              <a:t>车道     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</a:t>
            </a:r>
            <a:r>
              <a:rPr lang="zh-CN" altLang="en-US" b="1" dirty="0" smtClean="0"/>
              <a:t>线识别</a:t>
            </a:r>
            <a:endParaRPr lang="zh-CN" altLang="en-US" b="1" dirty="0"/>
          </a:p>
          <a:p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）完成硕士毕业论文</a:t>
            </a:r>
          </a:p>
          <a:p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）发表一篇相关论文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2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670628" y="2166143"/>
            <a:ext cx="9521372" cy="252571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778000" y="3918857"/>
            <a:ext cx="1785257" cy="1785257"/>
            <a:chOff x="1778000" y="3918857"/>
            <a:chExt cx="1785257" cy="1785257"/>
          </a:xfrm>
        </p:grpSpPr>
        <p:sp>
          <p:nvSpPr>
            <p:cNvPr id="3" name="矩形 2"/>
            <p:cNvSpPr/>
            <p:nvPr/>
          </p:nvSpPr>
          <p:spPr>
            <a:xfrm>
              <a:off x="1778000" y="3918857"/>
              <a:ext cx="1785257" cy="1785257"/>
            </a:xfrm>
            <a:prstGeom prst="rect">
              <a:avLst/>
            </a:prstGeom>
            <a:noFill/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670629" y="3918857"/>
              <a:ext cx="892627" cy="772999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612900" y="1472609"/>
            <a:ext cx="27238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spc="3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谢谢</a:t>
            </a:r>
            <a:endParaRPr lang="zh-CN" altLang="en-US" sz="9600" b="1" spc="3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0018" y="1472609"/>
            <a:ext cx="27238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谢谢</a:t>
            </a:r>
            <a:endParaRPr lang="zh-CN" altLang="en-US" sz="9600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04900" y="3276600"/>
            <a:ext cx="508000" cy="50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49992" y="3918857"/>
            <a:ext cx="145143" cy="145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102600" y="2912873"/>
            <a:ext cx="3683000" cy="871727"/>
          </a:xfrm>
          <a:prstGeom prst="rect">
            <a:avLst/>
          </a:prstGeom>
          <a:noFill/>
          <a:ln w="6350">
            <a:solidFill>
              <a:srgbClr val="FFFFFF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432821" y="2620773"/>
            <a:ext cx="584200" cy="5842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876549" y="5476686"/>
            <a:ext cx="480786" cy="480786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8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233305" cy="68580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3969725" y="1088142"/>
            <a:ext cx="2118462" cy="759394"/>
            <a:chOff x="3870258" y="358559"/>
            <a:chExt cx="2118462" cy="759394"/>
          </a:xfrm>
        </p:grpSpPr>
        <p:sp>
          <p:nvSpPr>
            <p:cNvPr id="3" name="文本框 2"/>
            <p:cNvSpPr txBox="1"/>
            <p:nvPr/>
          </p:nvSpPr>
          <p:spPr>
            <a:xfrm>
              <a:off x="3870258" y="358559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spc="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01</a:t>
              </a:r>
              <a:endParaRPr lang="zh-CN" altLang="en-US" sz="3200" spc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" name="矩形 11"/>
            <p:cNvSpPr/>
            <p:nvPr/>
          </p:nvSpPr>
          <p:spPr>
            <a:xfrm>
              <a:off x="4266309" y="707809"/>
              <a:ext cx="360000" cy="360000"/>
            </a:xfrm>
            <a:custGeom>
              <a:avLst/>
              <a:gdLst>
                <a:gd name="connsiteX0" fmla="*/ 0 w 674757"/>
                <a:gd name="connsiteY0" fmla="*/ 0 h 674757"/>
                <a:gd name="connsiteX1" fmla="*/ 674757 w 674757"/>
                <a:gd name="connsiteY1" fmla="*/ 0 h 674757"/>
                <a:gd name="connsiteX2" fmla="*/ 674757 w 674757"/>
                <a:gd name="connsiteY2" fmla="*/ 674757 h 674757"/>
                <a:gd name="connsiteX3" fmla="*/ 0 w 674757"/>
                <a:gd name="connsiteY3" fmla="*/ 674757 h 674757"/>
                <a:gd name="connsiteX4" fmla="*/ 0 w 674757"/>
                <a:gd name="connsiteY4" fmla="*/ 0 h 674757"/>
                <a:gd name="connsiteX0" fmla="*/ 0 w 674757"/>
                <a:gd name="connsiteY0" fmla="*/ 4693 h 679450"/>
                <a:gd name="connsiteX1" fmla="*/ 311339 w 674757"/>
                <a:gd name="connsiteY1" fmla="*/ 0 h 679450"/>
                <a:gd name="connsiteX2" fmla="*/ 674757 w 674757"/>
                <a:gd name="connsiteY2" fmla="*/ 4693 h 679450"/>
                <a:gd name="connsiteX3" fmla="*/ 674757 w 674757"/>
                <a:gd name="connsiteY3" fmla="*/ 679450 h 679450"/>
                <a:gd name="connsiteX4" fmla="*/ 0 w 674757"/>
                <a:gd name="connsiteY4" fmla="*/ 679450 h 679450"/>
                <a:gd name="connsiteX5" fmla="*/ 0 w 674757"/>
                <a:gd name="connsiteY5" fmla="*/ 4693 h 679450"/>
                <a:gd name="connsiteX0" fmla="*/ 6161 w 680918"/>
                <a:gd name="connsiteY0" fmla="*/ 4693 h 679450"/>
                <a:gd name="connsiteX1" fmla="*/ 317500 w 680918"/>
                <a:gd name="connsiteY1" fmla="*/ 0 h 679450"/>
                <a:gd name="connsiteX2" fmla="*/ 680918 w 680918"/>
                <a:gd name="connsiteY2" fmla="*/ 4693 h 679450"/>
                <a:gd name="connsiteX3" fmla="*/ 680918 w 680918"/>
                <a:gd name="connsiteY3" fmla="*/ 679450 h 679450"/>
                <a:gd name="connsiteX4" fmla="*/ 6161 w 680918"/>
                <a:gd name="connsiteY4" fmla="*/ 679450 h 679450"/>
                <a:gd name="connsiteX5" fmla="*/ 0 w 680918"/>
                <a:gd name="connsiteY5" fmla="*/ 292100 h 679450"/>
                <a:gd name="connsiteX6" fmla="*/ 6161 w 680918"/>
                <a:gd name="connsiteY6" fmla="*/ 469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97601 w 680918"/>
                <a:gd name="connsiteY5" fmla="*/ 9613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2351 w 680918"/>
                <a:gd name="connsiteY5" fmla="*/ 28028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5526 w 680918"/>
                <a:gd name="connsiteY5" fmla="*/ 248533 h 679450"/>
                <a:gd name="connsiteX0" fmla="*/ 314325 w 677743"/>
                <a:gd name="connsiteY0" fmla="*/ 0 h 679450"/>
                <a:gd name="connsiteX1" fmla="*/ 677743 w 677743"/>
                <a:gd name="connsiteY1" fmla="*/ 4693 h 679450"/>
                <a:gd name="connsiteX2" fmla="*/ 677743 w 677743"/>
                <a:gd name="connsiteY2" fmla="*/ 679450 h 679450"/>
                <a:gd name="connsiteX3" fmla="*/ 2986 w 677743"/>
                <a:gd name="connsiteY3" fmla="*/ 679450 h 679450"/>
                <a:gd name="connsiteX4" fmla="*/ 0 w 677743"/>
                <a:gd name="connsiteY4" fmla="*/ 292100 h 679450"/>
                <a:gd name="connsiteX5" fmla="*/ 2351 w 677743"/>
                <a:gd name="connsiteY5" fmla="*/ 248533 h 679450"/>
                <a:gd name="connsiteX0" fmla="*/ 315149 w 678567"/>
                <a:gd name="connsiteY0" fmla="*/ 0 h 679450"/>
                <a:gd name="connsiteX1" fmla="*/ 678567 w 678567"/>
                <a:gd name="connsiteY1" fmla="*/ 4693 h 679450"/>
                <a:gd name="connsiteX2" fmla="*/ 678567 w 678567"/>
                <a:gd name="connsiteY2" fmla="*/ 679450 h 679450"/>
                <a:gd name="connsiteX3" fmla="*/ 3810 w 678567"/>
                <a:gd name="connsiteY3" fmla="*/ 679450 h 679450"/>
                <a:gd name="connsiteX4" fmla="*/ 824 w 678567"/>
                <a:gd name="connsiteY4" fmla="*/ 292100 h 679450"/>
                <a:gd name="connsiteX5" fmla="*/ 0 w 678567"/>
                <a:gd name="connsiteY5" fmla="*/ 245358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8567" h="679450">
                  <a:moveTo>
                    <a:pt x="315149" y="0"/>
                  </a:moveTo>
                  <a:lnTo>
                    <a:pt x="678567" y="4693"/>
                  </a:lnTo>
                  <a:lnTo>
                    <a:pt x="678567" y="679450"/>
                  </a:lnTo>
                  <a:lnTo>
                    <a:pt x="3810" y="679450"/>
                  </a:lnTo>
                  <a:cubicBezTo>
                    <a:pt x="1756" y="550333"/>
                    <a:pt x="2878" y="421217"/>
                    <a:pt x="824" y="292100"/>
                  </a:cubicBezTo>
                  <a:cubicBezTo>
                    <a:pt x="2878" y="196298"/>
                    <a:pt x="0" y="245358"/>
                    <a:pt x="0" y="245358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778132" y="71784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选题依据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969725" y="2646368"/>
            <a:ext cx="2118462" cy="759394"/>
            <a:chOff x="3870258" y="1916785"/>
            <a:chExt cx="2118462" cy="759394"/>
          </a:xfrm>
        </p:grpSpPr>
        <p:sp>
          <p:nvSpPr>
            <p:cNvPr id="22" name="文本框 21"/>
            <p:cNvSpPr txBox="1"/>
            <p:nvPr/>
          </p:nvSpPr>
          <p:spPr>
            <a:xfrm>
              <a:off x="3870258" y="1916785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spc="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02</a:t>
              </a:r>
              <a:endParaRPr lang="zh-CN" altLang="en-US" sz="3200" spc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矩形 11"/>
            <p:cNvSpPr/>
            <p:nvPr/>
          </p:nvSpPr>
          <p:spPr>
            <a:xfrm>
              <a:off x="4266309" y="2266035"/>
              <a:ext cx="360000" cy="360000"/>
            </a:xfrm>
            <a:custGeom>
              <a:avLst/>
              <a:gdLst>
                <a:gd name="connsiteX0" fmla="*/ 0 w 674757"/>
                <a:gd name="connsiteY0" fmla="*/ 0 h 674757"/>
                <a:gd name="connsiteX1" fmla="*/ 674757 w 674757"/>
                <a:gd name="connsiteY1" fmla="*/ 0 h 674757"/>
                <a:gd name="connsiteX2" fmla="*/ 674757 w 674757"/>
                <a:gd name="connsiteY2" fmla="*/ 674757 h 674757"/>
                <a:gd name="connsiteX3" fmla="*/ 0 w 674757"/>
                <a:gd name="connsiteY3" fmla="*/ 674757 h 674757"/>
                <a:gd name="connsiteX4" fmla="*/ 0 w 674757"/>
                <a:gd name="connsiteY4" fmla="*/ 0 h 674757"/>
                <a:gd name="connsiteX0" fmla="*/ 0 w 674757"/>
                <a:gd name="connsiteY0" fmla="*/ 4693 h 679450"/>
                <a:gd name="connsiteX1" fmla="*/ 311339 w 674757"/>
                <a:gd name="connsiteY1" fmla="*/ 0 h 679450"/>
                <a:gd name="connsiteX2" fmla="*/ 674757 w 674757"/>
                <a:gd name="connsiteY2" fmla="*/ 4693 h 679450"/>
                <a:gd name="connsiteX3" fmla="*/ 674757 w 674757"/>
                <a:gd name="connsiteY3" fmla="*/ 679450 h 679450"/>
                <a:gd name="connsiteX4" fmla="*/ 0 w 674757"/>
                <a:gd name="connsiteY4" fmla="*/ 679450 h 679450"/>
                <a:gd name="connsiteX5" fmla="*/ 0 w 674757"/>
                <a:gd name="connsiteY5" fmla="*/ 4693 h 679450"/>
                <a:gd name="connsiteX0" fmla="*/ 6161 w 680918"/>
                <a:gd name="connsiteY0" fmla="*/ 4693 h 679450"/>
                <a:gd name="connsiteX1" fmla="*/ 317500 w 680918"/>
                <a:gd name="connsiteY1" fmla="*/ 0 h 679450"/>
                <a:gd name="connsiteX2" fmla="*/ 680918 w 680918"/>
                <a:gd name="connsiteY2" fmla="*/ 4693 h 679450"/>
                <a:gd name="connsiteX3" fmla="*/ 680918 w 680918"/>
                <a:gd name="connsiteY3" fmla="*/ 679450 h 679450"/>
                <a:gd name="connsiteX4" fmla="*/ 6161 w 680918"/>
                <a:gd name="connsiteY4" fmla="*/ 679450 h 679450"/>
                <a:gd name="connsiteX5" fmla="*/ 0 w 680918"/>
                <a:gd name="connsiteY5" fmla="*/ 292100 h 679450"/>
                <a:gd name="connsiteX6" fmla="*/ 6161 w 680918"/>
                <a:gd name="connsiteY6" fmla="*/ 469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97601 w 680918"/>
                <a:gd name="connsiteY5" fmla="*/ 9613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2351 w 680918"/>
                <a:gd name="connsiteY5" fmla="*/ 28028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5526 w 680918"/>
                <a:gd name="connsiteY5" fmla="*/ 248533 h 679450"/>
                <a:gd name="connsiteX0" fmla="*/ 314325 w 677743"/>
                <a:gd name="connsiteY0" fmla="*/ 0 h 679450"/>
                <a:gd name="connsiteX1" fmla="*/ 677743 w 677743"/>
                <a:gd name="connsiteY1" fmla="*/ 4693 h 679450"/>
                <a:gd name="connsiteX2" fmla="*/ 677743 w 677743"/>
                <a:gd name="connsiteY2" fmla="*/ 679450 h 679450"/>
                <a:gd name="connsiteX3" fmla="*/ 2986 w 677743"/>
                <a:gd name="connsiteY3" fmla="*/ 679450 h 679450"/>
                <a:gd name="connsiteX4" fmla="*/ 0 w 677743"/>
                <a:gd name="connsiteY4" fmla="*/ 292100 h 679450"/>
                <a:gd name="connsiteX5" fmla="*/ 2351 w 677743"/>
                <a:gd name="connsiteY5" fmla="*/ 248533 h 679450"/>
                <a:gd name="connsiteX0" fmla="*/ 315149 w 678567"/>
                <a:gd name="connsiteY0" fmla="*/ 0 h 679450"/>
                <a:gd name="connsiteX1" fmla="*/ 678567 w 678567"/>
                <a:gd name="connsiteY1" fmla="*/ 4693 h 679450"/>
                <a:gd name="connsiteX2" fmla="*/ 678567 w 678567"/>
                <a:gd name="connsiteY2" fmla="*/ 679450 h 679450"/>
                <a:gd name="connsiteX3" fmla="*/ 3810 w 678567"/>
                <a:gd name="connsiteY3" fmla="*/ 679450 h 679450"/>
                <a:gd name="connsiteX4" fmla="*/ 824 w 678567"/>
                <a:gd name="connsiteY4" fmla="*/ 292100 h 679450"/>
                <a:gd name="connsiteX5" fmla="*/ 0 w 678567"/>
                <a:gd name="connsiteY5" fmla="*/ 245358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8567" h="679450">
                  <a:moveTo>
                    <a:pt x="315149" y="0"/>
                  </a:moveTo>
                  <a:lnTo>
                    <a:pt x="678567" y="4693"/>
                  </a:lnTo>
                  <a:lnTo>
                    <a:pt x="678567" y="679450"/>
                  </a:lnTo>
                  <a:lnTo>
                    <a:pt x="3810" y="679450"/>
                  </a:lnTo>
                  <a:cubicBezTo>
                    <a:pt x="1756" y="550333"/>
                    <a:pt x="2878" y="421217"/>
                    <a:pt x="824" y="292100"/>
                  </a:cubicBezTo>
                  <a:cubicBezTo>
                    <a:pt x="2878" y="196298"/>
                    <a:pt x="0" y="245358"/>
                    <a:pt x="0" y="245358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778132" y="227606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969725" y="4204594"/>
            <a:ext cx="2118462" cy="759394"/>
            <a:chOff x="3870258" y="3475011"/>
            <a:chExt cx="2118462" cy="759394"/>
          </a:xfrm>
        </p:grpSpPr>
        <p:sp>
          <p:nvSpPr>
            <p:cNvPr id="26" name="文本框 25"/>
            <p:cNvSpPr txBox="1"/>
            <p:nvPr/>
          </p:nvSpPr>
          <p:spPr>
            <a:xfrm>
              <a:off x="3870258" y="3475011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spc="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03</a:t>
              </a:r>
              <a:endParaRPr lang="zh-CN" altLang="en-US" sz="3200" spc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矩形 11"/>
            <p:cNvSpPr/>
            <p:nvPr/>
          </p:nvSpPr>
          <p:spPr>
            <a:xfrm>
              <a:off x="4266309" y="3824261"/>
              <a:ext cx="360000" cy="360000"/>
            </a:xfrm>
            <a:custGeom>
              <a:avLst/>
              <a:gdLst>
                <a:gd name="connsiteX0" fmla="*/ 0 w 674757"/>
                <a:gd name="connsiteY0" fmla="*/ 0 h 674757"/>
                <a:gd name="connsiteX1" fmla="*/ 674757 w 674757"/>
                <a:gd name="connsiteY1" fmla="*/ 0 h 674757"/>
                <a:gd name="connsiteX2" fmla="*/ 674757 w 674757"/>
                <a:gd name="connsiteY2" fmla="*/ 674757 h 674757"/>
                <a:gd name="connsiteX3" fmla="*/ 0 w 674757"/>
                <a:gd name="connsiteY3" fmla="*/ 674757 h 674757"/>
                <a:gd name="connsiteX4" fmla="*/ 0 w 674757"/>
                <a:gd name="connsiteY4" fmla="*/ 0 h 674757"/>
                <a:gd name="connsiteX0" fmla="*/ 0 w 674757"/>
                <a:gd name="connsiteY0" fmla="*/ 4693 h 679450"/>
                <a:gd name="connsiteX1" fmla="*/ 311339 w 674757"/>
                <a:gd name="connsiteY1" fmla="*/ 0 h 679450"/>
                <a:gd name="connsiteX2" fmla="*/ 674757 w 674757"/>
                <a:gd name="connsiteY2" fmla="*/ 4693 h 679450"/>
                <a:gd name="connsiteX3" fmla="*/ 674757 w 674757"/>
                <a:gd name="connsiteY3" fmla="*/ 679450 h 679450"/>
                <a:gd name="connsiteX4" fmla="*/ 0 w 674757"/>
                <a:gd name="connsiteY4" fmla="*/ 679450 h 679450"/>
                <a:gd name="connsiteX5" fmla="*/ 0 w 674757"/>
                <a:gd name="connsiteY5" fmla="*/ 4693 h 679450"/>
                <a:gd name="connsiteX0" fmla="*/ 6161 w 680918"/>
                <a:gd name="connsiteY0" fmla="*/ 4693 h 679450"/>
                <a:gd name="connsiteX1" fmla="*/ 317500 w 680918"/>
                <a:gd name="connsiteY1" fmla="*/ 0 h 679450"/>
                <a:gd name="connsiteX2" fmla="*/ 680918 w 680918"/>
                <a:gd name="connsiteY2" fmla="*/ 4693 h 679450"/>
                <a:gd name="connsiteX3" fmla="*/ 680918 w 680918"/>
                <a:gd name="connsiteY3" fmla="*/ 679450 h 679450"/>
                <a:gd name="connsiteX4" fmla="*/ 6161 w 680918"/>
                <a:gd name="connsiteY4" fmla="*/ 679450 h 679450"/>
                <a:gd name="connsiteX5" fmla="*/ 0 w 680918"/>
                <a:gd name="connsiteY5" fmla="*/ 292100 h 679450"/>
                <a:gd name="connsiteX6" fmla="*/ 6161 w 680918"/>
                <a:gd name="connsiteY6" fmla="*/ 469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97601 w 680918"/>
                <a:gd name="connsiteY5" fmla="*/ 9613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2351 w 680918"/>
                <a:gd name="connsiteY5" fmla="*/ 280283 h 679450"/>
                <a:gd name="connsiteX0" fmla="*/ 317500 w 680918"/>
                <a:gd name="connsiteY0" fmla="*/ 0 h 679450"/>
                <a:gd name="connsiteX1" fmla="*/ 680918 w 680918"/>
                <a:gd name="connsiteY1" fmla="*/ 4693 h 679450"/>
                <a:gd name="connsiteX2" fmla="*/ 680918 w 680918"/>
                <a:gd name="connsiteY2" fmla="*/ 679450 h 679450"/>
                <a:gd name="connsiteX3" fmla="*/ 6161 w 680918"/>
                <a:gd name="connsiteY3" fmla="*/ 679450 h 679450"/>
                <a:gd name="connsiteX4" fmla="*/ 0 w 680918"/>
                <a:gd name="connsiteY4" fmla="*/ 292100 h 679450"/>
                <a:gd name="connsiteX5" fmla="*/ 5526 w 680918"/>
                <a:gd name="connsiteY5" fmla="*/ 248533 h 679450"/>
                <a:gd name="connsiteX0" fmla="*/ 314325 w 677743"/>
                <a:gd name="connsiteY0" fmla="*/ 0 h 679450"/>
                <a:gd name="connsiteX1" fmla="*/ 677743 w 677743"/>
                <a:gd name="connsiteY1" fmla="*/ 4693 h 679450"/>
                <a:gd name="connsiteX2" fmla="*/ 677743 w 677743"/>
                <a:gd name="connsiteY2" fmla="*/ 679450 h 679450"/>
                <a:gd name="connsiteX3" fmla="*/ 2986 w 677743"/>
                <a:gd name="connsiteY3" fmla="*/ 679450 h 679450"/>
                <a:gd name="connsiteX4" fmla="*/ 0 w 677743"/>
                <a:gd name="connsiteY4" fmla="*/ 292100 h 679450"/>
                <a:gd name="connsiteX5" fmla="*/ 2351 w 677743"/>
                <a:gd name="connsiteY5" fmla="*/ 248533 h 679450"/>
                <a:gd name="connsiteX0" fmla="*/ 315149 w 678567"/>
                <a:gd name="connsiteY0" fmla="*/ 0 h 679450"/>
                <a:gd name="connsiteX1" fmla="*/ 678567 w 678567"/>
                <a:gd name="connsiteY1" fmla="*/ 4693 h 679450"/>
                <a:gd name="connsiteX2" fmla="*/ 678567 w 678567"/>
                <a:gd name="connsiteY2" fmla="*/ 679450 h 679450"/>
                <a:gd name="connsiteX3" fmla="*/ 3810 w 678567"/>
                <a:gd name="connsiteY3" fmla="*/ 679450 h 679450"/>
                <a:gd name="connsiteX4" fmla="*/ 824 w 678567"/>
                <a:gd name="connsiteY4" fmla="*/ 292100 h 679450"/>
                <a:gd name="connsiteX5" fmla="*/ 0 w 678567"/>
                <a:gd name="connsiteY5" fmla="*/ 245358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8567" h="679450">
                  <a:moveTo>
                    <a:pt x="315149" y="0"/>
                  </a:moveTo>
                  <a:lnTo>
                    <a:pt x="678567" y="4693"/>
                  </a:lnTo>
                  <a:lnTo>
                    <a:pt x="678567" y="679450"/>
                  </a:lnTo>
                  <a:lnTo>
                    <a:pt x="3810" y="679450"/>
                  </a:lnTo>
                  <a:cubicBezTo>
                    <a:pt x="1756" y="550333"/>
                    <a:pt x="2878" y="421217"/>
                    <a:pt x="824" y="292100"/>
                  </a:cubicBezTo>
                  <a:cubicBezTo>
                    <a:pt x="2878" y="196298"/>
                    <a:pt x="0" y="245358"/>
                    <a:pt x="0" y="245358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778132" y="383429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研究进度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5370260" y="1871472"/>
            <a:ext cx="617873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大致概括研究的意义以及国内外的研究现状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370260" y="3366012"/>
            <a:ext cx="6178738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主要包含研究的的大致内容，研究的目标以及拟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解决问题和技 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3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术路线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70260" y="4963988"/>
            <a:ext cx="617873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研究进度计划安排，预期研究结果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9447" y="1602073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7" name="矩形 46"/>
          <p:cNvSpPr/>
          <p:nvPr/>
        </p:nvSpPr>
        <p:spPr>
          <a:xfrm>
            <a:off x="2416012" y="2078144"/>
            <a:ext cx="475989" cy="475989"/>
          </a:xfrm>
          <a:prstGeom prst="rect">
            <a:avLst/>
          </a:prstGeom>
          <a:noFill/>
          <a:ln>
            <a:solidFill>
              <a:srgbClr val="FFFFFF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605413" y="1916785"/>
            <a:ext cx="475989" cy="475989"/>
          </a:xfrm>
          <a:prstGeom prst="rect">
            <a:avLst/>
          </a:prstGeom>
          <a:solidFill>
            <a:srgbClr val="00B0F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0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112963"/>
            <a:ext cx="12192000" cy="2632075"/>
          </a:xfrm>
          <a:prstGeom prst="rect">
            <a:avLst/>
          </a:prstGeom>
          <a:solidFill>
            <a:srgbClr val="00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237934" y="5351745"/>
            <a:ext cx="686844" cy="686844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798652" y="6190989"/>
            <a:ext cx="299581" cy="299581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02794" y="491972"/>
            <a:ext cx="686844" cy="686844"/>
          </a:xfrm>
          <a:prstGeom prst="rect">
            <a:avLst/>
          </a:prstGeom>
          <a:noFill/>
          <a:ln>
            <a:solidFill>
              <a:schemeClr val="bg1">
                <a:lumMod val="50000"/>
                <a:alpha val="7490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89638" y="1264050"/>
            <a:ext cx="160099" cy="160099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9288" y="1011476"/>
            <a:ext cx="989556" cy="989556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638009" y="2025910"/>
            <a:ext cx="2109873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500" b="1" dirty="0">
                <a:solidFill>
                  <a:schemeClr val="bg1"/>
                </a:solidFill>
                <a:latin typeface="Arial Black" panose="020B0A04020102020204" pitchFamily="34" charset="0"/>
                <a:ea typeface="Microsoft YaHei UI Light" panose="020B0502040204020203" pitchFamily="34" charset="-122"/>
              </a:rPr>
              <a:t>1</a:t>
            </a:r>
            <a:endParaRPr lang="zh-CN" altLang="en-US" sz="22500" b="1" dirty="0">
              <a:solidFill>
                <a:schemeClr val="bg1"/>
              </a:solidFill>
              <a:latin typeface="Arial Black" panose="020B0A04020102020204" pitchFamily="34" charset="0"/>
              <a:ea typeface="Microsoft YaHei UI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03393" y="3156988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45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247086" y="319088"/>
            <a:ext cx="1291771" cy="1291771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13"/>
          <p:cNvSpPr/>
          <p:nvPr/>
        </p:nvSpPr>
        <p:spPr>
          <a:xfrm>
            <a:off x="7315200" y="938567"/>
            <a:ext cx="3526971" cy="4980865"/>
          </a:xfrm>
          <a:custGeom>
            <a:avLst/>
            <a:gdLst>
              <a:gd name="connsiteX0" fmla="*/ 0 w 4062953"/>
              <a:gd name="connsiteY0" fmla="*/ 0 h 4958499"/>
              <a:gd name="connsiteX1" fmla="*/ 4062953 w 4062953"/>
              <a:gd name="connsiteY1" fmla="*/ 0 h 4958499"/>
              <a:gd name="connsiteX2" fmla="*/ 4062953 w 4062953"/>
              <a:gd name="connsiteY2" fmla="*/ 4958499 h 4958499"/>
              <a:gd name="connsiteX3" fmla="*/ 0 w 4062953"/>
              <a:gd name="connsiteY3" fmla="*/ 4958499 h 4958499"/>
              <a:gd name="connsiteX4" fmla="*/ 0 w 4062953"/>
              <a:gd name="connsiteY4" fmla="*/ 923526 h 4958499"/>
              <a:gd name="connsiteX5" fmla="*/ 235669 w 4062953"/>
              <a:gd name="connsiteY5" fmla="*/ 699943 h 4958499"/>
              <a:gd name="connsiteX6" fmla="*/ 0 w 4062953"/>
              <a:gd name="connsiteY6" fmla="*/ 476360 h 495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2953" h="4958499">
                <a:moveTo>
                  <a:pt x="0" y="0"/>
                </a:moveTo>
                <a:lnTo>
                  <a:pt x="4062953" y="0"/>
                </a:lnTo>
                <a:lnTo>
                  <a:pt x="4062953" y="4958499"/>
                </a:lnTo>
                <a:lnTo>
                  <a:pt x="0" y="4958499"/>
                </a:lnTo>
                <a:lnTo>
                  <a:pt x="0" y="923526"/>
                </a:lnTo>
                <a:lnTo>
                  <a:pt x="235669" y="699943"/>
                </a:lnTo>
                <a:lnTo>
                  <a:pt x="0" y="476360"/>
                </a:lnTo>
                <a:close/>
              </a:path>
            </a:pathLst>
          </a:custGeom>
          <a:solidFill>
            <a:srgbClr val="26262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1538857" y="1799772"/>
            <a:ext cx="420914" cy="4209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00988" y="1434451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802586" y="2220686"/>
            <a:ext cx="10800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740165" y="2567644"/>
            <a:ext cx="228484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自动驾驶</a:t>
            </a:r>
            <a:endParaRPr lang="en-US" altLang="zh-CN" sz="16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道路信息处理</a:t>
            </a:r>
            <a:endParaRPr lang="en-US" altLang="zh-CN" sz="16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安全稳定准确</a:t>
            </a:r>
            <a:endParaRPr lang="zh-CN" altLang="en-US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4410" y="1044150"/>
            <a:ext cx="685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工业自动化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移动机器人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智能车辆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机器视觉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自动驾驶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道路障碍自动识别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45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106472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4"/>
          <p:cNvSpPr/>
          <p:nvPr/>
        </p:nvSpPr>
        <p:spPr>
          <a:xfrm>
            <a:off x="5007429" y="876694"/>
            <a:ext cx="2090057" cy="3695307"/>
          </a:xfrm>
          <a:prstGeom prst="rect">
            <a:avLst/>
          </a:prstGeom>
          <a:noFill/>
          <a:ln w="1016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5239020" y="1091489"/>
            <a:ext cx="677108" cy="32657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国外研究现状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63425" y="1091489"/>
            <a:ext cx="677108" cy="32657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国内研究现状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953105"/>
              </p:ext>
            </p:extLst>
          </p:nvPr>
        </p:nvGraphicFramePr>
        <p:xfrm>
          <a:off x="310896" y="876694"/>
          <a:ext cx="4464942" cy="422625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88314">
                  <a:extLst>
                    <a:ext uri="{9D8B030D-6E8A-4147-A177-3AD203B41FA5}">
                      <a16:colId xmlns:a16="http://schemas.microsoft.com/office/drawing/2014/main" val="1275079836"/>
                    </a:ext>
                  </a:extLst>
                </a:gridCol>
                <a:gridCol w="1488314">
                  <a:extLst>
                    <a:ext uri="{9D8B030D-6E8A-4147-A177-3AD203B41FA5}">
                      <a16:colId xmlns:a16="http://schemas.microsoft.com/office/drawing/2014/main" val="1181576677"/>
                    </a:ext>
                  </a:extLst>
                </a:gridCol>
                <a:gridCol w="1488314">
                  <a:extLst>
                    <a:ext uri="{9D8B030D-6E8A-4147-A177-3AD203B41FA5}">
                      <a16:colId xmlns:a16="http://schemas.microsoft.com/office/drawing/2014/main" val="3168790544"/>
                    </a:ext>
                  </a:extLst>
                </a:gridCol>
              </a:tblGrid>
              <a:tr h="519258">
                <a:tc>
                  <a:txBody>
                    <a:bodyPr/>
                    <a:lstStyle/>
                    <a:p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机器学习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机器视觉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66368"/>
                  </a:ext>
                </a:extLst>
              </a:tr>
              <a:tr h="10614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Tartan Racing</a:t>
                      </a:r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Boss</a:t>
                      </a:r>
                      <a:endParaRPr lang="zh-CN" altLang="en-US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增强学习</a:t>
                      </a:r>
                    </a:p>
                    <a:p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相机，激光雷达，毫米波雷达</a:t>
                      </a:r>
                    </a:p>
                    <a:p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478727"/>
                  </a:ext>
                </a:extLst>
              </a:tr>
              <a:tr h="1237911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Volkswagen Passat Wagon: Junior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多种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摄像机，激光</a:t>
                      </a:r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传感器，</a:t>
                      </a:r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GPS</a:t>
                      </a:r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惯导，</a:t>
                      </a:r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BOSCH</a:t>
                      </a:r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雷达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77455"/>
                  </a:ext>
                </a:extLst>
              </a:tr>
              <a:tr h="1280363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Google:</a:t>
                      </a:r>
                    </a:p>
                    <a:p>
                      <a:r>
                        <a:rPr lang="en-US" altLang="zh-C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Driveless</a:t>
                      </a:r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car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分类</a:t>
                      </a:r>
                      <a:endParaRPr lang="en-US" altLang="zh-CN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增强学习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多类型摄像机，雷达，惯导系统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101605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489176"/>
              </p:ext>
            </p:extLst>
          </p:nvPr>
        </p:nvGraphicFramePr>
        <p:xfrm>
          <a:off x="7366919" y="876694"/>
          <a:ext cx="4464942" cy="281863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88314">
                  <a:extLst>
                    <a:ext uri="{9D8B030D-6E8A-4147-A177-3AD203B41FA5}">
                      <a16:colId xmlns:a16="http://schemas.microsoft.com/office/drawing/2014/main" val="1275079836"/>
                    </a:ext>
                  </a:extLst>
                </a:gridCol>
                <a:gridCol w="1488314">
                  <a:extLst>
                    <a:ext uri="{9D8B030D-6E8A-4147-A177-3AD203B41FA5}">
                      <a16:colId xmlns:a16="http://schemas.microsoft.com/office/drawing/2014/main" val="1181576677"/>
                    </a:ext>
                  </a:extLst>
                </a:gridCol>
                <a:gridCol w="1488314">
                  <a:extLst>
                    <a:ext uri="{9D8B030D-6E8A-4147-A177-3AD203B41FA5}">
                      <a16:colId xmlns:a16="http://schemas.microsoft.com/office/drawing/2014/main" val="3168790544"/>
                    </a:ext>
                  </a:extLst>
                </a:gridCol>
              </a:tblGrid>
              <a:tr h="519258">
                <a:tc>
                  <a:txBody>
                    <a:bodyPr/>
                    <a:lstStyle/>
                    <a:p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机器学习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机器视觉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66368"/>
                  </a:ext>
                </a:extLst>
              </a:tr>
              <a:tr h="10614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清华大学</a:t>
                      </a:r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THMR-V</a:t>
                      </a:r>
                      <a:endParaRPr lang="zh-CN" altLang="en-US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CCD</a:t>
                      </a:r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相机，</a:t>
                      </a:r>
                      <a:endParaRPr lang="en-US" altLang="zh-CN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激光雷达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478727"/>
                  </a:ext>
                </a:extLst>
              </a:tr>
              <a:tr h="12379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国防科技大学：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CITAVT-IV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摄像机</a:t>
                      </a:r>
                      <a:endParaRPr lang="en-US" altLang="zh-CN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77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73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112963"/>
            <a:ext cx="12192000" cy="2632075"/>
          </a:xfrm>
          <a:prstGeom prst="rect">
            <a:avLst/>
          </a:prstGeom>
          <a:solidFill>
            <a:srgbClr val="00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237934" y="5351745"/>
            <a:ext cx="686844" cy="686844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798652" y="6190989"/>
            <a:ext cx="299581" cy="299581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02794" y="491972"/>
            <a:ext cx="686844" cy="686844"/>
          </a:xfrm>
          <a:prstGeom prst="rect">
            <a:avLst/>
          </a:prstGeom>
          <a:noFill/>
          <a:ln>
            <a:solidFill>
              <a:schemeClr val="bg1">
                <a:lumMod val="50000"/>
                <a:alpha val="7490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89638" y="1264050"/>
            <a:ext cx="160099" cy="160099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9288" y="1011476"/>
            <a:ext cx="989556" cy="989556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638009" y="2025910"/>
            <a:ext cx="2109873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500" b="1" dirty="0">
                <a:solidFill>
                  <a:schemeClr val="bg1"/>
                </a:solidFill>
                <a:latin typeface="Arial Black" panose="020B0A04020102020204" pitchFamily="34" charset="0"/>
                <a:ea typeface="Microsoft YaHei UI Light" panose="020B0502040204020203" pitchFamily="34" charset="-122"/>
              </a:rPr>
              <a:t>2</a:t>
            </a:r>
            <a:endParaRPr lang="zh-CN" altLang="en-US" sz="22500" b="1" dirty="0">
              <a:solidFill>
                <a:schemeClr val="bg1"/>
              </a:solidFill>
              <a:latin typeface="Arial Black" panose="020B0A04020102020204" pitchFamily="34" charset="0"/>
              <a:ea typeface="Microsoft YaHei UI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03393" y="3156988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51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hlinkClick r:id="rId2" action="ppaction://hlinksldjump"/>
          </p:cNvPr>
          <p:cNvSpPr txBox="1"/>
          <p:nvPr/>
        </p:nvSpPr>
        <p:spPr>
          <a:xfrm>
            <a:off x="2267627" y="286269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12" name="文本框 11">
            <a:hlinkClick r:id="rId3" action="ppaction://hlinksldjump"/>
          </p:cNvPr>
          <p:cNvSpPr txBox="1"/>
          <p:nvPr/>
        </p:nvSpPr>
        <p:spPr>
          <a:xfrm>
            <a:off x="5717615" y="2905347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15" name="文本框 14">
            <a:hlinkClick r:id="rId4" action="ppaction://hlinksldjump"/>
          </p:cNvPr>
          <p:cNvSpPr txBox="1"/>
          <p:nvPr/>
        </p:nvSpPr>
        <p:spPr>
          <a:xfrm>
            <a:off x="9124817" y="2905347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37" name="矩形 36">
            <a:hlinkClick r:id="rId2" action="ppaction://hlinksldjump"/>
          </p:cNvPr>
          <p:cNvSpPr/>
          <p:nvPr/>
        </p:nvSpPr>
        <p:spPr>
          <a:xfrm>
            <a:off x="1197429" y="2641600"/>
            <a:ext cx="2895733" cy="2166762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hlinkClick r:id="rId3" action="ppaction://hlinksldjump"/>
          </p:cNvPr>
          <p:cNvSpPr/>
          <p:nvPr/>
        </p:nvSpPr>
        <p:spPr>
          <a:xfrm>
            <a:off x="4626839" y="2641600"/>
            <a:ext cx="2936886" cy="2166762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hlinkClick r:id="rId4" action="ppaction://hlinksldjump"/>
          </p:cNvPr>
          <p:cNvSpPr/>
          <p:nvPr/>
        </p:nvSpPr>
        <p:spPr>
          <a:xfrm>
            <a:off x="8097402" y="2608252"/>
            <a:ext cx="2897170" cy="2200110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371601" y="4075854"/>
            <a:ext cx="2500105" cy="10525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图像预处理算法设计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861087" y="4075854"/>
            <a:ext cx="2527783" cy="15327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人工神经网络的选择及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训练与增强学习的结合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331650" y="4075854"/>
            <a:ext cx="2445208" cy="10525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智能车车道识别算法与控制设计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139131" y="911880"/>
            <a:ext cx="192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z="2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743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845359" y="1712039"/>
            <a:ext cx="2580362" cy="878165"/>
            <a:chOff x="3306871" y="1338942"/>
            <a:chExt cx="2580362" cy="878165"/>
          </a:xfrm>
        </p:grpSpPr>
        <p:sp>
          <p:nvSpPr>
            <p:cNvPr id="6" name="文本框 5"/>
            <p:cNvSpPr txBox="1"/>
            <p:nvPr/>
          </p:nvSpPr>
          <p:spPr>
            <a:xfrm>
              <a:off x="3452586" y="1338942"/>
              <a:ext cx="6270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spc="-15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01</a:t>
              </a:r>
              <a:endParaRPr lang="zh-CN" altLang="en-US" sz="3200" spc="-15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306871" y="1624965"/>
              <a:ext cx="2580362" cy="592142"/>
            </a:xfrm>
            <a:custGeom>
              <a:avLst/>
              <a:gdLst>
                <a:gd name="connsiteX0" fmla="*/ 0 w 2580362"/>
                <a:gd name="connsiteY0" fmla="*/ 0 h 591155"/>
                <a:gd name="connsiteX1" fmla="*/ 2580362 w 2580362"/>
                <a:gd name="connsiteY1" fmla="*/ 0 h 591155"/>
                <a:gd name="connsiteX2" fmla="*/ 2580362 w 2580362"/>
                <a:gd name="connsiteY2" fmla="*/ 591155 h 591155"/>
                <a:gd name="connsiteX3" fmla="*/ 0 w 2580362"/>
                <a:gd name="connsiteY3" fmla="*/ 591155 h 591155"/>
                <a:gd name="connsiteX4" fmla="*/ 0 w 2580362"/>
                <a:gd name="connsiteY4" fmla="*/ 0 h 591155"/>
                <a:gd name="connsiteX0" fmla="*/ 0 w 2580362"/>
                <a:gd name="connsiteY0" fmla="*/ 352 h 591507"/>
                <a:gd name="connsiteX1" fmla="*/ 153879 w 2580362"/>
                <a:gd name="connsiteY1" fmla="*/ 0 h 591507"/>
                <a:gd name="connsiteX2" fmla="*/ 2580362 w 2580362"/>
                <a:gd name="connsiteY2" fmla="*/ 352 h 591507"/>
                <a:gd name="connsiteX3" fmla="*/ 2580362 w 2580362"/>
                <a:gd name="connsiteY3" fmla="*/ 591507 h 591507"/>
                <a:gd name="connsiteX4" fmla="*/ 0 w 2580362"/>
                <a:gd name="connsiteY4" fmla="*/ 591507 h 591507"/>
                <a:gd name="connsiteX5" fmla="*/ 0 w 2580362"/>
                <a:gd name="connsiteY5" fmla="*/ 352 h 591507"/>
                <a:gd name="connsiteX0" fmla="*/ 0 w 2580362"/>
                <a:gd name="connsiteY0" fmla="*/ 352 h 591507"/>
                <a:gd name="connsiteX1" fmla="*/ 153879 w 2580362"/>
                <a:gd name="connsiteY1" fmla="*/ 0 h 591507"/>
                <a:gd name="connsiteX2" fmla="*/ 661879 w 2580362"/>
                <a:gd name="connsiteY2" fmla="*/ 0 h 591507"/>
                <a:gd name="connsiteX3" fmla="*/ 2580362 w 2580362"/>
                <a:gd name="connsiteY3" fmla="*/ 352 h 591507"/>
                <a:gd name="connsiteX4" fmla="*/ 2580362 w 2580362"/>
                <a:gd name="connsiteY4" fmla="*/ 591507 h 591507"/>
                <a:gd name="connsiteX5" fmla="*/ 0 w 2580362"/>
                <a:gd name="connsiteY5" fmla="*/ 591507 h 591507"/>
                <a:gd name="connsiteX6" fmla="*/ 0 w 2580362"/>
                <a:gd name="connsiteY6" fmla="*/ 352 h 591507"/>
                <a:gd name="connsiteX0" fmla="*/ 661879 w 2580362"/>
                <a:gd name="connsiteY0" fmla="*/ 0 h 591507"/>
                <a:gd name="connsiteX1" fmla="*/ 2580362 w 2580362"/>
                <a:gd name="connsiteY1" fmla="*/ 352 h 591507"/>
                <a:gd name="connsiteX2" fmla="*/ 2580362 w 2580362"/>
                <a:gd name="connsiteY2" fmla="*/ 591507 h 591507"/>
                <a:gd name="connsiteX3" fmla="*/ 0 w 2580362"/>
                <a:gd name="connsiteY3" fmla="*/ 591507 h 591507"/>
                <a:gd name="connsiteX4" fmla="*/ 0 w 2580362"/>
                <a:gd name="connsiteY4" fmla="*/ 352 h 591507"/>
                <a:gd name="connsiteX5" fmla="*/ 245319 w 2580362"/>
                <a:gd name="connsiteY5" fmla="*/ 91440 h 591507"/>
                <a:gd name="connsiteX0" fmla="*/ 661879 w 2580362"/>
                <a:gd name="connsiteY0" fmla="*/ 635 h 592142"/>
                <a:gd name="connsiteX1" fmla="*/ 2580362 w 2580362"/>
                <a:gd name="connsiteY1" fmla="*/ 987 h 592142"/>
                <a:gd name="connsiteX2" fmla="*/ 2580362 w 2580362"/>
                <a:gd name="connsiteY2" fmla="*/ 592142 h 592142"/>
                <a:gd name="connsiteX3" fmla="*/ 0 w 2580362"/>
                <a:gd name="connsiteY3" fmla="*/ 592142 h 592142"/>
                <a:gd name="connsiteX4" fmla="*/ 0 w 2580362"/>
                <a:gd name="connsiteY4" fmla="*/ 987 h 592142"/>
                <a:gd name="connsiteX5" fmla="*/ 188169 w 2580362"/>
                <a:gd name="connsiteY5" fmla="*/ 0 h 59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0362" h="592142">
                  <a:moveTo>
                    <a:pt x="661879" y="635"/>
                  </a:moveTo>
                  <a:lnTo>
                    <a:pt x="2580362" y="987"/>
                  </a:lnTo>
                  <a:lnTo>
                    <a:pt x="2580362" y="592142"/>
                  </a:lnTo>
                  <a:lnTo>
                    <a:pt x="0" y="592142"/>
                  </a:lnTo>
                  <a:lnTo>
                    <a:pt x="0" y="987"/>
                  </a:lnTo>
                  <a:lnTo>
                    <a:pt x="188169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895595" y="1690203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907571" y="1712039"/>
            <a:ext cx="2580362" cy="878165"/>
            <a:chOff x="3306871" y="1338942"/>
            <a:chExt cx="2580362" cy="878165"/>
          </a:xfrm>
        </p:grpSpPr>
        <p:sp>
          <p:nvSpPr>
            <p:cNvPr id="11" name="文本框 10"/>
            <p:cNvSpPr txBox="1"/>
            <p:nvPr/>
          </p:nvSpPr>
          <p:spPr>
            <a:xfrm>
              <a:off x="3452586" y="1338942"/>
              <a:ext cx="6270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spc="-15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02</a:t>
              </a:r>
              <a:endParaRPr lang="zh-CN" altLang="en-US" sz="3200" spc="-15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矩形 6"/>
            <p:cNvSpPr/>
            <p:nvPr/>
          </p:nvSpPr>
          <p:spPr>
            <a:xfrm>
              <a:off x="3306871" y="1624965"/>
              <a:ext cx="2580362" cy="592142"/>
            </a:xfrm>
            <a:custGeom>
              <a:avLst/>
              <a:gdLst>
                <a:gd name="connsiteX0" fmla="*/ 0 w 2580362"/>
                <a:gd name="connsiteY0" fmla="*/ 0 h 591155"/>
                <a:gd name="connsiteX1" fmla="*/ 2580362 w 2580362"/>
                <a:gd name="connsiteY1" fmla="*/ 0 h 591155"/>
                <a:gd name="connsiteX2" fmla="*/ 2580362 w 2580362"/>
                <a:gd name="connsiteY2" fmla="*/ 591155 h 591155"/>
                <a:gd name="connsiteX3" fmla="*/ 0 w 2580362"/>
                <a:gd name="connsiteY3" fmla="*/ 591155 h 591155"/>
                <a:gd name="connsiteX4" fmla="*/ 0 w 2580362"/>
                <a:gd name="connsiteY4" fmla="*/ 0 h 591155"/>
                <a:gd name="connsiteX0" fmla="*/ 0 w 2580362"/>
                <a:gd name="connsiteY0" fmla="*/ 352 h 591507"/>
                <a:gd name="connsiteX1" fmla="*/ 153879 w 2580362"/>
                <a:gd name="connsiteY1" fmla="*/ 0 h 591507"/>
                <a:gd name="connsiteX2" fmla="*/ 2580362 w 2580362"/>
                <a:gd name="connsiteY2" fmla="*/ 352 h 591507"/>
                <a:gd name="connsiteX3" fmla="*/ 2580362 w 2580362"/>
                <a:gd name="connsiteY3" fmla="*/ 591507 h 591507"/>
                <a:gd name="connsiteX4" fmla="*/ 0 w 2580362"/>
                <a:gd name="connsiteY4" fmla="*/ 591507 h 591507"/>
                <a:gd name="connsiteX5" fmla="*/ 0 w 2580362"/>
                <a:gd name="connsiteY5" fmla="*/ 352 h 591507"/>
                <a:gd name="connsiteX0" fmla="*/ 0 w 2580362"/>
                <a:gd name="connsiteY0" fmla="*/ 352 h 591507"/>
                <a:gd name="connsiteX1" fmla="*/ 153879 w 2580362"/>
                <a:gd name="connsiteY1" fmla="*/ 0 h 591507"/>
                <a:gd name="connsiteX2" fmla="*/ 661879 w 2580362"/>
                <a:gd name="connsiteY2" fmla="*/ 0 h 591507"/>
                <a:gd name="connsiteX3" fmla="*/ 2580362 w 2580362"/>
                <a:gd name="connsiteY3" fmla="*/ 352 h 591507"/>
                <a:gd name="connsiteX4" fmla="*/ 2580362 w 2580362"/>
                <a:gd name="connsiteY4" fmla="*/ 591507 h 591507"/>
                <a:gd name="connsiteX5" fmla="*/ 0 w 2580362"/>
                <a:gd name="connsiteY5" fmla="*/ 591507 h 591507"/>
                <a:gd name="connsiteX6" fmla="*/ 0 w 2580362"/>
                <a:gd name="connsiteY6" fmla="*/ 352 h 591507"/>
                <a:gd name="connsiteX0" fmla="*/ 661879 w 2580362"/>
                <a:gd name="connsiteY0" fmla="*/ 0 h 591507"/>
                <a:gd name="connsiteX1" fmla="*/ 2580362 w 2580362"/>
                <a:gd name="connsiteY1" fmla="*/ 352 h 591507"/>
                <a:gd name="connsiteX2" fmla="*/ 2580362 w 2580362"/>
                <a:gd name="connsiteY2" fmla="*/ 591507 h 591507"/>
                <a:gd name="connsiteX3" fmla="*/ 0 w 2580362"/>
                <a:gd name="connsiteY3" fmla="*/ 591507 h 591507"/>
                <a:gd name="connsiteX4" fmla="*/ 0 w 2580362"/>
                <a:gd name="connsiteY4" fmla="*/ 352 h 591507"/>
                <a:gd name="connsiteX5" fmla="*/ 245319 w 2580362"/>
                <a:gd name="connsiteY5" fmla="*/ 91440 h 591507"/>
                <a:gd name="connsiteX0" fmla="*/ 661879 w 2580362"/>
                <a:gd name="connsiteY0" fmla="*/ 635 h 592142"/>
                <a:gd name="connsiteX1" fmla="*/ 2580362 w 2580362"/>
                <a:gd name="connsiteY1" fmla="*/ 987 h 592142"/>
                <a:gd name="connsiteX2" fmla="*/ 2580362 w 2580362"/>
                <a:gd name="connsiteY2" fmla="*/ 592142 h 592142"/>
                <a:gd name="connsiteX3" fmla="*/ 0 w 2580362"/>
                <a:gd name="connsiteY3" fmla="*/ 592142 h 592142"/>
                <a:gd name="connsiteX4" fmla="*/ 0 w 2580362"/>
                <a:gd name="connsiteY4" fmla="*/ 987 h 592142"/>
                <a:gd name="connsiteX5" fmla="*/ 188169 w 2580362"/>
                <a:gd name="connsiteY5" fmla="*/ 0 h 59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0362" h="592142">
                  <a:moveTo>
                    <a:pt x="661879" y="635"/>
                  </a:moveTo>
                  <a:lnTo>
                    <a:pt x="2580362" y="987"/>
                  </a:lnTo>
                  <a:lnTo>
                    <a:pt x="2580362" y="592142"/>
                  </a:lnTo>
                  <a:lnTo>
                    <a:pt x="0" y="592142"/>
                  </a:lnTo>
                  <a:lnTo>
                    <a:pt x="0" y="987"/>
                  </a:lnTo>
                  <a:lnTo>
                    <a:pt x="188169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895595" y="169020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边缘检测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969783" y="1712039"/>
            <a:ext cx="2580362" cy="878165"/>
            <a:chOff x="3306871" y="1338942"/>
            <a:chExt cx="2580362" cy="878165"/>
          </a:xfrm>
        </p:grpSpPr>
        <p:sp>
          <p:nvSpPr>
            <p:cNvPr id="15" name="文本框 14"/>
            <p:cNvSpPr txBox="1"/>
            <p:nvPr/>
          </p:nvSpPr>
          <p:spPr>
            <a:xfrm>
              <a:off x="3452586" y="1338942"/>
              <a:ext cx="6270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spc="-15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03</a:t>
              </a:r>
              <a:endParaRPr lang="zh-CN" altLang="en-US" sz="3200" spc="-15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矩形 6"/>
            <p:cNvSpPr/>
            <p:nvPr/>
          </p:nvSpPr>
          <p:spPr>
            <a:xfrm>
              <a:off x="3306871" y="1624965"/>
              <a:ext cx="2580362" cy="592142"/>
            </a:xfrm>
            <a:custGeom>
              <a:avLst/>
              <a:gdLst>
                <a:gd name="connsiteX0" fmla="*/ 0 w 2580362"/>
                <a:gd name="connsiteY0" fmla="*/ 0 h 591155"/>
                <a:gd name="connsiteX1" fmla="*/ 2580362 w 2580362"/>
                <a:gd name="connsiteY1" fmla="*/ 0 h 591155"/>
                <a:gd name="connsiteX2" fmla="*/ 2580362 w 2580362"/>
                <a:gd name="connsiteY2" fmla="*/ 591155 h 591155"/>
                <a:gd name="connsiteX3" fmla="*/ 0 w 2580362"/>
                <a:gd name="connsiteY3" fmla="*/ 591155 h 591155"/>
                <a:gd name="connsiteX4" fmla="*/ 0 w 2580362"/>
                <a:gd name="connsiteY4" fmla="*/ 0 h 591155"/>
                <a:gd name="connsiteX0" fmla="*/ 0 w 2580362"/>
                <a:gd name="connsiteY0" fmla="*/ 352 h 591507"/>
                <a:gd name="connsiteX1" fmla="*/ 153879 w 2580362"/>
                <a:gd name="connsiteY1" fmla="*/ 0 h 591507"/>
                <a:gd name="connsiteX2" fmla="*/ 2580362 w 2580362"/>
                <a:gd name="connsiteY2" fmla="*/ 352 h 591507"/>
                <a:gd name="connsiteX3" fmla="*/ 2580362 w 2580362"/>
                <a:gd name="connsiteY3" fmla="*/ 591507 h 591507"/>
                <a:gd name="connsiteX4" fmla="*/ 0 w 2580362"/>
                <a:gd name="connsiteY4" fmla="*/ 591507 h 591507"/>
                <a:gd name="connsiteX5" fmla="*/ 0 w 2580362"/>
                <a:gd name="connsiteY5" fmla="*/ 352 h 591507"/>
                <a:gd name="connsiteX0" fmla="*/ 0 w 2580362"/>
                <a:gd name="connsiteY0" fmla="*/ 352 h 591507"/>
                <a:gd name="connsiteX1" fmla="*/ 153879 w 2580362"/>
                <a:gd name="connsiteY1" fmla="*/ 0 h 591507"/>
                <a:gd name="connsiteX2" fmla="*/ 661879 w 2580362"/>
                <a:gd name="connsiteY2" fmla="*/ 0 h 591507"/>
                <a:gd name="connsiteX3" fmla="*/ 2580362 w 2580362"/>
                <a:gd name="connsiteY3" fmla="*/ 352 h 591507"/>
                <a:gd name="connsiteX4" fmla="*/ 2580362 w 2580362"/>
                <a:gd name="connsiteY4" fmla="*/ 591507 h 591507"/>
                <a:gd name="connsiteX5" fmla="*/ 0 w 2580362"/>
                <a:gd name="connsiteY5" fmla="*/ 591507 h 591507"/>
                <a:gd name="connsiteX6" fmla="*/ 0 w 2580362"/>
                <a:gd name="connsiteY6" fmla="*/ 352 h 591507"/>
                <a:gd name="connsiteX0" fmla="*/ 661879 w 2580362"/>
                <a:gd name="connsiteY0" fmla="*/ 0 h 591507"/>
                <a:gd name="connsiteX1" fmla="*/ 2580362 w 2580362"/>
                <a:gd name="connsiteY1" fmla="*/ 352 h 591507"/>
                <a:gd name="connsiteX2" fmla="*/ 2580362 w 2580362"/>
                <a:gd name="connsiteY2" fmla="*/ 591507 h 591507"/>
                <a:gd name="connsiteX3" fmla="*/ 0 w 2580362"/>
                <a:gd name="connsiteY3" fmla="*/ 591507 h 591507"/>
                <a:gd name="connsiteX4" fmla="*/ 0 w 2580362"/>
                <a:gd name="connsiteY4" fmla="*/ 352 h 591507"/>
                <a:gd name="connsiteX5" fmla="*/ 245319 w 2580362"/>
                <a:gd name="connsiteY5" fmla="*/ 91440 h 591507"/>
                <a:gd name="connsiteX0" fmla="*/ 661879 w 2580362"/>
                <a:gd name="connsiteY0" fmla="*/ 635 h 592142"/>
                <a:gd name="connsiteX1" fmla="*/ 2580362 w 2580362"/>
                <a:gd name="connsiteY1" fmla="*/ 987 h 592142"/>
                <a:gd name="connsiteX2" fmla="*/ 2580362 w 2580362"/>
                <a:gd name="connsiteY2" fmla="*/ 592142 h 592142"/>
                <a:gd name="connsiteX3" fmla="*/ 0 w 2580362"/>
                <a:gd name="connsiteY3" fmla="*/ 592142 h 592142"/>
                <a:gd name="connsiteX4" fmla="*/ 0 w 2580362"/>
                <a:gd name="connsiteY4" fmla="*/ 987 h 592142"/>
                <a:gd name="connsiteX5" fmla="*/ 188169 w 2580362"/>
                <a:gd name="connsiteY5" fmla="*/ 0 h 59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0362" h="592142">
                  <a:moveTo>
                    <a:pt x="661879" y="635"/>
                  </a:moveTo>
                  <a:lnTo>
                    <a:pt x="2580362" y="987"/>
                  </a:lnTo>
                  <a:lnTo>
                    <a:pt x="2580362" y="592142"/>
                  </a:lnTo>
                  <a:lnTo>
                    <a:pt x="0" y="592142"/>
                  </a:lnTo>
                  <a:lnTo>
                    <a:pt x="0" y="987"/>
                  </a:lnTo>
                  <a:lnTo>
                    <a:pt x="188169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895595" y="169020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直线提取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1845359" y="2924629"/>
            <a:ext cx="391886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907571" y="2924629"/>
            <a:ext cx="391886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9783" y="2924629"/>
            <a:ext cx="391886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686839" y="2948355"/>
            <a:ext cx="2580362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将彩色图像转化成为灰度图像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822379" y="2892078"/>
            <a:ext cx="2580362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边缘是图像中灰度发生急剧变化的区域边界</a:t>
            </a:r>
          </a:p>
        </p:txBody>
      </p:sp>
      <p:sp>
        <p:nvSpPr>
          <p:cNvPr id="29" name="文本框 28">
            <a:hlinkClick r:id="rId2" action="ppaction://hlinksldjump"/>
          </p:cNvPr>
          <p:cNvSpPr txBox="1"/>
          <p:nvPr/>
        </p:nvSpPr>
        <p:spPr>
          <a:xfrm>
            <a:off x="7799399" y="2936022"/>
            <a:ext cx="2580362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将图像中的直线提取出来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237245" y="2063300"/>
            <a:ext cx="2029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图像灰度化</a:t>
            </a:r>
          </a:p>
        </p:txBody>
      </p:sp>
    </p:spTree>
    <p:extLst>
      <p:ext uri="{BB962C8B-B14F-4D97-AF65-F5344CB8AC3E}">
        <p14:creationId xmlns:p14="http://schemas.microsoft.com/office/powerpoint/2010/main" val="156371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8600" y="228600"/>
            <a:ext cx="11734800" cy="6413500"/>
            <a:chOff x="228600" y="228600"/>
            <a:chExt cx="11734800" cy="6413500"/>
          </a:xfrm>
        </p:grpSpPr>
        <p:sp>
          <p:nvSpPr>
            <p:cNvPr id="8" name="矩形 7"/>
            <p:cNvSpPr/>
            <p:nvPr/>
          </p:nvSpPr>
          <p:spPr>
            <a:xfrm>
              <a:off x="228600" y="228600"/>
              <a:ext cx="5867400" cy="6413500"/>
            </a:xfrm>
            <a:prstGeom prst="rect">
              <a:avLst/>
            </a:prstGeom>
            <a:solidFill>
              <a:srgbClr val="00000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096000" y="228600"/>
              <a:ext cx="5867400" cy="64135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2508000" y="2449286"/>
            <a:ext cx="10800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117600" y="2796244"/>
            <a:ext cx="3860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适用性强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特征提取与分类同时进行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泛化能力强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全局优化训练参数小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10624" y="5362063"/>
            <a:ext cx="276737" cy="276737"/>
          </a:xfrm>
          <a:prstGeom prst="rect">
            <a:avLst/>
          </a:prstGeom>
          <a:noFill/>
          <a:ln w="6350">
            <a:solidFill>
              <a:srgbClr val="7F7F7F">
                <a:alpha val="8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hlinkClick r:id="rId3" action="ppaction://hlinksldjump"/>
          </p:cNvPr>
          <p:cNvSpPr txBox="1"/>
          <p:nvPr/>
        </p:nvSpPr>
        <p:spPr>
          <a:xfrm>
            <a:off x="1051378" y="1878017"/>
            <a:ext cx="3993243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642408" y="1277941"/>
            <a:ext cx="109763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474557"/>
              </p:ext>
            </p:extLst>
          </p:nvPr>
        </p:nvGraphicFramePr>
        <p:xfrm>
          <a:off x="6464607" y="1228790"/>
          <a:ext cx="5320993" cy="83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Visio" r:id="rId4" imgW="3833194" imgH="593317" progId="Visio.Drawing.11">
                  <p:embed/>
                </p:oleObj>
              </mc:Choice>
              <mc:Fallback>
                <p:oleObj name="Visio" r:id="rId4" imgW="3833194" imgH="59331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607" y="1228790"/>
                        <a:ext cx="5320993" cy="833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464574"/>
              </p:ext>
            </p:extLst>
          </p:nvPr>
        </p:nvGraphicFramePr>
        <p:xfrm>
          <a:off x="6316056" y="3329644"/>
          <a:ext cx="5814522" cy="1559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Visio" r:id="rId6" imgW="6173318" imgH="747931" progId="Visio.Drawing.11">
                  <p:embed/>
                </p:oleObj>
              </mc:Choice>
              <mc:Fallback>
                <p:oleObj name="Visio" r:id="rId6" imgW="6173318" imgH="747931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6056" y="3329644"/>
                        <a:ext cx="5814522" cy="15598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359803" y="2219112"/>
            <a:ext cx="353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传统图像分类模型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458017" y="4964210"/>
            <a:ext cx="353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卷积神经网络分类模型</a:t>
            </a:r>
          </a:p>
        </p:txBody>
      </p:sp>
    </p:spTree>
    <p:extLst>
      <p:ext uri="{BB962C8B-B14F-4D97-AF65-F5344CB8AC3E}">
        <p14:creationId xmlns:p14="http://schemas.microsoft.com/office/powerpoint/2010/main" val="8499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ABE4B3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矩形篇模板" id="{359F369F-AF99-4427-BD65-0604093B83C3}" vid="{7860F6CB-D718-48B5-81BC-AD548B06B63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多图图文型几何元素模板-矩形篇</Template>
  <TotalTime>470</TotalTime>
  <Words>536</Words>
  <Application>Microsoft Office PowerPoint</Application>
  <PresentationFormat>宽屏</PresentationFormat>
  <Paragraphs>110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Microsoft YaHei UI</vt:lpstr>
      <vt:lpstr>Microsoft YaHei UI Light</vt:lpstr>
      <vt:lpstr>等线</vt:lpstr>
      <vt:lpstr>等线 Light</vt:lpstr>
      <vt:lpstr>宋体</vt:lpstr>
      <vt:lpstr>微软雅黑</vt:lpstr>
      <vt:lpstr>幼圆</vt:lpstr>
      <vt:lpstr>Arial</vt:lpstr>
      <vt:lpstr>Arial Black</vt:lpstr>
      <vt:lpstr>Calibri</vt:lpstr>
      <vt:lpstr>Times New Roman</vt:lpstr>
      <vt:lpstr>Wingdings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YANGS-PC</dc:creator>
  <cp:lastModifiedBy>wjw</cp:lastModifiedBy>
  <cp:revision>42</cp:revision>
  <dcterms:created xsi:type="dcterms:W3CDTF">2016-08-16T13:20:20Z</dcterms:created>
  <dcterms:modified xsi:type="dcterms:W3CDTF">2017-01-11T14:22:47Z</dcterms:modified>
</cp:coreProperties>
</file>