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62" r:id="rId3"/>
    <p:sldId id="271" r:id="rId4"/>
    <p:sldId id="281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Microsoft JhengHei UI Light" panose="020B0304030504040204" pitchFamily="34" charset="-120"/>
      <p:regular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B30BA-AA20-4C7C-B91E-3A45164F3FD6}">
  <a:tblStyle styleId="{E27B30BA-AA20-4C7C-B91E-3A45164F3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35dfb278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35dfb278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35dfb278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35dfb278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028950"/>
            <a:ext cx="4025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" name="Google Shape;11;p2"/>
          <p:cNvSpPr txBox="1"/>
          <p:nvPr/>
        </p:nvSpPr>
        <p:spPr>
          <a:xfrm>
            <a:off x="723375" y="3102225"/>
            <a:ext cx="31473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51450" y="904100"/>
            <a:ext cx="3258300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8000"/>
              <a:buNone/>
              <a:defRPr sz="8000">
                <a:solidFill>
                  <a:srgbClr val="E0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375" y="3180525"/>
            <a:ext cx="2667900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00" y="4822200"/>
            <a:ext cx="9143700" cy="321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682200" y="493723"/>
            <a:ext cx="77796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2335225" y="1547175"/>
            <a:ext cx="2037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2335225" y="2519000"/>
            <a:ext cx="2037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2335225" y="3490825"/>
            <a:ext cx="2037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969425" y="1512375"/>
            <a:ext cx="181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Bebas Neue"/>
              <a:buNone/>
              <a:def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5969425" y="2519000"/>
            <a:ext cx="1817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5969425" y="3490825"/>
            <a:ext cx="1817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00" y="4822200"/>
            <a:ext cx="9143700" cy="321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7"/>
          </p:nvPr>
        </p:nvSpPr>
        <p:spPr>
          <a:xfrm>
            <a:off x="2335225" y="18435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8"/>
          </p:nvPr>
        </p:nvSpPr>
        <p:spPr>
          <a:xfrm>
            <a:off x="2335225" y="28053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9"/>
          </p:nvPr>
        </p:nvSpPr>
        <p:spPr>
          <a:xfrm>
            <a:off x="2335225" y="37671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3"/>
          </p:nvPr>
        </p:nvSpPr>
        <p:spPr>
          <a:xfrm>
            <a:off x="5969425" y="18435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4"/>
          </p:nvPr>
        </p:nvSpPr>
        <p:spPr>
          <a:xfrm>
            <a:off x="5969425" y="28053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5"/>
          </p:nvPr>
        </p:nvSpPr>
        <p:spPr>
          <a:xfrm>
            <a:off x="5969425" y="3767125"/>
            <a:ext cx="203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0"/>
            <a:ext cx="460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4" name="Google Shape;164;p22"/>
          <p:cNvCxnSpPr/>
          <p:nvPr/>
        </p:nvCxnSpPr>
        <p:spPr>
          <a:xfrm>
            <a:off x="-10850" y="2494225"/>
            <a:ext cx="4007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29150" y="848600"/>
            <a:ext cx="35184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648375" y="2765200"/>
            <a:ext cx="3346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■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■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○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Raleway"/>
              <a:buChar char="■"/>
              <a:def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4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-103964" y="500062"/>
            <a:ext cx="4717983" cy="2328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</a:t>
            </a:r>
            <a:r>
              <a:rPr lang="fr-FR" sz="6000" dirty="0"/>
              <a:t>o</a:t>
            </a:r>
            <a:r>
              <a:rPr lang="en" sz="6000" dirty="0"/>
              <a:t>w does </a:t>
            </a:r>
            <a:br>
              <a:rPr lang="en" sz="6000" dirty="0"/>
            </a:br>
            <a:r>
              <a:rPr lang="en" sz="6000" dirty="0"/>
              <a:t>The web works?</a:t>
            </a:r>
            <a:endParaRPr sz="600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172035" y="3417937"/>
            <a:ext cx="4171365" cy="123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ucida Sans Unicode" panose="020B0602030504020204" pitchFamily="34" charset="0"/>
              </a:rPr>
              <a:t>It seems like a simple question but does everyone really knows how?</a:t>
            </a:r>
            <a:endParaRPr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Lucida Sans Unicode" panose="020B0602030504020204" pitchFamily="34" charset="0"/>
            </a:endParaRPr>
          </a:p>
        </p:txBody>
      </p:sp>
      <p:sp>
        <p:nvSpPr>
          <p:cNvPr id="14" name="Google Shape;256;p34">
            <a:extLst>
              <a:ext uri="{FF2B5EF4-FFF2-40B4-BE49-F238E27FC236}">
                <a16:creationId xmlns:a16="http://schemas.microsoft.com/office/drawing/2014/main" id="{BF9BECCA-A705-48A7-98D3-38AFA2253B82}"/>
              </a:ext>
            </a:extLst>
          </p:cNvPr>
          <p:cNvSpPr/>
          <p:nvPr/>
        </p:nvSpPr>
        <p:spPr>
          <a:xfrm>
            <a:off x="4935572" y="328970"/>
            <a:ext cx="354783" cy="342184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06666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A8199A-F021-4EA0-A7B0-0C5ED42F0F90}"/>
              </a:ext>
            </a:extLst>
          </p:cNvPr>
          <p:cNvSpPr txBox="1"/>
          <p:nvPr/>
        </p:nvSpPr>
        <p:spPr>
          <a:xfrm>
            <a:off x="5379254" y="269229"/>
            <a:ext cx="37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E06666"/>
                </a:solidFill>
                <a:latin typeface="Bebas Neue" panose="020B0606020202050201" pitchFamily="34" charset="0"/>
              </a:rPr>
              <a:t>First, What is the web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F49D76-BBDD-4490-AB61-6AA94526F24D}"/>
              </a:ext>
            </a:extLst>
          </p:cNvPr>
          <p:cNvSpPr txBox="1"/>
          <p:nvPr/>
        </p:nvSpPr>
        <p:spPr>
          <a:xfrm>
            <a:off x="4787900" y="1028700"/>
            <a:ext cx="425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4D5156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</a:t>
            </a:r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Web is a part of internet, it is a collection of web pages located in a network of computers and is accessed using a web browser.</a:t>
            </a:r>
          </a:p>
        </p:txBody>
      </p:sp>
      <p:sp>
        <p:nvSpPr>
          <p:cNvPr id="23" name="Google Shape;256;p34">
            <a:extLst>
              <a:ext uri="{FF2B5EF4-FFF2-40B4-BE49-F238E27FC236}">
                <a16:creationId xmlns:a16="http://schemas.microsoft.com/office/drawing/2014/main" id="{BBEF2215-4A59-40C9-BCCB-3F33FBB32545}"/>
              </a:ext>
            </a:extLst>
          </p:cNvPr>
          <p:cNvSpPr/>
          <p:nvPr/>
        </p:nvSpPr>
        <p:spPr>
          <a:xfrm>
            <a:off x="4935572" y="2229566"/>
            <a:ext cx="354783" cy="342184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06666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383817-8C70-4CE1-921C-1013D8E05846}"/>
              </a:ext>
            </a:extLst>
          </p:cNvPr>
          <p:cNvSpPr txBox="1"/>
          <p:nvPr/>
        </p:nvSpPr>
        <p:spPr>
          <a:xfrm>
            <a:off x="5379254" y="2191824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E06666"/>
                </a:solidFill>
                <a:latin typeface="Bebas Neue" panose="020B0606020202050201" pitchFamily="34" charset="0"/>
              </a:rPr>
              <a:t>How does it </a:t>
            </a:r>
            <a:r>
              <a:rPr lang="fr-FR" sz="2400" dirty="0" err="1">
                <a:solidFill>
                  <a:srgbClr val="E06666"/>
                </a:solidFill>
                <a:latin typeface="Bebas Neue" panose="020B0606020202050201" pitchFamily="34" charset="0"/>
              </a:rPr>
              <a:t>work</a:t>
            </a:r>
            <a:r>
              <a:rPr lang="fr-FR" sz="2400" dirty="0">
                <a:solidFill>
                  <a:srgbClr val="E06666"/>
                </a:solidFill>
                <a:latin typeface="Bebas Neue" panose="020B0606020202050201" pitchFamily="34" charset="0"/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5616E88-07DB-4A9B-8EC0-9372C4F446DB}"/>
              </a:ext>
            </a:extLst>
          </p:cNvPr>
          <p:cNvSpPr txBox="1"/>
          <p:nvPr/>
        </p:nvSpPr>
        <p:spPr>
          <a:xfrm>
            <a:off x="4787900" y="2828260"/>
            <a:ext cx="41840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4D5156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</a:t>
            </a:r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Web contains web pages that are in HTML, </a:t>
            </a:r>
            <a:r>
              <a:rPr lang="fr-FR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that</a:t>
            </a:r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are stored on a web server which is a special computer that store, process and deliver web pages to users.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F9562C-C6EF-4DDB-AB5F-E35FD4FA7867}"/>
              </a:ext>
            </a:extLst>
          </p:cNvPr>
          <p:cNvSpPr txBox="1"/>
          <p:nvPr/>
        </p:nvSpPr>
        <p:spPr>
          <a:xfrm>
            <a:off x="4787900" y="3929828"/>
            <a:ext cx="425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4D5156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</a:t>
            </a:r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 display webpages you will need a web browser, but to view particular webistes you need to type its URL into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634700" y="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000" dirty="0">
                <a:solidFill>
                  <a:srgbClr val="E06666"/>
                </a:solidFill>
                <a:latin typeface="Bebas Neue" panose="020B0606020202050201" pitchFamily="34" charset="0"/>
              </a:rPr>
              <a:t>What DO YOU NEED TO BE A web DEVELOPER?</a:t>
            </a: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440217" y="2871390"/>
            <a:ext cx="2799758" cy="1692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0" i="0" dirty="0">
                <a:solidFill>
                  <a:schemeClr val="bg2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Front-end of a website is everything the user either sees or interacts with when they visit the website. It is responsible for the total look and feel of an online experience.</a:t>
            </a:r>
            <a:endParaRPr lang="en-US" sz="1200" dirty="0">
              <a:solidFill>
                <a:schemeClr val="bg2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3"/>
          </p:nvPr>
        </p:nvSpPr>
        <p:spPr>
          <a:xfrm>
            <a:off x="6158750" y="2914281"/>
            <a:ext cx="2651628" cy="105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 i="0" dirty="0">
                <a:solidFill>
                  <a:srgbClr val="000000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 Full-stack web developer is a person who can develop both client and server software. In other words he does Front and Back developement </a:t>
            </a:r>
            <a:endParaRPr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4"/>
          </p:nvPr>
        </p:nvSpPr>
        <p:spPr>
          <a:xfrm>
            <a:off x="781150" y="2486181"/>
            <a:ext cx="2117892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FRONT-END developers</a:t>
            </a:r>
          </a:p>
        </p:txBody>
      </p:sp>
      <p:sp>
        <p:nvSpPr>
          <p:cNvPr id="253" name="Google Shape;253;p34"/>
          <p:cNvSpPr/>
          <p:nvPr/>
        </p:nvSpPr>
        <p:spPr>
          <a:xfrm>
            <a:off x="4231400" y="1706928"/>
            <a:ext cx="743400" cy="7170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4"/>
          <p:cNvSpPr/>
          <p:nvPr/>
        </p:nvSpPr>
        <p:spPr>
          <a:xfrm>
            <a:off x="1380025" y="1706928"/>
            <a:ext cx="743400" cy="7170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06666"/>
                </a:solidFill>
                <a:latin typeface="Bebas Neue" panose="020B0606020202050201" pitchFamily="34" charset="0"/>
              </a:rPr>
              <a:t>1</a:t>
            </a:r>
            <a:endParaRPr sz="3200" dirty="0">
              <a:solidFill>
                <a:srgbClr val="E06666"/>
              </a:solidFill>
              <a:latin typeface="Bebas Neue" panose="020B0606020202050201" pitchFamily="34" charset="0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7153875" y="1706928"/>
            <a:ext cx="743400" cy="7170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1" name="Google Shape;271;p34"/>
          <p:cNvCxnSpPr/>
          <p:nvPr/>
        </p:nvCxnSpPr>
        <p:spPr>
          <a:xfrm rot="10800000">
            <a:off x="344250" y="-65450"/>
            <a:ext cx="0" cy="36279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Google Shape;214;p30">
            <a:extLst>
              <a:ext uri="{FF2B5EF4-FFF2-40B4-BE49-F238E27FC236}">
                <a16:creationId xmlns:a16="http://schemas.microsoft.com/office/drawing/2014/main" id="{6464E912-5ED9-4F05-9EC8-86005CA1CDBE}"/>
              </a:ext>
            </a:extLst>
          </p:cNvPr>
          <p:cNvSpPr txBox="1">
            <a:spLocks/>
          </p:cNvSpPr>
          <p:nvPr/>
        </p:nvSpPr>
        <p:spPr>
          <a:xfrm>
            <a:off x="511697" y="787543"/>
            <a:ext cx="8298681" cy="66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3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Web development is the building and maintenance of websites and to become a web developer you need to learn various skills and programming languages depending on what you specialize, in which is divided into 3 types.</a:t>
            </a:r>
          </a:p>
        </p:txBody>
      </p:sp>
      <p:sp>
        <p:nvSpPr>
          <p:cNvPr id="5" name="Google Shape;256;p34">
            <a:extLst>
              <a:ext uri="{FF2B5EF4-FFF2-40B4-BE49-F238E27FC236}">
                <a16:creationId xmlns:a16="http://schemas.microsoft.com/office/drawing/2014/main" id="{51D16020-33CB-4399-80EE-6DB355FAF9B9}"/>
              </a:ext>
            </a:extLst>
          </p:cNvPr>
          <p:cNvSpPr/>
          <p:nvPr/>
        </p:nvSpPr>
        <p:spPr>
          <a:xfrm>
            <a:off x="4231400" y="1706928"/>
            <a:ext cx="743400" cy="7170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06666"/>
                </a:solidFill>
                <a:latin typeface="Bebas Neue" panose="020B0606020202050201" pitchFamily="34" charset="0"/>
              </a:rPr>
              <a:t>2</a:t>
            </a:r>
            <a:endParaRPr sz="3200" dirty="0">
              <a:solidFill>
                <a:srgbClr val="E06666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Google Shape;256;p34">
            <a:extLst>
              <a:ext uri="{FF2B5EF4-FFF2-40B4-BE49-F238E27FC236}">
                <a16:creationId xmlns:a16="http://schemas.microsoft.com/office/drawing/2014/main" id="{612FC0FE-C39F-4879-8AA8-E0A58CE2DBFD}"/>
              </a:ext>
            </a:extLst>
          </p:cNvPr>
          <p:cNvSpPr/>
          <p:nvPr/>
        </p:nvSpPr>
        <p:spPr>
          <a:xfrm>
            <a:off x="7153875" y="1704328"/>
            <a:ext cx="743400" cy="7170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06666"/>
                </a:solidFill>
                <a:latin typeface="Bebas Neue" panose="020B0606020202050201" pitchFamily="34" charset="0"/>
              </a:rPr>
              <a:t>3</a:t>
            </a:r>
            <a:endParaRPr sz="3200" dirty="0">
              <a:solidFill>
                <a:srgbClr val="E06666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Google Shape;249;p34">
            <a:extLst>
              <a:ext uri="{FF2B5EF4-FFF2-40B4-BE49-F238E27FC236}">
                <a16:creationId xmlns:a16="http://schemas.microsoft.com/office/drawing/2014/main" id="{CD4487F2-9C2E-45F7-AECB-80EC50B86951}"/>
              </a:ext>
            </a:extLst>
          </p:cNvPr>
          <p:cNvSpPr txBox="1">
            <a:spLocks/>
          </p:cNvSpPr>
          <p:nvPr/>
        </p:nvSpPr>
        <p:spPr>
          <a:xfrm>
            <a:off x="3580908" y="2486181"/>
            <a:ext cx="2117892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fr-FR" dirty="0"/>
              <a:t>BACK-END developers</a:t>
            </a:r>
          </a:p>
        </p:txBody>
      </p:sp>
      <p:sp>
        <p:nvSpPr>
          <p:cNvPr id="48" name="Google Shape;249;p34">
            <a:extLst>
              <a:ext uri="{FF2B5EF4-FFF2-40B4-BE49-F238E27FC236}">
                <a16:creationId xmlns:a16="http://schemas.microsoft.com/office/drawing/2014/main" id="{2FCA4F32-78E5-4D8C-AE7C-779DE347AD22}"/>
              </a:ext>
            </a:extLst>
          </p:cNvPr>
          <p:cNvSpPr txBox="1">
            <a:spLocks/>
          </p:cNvSpPr>
          <p:nvPr/>
        </p:nvSpPr>
        <p:spPr>
          <a:xfrm>
            <a:off x="6380666" y="2486181"/>
            <a:ext cx="2117892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1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fr-FR" dirty="0"/>
              <a:t>FULL-stack developers</a:t>
            </a:r>
          </a:p>
        </p:txBody>
      </p:sp>
      <p:sp>
        <p:nvSpPr>
          <p:cNvPr id="49" name="Google Shape;246;p34">
            <a:extLst>
              <a:ext uri="{FF2B5EF4-FFF2-40B4-BE49-F238E27FC236}">
                <a16:creationId xmlns:a16="http://schemas.microsoft.com/office/drawing/2014/main" id="{BC42988C-DA2C-4DE3-B978-485FE1961054}"/>
              </a:ext>
            </a:extLst>
          </p:cNvPr>
          <p:cNvSpPr txBox="1">
            <a:spLocks/>
          </p:cNvSpPr>
          <p:nvPr/>
        </p:nvSpPr>
        <p:spPr>
          <a:xfrm>
            <a:off x="3555183" y="2871390"/>
            <a:ext cx="2288359" cy="148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Raleway"/>
              <a:buNone/>
              <a:defRPr sz="15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Back-end refers to the server-side development. </a:t>
            </a:r>
            <a:r>
              <a:rPr lang="en-US" sz="1200" dirty="0">
                <a:solidFill>
                  <a:srgbClr val="222222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</a:t>
            </a:r>
            <a:r>
              <a:rPr lang="fr-FR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t's</a:t>
            </a:r>
            <a:r>
              <a:rPr lang="en-US" sz="1200" dirty="0">
                <a:solidFill>
                  <a:srgbClr val="222222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work that happens behind the scenes which the user can</a:t>
            </a:r>
            <a:r>
              <a:rPr lang="fr-FR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't</a:t>
            </a:r>
            <a:r>
              <a:rPr lang="en-US" sz="1200" dirty="0">
                <a:solidFill>
                  <a:srgbClr val="222222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see but uses without knowing.</a:t>
            </a:r>
            <a:endParaRPr lang="en-US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682200" y="493723"/>
            <a:ext cx="77796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E06666"/>
                </a:solidFill>
                <a:effectLst/>
                <a:latin typeface="Bebas Neue" panose="020B0606020202050201" pitchFamily="34" charset="0"/>
              </a:rPr>
              <a:t>What is the role of a web developer?</a:t>
            </a:r>
            <a:endParaRPr dirty="0"/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1"/>
          </p:nvPr>
        </p:nvSpPr>
        <p:spPr>
          <a:xfrm>
            <a:off x="1533537" y="1508946"/>
            <a:ext cx="3123523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TO C</a:t>
            </a:r>
            <a:r>
              <a:rPr lang="en" dirty="0"/>
              <a:t>reate websites and web applications</a:t>
            </a:r>
            <a:endParaRPr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subTitle" idx="2"/>
          </p:nvPr>
        </p:nvSpPr>
        <p:spPr>
          <a:xfrm>
            <a:off x="1533537" y="2591626"/>
            <a:ext cx="2661196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000" dirty="0"/>
              <a:t>TO Be efficient and PATIENT </a:t>
            </a:r>
            <a:endParaRPr sz="2000" dirty="0"/>
          </a:p>
        </p:txBody>
      </p:sp>
      <p:sp>
        <p:nvSpPr>
          <p:cNvPr id="381" name="Google Shape;381;p43"/>
          <p:cNvSpPr txBox="1">
            <a:spLocks noGrp="1"/>
          </p:cNvSpPr>
          <p:nvPr>
            <p:ph type="subTitle" idx="3"/>
          </p:nvPr>
        </p:nvSpPr>
        <p:spPr>
          <a:xfrm>
            <a:off x="1533536" y="3561480"/>
            <a:ext cx="277265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000" dirty="0"/>
              <a:t>TO KNOW HOW TO DO RESEARCHES</a:t>
            </a:r>
          </a:p>
        </p:txBody>
      </p:sp>
      <p:sp>
        <p:nvSpPr>
          <p:cNvPr id="392" name="Google Shape;392;p43"/>
          <p:cNvSpPr/>
          <p:nvPr/>
        </p:nvSpPr>
        <p:spPr>
          <a:xfrm>
            <a:off x="677675" y="3478525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43"/>
          <p:cNvSpPr/>
          <p:nvPr/>
        </p:nvSpPr>
        <p:spPr>
          <a:xfrm>
            <a:off x="677675" y="2489300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43"/>
          <p:cNvSpPr/>
          <p:nvPr/>
        </p:nvSpPr>
        <p:spPr>
          <a:xfrm>
            <a:off x="677675" y="1500075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379;p43">
            <a:extLst>
              <a:ext uri="{FF2B5EF4-FFF2-40B4-BE49-F238E27FC236}">
                <a16:creationId xmlns:a16="http://schemas.microsoft.com/office/drawing/2014/main" id="{8CB04ABD-8E04-4733-91DE-6DCE857B3A54}"/>
              </a:ext>
            </a:extLst>
          </p:cNvPr>
          <p:cNvSpPr txBox="1">
            <a:spLocks/>
          </p:cNvSpPr>
          <p:nvPr/>
        </p:nvSpPr>
        <p:spPr>
          <a:xfrm>
            <a:off x="5981489" y="1500074"/>
            <a:ext cx="2661195" cy="67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TO KNOW HOW TO COMMUNICATE AND WORK WITH A TEAM</a:t>
            </a:r>
          </a:p>
        </p:txBody>
      </p:sp>
      <p:sp>
        <p:nvSpPr>
          <p:cNvPr id="86" name="Google Shape;380;p43">
            <a:extLst>
              <a:ext uri="{FF2B5EF4-FFF2-40B4-BE49-F238E27FC236}">
                <a16:creationId xmlns:a16="http://schemas.microsoft.com/office/drawing/2014/main" id="{260A20B8-0DA5-4B74-8FF3-5442B1AA189D}"/>
              </a:ext>
            </a:extLst>
          </p:cNvPr>
          <p:cNvSpPr txBox="1">
            <a:spLocks/>
          </p:cNvSpPr>
          <p:nvPr/>
        </p:nvSpPr>
        <p:spPr>
          <a:xfrm>
            <a:off x="5981490" y="2591626"/>
            <a:ext cx="285771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2000" dirty="0"/>
              <a:t>TO BE PASSIONATE AND MOTIVATED</a:t>
            </a:r>
          </a:p>
        </p:txBody>
      </p:sp>
      <p:sp>
        <p:nvSpPr>
          <p:cNvPr id="87" name="Google Shape;381;p43">
            <a:extLst>
              <a:ext uri="{FF2B5EF4-FFF2-40B4-BE49-F238E27FC236}">
                <a16:creationId xmlns:a16="http://schemas.microsoft.com/office/drawing/2014/main" id="{BEA4602C-9CC4-452B-9B3A-FAF6B791094F}"/>
              </a:ext>
            </a:extLst>
          </p:cNvPr>
          <p:cNvSpPr txBox="1">
            <a:spLocks/>
          </p:cNvSpPr>
          <p:nvPr/>
        </p:nvSpPr>
        <p:spPr>
          <a:xfrm>
            <a:off x="5981489" y="3561480"/>
            <a:ext cx="2661196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2000" dirty="0"/>
              <a:t>TO BE CONSTANTLY learning </a:t>
            </a:r>
          </a:p>
        </p:txBody>
      </p:sp>
      <p:sp>
        <p:nvSpPr>
          <p:cNvPr id="91" name="Google Shape;392;p43">
            <a:extLst>
              <a:ext uri="{FF2B5EF4-FFF2-40B4-BE49-F238E27FC236}">
                <a16:creationId xmlns:a16="http://schemas.microsoft.com/office/drawing/2014/main" id="{E258547C-A999-4ACB-BCB5-9F012C0A30EE}"/>
              </a:ext>
            </a:extLst>
          </p:cNvPr>
          <p:cNvSpPr/>
          <p:nvPr/>
        </p:nvSpPr>
        <p:spPr>
          <a:xfrm>
            <a:off x="5125628" y="3478525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399;p43">
            <a:extLst>
              <a:ext uri="{FF2B5EF4-FFF2-40B4-BE49-F238E27FC236}">
                <a16:creationId xmlns:a16="http://schemas.microsoft.com/office/drawing/2014/main" id="{2AA377C0-5878-419B-A8F9-C9056B783710}"/>
              </a:ext>
            </a:extLst>
          </p:cNvPr>
          <p:cNvSpPr/>
          <p:nvPr/>
        </p:nvSpPr>
        <p:spPr>
          <a:xfrm>
            <a:off x="5125628" y="2489300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405;p43">
            <a:extLst>
              <a:ext uri="{FF2B5EF4-FFF2-40B4-BE49-F238E27FC236}">
                <a16:creationId xmlns:a16="http://schemas.microsoft.com/office/drawing/2014/main" id="{69C111EE-1E6D-4B45-B648-355356AA8349}"/>
              </a:ext>
            </a:extLst>
          </p:cNvPr>
          <p:cNvSpPr/>
          <p:nvPr/>
        </p:nvSpPr>
        <p:spPr>
          <a:xfrm>
            <a:off x="5125628" y="1500075"/>
            <a:ext cx="679500" cy="6555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562575" y="1241671"/>
            <a:ext cx="35184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CONCLUSION …</a:t>
            </a:r>
            <a:endParaRPr dirty="0"/>
          </a:p>
        </p:txBody>
      </p:sp>
      <p:sp>
        <p:nvSpPr>
          <p:cNvPr id="631" name="Google Shape;631;p53"/>
          <p:cNvSpPr txBox="1">
            <a:spLocks noGrp="1"/>
          </p:cNvSpPr>
          <p:nvPr>
            <p:ph type="subTitle" idx="1"/>
          </p:nvPr>
        </p:nvSpPr>
        <p:spPr>
          <a:xfrm>
            <a:off x="285750" y="2684549"/>
            <a:ext cx="3981449" cy="1916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Web development is a vast and interesting field which makes the learning phase more exciting.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 requires a lot of motivation, patience and passion but </a:t>
            </a:r>
            <a:r>
              <a:rPr lang="fr-FR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it's</a:t>
            </a:r>
            <a:r>
              <a:rPr lang="en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very rewarding at the end.</a:t>
            </a:r>
            <a:endParaRPr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594CF5-9879-4490-B600-4E072663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49" y="1355946"/>
            <a:ext cx="2951751" cy="2159972"/>
          </a:xfrm>
          <a:prstGeom prst="rect">
            <a:avLst/>
          </a:prstGeom>
        </p:spPr>
      </p:pic>
      <p:grpSp>
        <p:nvGrpSpPr>
          <p:cNvPr id="632" name="Google Shape;632;p53"/>
          <p:cNvGrpSpPr/>
          <p:nvPr/>
        </p:nvGrpSpPr>
        <p:grpSpPr>
          <a:xfrm>
            <a:off x="5158379" y="1241671"/>
            <a:ext cx="3270101" cy="2951400"/>
            <a:chOff x="738779" y="1165471"/>
            <a:chExt cx="3270101" cy="2951400"/>
          </a:xfrm>
        </p:grpSpPr>
        <p:sp>
          <p:nvSpPr>
            <p:cNvPr id="633" name="Google Shape;633;p53"/>
            <p:cNvSpPr/>
            <p:nvPr/>
          </p:nvSpPr>
          <p:spPr>
            <a:xfrm>
              <a:off x="738779" y="1165471"/>
              <a:ext cx="3270101" cy="2323268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2304368" y="3219318"/>
              <a:ext cx="126507" cy="100095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53"/>
            <p:cNvSpPr/>
            <p:nvPr/>
          </p:nvSpPr>
          <p:spPr>
            <a:xfrm rot="10800000">
              <a:off x="2059381" y="3488750"/>
              <a:ext cx="628917" cy="628121"/>
            </a:xfrm>
            <a:prstGeom prst="flowChartManualOperation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36" name="Google Shape;636;p53"/>
            <p:cNvCxnSpPr/>
            <p:nvPr/>
          </p:nvCxnSpPr>
          <p:spPr>
            <a:xfrm>
              <a:off x="1733913" y="4116871"/>
              <a:ext cx="1279800" cy="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reat Slide Deck by Slidesgo">
  <a:themeElements>
    <a:clrScheme name="Simple Light">
      <a:dk1>
        <a:srgbClr val="E06666"/>
      </a:dk1>
      <a:lt1>
        <a:srgbClr val="FFFFFF"/>
      </a:lt1>
      <a:dk2>
        <a:srgbClr val="000000"/>
      </a:dk2>
      <a:lt2>
        <a:srgbClr val="EEEEEE"/>
      </a:lt2>
      <a:accent1>
        <a:srgbClr val="F9CB9C"/>
      </a:accent1>
      <a:accent2>
        <a:srgbClr val="E06666"/>
      </a:accent2>
      <a:accent3>
        <a:srgbClr val="E69138"/>
      </a:accent3>
      <a:accent4>
        <a:srgbClr val="CC0000"/>
      </a:accent4>
      <a:accent5>
        <a:srgbClr val="990000"/>
      </a:accent5>
      <a:accent6>
        <a:srgbClr val="F9CB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Raleway</vt:lpstr>
      <vt:lpstr>Bebas Neue</vt:lpstr>
      <vt:lpstr>Arial</vt:lpstr>
      <vt:lpstr>Microsoft JhengHei UI Light</vt:lpstr>
      <vt:lpstr>Creat Slide Deck by Slidesgo</vt:lpstr>
      <vt:lpstr>How does  The web works?</vt:lpstr>
      <vt:lpstr>What DO YOU NEED TO BE A web DEVELOPER?</vt:lpstr>
      <vt:lpstr>What is the role of a web developer?</vt:lpstr>
      <vt:lpstr>IN CONCLUSION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 SLIDE DECK</dc:title>
  <dc:creator>PC</dc:creator>
  <cp:lastModifiedBy>Fawzi Cye</cp:lastModifiedBy>
  <cp:revision>21</cp:revision>
  <dcterms:modified xsi:type="dcterms:W3CDTF">2020-11-05T17:28:42Z</dcterms:modified>
</cp:coreProperties>
</file>