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Krista Courtaway"/>
  <p:cmAuthor clrIdx="1" id="1" initials="" lastIdx="1" name="Kori Gr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24T23:57:08.519">
    <p:pos x="6000" y="0"/>
    <p:text>Mary</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3-04-24T23:55:52.066">
    <p:pos x="6000" y="0"/>
    <p:text>Christophe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4-24T23:56:46.443">
    <p:pos x="6000" y="0"/>
    <p:text>Mary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4-24T23:52:47.519">
    <p:pos x="6000" y="0"/>
    <p:text>Krista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4-24T23:53:18.121">
    <p:pos x="6000" y="0"/>
    <p:text>Krista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4-24T23:51:32.533">
    <p:pos x="6000" y="0"/>
    <p:text>Mary</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04-24T23:51:20.970">
    <p:pos x="6000" y="0"/>
    <p:text>Mary</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4-24T23:50:54.718">
    <p:pos x="6000" y="0"/>
    <p:text>Marry</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4-27T00:25:44.778">
    <p:pos x="6000" y="0"/>
    <p:text>Kori</p:text>
  </p:cm>
  <p:cm authorId="1" idx="1" dt="2023-04-27T00:25:44.778">
    <p:pos x="6000" y="0"/>
    <p:text>Done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4-24T23:55:44.727">
    <p:pos x="6000" y="0"/>
    <p:text>Christophe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73d8b11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73d8b1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Mary: </a:t>
            </a:r>
            <a:r>
              <a:rPr lang="en" sz="1400">
                <a:solidFill>
                  <a:schemeClr val="dk1"/>
                </a:solidFill>
              </a:rPr>
              <a:t>When the Housing Market Crashed in 2006, more demand for stocks led to increased prices in stocks. As the Great Recession hit, the demand for stocks decreased therefore, the price decreased based off the demand of the stocks.</a:t>
            </a:r>
            <a:endParaRPr sz="14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The predatory home loan private lending driven by the insatiable investor demand for mortgage-related investments that led up to the crash in 2008.</a:t>
            </a:r>
            <a:endParaRPr sz="14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400">
                <a:solidFill>
                  <a:schemeClr val="dk1"/>
                </a:solidFill>
              </a:rPr>
              <a:t>At the beginning of the Great Recession (December 2007), stock prices were up due to more demand of stocks. The stocks fluctuate throughout the first part of 2008 as the recession went on, stocks were not bought as much. September of 2008, Goldman Sachs stocks started going down at a faster pace than Morgan Stanley and Schwab due to stocks being sold due to less demand. Near the end of the Recession in 2008, the demand for stocks started going up again. The Stock prices continued to rise through most of 2009, even after the Housing Market Crash ended July 2009.</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73d8b114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73d8b114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Support lines represent prices where the market had difficulties to break below</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Resistance levels are similar to support levels, only that they represent price-levels at which the price had difficulties to break above. This signals that the same level could again act as a resistance, or barrier, for the price to move higher. While buy orders are located around important support levels, sell orders are clustered around important resistance levels.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last quarter for GS produces a selling trend may not stay that way when 2022 comes. It will change once the resistance hits for a long time,  usually the trend changes course. This also depends on upcoming news.</a:t>
            </a:r>
            <a:endParaRPr sz="1000">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a support or resistance level to be important, the price should touch the level at least three times.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a6f8945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a6f8945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E1A1A"/>
                </a:solidFill>
                <a:highlight>
                  <a:srgbClr val="FFFFFF"/>
                </a:highlight>
              </a:rPr>
              <a:t>Moving average convergence divergence looked at from 200 prior days. </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rPr lang="en" sz="1200">
                <a:solidFill>
                  <a:srgbClr val="1E1A1A"/>
                </a:solidFill>
                <a:highlight>
                  <a:srgbClr val="FFFFFF"/>
                </a:highlight>
              </a:rPr>
              <a:t>We are looking at asset momentum to see if the trend is up or down and when we </a:t>
            </a:r>
            <a:r>
              <a:rPr lang="en" sz="1200">
                <a:solidFill>
                  <a:srgbClr val="1E1A1A"/>
                </a:solidFill>
                <a:highlight>
                  <a:srgbClr val="FFFFFF"/>
                </a:highlight>
              </a:rPr>
              <a:t>should</a:t>
            </a:r>
            <a:r>
              <a:rPr lang="en" sz="1200">
                <a:solidFill>
                  <a:srgbClr val="1E1A1A"/>
                </a:solidFill>
                <a:highlight>
                  <a:srgbClr val="FFFFFF"/>
                </a:highlight>
              </a:rPr>
              <a:t> have entered the next price trend.</a:t>
            </a:r>
            <a:endParaRPr sz="1200">
              <a:solidFill>
                <a:srgbClr val="1E1A1A"/>
              </a:solidFill>
              <a:highlight>
                <a:srgbClr val="FFFFFF"/>
              </a:highlight>
            </a:endParaRPr>
          </a:p>
          <a:p>
            <a:pPr indent="0" lvl="0" marL="0" rtl="0" algn="l">
              <a:spcBef>
                <a:spcPts val="0"/>
              </a:spcBef>
              <a:spcAft>
                <a:spcPts val="0"/>
              </a:spcAft>
              <a:buNone/>
            </a:pPr>
            <a:r>
              <a:rPr lang="en" sz="1200">
                <a:solidFill>
                  <a:srgbClr val="1E1A1A"/>
                </a:solidFill>
                <a:highlight>
                  <a:srgbClr val="FFFFFF"/>
                </a:highlight>
              </a:rPr>
              <a:t>Also what is the next possible price to buy in.  </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rPr lang="en" sz="1200">
                <a:solidFill>
                  <a:srgbClr val="1E1A1A"/>
                </a:solidFill>
                <a:highlight>
                  <a:srgbClr val="FFFFFF"/>
                </a:highlight>
              </a:rPr>
              <a:t>Please keep in mind as the companies price may move up or down. Money can be made both ways with both upward or downward. </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rPr lang="en" sz="1200">
                <a:solidFill>
                  <a:srgbClr val="1E1A1A"/>
                </a:solidFill>
                <a:highlight>
                  <a:srgbClr val="FFFFFF"/>
                </a:highlight>
              </a:rPr>
              <a:t>With the </a:t>
            </a:r>
            <a:r>
              <a:rPr lang="en" sz="1200">
                <a:solidFill>
                  <a:srgbClr val="1E1A1A"/>
                </a:solidFill>
                <a:highlight>
                  <a:srgbClr val="FFFFFF"/>
                </a:highlight>
              </a:rPr>
              <a:t>pandemic</a:t>
            </a:r>
            <a:r>
              <a:rPr lang="en" sz="1200">
                <a:solidFill>
                  <a:srgbClr val="1E1A1A"/>
                </a:solidFill>
                <a:highlight>
                  <a:srgbClr val="FFFFFF"/>
                </a:highlight>
              </a:rPr>
              <a:t> </a:t>
            </a:r>
            <a:r>
              <a:rPr lang="en" sz="1200">
                <a:solidFill>
                  <a:srgbClr val="1E1A1A"/>
                </a:solidFill>
                <a:highlight>
                  <a:srgbClr val="FFFFFF"/>
                </a:highlight>
              </a:rPr>
              <a:t>impacting</a:t>
            </a:r>
            <a:r>
              <a:rPr lang="en" sz="1200">
                <a:solidFill>
                  <a:srgbClr val="1E1A1A"/>
                </a:solidFill>
                <a:highlight>
                  <a:srgbClr val="FFFFFF"/>
                </a:highlight>
              </a:rPr>
              <a:t> everyone the next best possible  price to buy in would have been at 198.20 for the upward trend in Goldman Sachs and  $43.69 for Morgan Stanley. </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rPr lang="en" sz="1200">
                <a:solidFill>
                  <a:srgbClr val="1E1A1A"/>
                </a:solidFill>
                <a:highlight>
                  <a:srgbClr val="FFFFFF"/>
                </a:highlight>
              </a:rPr>
              <a:t>I would pull out of that buy once the last quarter begins for GS and MS</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rPr lang="en" sz="1200">
                <a:solidFill>
                  <a:srgbClr val="1E1A1A"/>
                </a:solidFill>
                <a:highlight>
                  <a:srgbClr val="FFFFFF"/>
                </a:highlight>
              </a:rPr>
              <a:t>For Schwab the next best price would be too enter at the last quarter of 2020 and  hold through 2021 for yearly trading.</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a:p>
            <a:pPr indent="0" lvl="0" marL="0" rtl="0" algn="l">
              <a:spcBef>
                <a:spcPts val="0"/>
              </a:spcBef>
              <a:spcAft>
                <a:spcPts val="0"/>
              </a:spcAft>
              <a:buNone/>
            </a:pPr>
            <a:r>
              <a:t/>
            </a:r>
            <a:endParaRPr sz="1200">
              <a:solidFill>
                <a:srgbClr val="1E1A1A"/>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73d8b1143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73d8b1143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upcoming trends through 2022 - 2024 for GS has went into a bullish movement. Its  predictions show the same.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predicted  trends through 2022 - 2024 for Morgan Stanley has went into a consolidated movement but the actual movement shows a bullish movement. The Actual trend indicated a bearish trend.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The upcoming trends through 2022 - 2024 for SCHW  has went into a bullish movement and continues.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73d8b1143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73d8b1143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Christophe: In the beginning of 2020 all 3 stocks saw a sharp decline around February. Due to the increase in cases of Covid the World Health Organization declared a global pandemic which saw business closing and a rise in </a:t>
            </a:r>
            <a:r>
              <a:rPr lang="en"/>
              <a:t>unemployment</a:t>
            </a:r>
            <a:r>
              <a:rPr lang="en"/>
              <a:t> rate. In turn the Federal Government lowered interest rates which saw investors doing the opposite of what they usually do during a crash which was invest rather than sell. This growth is shown during the summer of 2020 as all three stocks begin to show a small increase. Over time as the Federal Government passed multiples bills to help stimulate the economy investors saw this as a push to further continue investing in and holding their stocks rather than selling said stocks</a:t>
            </a:r>
            <a:r>
              <a:rPr lang="en"/>
              <a:t>. </a:t>
            </a:r>
            <a:r>
              <a:rPr lang="en"/>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73d8b114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73d8b114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ac45208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ac45208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73d8b114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73d8b114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8ece476ab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38ece476ab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f6d644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f6d644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73d8b114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73d8b11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73d8b114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73d8b114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73d8b1143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73d8b1143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3962f3582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3962f3582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b29498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b29498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f6d644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f6d644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Mary: The graph show the stock prices for each year and the volatility regarding the stock. When speaking about stock volatility, you are looking at the rate in which a stock increases or decreases over a particular period. Goldman Sachs is the most volatile since the stock prices are a lot higher and have more risk than the stocks for Morgan Stanley and Schwab. Looking at the graph, you can see that Schwab would be the best stock option to buy when it comes to the volatility between the stock.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8a28f8b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8a28f8b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None/>
            </a:pPr>
            <a:r>
              <a:rPr lang="en" sz="1400">
                <a:solidFill>
                  <a:schemeClr val="dk1"/>
                </a:solidFill>
              </a:rPr>
              <a:t>Mary: </a:t>
            </a:r>
            <a:r>
              <a:rPr lang="en" sz="1400">
                <a:solidFill>
                  <a:schemeClr val="dk1"/>
                </a:solidFill>
              </a:rPr>
              <a:t>The Unemployment Rate also played a factor in the rise &amp; fall of the stocks. As the unemployment rate went up, the stock prices also increased. The Feds would lower interest rates which would in turn cause investors to buy more stocks.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Highest Unemployment Rate is in 2010, which is during the slow economic growth after the Great Recession.</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1203800"/>
            <a:ext cx="8520600" cy="3382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Char char="●"/>
              <a:defRPr sz="1200">
                <a:latin typeface="Cambria"/>
                <a:ea typeface="Cambria"/>
                <a:cs typeface="Cambria"/>
                <a:sym typeface="Cambria"/>
              </a:defRPr>
            </a:lvl1pPr>
            <a:lvl2pPr lvl="1" algn="ctr">
              <a:lnSpc>
                <a:spcPct val="100000"/>
              </a:lnSpc>
              <a:spcBef>
                <a:spcPts val="0"/>
              </a:spcBef>
              <a:spcAft>
                <a:spcPts val="0"/>
              </a:spcAft>
              <a:buSzPts val="2800"/>
              <a:buChar char="○"/>
              <a:defRPr sz="2800"/>
            </a:lvl2pPr>
            <a:lvl3pPr lvl="2" algn="ctr">
              <a:lnSpc>
                <a:spcPct val="100000"/>
              </a:lnSpc>
              <a:spcBef>
                <a:spcPts val="0"/>
              </a:spcBef>
              <a:spcAft>
                <a:spcPts val="0"/>
              </a:spcAft>
              <a:buSzPts val="2800"/>
              <a:buChar char="■"/>
              <a:defRPr sz="2800"/>
            </a:lvl3pPr>
            <a:lvl4pPr lvl="3" algn="ctr">
              <a:lnSpc>
                <a:spcPct val="100000"/>
              </a:lnSpc>
              <a:spcBef>
                <a:spcPts val="0"/>
              </a:spcBef>
              <a:spcAft>
                <a:spcPts val="0"/>
              </a:spcAft>
              <a:buSzPts val="2800"/>
              <a:buChar char="●"/>
              <a:defRPr sz="2800"/>
            </a:lvl4pPr>
            <a:lvl5pPr lvl="4" algn="ctr">
              <a:lnSpc>
                <a:spcPct val="100000"/>
              </a:lnSpc>
              <a:spcBef>
                <a:spcPts val="0"/>
              </a:spcBef>
              <a:spcAft>
                <a:spcPts val="0"/>
              </a:spcAft>
              <a:buSzPts val="2800"/>
              <a:buChar char="○"/>
              <a:defRPr sz="2800"/>
            </a:lvl5pPr>
            <a:lvl6pPr lvl="5" algn="ctr">
              <a:lnSpc>
                <a:spcPct val="100000"/>
              </a:lnSpc>
              <a:spcBef>
                <a:spcPts val="0"/>
              </a:spcBef>
              <a:spcAft>
                <a:spcPts val="0"/>
              </a:spcAft>
              <a:buSzPts val="2800"/>
              <a:buChar char="■"/>
              <a:defRPr sz="2800"/>
            </a:lvl6pPr>
            <a:lvl7pPr lvl="6" algn="ctr">
              <a:lnSpc>
                <a:spcPct val="100000"/>
              </a:lnSpc>
              <a:spcBef>
                <a:spcPts val="0"/>
              </a:spcBef>
              <a:spcAft>
                <a:spcPts val="0"/>
              </a:spcAft>
              <a:buSzPts val="2800"/>
              <a:buChar char="●"/>
              <a:defRPr sz="2800"/>
            </a:lvl7pPr>
            <a:lvl8pPr lvl="7" algn="ctr">
              <a:lnSpc>
                <a:spcPct val="100000"/>
              </a:lnSpc>
              <a:spcBef>
                <a:spcPts val="0"/>
              </a:spcBef>
              <a:spcAft>
                <a:spcPts val="0"/>
              </a:spcAft>
              <a:buSzPts val="2800"/>
              <a:buChar char="○"/>
              <a:defRPr sz="2800"/>
            </a:lvl8pPr>
            <a:lvl9pPr lvl="8" algn="ctr">
              <a:lnSpc>
                <a:spcPct val="100000"/>
              </a:lnSpc>
              <a:spcBef>
                <a:spcPts val="0"/>
              </a:spcBef>
              <a:spcAft>
                <a:spcPts val="0"/>
              </a:spcAft>
              <a:buSzPts val="2800"/>
              <a:buChar char="■"/>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omments" Target="../comments/comment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9.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5519" l="0" r="0" t="5520"/>
          <a:stretch/>
        </p:blipFill>
        <p:spPr>
          <a:xfrm>
            <a:off x="152400" y="198925"/>
            <a:ext cx="8839201" cy="1219566"/>
          </a:xfrm>
          <a:prstGeom prst="rect">
            <a:avLst/>
          </a:prstGeom>
          <a:noFill/>
          <a:ln>
            <a:noFill/>
          </a:ln>
        </p:spPr>
      </p:pic>
      <p:pic>
        <p:nvPicPr>
          <p:cNvPr id="55" name="Google Shape;55;p13"/>
          <p:cNvPicPr preferRelativeResize="0"/>
          <p:nvPr/>
        </p:nvPicPr>
        <p:blipFill>
          <a:blip r:embed="rId5">
            <a:alphaModFix/>
          </a:blip>
          <a:stretch>
            <a:fillRect/>
          </a:stretch>
        </p:blipFill>
        <p:spPr>
          <a:xfrm>
            <a:off x="152400" y="1214003"/>
            <a:ext cx="8839200" cy="2715491"/>
          </a:xfrm>
          <a:prstGeom prst="rect">
            <a:avLst/>
          </a:prstGeom>
          <a:noFill/>
          <a:ln>
            <a:noFill/>
          </a:ln>
        </p:spPr>
      </p:pic>
      <p:sp>
        <p:nvSpPr>
          <p:cNvPr id="56" name="Google Shape;56;p13"/>
          <p:cNvSpPr txBox="1"/>
          <p:nvPr/>
        </p:nvSpPr>
        <p:spPr>
          <a:xfrm>
            <a:off x="3065250" y="4017275"/>
            <a:ext cx="30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From Southern Careers Institute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4">
            <a:alphaModFix/>
          </a:blip>
          <a:stretch>
            <a:fillRect/>
          </a:stretch>
        </p:blipFill>
        <p:spPr>
          <a:xfrm>
            <a:off x="0" y="0"/>
            <a:ext cx="9144000" cy="4876723"/>
          </a:xfrm>
          <a:prstGeom prst="rect">
            <a:avLst/>
          </a:prstGeom>
          <a:noFill/>
          <a:ln>
            <a:noFill/>
          </a:ln>
        </p:spPr>
      </p:pic>
      <p:sp>
        <p:nvSpPr>
          <p:cNvPr id="113" name="Google Shape;113;p22"/>
          <p:cNvSpPr txBox="1"/>
          <p:nvPr/>
        </p:nvSpPr>
        <p:spPr>
          <a:xfrm>
            <a:off x="5943600" y="77575"/>
            <a:ext cx="3200400" cy="400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None/>
            </a:pPr>
            <a:r>
              <a:t/>
            </a:r>
            <a:endParaRPr/>
          </a:p>
        </p:txBody>
      </p:sp>
      <p:sp>
        <p:nvSpPr>
          <p:cNvPr id="114" name="Google Shape;114;p22"/>
          <p:cNvSpPr txBox="1"/>
          <p:nvPr/>
        </p:nvSpPr>
        <p:spPr>
          <a:xfrm>
            <a:off x="314250" y="3476275"/>
            <a:ext cx="8515500" cy="6588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15" name="Google Shape;115;p22"/>
          <p:cNvSpPr txBox="1"/>
          <p:nvPr/>
        </p:nvSpPr>
        <p:spPr>
          <a:xfrm>
            <a:off x="5091550" y="398300"/>
            <a:ext cx="2784300" cy="7800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Housing Market Crash</a:t>
            </a:r>
            <a:endParaRPr sz="1200"/>
          </a:p>
          <a:p>
            <a:pPr indent="-304800" lvl="0" marL="457200" rtl="0" algn="l">
              <a:spcBef>
                <a:spcPts val="0"/>
              </a:spcBef>
              <a:spcAft>
                <a:spcPts val="0"/>
              </a:spcAft>
              <a:buSzPts val="1200"/>
              <a:buChar char="●"/>
            </a:pPr>
            <a:r>
              <a:rPr lang="en" sz="1200"/>
              <a:t>Highest Unemployment Rate</a:t>
            </a:r>
            <a:endParaRPr sz="1200"/>
          </a:p>
          <a:p>
            <a:pPr indent="-304800" lvl="0" marL="457200" rtl="0" algn="l">
              <a:spcBef>
                <a:spcPts val="0"/>
              </a:spcBef>
              <a:spcAft>
                <a:spcPts val="0"/>
              </a:spcAft>
              <a:buSzPts val="1200"/>
              <a:buChar char="●"/>
            </a:pPr>
            <a:r>
              <a:rPr lang="en" sz="1200"/>
              <a:t>Great Recession</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Kori</a:t>
            </a:r>
            <a:endParaRPr/>
          </a:p>
        </p:txBody>
      </p:sp>
      <p:sp>
        <p:nvSpPr>
          <p:cNvPr id="121" name="Google Shape;121;p23"/>
          <p:cNvSpPr txBox="1"/>
          <p:nvPr>
            <p:ph idx="1" type="subTitle"/>
          </p:nvPr>
        </p:nvSpPr>
        <p:spPr>
          <a:xfrm>
            <a:off x="311700" y="1203800"/>
            <a:ext cx="8520600" cy="338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2" name="Google Shape;122;p23"/>
          <p:cNvPicPr preferRelativeResize="0"/>
          <p:nvPr/>
        </p:nvPicPr>
        <p:blipFill>
          <a:blip r:embed="rId4">
            <a:alphaModFix/>
          </a:blip>
          <a:stretch>
            <a:fillRect/>
          </a:stretch>
        </p:blipFill>
        <p:spPr>
          <a:xfrm>
            <a:off x="0" y="494032"/>
            <a:ext cx="9144003" cy="4522888"/>
          </a:xfrm>
          <a:prstGeom prst="rect">
            <a:avLst/>
          </a:prstGeom>
          <a:noFill/>
          <a:ln>
            <a:noFill/>
          </a:ln>
        </p:spPr>
      </p:pic>
      <p:sp>
        <p:nvSpPr>
          <p:cNvPr id="123" name="Google Shape;123;p23"/>
          <p:cNvSpPr txBox="1"/>
          <p:nvPr/>
        </p:nvSpPr>
        <p:spPr>
          <a:xfrm>
            <a:off x="3208575" y="78525"/>
            <a:ext cx="293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mbria"/>
                <a:ea typeface="Cambria"/>
                <a:cs typeface="Cambria"/>
                <a:sym typeface="Cambria"/>
              </a:rPr>
              <a:t>Goldman Sachs 2021</a:t>
            </a:r>
            <a:endParaRPr>
              <a:latin typeface="Cambria"/>
              <a:ea typeface="Cambria"/>
              <a:cs typeface="Cambria"/>
              <a:sym typeface="Cambria"/>
            </a:endParaRPr>
          </a:p>
        </p:txBody>
      </p:sp>
      <p:cxnSp>
        <p:nvCxnSpPr>
          <p:cNvPr id="124" name="Google Shape;124;p23"/>
          <p:cNvCxnSpPr/>
          <p:nvPr/>
        </p:nvCxnSpPr>
        <p:spPr>
          <a:xfrm>
            <a:off x="413175" y="4155275"/>
            <a:ext cx="8202300" cy="465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23"/>
          <p:cNvCxnSpPr/>
          <p:nvPr/>
        </p:nvCxnSpPr>
        <p:spPr>
          <a:xfrm>
            <a:off x="3304850" y="2561850"/>
            <a:ext cx="1597200" cy="93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23"/>
          <p:cNvSpPr txBox="1"/>
          <p:nvPr/>
        </p:nvSpPr>
        <p:spPr>
          <a:xfrm>
            <a:off x="460200" y="4361900"/>
            <a:ext cx="9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support</a:t>
            </a:r>
            <a:endParaRPr/>
          </a:p>
        </p:txBody>
      </p:sp>
      <p:sp>
        <p:nvSpPr>
          <p:cNvPr id="127" name="Google Shape;127;p23"/>
          <p:cNvSpPr txBox="1"/>
          <p:nvPr/>
        </p:nvSpPr>
        <p:spPr>
          <a:xfrm>
            <a:off x="7223175" y="4201775"/>
            <a:ext cx="107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support</a:t>
            </a:r>
            <a:endParaRPr>
              <a:solidFill>
                <a:schemeClr val="dk1"/>
              </a:solidFill>
            </a:endParaRPr>
          </a:p>
        </p:txBody>
      </p:sp>
      <p:sp>
        <p:nvSpPr>
          <p:cNvPr id="128" name="Google Shape;128;p23"/>
          <p:cNvSpPr txBox="1"/>
          <p:nvPr/>
        </p:nvSpPr>
        <p:spPr>
          <a:xfrm>
            <a:off x="2273400" y="2325275"/>
            <a:ext cx="13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Resistance</a:t>
            </a:r>
            <a:endParaRPr/>
          </a:p>
        </p:txBody>
      </p:sp>
      <p:cxnSp>
        <p:nvCxnSpPr>
          <p:cNvPr id="129" name="Google Shape;129;p23"/>
          <p:cNvCxnSpPr/>
          <p:nvPr/>
        </p:nvCxnSpPr>
        <p:spPr>
          <a:xfrm>
            <a:off x="4722075" y="3851675"/>
            <a:ext cx="2361000" cy="39900"/>
          </a:xfrm>
          <a:prstGeom prst="straightConnector1">
            <a:avLst/>
          </a:prstGeom>
          <a:noFill/>
          <a:ln cap="flat" cmpd="sng" w="9525">
            <a:solidFill>
              <a:schemeClr val="dk2"/>
            </a:solidFill>
            <a:prstDash val="solid"/>
            <a:round/>
            <a:headEnd len="med" w="med" type="none"/>
            <a:tailEnd len="med" w="med" type="none"/>
          </a:ln>
        </p:spPr>
      </p:cxnSp>
      <p:sp>
        <p:nvSpPr>
          <p:cNvPr id="130" name="Google Shape;130;p23"/>
          <p:cNvSpPr txBox="1"/>
          <p:nvPr/>
        </p:nvSpPr>
        <p:spPr>
          <a:xfrm>
            <a:off x="4402575" y="3755075"/>
            <a:ext cx="94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support</a:t>
            </a:r>
            <a:endParaRPr>
              <a:solidFill>
                <a:schemeClr val="dk1"/>
              </a:solidFill>
            </a:endParaRPr>
          </a:p>
        </p:txBody>
      </p:sp>
      <p:cxnSp>
        <p:nvCxnSpPr>
          <p:cNvPr id="131" name="Google Shape;131;p23"/>
          <p:cNvCxnSpPr/>
          <p:nvPr/>
        </p:nvCxnSpPr>
        <p:spPr>
          <a:xfrm flipH="1" rot="10800000">
            <a:off x="1877100" y="2102000"/>
            <a:ext cx="2844900" cy="477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3"/>
          <p:cNvSpPr txBox="1"/>
          <p:nvPr/>
        </p:nvSpPr>
        <p:spPr>
          <a:xfrm>
            <a:off x="3703975" y="1701700"/>
            <a:ext cx="112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Resistance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0" y="577238"/>
            <a:ext cx="9144000" cy="3989017"/>
          </a:xfrm>
          <a:prstGeom prst="rect">
            <a:avLst/>
          </a:prstGeom>
          <a:noFill/>
          <a:ln cap="flat" cmpd="sng" w="9525">
            <a:solidFill>
              <a:srgbClr val="FF0000"/>
            </a:solidFill>
            <a:prstDash val="solid"/>
            <a:round/>
            <a:headEnd len="sm" w="sm" type="none"/>
            <a:tailEnd len="sm" w="sm" type="none"/>
          </a:ln>
        </p:spPr>
      </p:pic>
      <p:cxnSp>
        <p:nvCxnSpPr>
          <p:cNvPr id="138" name="Google Shape;138;p24"/>
          <p:cNvCxnSpPr/>
          <p:nvPr/>
        </p:nvCxnSpPr>
        <p:spPr>
          <a:xfrm>
            <a:off x="864400" y="1183200"/>
            <a:ext cx="12300" cy="1899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4"/>
          <p:cNvCxnSpPr/>
          <p:nvPr/>
        </p:nvCxnSpPr>
        <p:spPr>
          <a:xfrm>
            <a:off x="4058400" y="1219975"/>
            <a:ext cx="128700" cy="2085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4"/>
          <p:cNvCxnSpPr/>
          <p:nvPr/>
        </p:nvCxnSpPr>
        <p:spPr>
          <a:xfrm flipH="1" rot="10800000">
            <a:off x="5235500" y="1580625"/>
            <a:ext cx="30600" cy="1716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4"/>
          <p:cNvCxnSpPr/>
          <p:nvPr/>
        </p:nvCxnSpPr>
        <p:spPr>
          <a:xfrm flipH="1" rot="10800000">
            <a:off x="864400" y="2603450"/>
            <a:ext cx="12300" cy="1410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4"/>
          <p:cNvCxnSpPr/>
          <p:nvPr/>
        </p:nvCxnSpPr>
        <p:spPr>
          <a:xfrm>
            <a:off x="2708800" y="2277550"/>
            <a:ext cx="135000" cy="3066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4"/>
          <p:cNvCxnSpPr/>
          <p:nvPr/>
        </p:nvCxnSpPr>
        <p:spPr>
          <a:xfrm flipH="1">
            <a:off x="4230200" y="2323600"/>
            <a:ext cx="48900" cy="2145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4"/>
          <p:cNvCxnSpPr/>
          <p:nvPr/>
        </p:nvCxnSpPr>
        <p:spPr>
          <a:xfrm flipH="1" rot="10800000">
            <a:off x="4534600" y="2636850"/>
            <a:ext cx="37500" cy="2286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4"/>
          <p:cNvCxnSpPr/>
          <p:nvPr/>
        </p:nvCxnSpPr>
        <p:spPr>
          <a:xfrm flipH="1" rot="10800000">
            <a:off x="821500" y="3482175"/>
            <a:ext cx="48900" cy="1716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4"/>
          <p:cNvCxnSpPr/>
          <p:nvPr/>
        </p:nvCxnSpPr>
        <p:spPr>
          <a:xfrm flipH="1" rot="10800000">
            <a:off x="1575550" y="3506600"/>
            <a:ext cx="48900" cy="25140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4"/>
          <p:cNvCxnSpPr/>
          <p:nvPr/>
        </p:nvCxnSpPr>
        <p:spPr>
          <a:xfrm rot="10800000">
            <a:off x="3765575" y="3593425"/>
            <a:ext cx="30600" cy="2391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4"/>
          <p:cNvCxnSpPr/>
          <p:nvPr/>
        </p:nvCxnSpPr>
        <p:spPr>
          <a:xfrm rot="10800000">
            <a:off x="5235500" y="3672075"/>
            <a:ext cx="30600" cy="2208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24"/>
          <p:cNvSpPr txBox="1"/>
          <p:nvPr/>
        </p:nvSpPr>
        <p:spPr>
          <a:xfrm>
            <a:off x="2096625" y="110350"/>
            <a:ext cx="4371000" cy="4002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a:t>MACD Indicator with prices</a:t>
            </a:r>
            <a:endParaRPr/>
          </a:p>
        </p:txBody>
      </p:sp>
      <p:cxnSp>
        <p:nvCxnSpPr>
          <p:cNvPr id="150" name="Google Shape;150;p24"/>
          <p:cNvCxnSpPr/>
          <p:nvPr/>
        </p:nvCxnSpPr>
        <p:spPr>
          <a:xfrm rot="10800000">
            <a:off x="4187100" y="3593425"/>
            <a:ext cx="30600" cy="2391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4"/>
          <p:cNvSpPr txBox="1"/>
          <p:nvPr/>
        </p:nvSpPr>
        <p:spPr>
          <a:xfrm>
            <a:off x="587400" y="3528325"/>
            <a:ext cx="852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January  2nd, 2018</a:t>
            </a:r>
            <a:endParaRPr sz="600"/>
          </a:p>
          <a:p>
            <a:pPr indent="0" lvl="0" marL="0" rtl="0" algn="l">
              <a:spcBef>
                <a:spcPts val="0"/>
              </a:spcBef>
              <a:spcAft>
                <a:spcPts val="0"/>
              </a:spcAft>
              <a:buNone/>
            </a:pPr>
            <a:r>
              <a:rPr lang="en" sz="600"/>
              <a:t>$</a:t>
            </a:r>
            <a:r>
              <a:rPr lang="en" sz="600"/>
              <a:t>51.44</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Starting price </a:t>
            </a:r>
            <a:endParaRPr sz="600"/>
          </a:p>
        </p:txBody>
      </p:sp>
      <p:sp>
        <p:nvSpPr>
          <p:cNvPr id="152" name="Google Shape;152;p24"/>
          <p:cNvSpPr txBox="1"/>
          <p:nvPr/>
        </p:nvSpPr>
        <p:spPr>
          <a:xfrm>
            <a:off x="1575550" y="3528325"/>
            <a:ext cx="100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June  22nd, 2018</a:t>
            </a:r>
            <a:endParaRPr sz="600">
              <a:solidFill>
                <a:schemeClr val="dk1"/>
              </a:solidFill>
            </a:endParaRPr>
          </a:p>
          <a:p>
            <a:pPr indent="0" lvl="0" marL="0" rtl="0" algn="l">
              <a:spcBef>
                <a:spcPts val="0"/>
              </a:spcBef>
              <a:spcAft>
                <a:spcPts val="0"/>
              </a:spcAft>
              <a:buNone/>
            </a:pPr>
            <a:r>
              <a:rPr lang="en" sz="600">
                <a:solidFill>
                  <a:schemeClr val="dk1"/>
                </a:solidFill>
              </a:rPr>
              <a:t>$54.61</a:t>
            </a:r>
            <a:endParaRPr sz="6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rPr lang="en" sz="600">
                <a:solidFill>
                  <a:schemeClr val="dk1"/>
                </a:solidFill>
              </a:rPr>
              <a:t>Trend change -selling</a:t>
            </a:r>
            <a:endParaRPr sz="600">
              <a:solidFill>
                <a:schemeClr val="dk1"/>
              </a:solidFill>
            </a:endParaRPr>
          </a:p>
        </p:txBody>
      </p:sp>
      <p:sp>
        <p:nvSpPr>
          <p:cNvPr id="153" name="Google Shape;153;p24"/>
          <p:cNvSpPr txBox="1"/>
          <p:nvPr/>
        </p:nvSpPr>
        <p:spPr>
          <a:xfrm>
            <a:off x="2928525" y="3653775"/>
            <a:ext cx="100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November 28th,</a:t>
            </a:r>
            <a:r>
              <a:rPr lang="en" sz="600">
                <a:solidFill>
                  <a:schemeClr val="dk1"/>
                </a:solidFill>
              </a:rPr>
              <a:t> 2019</a:t>
            </a:r>
            <a:endParaRPr sz="600">
              <a:solidFill>
                <a:schemeClr val="dk1"/>
              </a:solidFill>
            </a:endParaRPr>
          </a:p>
          <a:p>
            <a:pPr indent="0" lvl="0" marL="0" rtl="0" algn="l">
              <a:spcBef>
                <a:spcPts val="0"/>
              </a:spcBef>
              <a:spcAft>
                <a:spcPts val="0"/>
              </a:spcAft>
              <a:buNone/>
            </a:pPr>
            <a:r>
              <a:rPr lang="en" sz="600">
                <a:solidFill>
                  <a:schemeClr val="dk1"/>
                </a:solidFill>
              </a:rPr>
              <a:t>$42.38</a:t>
            </a:r>
            <a:endParaRPr sz="600">
              <a:solidFill>
                <a:schemeClr val="dk1"/>
              </a:solidFill>
            </a:endParaRPr>
          </a:p>
          <a:p>
            <a:pPr indent="0" lvl="0" marL="0" rtl="0" algn="l">
              <a:spcBef>
                <a:spcPts val="0"/>
              </a:spcBef>
              <a:spcAft>
                <a:spcPts val="0"/>
              </a:spcAft>
              <a:buNone/>
            </a:pPr>
            <a:r>
              <a:rPr lang="en" sz="600">
                <a:solidFill>
                  <a:schemeClr val="dk1"/>
                </a:solidFill>
              </a:rPr>
              <a:t>buy</a:t>
            </a:r>
            <a:endParaRPr sz="600">
              <a:solidFill>
                <a:schemeClr val="dk1"/>
              </a:solidFill>
            </a:endParaRPr>
          </a:p>
        </p:txBody>
      </p:sp>
      <p:sp>
        <p:nvSpPr>
          <p:cNvPr id="154" name="Google Shape;154;p24"/>
          <p:cNvSpPr txBox="1"/>
          <p:nvPr/>
        </p:nvSpPr>
        <p:spPr>
          <a:xfrm>
            <a:off x="3796175" y="3758000"/>
            <a:ext cx="96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February 24th, </a:t>
            </a:r>
            <a:r>
              <a:rPr lang="en" sz="600">
                <a:solidFill>
                  <a:schemeClr val="dk1"/>
                </a:solidFill>
              </a:rPr>
              <a:t>2020</a:t>
            </a:r>
            <a:endParaRPr sz="600">
              <a:solidFill>
                <a:schemeClr val="dk1"/>
              </a:solidFill>
            </a:endParaRPr>
          </a:p>
          <a:p>
            <a:pPr indent="0" lvl="0" marL="0" rtl="0" algn="l">
              <a:spcBef>
                <a:spcPts val="0"/>
              </a:spcBef>
              <a:spcAft>
                <a:spcPts val="0"/>
              </a:spcAft>
              <a:buNone/>
            </a:pPr>
            <a:r>
              <a:rPr lang="en" sz="600">
                <a:solidFill>
                  <a:schemeClr val="dk1"/>
                </a:solidFill>
              </a:rPr>
              <a:t>$43.18</a:t>
            </a:r>
            <a:endParaRPr sz="600">
              <a:solidFill>
                <a:schemeClr val="dk1"/>
              </a:solidFill>
            </a:endParaRPr>
          </a:p>
        </p:txBody>
      </p:sp>
      <p:sp>
        <p:nvSpPr>
          <p:cNvPr id="155" name="Google Shape;155;p24"/>
          <p:cNvSpPr txBox="1"/>
          <p:nvPr/>
        </p:nvSpPr>
        <p:spPr>
          <a:xfrm>
            <a:off x="4688275" y="3708875"/>
            <a:ext cx="92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Oct. </a:t>
            </a:r>
            <a:r>
              <a:rPr lang="en" sz="600">
                <a:solidFill>
                  <a:schemeClr val="dk1"/>
                </a:solidFill>
              </a:rPr>
              <a:t>, 2020</a:t>
            </a:r>
            <a:endParaRPr sz="600">
              <a:solidFill>
                <a:schemeClr val="dk1"/>
              </a:solidFill>
            </a:endParaRPr>
          </a:p>
          <a:p>
            <a:pPr indent="0" lvl="0" marL="0" rtl="0" algn="l">
              <a:spcBef>
                <a:spcPts val="0"/>
              </a:spcBef>
              <a:spcAft>
                <a:spcPts val="0"/>
              </a:spcAft>
              <a:buNone/>
            </a:pPr>
            <a:r>
              <a:rPr lang="en" sz="600">
                <a:solidFill>
                  <a:schemeClr val="dk1"/>
                </a:solidFill>
              </a:rPr>
              <a:t>$37.81  —----Hold</a:t>
            </a:r>
            <a:endParaRPr sz="600">
              <a:solidFill>
                <a:schemeClr val="dk1"/>
              </a:solidFill>
            </a:endParaRPr>
          </a:p>
        </p:txBody>
      </p:sp>
      <p:sp>
        <p:nvSpPr>
          <p:cNvPr id="156" name="Google Shape;156;p24"/>
          <p:cNvSpPr txBox="1"/>
          <p:nvPr/>
        </p:nvSpPr>
        <p:spPr>
          <a:xfrm>
            <a:off x="587400" y="2637000"/>
            <a:ext cx="96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January  2nd, 2018</a:t>
            </a:r>
            <a:endParaRPr sz="600">
              <a:solidFill>
                <a:schemeClr val="dk1"/>
              </a:solidFill>
            </a:endParaRPr>
          </a:p>
          <a:p>
            <a:pPr indent="0" lvl="0" marL="0" rtl="0" algn="l">
              <a:spcBef>
                <a:spcPts val="0"/>
              </a:spcBef>
              <a:spcAft>
                <a:spcPts val="0"/>
              </a:spcAft>
              <a:buNone/>
            </a:pPr>
            <a:r>
              <a:rPr lang="en" sz="600">
                <a:solidFill>
                  <a:schemeClr val="dk1"/>
                </a:solidFill>
              </a:rPr>
              <a:t>$52.19</a:t>
            </a:r>
            <a:endParaRPr sz="6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rPr lang="en" sz="600">
                <a:solidFill>
                  <a:schemeClr val="dk1"/>
                </a:solidFill>
              </a:rPr>
              <a:t>Starting price </a:t>
            </a:r>
            <a:endParaRPr/>
          </a:p>
        </p:txBody>
      </p:sp>
      <p:sp>
        <p:nvSpPr>
          <p:cNvPr id="157" name="Google Shape;157;p24"/>
          <p:cNvSpPr txBox="1"/>
          <p:nvPr/>
        </p:nvSpPr>
        <p:spPr>
          <a:xfrm>
            <a:off x="2181600" y="2040075"/>
            <a:ext cx="743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April </a:t>
            </a:r>
            <a:r>
              <a:rPr lang="en" sz="600">
                <a:solidFill>
                  <a:schemeClr val="dk1"/>
                </a:solidFill>
              </a:rPr>
              <a:t> 9th, 2019</a:t>
            </a:r>
            <a:endParaRPr sz="600">
              <a:solidFill>
                <a:schemeClr val="dk1"/>
              </a:solidFill>
            </a:endParaRPr>
          </a:p>
          <a:p>
            <a:pPr indent="0" lvl="0" marL="0" rtl="0" algn="l">
              <a:spcBef>
                <a:spcPts val="0"/>
              </a:spcBef>
              <a:spcAft>
                <a:spcPts val="0"/>
              </a:spcAft>
              <a:buNone/>
            </a:pPr>
            <a:r>
              <a:rPr lang="en" sz="600">
                <a:solidFill>
                  <a:schemeClr val="dk1"/>
                </a:solidFill>
              </a:rPr>
              <a:t>$44.98</a:t>
            </a:r>
            <a:endParaRPr sz="6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t/>
            </a:r>
            <a:endParaRPr/>
          </a:p>
        </p:txBody>
      </p:sp>
      <p:sp>
        <p:nvSpPr>
          <p:cNvPr id="158" name="Google Shape;158;p24"/>
          <p:cNvSpPr txBox="1"/>
          <p:nvPr/>
        </p:nvSpPr>
        <p:spPr>
          <a:xfrm>
            <a:off x="3960275" y="2040075"/>
            <a:ext cx="79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Feb. </a:t>
            </a:r>
            <a:r>
              <a:rPr lang="en" sz="600">
                <a:solidFill>
                  <a:schemeClr val="dk1"/>
                </a:solidFill>
              </a:rPr>
              <a:t> 27, 2020</a:t>
            </a:r>
            <a:endParaRPr sz="600">
              <a:solidFill>
                <a:schemeClr val="dk1"/>
              </a:solidFill>
            </a:endParaRPr>
          </a:p>
          <a:p>
            <a:pPr indent="0" lvl="0" marL="0" rtl="0" algn="l">
              <a:spcBef>
                <a:spcPts val="0"/>
              </a:spcBef>
              <a:spcAft>
                <a:spcPts val="0"/>
              </a:spcAft>
              <a:buNone/>
            </a:pPr>
            <a:r>
              <a:rPr lang="en" sz="600">
                <a:solidFill>
                  <a:schemeClr val="dk1"/>
                </a:solidFill>
              </a:rPr>
              <a:t>$46.31</a:t>
            </a:r>
            <a:endParaRPr/>
          </a:p>
        </p:txBody>
      </p:sp>
      <p:sp>
        <p:nvSpPr>
          <p:cNvPr id="159" name="Google Shape;159;p24"/>
          <p:cNvSpPr txBox="1"/>
          <p:nvPr/>
        </p:nvSpPr>
        <p:spPr>
          <a:xfrm>
            <a:off x="4093025" y="2788725"/>
            <a:ext cx="74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May 26, </a:t>
            </a:r>
            <a:r>
              <a:rPr lang="en" sz="600">
                <a:solidFill>
                  <a:schemeClr val="dk1"/>
                </a:solidFill>
              </a:rPr>
              <a:t>2020</a:t>
            </a:r>
            <a:endParaRPr sz="600">
              <a:solidFill>
                <a:schemeClr val="dk1"/>
              </a:solidFill>
            </a:endParaRPr>
          </a:p>
          <a:p>
            <a:pPr indent="0" lvl="0" marL="0" rtl="0" algn="l">
              <a:spcBef>
                <a:spcPts val="0"/>
              </a:spcBef>
              <a:spcAft>
                <a:spcPts val="0"/>
              </a:spcAft>
              <a:buNone/>
            </a:pPr>
            <a:r>
              <a:rPr lang="en" sz="600">
                <a:solidFill>
                  <a:schemeClr val="dk1"/>
                </a:solidFill>
              </a:rPr>
              <a:t>$43.69</a:t>
            </a:r>
            <a:endParaRPr/>
          </a:p>
        </p:txBody>
      </p:sp>
      <p:sp>
        <p:nvSpPr>
          <p:cNvPr id="160" name="Google Shape;160;p24"/>
          <p:cNvSpPr txBox="1"/>
          <p:nvPr/>
        </p:nvSpPr>
        <p:spPr>
          <a:xfrm>
            <a:off x="864400" y="888925"/>
            <a:ext cx="96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January  3rd  2018</a:t>
            </a:r>
            <a:endParaRPr sz="600">
              <a:solidFill>
                <a:schemeClr val="dk1"/>
              </a:solidFill>
            </a:endParaRPr>
          </a:p>
          <a:p>
            <a:pPr indent="0" lvl="0" marL="0" rtl="0" algn="l">
              <a:spcBef>
                <a:spcPts val="0"/>
              </a:spcBef>
              <a:spcAft>
                <a:spcPts val="0"/>
              </a:spcAft>
              <a:buNone/>
            </a:pPr>
            <a:r>
              <a:rPr lang="en" sz="600">
                <a:solidFill>
                  <a:schemeClr val="dk1"/>
                </a:solidFill>
              </a:rPr>
              <a:t>$253.3</a:t>
            </a:r>
            <a:endParaRPr sz="600">
              <a:solidFill>
                <a:schemeClr val="dk1"/>
              </a:solidFill>
            </a:endParaRPr>
          </a:p>
          <a:p>
            <a:pPr indent="0" lvl="0" marL="0" rtl="0" algn="l">
              <a:spcBef>
                <a:spcPts val="0"/>
              </a:spcBef>
              <a:spcAft>
                <a:spcPts val="0"/>
              </a:spcAft>
              <a:buNone/>
            </a:pPr>
            <a:r>
              <a:t/>
            </a:r>
            <a:endParaRPr sz="600">
              <a:solidFill>
                <a:schemeClr val="dk1"/>
              </a:solidFill>
            </a:endParaRPr>
          </a:p>
          <a:p>
            <a:pPr indent="0" lvl="0" marL="0" rtl="0" algn="l">
              <a:spcBef>
                <a:spcPts val="0"/>
              </a:spcBef>
              <a:spcAft>
                <a:spcPts val="0"/>
              </a:spcAft>
              <a:buNone/>
            </a:pPr>
            <a:r>
              <a:rPr lang="en" sz="600">
                <a:solidFill>
                  <a:schemeClr val="dk1"/>
                </a:solidFill>
              </a:rPr>
              <a:t>Starting price </a:t>
            </a:r>
            <a:endParaRPr/>
          </a:p>
        </p:txBody>
      </p:sp>
      <p:sp>
        <p:nvSpPr>
          <p:cNvPr id="161" name="Google Shape;161;p24"/>
          <p:cNvSpPr txBox="1"/>
          <p:nvPr/>
        </p:nvSpPr>
        <p:spPr>
          <a:xfrm>
            <a:off x="3669725" y="981325"/>
            <a:ext cx="79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Feb.  27, 2020</a:t>
            </a:r>
            <a:endParaRPr sz="600">
              <a:solidFill>
                <a:schemeClr val="dk1"/>
              </a:solidFill>
            </a:endParaRPr>
          </a:p>
          <a:p>
            <a:pPr indent="0" lvl="0" marL="0" rtl="0" algn="l">
              <a:spcBef>
                <a:spcPts val="0"/>
              </a:spcBef>
              <a:spcAft>
                <a:spcPts val="0"/>
              </a:spcAft>
              <a:buNone/>
            </a:pPr>
            <a:r>
              <a:rPr lang="en" sz="600">
                <a:solidFill>
                  <a:schemeClr val="dk1"/>
                </a:solidFill>
              </a:rPr>
              <a:t>$214.50</a:t>
            </a:r>
            <a:endParaRPr/>
          </a:p>
        </p:txBody>
      </p:sp>
      <p:sp>
        <p:nvSpPr>
          <p:cNvPr id="162" name="Google Shape;162;p24"/>
          <p:cNvSpPr txBox="1"/>
          <p:nvPr/>
        </p:nvSpPr>
        <p:spPr>
          <a:xfrm>
            <a:off x="4534600" y="1651750"/>
            <a:ext cx="88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November 6th, 2020</a:t>
            </a:r>
            <a:endParaRPr sz="600">
              <a:solidFill>
                <a:schemeClr val="dk1"/>
              </a:solidFill>
            </a:endParaRPr>
          </a:p>
          <a:p>
            <a:pPr indent="0" lvl="0" marL="0" rtl="0" algn="l">
              <a:spcBef>
                <a:spcPts val="0"/>
              </a:spcBef>
              <a:spcAft>
                <a:spcPts val="0"/>
              </a:spcAft>
              <a:buNone/>
            </a:pPr>
            <a:r>
              <a:rPr lang="en" sz="600">
                <a:solidFill>
                  <a:schemeClr val="dk1"/>
                </a:solidFill>
              </a:rPr>
              <a:t>$198.20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ctrTitle"/>
          </p:nvPr>
        </p:nvSpPr>
        <p:spPr>
          <a:xfrm>
            <a:off x="711975" y="-360275"/>
            <a:ext cx="7640400" cy="119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a:solidFill>
                  <a:schemeClr val="dk2"/>
                </a:solidFill>
              </a:rPr>
              <a:t>Forecast predictions</a:t>
            </a:r>
            <a:endParaRPr sz="2800">
              <a:solidFill>
                <a:schemeClr val="dk2"/>
              </a:solidFill>
            </a:endParaRPr>
          </a:p>
          <a:p>
            <a:pPr indent="0" lvl="0" marL="0" rtl="0" algn="l">
              <a:spcBef>
                <a:spcPts val="0"/>
              </a:spcBef>
              <a:spcAft>
                <a:spcPts val="0"/>
              </a:spcAft>
              <a:buNone/>
            </a:pPr>
            <a:r>
              <a:t/>
            </a:r>
            <a:endParaRPr sz="1400"/>
          </a:p>
        </p:txBody>
      </p:sp>
      <p:sp>
        <p:nvSpPr>
          <p:cNvPr id="168" name="Google Shape;168;p25"/>
          <p:cNvSpPr txBox="1"/>
          <p:nvPr>
            <p:ph idx="1" type="subTitle"/>
          </p:nvPr>
        </p:nvSpPr>
        <p:spPr>
          <a:xfrm>
            <a:off x="367700" y="488425"/>
            <a:ext cx="8520600" cy="3414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n" sz="5600"/>
              <a:t>From 2000 until 2024  </a:t>
            </a:r>
            <a:endParaRPr/>
          </a:p>
        </p:txBody>
      </p:sp>
      <p:pic>
        <p:nvPicPr>
          <p:cNvPr id="169" name="Google Shape;169;p25"/>
          <p:cNvPicPr preferRelativeResize="0"/>
          <p:nvPr/>
        </p:nvPicPr>
        <p:blipFill>
          <a:blip r:embed="rId3">
            <a:alphaModFix/>
          </a:blip>
          <a:stretch>
            <a:fillRect/>
          </a:stretch>
        </p:blipFill>
        <p:spPr>
          <a:xfrm>
            <a:off x="34832" y="771100"/>
            <a:ext cx="9074319" cy="4313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 Christophe</a:t>
            </a:r>
            <a:endParaRPr/>
          </a:p>
        </p:txBody>
      </p:sp>
      <p:sp>
        <p:nvSpPr>
          <p:cNvPr id="175" name="Google Shape;175;p26"/>
          <p:cNvSpPr txBox="1"/>
          <p:nvPr>
            <p:ph idx="1" type="subTitle"/>
          </p:nvPr>
        </p:nvSpPr>
        <p:spPr>
          <a:xfrm>
            <a:off x="311700" y="1203800"/>
            <a:ext cx="8520600" cy="338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6" name="Google Shape;176;p26"/>
          <p:cNvPicPr preferRelativeResize="0"/>
          <p:nvPr/>
        </p:nvPicPr>
        <p:blipFill>
          <a:blip r:embed="rId4">
            <a:alphaModFix/>
          </a:blip>
          <a:stretch>
            <a:fillRect/>
          </a:stretch>
        </p:blipFill>
        <p:spPr>
          <a:xfrm>
            <a:off x="90637" y="122275"/>
            <a:ext cx="8962727" cy="4568474"/>
          </a:xfrm>
          <a:prstGeom prst="rect">
            <a:avLst/>
          </a:prstGeom>
          <a:noFill/>
          <a:ln>
            <a:noFill/>
          </a:ln>
        </p:spPr>
      </p:pic>
      <p:sp>
        <p:nvSpPr>
          <p:cNvPr id="177" name="Google Shape;177;p26"/>
          <p:cNvSpPr txBox="1"/>
          <p:nvPr/>
        </p:nvSpPr>
        <p:spPr>
          <a:xfrm>
            <a:off x="475025" y="828800"/>
            <a:ext cx="22686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February 2020 decline due to stock market crash from Covid</a:t>
            </a:r>
            <a:endParaRPr sz="1200"/>
          </a:p>
        </p:txBody>
      </p:sp>
      <p:sp>
        <p:nvSpPr>
          <p:cNvPr id="178" name="Google Shape;178;p26"/>
          <p:cNvSpPr txBox="1"/>
          <p:nvPr/>
        </p:nvSpPr>
        <p:spPr>
          <a:xfrm>
            <a:off x="4440875" y="2283525"/>
            <a:ext cx="35850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Summer beginning increase due to Feds lowering interest rates causing investors to invest instead of sell.</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ctrTitle"/>
          </p:nvPr>
        </p:nvSpPr>
        <p:spPr>
          <a:xfrm>
            <a:off x="311700" y="153400"/>
            <a:ext cx="8520600" cy="98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mbria"/>
                <a:ea typeface="Cambria"/>
                <a:cs typeface="Cambria"/>
                <a:sym typeface="Cambria"/>
              </a:rPr>
              <a:t>Summary</a:t>
            </a:r>
            <a:endParaRPr>
              <a:latin typeface="Cambria"/>
              <a:ea typeface="Cambria"/>
              <a:cs typeface="Cambria"/>
              <a:sym typeface="Cambria"/>
            </a:endParaRPr>
          </a:p>
        </p:txBody>
      </p:sp>
      <p:sp>
        <p:nvSpPr>
          <p:cNvPr id="184" name="Google Shape;184;p27"/>
          <p:cNvSpPr txBox="1"/>
          <p:nvPr>
            <p:ph idx="1" type="subTitle"/>
          </p:nvPr>
        </p:nvSpPr>
        <p:spPr>
          <a:xfrm>
            <a:off x="225100" y="1258150"/>
            <a:ext cx="8520600" cy="3744300"/>
          </a:xfrm>
          <a:prstGeom prst="rect">
            <a:avLst/>
          </a:prstGeom>
        </p:spPr>
        <p:txBody>
          <a:bodyPr anchorCtr="0" anchor="t" bIns="91425" lIns="91425" spcFirstLastPara="1" rIns="91425" wrap="square" tIns="91425">
            <a:normAutofit lnSpcReduction="10000"/>
          </a:bodyPr>
          <a:lstStyle/>
          <a:p>
            <a:pPr indent="-304800" lvl="0" marL="457200" rtl="0" algn="l">
              <a:lnSpc>
                <a:spcPct val="150000"/>
              </a:lnSpc>
              <a:spcBef>
                <a:spcPts val="1200"/>
              </a:spcBef>
              <a:spcAft>
                <a:spcPts val="0"/>
              </a:spcAft>
              <a:buClr>
                <a:schemeClr val="dk1"/>
              </a:buClr>
              <a:buSzPts val="1200"/>
              <a:buChar char="●"/>
            </a:pPr>
            <a:r>
              <a:rPr lang="en" sz="1200">
                <a:solidFill>
                  <a:schemeClr val="dk1"/>
                </a:solidFill>
                <a:latin typeface="Cambria"/>
                <a:ea typeface="Cambria"/>
                <a:cs typeface="Cambria"/>
                <a:sym typeface="Cambria"/>
              </a:rPr>
              <a:t>When it comes to the volatility of a stock, it would be wiser to choose a less volatile stock which will reduce the risk of financial loss.</a:t>
            </a:r>
            <a:endParaRPr>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latin typeface="Cambria"/>
                <a:ea typeface="Cambria"/>
                <a:cs typeface="Cambria"/>
                <a:sym typeface="Cambria"/>
              </a:rPr>
              <a:t>From 2006-2010, the Housing Market, the Great Recession, and the Unemployment Rate affected the stock market.</a:t>
            </a:r>
            <a:endParaRPr sz="1200">
              <a:solidFill>
                <a:schemeClr val="dk1"/>
              </a:solidFill>
              <a:latin typeface="Cambria"/>
              <a:ea typeface="Cambria"/>
              <a:cs typeface="Cambria"/>
              <a:sym typeface="Cambria"/>
            </a:endParaRPr>
          </a:p>
          <a:p>
            <a:pPr indent="-304800" lvl="0" marL="457200" rtl="0" algn="l">
              <a:lnSpc>
                <a:spcPct val="15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The Unemployment Rate would play a factor in the rise &amp; fall of stocks causing the Feds to lower interest rates resulting in investors buying more stocks</a:t>
            </a:r>
            <a:endParaRPr sz="1200">
              <a:solidFill>
                <a:schemeClr val="dk1"/>
              </a:solidFill>
              <a:latin typeface="Cambria"/>
              <a:ea typeface="Cambria"/>
              <a:cs typeface="Cambria"/>
              <a:sym typeface="Cambria"/>
            </a:endParaRPr>
          </a:p>
          <a:p>
            <a:pPr indent="-298450" lvl="0" marL="457200" rtl="0" algn="l">
              <a:lnSpc>
                <a:spcPct val="150000"/>
              </a:lnSpc>
              <a:spcBef>
                <a:spcPts val="0"/>
              </a:spcBef>
              <a:spcAft>
                <a:spcPts val="0"/>
              </a:spcAft>
              <a:buClr>
                <a:schemeClr val="dk1"/>
              </a:buClr>
              <a:buSzPts val="1100"/>
              <a:buChar char="●"/>
            </a:pPr>
            <a:r>
              <a:rPr lang="en">
                <a:solidFill>
                  <a:schemeClr val="dk1"/>
                </a:solidFill>
              </a:rPr>
              <a:t>Goldman Sachs’ trend will continue to sell into early 2022</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
                <a:solidFill>
                  <a:schemeClr val="dk1"/>
                </a:solidFill>
              </a:rPr>
              <a:t>Morgan Stanley’s trend will forecast selling  starting in 2022</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
                <a:solidFill>
                  <a:schemeClr val="dk1"/>
                </a:solidFill>
              </a:rPr>
              <a:t>Schwab’s trend will forecast buying starting in 2022</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en">
                <a:solidFill>
                  <a:schemeClr val="dk1"/>
                </a:solidFill>
              </a:rPr>
              <a:t>Forecasting is not 100% since news, stock market crashes, etc can change the stock prices</a:t>
            </a:r>
            <a:endParaRPr>
              <a:solidFill>
                <a:schemeClr val="dk1"/>
              </a:solidFill>
            </a:endParaRPr>
          </a:p>
          <a:p>
            <a:pPr indent="-304800" lvl="0" marL="457200" rtl="0" algn="l">
              <a:lnSpc>
                <a:spcPct val="150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In February 2020, the Covid pandemic caused the stock market to crash. Summer of 2020 is when the stock market growth started again, after the Unemployment Rate reached a high.</a:t>
            </a:r>
            <a:br>
              <a:rPr lang="en" sz="1100">
                <a:solidFill>
                  <a:schemeClr val="dk1"/>
                </a:solidFill>
                <a:latin typeface="Cambria"/>
                <a:ea typeface="Cambria"/>
                <a:cs typeface="Cambria"/>
                <a:sym typeface="Cambria"/>
              </a:rPr>
            </a:br>
            <a:endParaRPr sz="1100">
              <a:solidFill>
                <a:schemeClr val="dk1"/>
              </a:solidFill>
              <a:latin typeface="Cambria"/>
              <a:ea typeface="Cambria"/>
              <a:cs typeface="Cambria"/>
              <a:sym typeface="Cambria"/>
            </a:endParaRPr>
          </a:p>
          <a:p>
            <a:pPr indent="0" lvl="0" marL="0" rtl="0" algn="ctr">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ctrTitle"/>
          </p:nvPr>
        </p:nvSpPr>
        <p:spPr>
          <a:xfrm>
            <a:off x="311700" y="136075"/>
            <a:ext cx="8520600" cy="101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mbria"/>
                <a:ea typeface="Cambria"/>
                <a:cs typeface="Cambria"/>
                <a:sym typeface="Cambria"/>
              </a:rPr>
              <a:t>Conclusion</a:t>
            </a:r>
            <a:endParaRPr/>
          </a:p>
        </p:txBody>
      </p:sp>
      <p:sp>
        <p:nvSpPr>
          <p:cNvPr id="190" name="Google Shape;190;p28"/>
          <p:cNvSpPr txBox="1"/>
          <p:nvPr>
            <p:ph idx="1" type="subTitle"/>
          </p:nvPr>
        </p:nvSpPr>
        <p:spPr>
          <a:xfrm>
            <a:off x="311700" y="1430700"/>
            <a:ext cx="8520600" cy="2809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By looking at several of the graphs, we are able to tell which one is more </a:t>
            </a:r>
            <a:r>
              <a:rPr lang="en" sz="1100">
                <a:solidFill>
                  <a:schemeClr val="dk1"/>
                </a:solidFill>
              </a:rPr>
              <a:t>volatile</a:t>
            </a:r>
            <a:r>
              <a:rPr lang="en" sz="1100">
                <a:solidFill>
                  <a:schemeClr val="dk1"/>
                </a:solidFill>
              </a:rPr>
              <a:t> as well as getting a better understanding as to whether we should buy, sell, or hold stocks.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We are able to understand and track trends, best times to buy/sell, and be able to forecast future prices.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graphs show that multiple variables can affect stock prices at any given time..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By looking into the differences between multiple stocks, we were able to determine the minor/major differences between the higher risk</a:t>
            </a:r>
            <a:r>
              <a:rPr lang="en" sz="1100">
                <a:solidFill>
                  <a:schemeClr val="dk1"/>
                </a:solidFill>
              </a:rPr>
              <a:t> stocks versus the lower risk stocks.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Forecasting is an estimate and does not predict variables that can alter the prices.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Trends can be found by looking not only at the data, but the events happening at the time of change in price.</a:t>
            </a:r>
            <a:endParaRPr sz="1100">
              <a:solidFill>
                <a:schemeClr val="dk1"/>
              </a:solidFill>
            </a:endParaRPr>
          </a:p>
          <a:p>
            <a:pPr indent="0" lvl="0" marL="457200" rtl="0" algn="l">
              <a:spcBef>
                <a:spcPts val="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ctrTitle"/>
          </p:nvPr>
        </p:nvSpPr>
        <p:spPr>
          <a:xfrm>
            <a:off x="311708" y="11082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ambria"/>
                <a:ea typeface="Cambria"/>
                <a:cs typeface="Cambria"/>
                <a:sym typeface="Cambria"/>
              </a:rPr>
              <a:t>Questions?</a:t>
            </a:r>
            <a:endParaRPr>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ctrTitle"/>
          </p:nvPr>
        </p:nvSpPr>
        <p:spPr>
          <a:xfrm>
            <a:off x="311700" y="170725"/>
            <a:ext cx="8520600" cy="89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Cambria"/>
                <a:ea typeface="Cambria"/>
                <a:cs typeface="Cambria"/>
                <a:sym typeface="Cambria"/>
              </a:rPr>
              <a:t>References</a:t>
            </a:r>
            <a:endParaRPr>
              <a:latin typeface="Cambria"/>
              <a:ea typeface="Cambria"/>
              <a:cs typeface="Cambria"/>
              <a:sym typeface="Cambria"/>
            </a:endParaRPr>
          </a:p>
        </p:txBody>
      </p:sp>
      <p:sp>
        <p:nvSpPr>
          <p:cNvPr id="201" name="Google Shape;201;p30"/>
          <p:cNvSpPr txBox="1"/>
          <p:nvPr>
            <p:ph idx="1" type="subTitle"/>
          </p:nvPr>
        </p:nvSpPr>
        <p:spPr>
          <a:xfrm>
            <a:off x="2511125" y="2175450"/>
            <a:ext cx="4260300" cy="792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ambria"/>
              <a:buChar char="●"/>
            </a:pPr>
            <a:r>
              <a:rPr lang="en" sz="1200">
                <a:latin typeface="Cambria"/>
                <a:ea typeface="Cambria"/>
                <a:cs typeface="Cambria"/>
                <a:sym typeface="Cambria"/>
              </a:rPr>
              <a:t>Chat GPT</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U.S. Unemployment Rate 1991-2023 | MacroTrends</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The Fall of the Market in the Fall of 2008</a:t>
            </a:r>
            <a:endParaRPr sz="12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subTitle"/>
          </p:nvPr>
        </p:nvSpPr>
        <p:spPr>
          <a:xfrm>
            <a:off x="198675" y="3434725"/>
            <a:ext cx="3624000" cy="1921800"/>
          </a:xfrm>
          <a:prstGeom prst="rect">
            <a:avLst/>
          </a:prstGeom>
        </p:spPr>
        <p:txBody>
          <a:bodyPr anchorCtr="0" anchor="t" bIns="91425" lIns="91425" spcFirstLastPara="1" rIns="91425" wrap="square" tIns="91425">
            <a:normAutofit fontScale="40000" lnSpcReduction="20000"/>
          </a:bodyPr>
          <a:lstStyle/>
          <a:p>
            <a:pPr indent="-304800" lvl="0" marL="457200" rtl="0" algn="l">
              <a:spcBef>
                <a:spcPts val="0"/>
              </a:spcBef>
              <a:spcAft>
                <a:spcPts val="0"/>
              </a:spcAft>
              <a:buClr>
                <a:schemeClr val="dk1"/>
              </a:buClr>
              <a:buSzPct val="100000"/>
              <a:buFont typeface="Cambria"/>
              <a:buChar char="●"/>
            </a:pPr>
            <a:r>
              <a:rPr lang="en" sz="3000">
                <a:solidFill>
                  <a:schemeClr val="dk1"/>
                </a:solidFill>
                <a:latin typeface="Cambria"/>
                <a:ea typeface="Cambria"/>
                <a:cs typeface="Cambria"/>
                <a:sym typeface="Cambria"/>
              </a:rPr>
              <a:t>She is currently employed as a Correspondence Administrator and pursuing a Data Science  Career.</a:t>
            </a:r>
            <a:endParaRPr sz="30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ct val="100000"/>
              <a:buFont typeface="Cambria"/>
              <a:buChar char="●"/>
            </a:pPr>
            <a:r>
              <a:rPr lang="en" sz="3000">
                <a:solidFill>
                  <a:schemeClr val="dk1"/>
                </a:solidFill>
                <a:latin typeface="Cambria"/>
                <a:ea typeface="Cambria"/>
                <a:cs typeface="Cambria"/>
                <a:sym typeface="Cambria"/>
              </a:rPr>
              <a:t>Is currently learning Data science to enhance her life and make a career change.</a:t>
            </a:r>
            <a:endParaRPr sz="30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ct val="100000"/>
              <a:buFont typeface="Cambria"/>
              <a:buChar char="●"/>
            </a:pPr>
            <a:r>
              <a:rPr lang="en" sz="3000">
                <a:solidFill>
                  <a:schemeClr val="dk1"/>
                </a:solidFill>
                <a:latin typeface="Cambria"/>
                <a:ea typeface="Cambria"/>
                <a:cs typeface="Cambria"/>
                <a:sym typeface="Cambria"/>
              </a:rPr>
              <a:t>She is slightly knowledgeable of stock price trends and currently pursuing more knowledge. </a:t>
            </a:r>
            <a:endParaRPr sz="3000">
              <a:solidFill>
                <a:schemeClr val="dk1"/>
              </a:solidFill>
              <a:latin typeface="Cambria"/>
              <a:ea typeface="Cambria"/>
              <a:cs typeface="Cambria"/>
              <a:sym typeface="Cambria"/>
            </a:endParaRPr>
          </a:p>
          <a:p>
            <a:pPr indent="0" lvl="0" marL="0" rtl="0" algn="l">
              <a:spcBef>
                <a:spcPts val="0"/>
              </a:spcBef>
              <a:spcAft>
                <a:spcPts val="0"/>
              </a:spcAft>
              <a:buNone/>
            </a:pPr>
            <a:r>
              <a:t/>
            </a:r>
            <a:endParaRPr sz="4707">
              <a:latin typeface="Cambria"/>
              <a:ea typeface="Cambria"/>
              <a:cs typeface="Cambria"/>
              <a:sym typeface="Cambria"/>
            </a:endParaRPr>
          </a:p>
          <a:p>
            <a:pPr indent="0" lvl="0" marL="0" rtl="0" algn="ctr">
              <a:spcBef>
                <a:spcPts val="0"/>
              </a:spcBef>
              <a:spcAft>
                <a:spcPts val="0"/>
              </a:spcAft>
              <a:buNone/>
            </a:pPr>
            <a:r>
              <a:t/>
            </a:r>
            <a:endParaRPr/>
          </a:p>
        </p:txBody>
      </p:sp>
      <p:sp>
        <p:nvSpPr>
          <p:cNvPr id="62" name="Google Shape;62;p14"/>
          <p:cNvSpPr txBox="1"/>
          <p:nvPr/>
        </p:nvSpPr>
        <p:spPr>
          <a:xfrm>
            <a:off x="6174525" y="147588"/>
            <a:ext cx="17718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latin typeface="Cambria"/>
                <a:ea typeface="Cambria"/>
                <a:cs typeface="Cambria"/>
                <a:sym typeface="Cambria"/>
              </a:rPr>
              <a:t>Krista</a:t>
            </a:r>
            <a:endParaRPr sz="3900">
              <a:latin typeface="Cambria"/>
              <a:ea typeface="Cambria"/>
              <a:cs typeface="Cambria"/>
              <a:sym typeface="Cambria"/>
            </a:endParaRPr>
          </a:p>
        </p:txBody>
      </p:sp>
      <p:sp>
        <p:nvSpPr>
          <p:cNvPr id="63" name="Google Shape;63;p14"/>
          <p:cNvSpPr txBox="1"/>
          <p:nvPr/>
        </p:nvSpPr>
        <p:spPr>
          <a:xfrm>
            <a:off x="1217013" y="2621913"/>
            <a:ext cx="1316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latin typeface="Cambria"/>
                <a:ea typeface="Cambria"/>
                <a:cs typeface="Cambria"/>
                <a:sym typeface="Cambria"/>
              </a:rPr>
              <a:t>Kori</a:t>
            </a:r>
            <a:endParaRPr sz="3900">
              <a:latin typeface="Cambria"/>
              <a:ea typeface="Cambria"/>
              <a:cs typeface="Cambria"/>
              <a:sym typeface="Cambria"/>
            </a:endParaRPr>
          </a:p>
        </p:txBody>
      </p:sp>
      <p:sp>
        <p:nvSpPr>
          <p:cNvPr id="64" name="Google Shape;64;p14"/>
          <p:cNvSpPr txBox="1"/>
          <p:nvPr/>
        </p:nvSpPr>
        <p:spPr>
          <a:xfrm>
            <a:off x="5248425" y="2705825"/>
            <a:ext cx="3624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sz="3900">
                <a:latin typeface="Cambria"/>
                <a:ea typeface="Cambria"/>
                <a:cs typeface="Cambria"/>
                <a:sym typeface="Cambria"/>
              </a:rPr>
              <a:t>Christophe</a:t>
            </a:r>
            <a:endParaRPr sz="39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Is employed as an Inventory Specialist and pursuing a career outside of retail</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He has always had an interest in learning to program and data analysis but afraid to take that first step until now.</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In regards to his knowledge and understanding of data </a:t>
            </a:r>
            <a:r>
              <a:rPr lang="en" sz="1200">
                <a:latin typeface="Cambria"/>
                <a:ea typeface="Cambria"/>
                <a:cs typeface="Cambria"/>
                <a:sym typeface="Cambria"/>
              </a:rPr>
              <a:t>analysis and programming he is a beginner </a:t>
            </a:r>
            <a:endParaRPr sz="1200">
              <a:latin typeface="Cambria"/>
              <a:ea typeface="Cambria"/>
              <a:cs typeface="Cambria"/>
              <a:sym typeface="Cambria"/>
            </a:endParaRPr>
          </a:p>
        </p:txBody>
      </p:sp>
      <p:sp>
        <p:nvSpPr>
          <p:cNvPr id="65" name="Google Shape;65;p14"/>
          <p:cNvSpPr txBox="1"/>
          <p:nvPr/>
        </p:nvSpPr>
        <p:spPr>
          <a:xfrm>
            <a:off x="198675" y="816425"/>
            <a:ext cx="33528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mbria"/>
              <a:buChar char="●"/>
            </a:pPr>
            <a:r>
              <a:rPr lang="en" sz="1200">
                <a:latin typeface="Cambria"/>
                <a:ea typeface="Cambria"/>
                <a:cs typeface="Cambria"/>
                <a:sym typeface="Cambria"/>
              </a:rPr>
              <a:t>She has an Associate’s Degree in Accounting Technology &amp; working towards a Certificate in Data Science.</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She currently works as an employee at an Accounting Office.</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a:latin typeface="Cambria"/>
                <a:ea typeface="Cambria"/>
                <a:cs typeface="Cambria"/>
                <a:sym typeface="Cambria"/>
              </a:rPr>
              <a:t>She Is knowledgeable about Accounting and Computers. However, she is more interested in learning about programming and data analysis.</a:t>
            </a:r>
            <a:endParaRPr sz="1200">
              <a:latin typeface="Cambria"/>
              <a:ea typeface="Cambria"/>
              <a:cs typeface="Cambria"/>
              <a:sym typeface="Cambria"/>
            </a:endParaRPr>
          </a:p>
        </p:txBody>
      </p:sp>
      <p:sp>
        <p:nvSpPr>
          <p:cNvPr id="66" name="Google Shape;66;p14"/>
          <p:cNvSpPr txBox="1"/>
          <p:nvPr/>
        </p:nvSpPr>
        <p:spPr>
          <a:xfrm>
            <a:off x="1132125" y="147600"/>
            <a:ext cx="1485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latin typeface="Cambria"/>
                <a:ea typeface="Cambria"/>
                <a:cs typeface="Cambria"/>
                <a:sym typeface="Cambria"/>
              </a:rPr>
              <a:t>Mary</a:t>
            </a:r>
            <a:endParaRPr sz="3900">
              <a:latin typeface="Cambria"/>
              <a:ea typeface="Cambria"/>
              <a:cs typeface="Cambria"/>
              <a:sym typeface="Cambria"/>
            </a:endParaRPr>
          </a:p>
        </p:txBody>
      </p:sp>
      <p:sp>
        <p:nvSpPr>
          <p:cNvPr id="67" name="Google Shape;67;p14"/>
          <p:cNvSpPr txBox="1"/>
          <p:nvPr/>
        </p:nvSpPr>
        <p:spPr>
          <a:xfrm>
            <a:off x="5248425" y="816425"/>
            <a:ext cx="3624000" cy="2515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With a diverse background in Internet security, graphic design, web development, and entrepreneurship, pursuing a career in data science has become her ultimate ambition.</a:t>
            </a:r>
            <a:endParaRPr sz="1200">
              <a:solidFill>
                <a:schemeClr val="dk1"/>
              </a:solidFill>
              <a:latin typeface="Cambria"/>
              <a:ea typeface="Cambria"/>
              <a:cs typeface="Cambria"/>
              <a:sym typeface="Cambria"/>
            </a:endParaRPr>
          </a:p>
          <a:p>
            <a:pPr indent="-304800" lvl="0" marL="457200" rtl="0" algn="l">
              <a:lnSpc>
                <a:spcPct val="115000"/>
              </a:lnSpc>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Having gained extensive experience as a business owner and professional in various fields, she has prioritized being an employee using the Data Science skills she learned. </a:t>
            </a:r>
            <a:endParaRPr sz="12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t/>
            </a:r>
            <a:endParaRPr sz="1150">
              <a:solidFill>
                <a:srgbClr val="1D1C1D"/>
              </a:solidFill>
              <a:highlight>
                <a:srgbClr val="F8F8F8"/>
              </a:highlight>
              <a:latin typeface="Cambria"/>
              <a:ea typeface="Cambria"/>
              <a:cs typeface="Cambria"/>
              <a:sym typeface="Cambri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191675" y="704325"/>
            <a:ext cx="8747400" cy="4894200"/>
          </a:xfrm>
          <a:prstGeom prst="rect">
            <a:avLst/>
          </a:prstGeom>
          <a:noFill/>
          <a:ln>
            <a:noFill/>
          </a:ln>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ambria"/>
              <a:buChar char="●"/>
            </a:pPr>
            <a:r>
              <a:rPr lang="en" sz="1200">
                <a:latin typeface="Cambria"/>
                <a:ea typeface="Cambria"/>
                <a:cs typeface="Cambria"/>
                <a:sym typeface="Cambria"/>
              </a:rPr>
              <a:t>The New York Stock Exchange, one of the world's oldest and most iconic stock markets which has experienced significant developments and changes. </a:t>
            </a:r>
            <a:endParaRPr sz="1200">
              <a:latin typeface="Cambria"/>
              <a:ea typeface="Cambria"/>
              <a:cs typeface="Cambria"/>
              <a:sym typeface="Cambria"/>
            </a:endParaRPr>
          </a:p>
          <a:p>
            <a:pPr indent="0" lvl="0" marL="457200" rtl="0" algn="l">
              <a:spcBef>
                <a:spcPts val="0"/>
              </a:spcBef>
              <a:spcAft>
                <a:spcPts val="0"/>
              </a:spcAft>
              <a:buNone/>
            </a:pPr>
            <a:r>
              <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u="sng">
                <a:latin typeface="Cambria"/>
                <a:ea typeface="Cambria"/>
                <a:cs typeface="Cambria"/>
                <a:sym typeface="Cambria"/>
              </a:rPr>
              <a:t>Technological Advancements:</a:t>
            </a:r>
            <a:r>
              <a:rPr lang="en" sz="1200">
                <a:latin typeface="Cambria"/>
                <a:ea typeface="Cambria"/>
                <a:cs typeface="Cambria"/>
                <a:sym typeface="Cambria"/>
              </a:rPr>
              <a:t> In 2006, the NYSE introduced its electronic trading platform, known as NYSE Arca, which facilitated electronic trading of stocks and exchange-traded funds. This marked a shift from the traditional open outcry auction-style trading that the NYSE was known for. </a:t>
            </a:r>
            <a:endParaRPr sz="1200">
              <a:latin typeface="Cambria"/>
              <a:ea typeface="Cambria"/>
              <a:cs typeface="Cambria"/>
              <a:sym typeface="Cambria"/>
            </a:endParaRPr>
          </a:p>
          <a:p>
            <a:pPr indent="0" lvl="0" marL="457200" rtl="0" algn="l">
              <a:spcBef>
                <a:spcPts val="0"/>
              </a:spcBef>
              <a:spcAft>
                <a:spcPts val="0"/>
              </a:spcAft>
              <a:buNone/>
            </a:pPr>
            <a:r>
              <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u="sng">
                <a:latin typeface="Cambria"/>
                <a:ea typeface="Cambria"/>
                <a:cs typeface="Cambria"/>
                <a:sym typeface="Cambria"/>
              </a:rPr>
              <a:t>9/11 Attacks:</a:t>
            </a:r>
            <a:r>
              <a:rPr lang="en" sz="1200">
                <a:latin typeface="Cambria"/>
                <a:ea typeface="Cambria"/>
                <a:cs typeface="Cambria"/>
                <a:sym typeface="Cambria"/>
              </a:rPr>
              <a:t> The terrorist attacks on September 11, 2001, resulted in the temporary closure of the NYSE for several days, marking one of the longest closures in its history. However, the exchange reopened on September 17, 2001, demonstrating resilience and determination.</a:t>
            </a:r>
            <a:endParaRPr sz="1200">
              <a:latin typeface="Cambria"/>
              <a:ea typeface="Cambria"/>
              <a:cs typeface="Cambria"/>
              <a:sym typeface="Cambria"/>
            </a:endParaRPr>
          </a:p>
          <a:p>
            <a:pPr indent="0" lvl="0" marL="457200" rtl="0" algn="l">
              <a:spcBef>
                <a:spcPts val="0"/>
              </a:spcBef>
              <a:spcAft>
                <a:spcPts val="0"/>
              </a:spcAft>
              <a:buNone/>
            </a:pPr>
            <a:r>
              <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u="sng">
                <a:latin typeface="Cambria"/>
                <a:ea typeface="Cambria"/>
                <a:cs typeface="Cambria"/>
                <a:sym typeface="Cambria"/>
              </a:rPr>
              <a:t>Regulatory Changes:</a:t>
            </a:r>
            <a:r>
              <a:rPr lang="en" sz="1200">
                <a:latin typeface="Cambria"/>
                <a:ea typeface="Cambria"/>
                <a:cs typeface="Cambria"/>
                <a:sym typeface="Cambria"/>
              </a:rPr>
              <a:t> The NYSE experienced significant regulatory changes during this period. In response to corporate scandals, such as Enron and WorldCom, the Sarbanes-Oxley Act was enacted in 2002, imposing stricter financial reporting and governance standards on publicly traded companies.</a:t>
            </a:r>
            <a:endParaRPr sz="1200">
              <a:latin typeface="Cambria"/>
              <a:ea typeface="Cambria"/>
              <a:cs typeface="Cambria"/>
              <a:sym typeface="Cambria"/>
            </a:endParaRPr>
          </a:p>
          <a:p>
            <a:pPr indent="0" lvl="0" marL="457200" rtl="0" algn="l">
              <a:spcBef>
                <a:spcPts val="0"/>
              </a:spcBef>
              <a:spcAft>
                <a:spcPts val="0"/>
              </a:spcAft>
              <a:buNone/>
            </a:pPr>
            <a:r>
              <a:t/>
            </a:r>
            <a:endParaRPr sz="1200">
              <a:latin typeface="Cambria"/>
              <a:ea typeface="Cambria"/>
              <a:cs typeface="Cambria"/>
              <a:sym typeface="Cambria"/>
            </a:endParaRPr>
          </a:p>
          <a:p>
            <a:pPr indent="-304800" lvl="0" marL="457200" rtl="0" algn="l">
              <a:spcBef>
                <a:spcPts val="0"/>
              </a:spcBef>
              <a:spcAft>
                <a:spcPts val="0"/>
              </a:spcAft>
              <a:buSzPts val="1200"/>
              <a:buFont typeface="Cambria"/>
              <a:buChar char="●"/>
            </a:pPr>
            <a:r>
              <a:rPr lang="en" sz="1200" u="sng">
                <a:latin typeface="Cambria"/>
                <a:ea typeface="Cambria"/>
                <a:cs typeface="Cambria"/>
                <a:sym typeface="Cambria"/>
              </a:rPr>
              <a:t>Financial Crisis of 2008:</a:t>
            </a:r>
            <a:r>
              <a:rPr lang="en" sz="1200">
                <a:latin typeface="Cambria"/>
                <a:ea typeface="Cambria"/>
                <a:cs typeface="Cambria"/>
                <a:sym typeface="Cambria"/>
              </a:rPr>
              <a:t> The global financial crisis of 2008 </a:t>
            </a:r>
            <a:r>
              <a:rPr lang="en" sz="1200">
                <a:latin typeface="Cambria"/>
                <a:ea typeface="Cambria"/>
                <a:cs typeface="Cambria"/>
                <a:sym typeface="Cambria"/>
              </a:rPr>
              <a:t>had a profound impact on the NYSE. T</a:t>
            </a:r>
            <a:r>
              <a:rPr lang="en" sz="1200">
                <a:latin typeface="Cambria"/>
                <a:ea typeface="Cambria"/>
                <a:cs typeface="Cambria"/>
                <a:sym typeface="Cambria"/>
              </a:rPr>
              <a:t>he exchange witnessed extreme market volatility, and several major financial institutions, including Lehman Brothers and Bear Stearns, faced collapse. The crisis led to increased regulatory scrutiny and changes in market structure.</a:t>
            </a:r>
            <a:endParaRPr sz="1200">
              <a:latin typeface="Cambria"/>
              <a:ea typeface="Cambria"/>
              <a:cs typeface="Cambria"/>
              <a:sym typeface="Cambria"/>
            </a:endParaRPr>
          </a:p>
          <a:p>
            <a:pPr indent="0" lvl="0" marL="0" rtl="0" algn="l">
              <a:spcBef>
                <a:spcPts val="0"/>
              </a:spcBef>
              <a:spcAft>
                <a:spcPts val="0"/>
              </a:spcAft>
              <a:buNone/>
            </a:pPr>
            <a:r>
              <a:t/>
            </a:r>
            <a:endParaRPr sz="1200">
              <a:latin typeface="Cambria"/>
              <a:ea typeface="Cambria"/>
              <a:cs typeface="Cambria"/>
              <a:sym typeface="Cambria"/>
            </a:endParaRPr>
          </a:p>
          <a:p>
            <a:pPr indent="-304800" lvl="0" marL="457200" rtl="0" algn="l">
              <a:spcBef>
                <a:spcPts val="0"/>
              </a:spcBef>
              <a:spcAft>
                <a:spcPts val="0"/>
              </a:spcAft>
              <a:buClr>
                <a:schemeClr val="dk1"/>
              </a:buClr>
              <a:buSzPts val="1200"/>
              <a:buFont typeface="Cambria"/>
              <a:buChar char="●"/>
            </a:pPr>
            <a:r>
              <a:rPr lang="en" sz="1200" u="sng">
                <a:solidFill>
                  <a:schemeClr val="dk1"/>
                </a:solidFill>
                <a:latin typeface="Cambria"/>
                <a:ea typeface="Cambria"/>
                <a:cs typeface="Cambria"/>
                <a:sym typeface="Cambria"/>
              </a:rPr>
              <a:t>Evolution of High-Frequency Trading:</a:t>
            </a:r>
            <a:r>
              <a:rPr lang="en" sz="1200">
                <a:solidFill>
                  <a:schemeClr val="dk1"/>
                </a:solidFill>
                <a:latin typeface="Cambria"/>
                <a:ea typeface="Cambria"/>
                <a:cs typeface="Cambria"/>
                <a:sym typeface="Cambria"/>
              </a:rPr>
              <a:t> High-frequency trading gained prominence involving the use of advanced technology and algorithms for rapid trading. HFT became a significant part of the NYSE's trading landscape. Raising concerns about market integrity, fairness, and stability.</a:t>
            </a:r>
            <a:endParaRPr sz="900"/>
          </a:p>
          <a:p>
            <a:pPr indent="0" lvl="0" marL="0" rtl="0" algn="l">
              <a:spcBef>
                <a:spcPts val="0"/>
              </a:spcBef>
              <a:spcAft>
                <a:spcPts val="0"/>
              </a:spcAft>
              <a:buNone/>
            </a:pPr>
            <a:r>
              <a:t/>
            </a:r>
            <a:endParaRPr sz="900"/>
          </a:p>
        </p:txBody>
      </p:sp>
      <p:sp>
        <p:nvSpPr>
          <p:cNvPr id="73" name="Google Shape;73;p15"/>
          <p:cNvSpPr txBox="1"/>
          <p:nvPr/>
        </p:nvSpPr>
        <p:spPr>
          <a:xfrm>
            <a:off x="575000" y="226225"/>
            <a:ext cx="48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NYSE History Summarized 2000-2021 Part One</a:t>
            </a:r>
            <a:endParaRPr b="1">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85400" y="790825"/>
            <a:ext cx="8520600" cy="345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mbria"/>
              <a:buChar char="●"/>
            </a:pPr>
            <a:r>
              <a:rPr lang="en" sz="1200" u="sng">
                <a:solidFill>
                  <a:schemeClr val="dk1"/>
                </a:solidFill>
                <a:latin typeface="Cambria"/>
                <a:ea typeface="Cambria"/>
                <a:cs typeface="Cambria"/>
                <a:sym typeface="Cambria"/>
              </a:rPr>
              <a:t>Demutualization and IPO:</a:t>
            </a:r>
            <a:r>
              <a:rPr lang="en" sz="1200">
                <a:solidFill>
                  <a:schemeClr val="dk1"/>
                </a:solidFill>
                <a:latin typeface="Cambria"/>
                <a:ea typeface="Cambria"/>
                <a:cs typeface="Cambria"/>
                <a:sym typeface="Cambria"/>
              </a:rPr>
              <a:t> In 2005, the NYSE completed its demutualization process, transforming from a member-owned organization to a publicly traded company. In 2006, the NYSE went public through its initial public offering (IPO), becoming a publicly traded company under the ticker symbol "NYX." </a:t>
            </a:r>
            <a:endParaRPr sz="1200">
              <a:solidFill>
                <a:schemeClr val="dk1"/>
              </a:solidFill>
              <a:latin typeface="Cambria"/>
              <a:ea typeface="Cambria"/>
              <a:cs typeface="Cambria"/>
              <a:sym typeface="Cambria"/>
            </a:endParaRPr>
          </a:p>
          <a:p>
            <a:pPr indent="0" lvl="0" marL="457200" rtl="0" algn="l">
              <a:spcBef>
                <a:spcPts val="0"/>
              </a:spcBef>
              <a:spcAft>
                <a:spcPts val="0"/>
              </a:spcAft>
              <a:buNone/>
            </a:pPr>
            <a:r>
              <a:t/>
            </a:r>
            <a:endParaRPr sz="1200">
              <a:solidFill>
                <a:schemeClr val="dk1"/>
              </a:solidFill>
              <a:latin typeface="Cambria"/>
              <a:ea typeface="Cambria"/>
              <a:cs typeface="Cambria"/>
              <a:sym typeface="Cambria"/>
            </a:endParaRPr>
          </a:p>
          <a:p>
            <a:pPr indent="-304800" lvl="0" marL="457200" rtl="0" algn="l">
              <a:spcBef>
                <a:spcPts val="0"/>
              </a:spcBef>
              <a:spcAft>
                <a:spcPts val="0"/>
              </a:spcAft>
              <a:buClr>
                <a:schemeClr val="dk1"/>
              </a:buClr>
              <a:buSzPts val="1200"/>
              <a:buFont typeface="Cambria"/>
              <a:buChar char="●"/>
            </a:pPr>
            <a:r>
              <a:rPr lang="en" sz="1200" u="sng">
                <a:solidFill>
                  <a:schemeClr val="dk1"/>
                </a:solidFill>
                <a:latin typeface="Cambria"/>
                <a:ea typeface="Cambria"/>
                <a:cs typeface="Cambria"/>
                <a:sym typeface="Cambria"/>
              </a:rPr>
              <a:t>Advances in Market Data and Connectivity:</a:t>
            </a:r>
            <a:r>
              <a:rPr lang="en" sz="1200">
                <a:solidFill>
                  <a:schemeClr val="dk1"/>
                </a:solidFill>
                <a:latin typeface="Cambria"/>
                <a:ea typeface="Cambria"/>
                <a:cs typeface="Cambria"/>
                <a:sym typeface="Cambria"/>
              </a:rPr>
              <a:t>  Market data became more accessible and faster, enabling investors to make more informed decisions. Connectivity improved with the development of new trading technologies and the expansion of electronic trading platforms, providing investors with greater access to the NYSE.</a:t>
            </a:r>
            <a:endParaRPr sz="1200">
              <a:solidFill>
                <a:schemeClr val="dk1"/>
              </a:solidFill>
              <a:latin typeface="Cambria"/>
              <a:ea typeface="Cambria"/>
              <a:cs typeface="Cambria"/>
              <a:sym typeface="Cambria"/>
            </a:endParaRPr>
          </a:p>
          <a:p>
            <a:pPr indent="0" lvl="0" marL="457200" rtl="0" algn="l">
              <a:spcBef>
                <a:spcPts val="0"/>
              </a:spcBef>
              <a:spcAft>
                <a:spcPts val="0"/>
              </a:spcAft>
              <a:buNone/>
            </a:pPr>
            <a:r>
              <a:t/>
            </a:r>
            <a:endParaRPr sz="1200">
              <a:solidFill>
                <a:schemeClr val="dk1"/>
              </a:solidFill>
              <a:latin typeface="Cambria"/>
              <a:ea typeface="Cambria"/>
              <a:cs typeface="Cambria"/>
              <a:sym typeface="Cambria"/>
            </a:endParaRPr>
          </a:p>
          <a:p>
            <a:pPr indent="-304800" lvl="0" marL="457200" rtl="0" algn="l">
              <a:spcBef>
                <a:spcPts val="0"/>
              </a:spcBef>
              <a:spcAft>
                <a:spcPts val="0"/>
              </a:spcAft>
              <a:buClr>
                <a:schemeClr val="dk1"/>
              </a:buClr>
              <a:buSzPts val="1200"/>
              <a:buFont typeface="Cambria"/>
              <a:buChar char="●"/>
            </a:pPr>
            <a:r>
              <a:rPr lang="en" sz="1200" u="sng">
                <a:solidFill>
                  <a:schemeClr val="dk1"/>
                </a:solidFill>
                <a:latin typeface="Cambria"/>
                <a:ea typeface="Cambria"/>
                <a:cs typeface="Cambria"/>
                <a:sym typeface="Cambria"/>
              </a:rPr>
              <a:t>COVID-19 Pandemic:</a:t>
            </a:r>
            <a:r>
              <a:rPr lang="en" sz="1200">
                <a:solidFill>
                  <a:schemeClr val="dk1"/>
                </a:solidFill>
                <a:latin typeface="Cambria"/>
                <a:ea typeface="Cambria"/>
                <a:cs typeface="Cambria"/>
                <a:sym typeface="Cambria"/>
              </a:rPr>
              <a:t> The COVID-19 pandemic, which emerged in early 2020, caused the exchange to experience extreme market volatility and witnessed temporary closures of its physical trading floor due to social distancing measures. </a:t>
            </a:r>
            <a:endParaRPr sz="1200">
              <a:solidFill>
                <a:schemeClr val="dk1"/>
              </a:solidFill>
              <a:latin typeface="Cambria"/>
              <a:ea typeface="Cambria"/>
              <a:cs typeface="Cambria"/>
              <a:sym typeface="Cambria"/>
            </a:endParaRPr>
          </a:p>
          <a:p>
            <a:pPr indent="0" lvl="0" marL="0" rtl="0" algn="l">
              <a:spcBef>
                <a:spcPts val="0"/>
              </a:spcBef>
              <a:spcAft>
                <a:spcPts val="0"/>
              </a:spcAft>
              <a:buNone/>
            </a:pPr>
            <a:r>
              <a:t/>
            </a:r>
            <a:endParaRPr sz="1200">
              <a:solidFill>
                <a:schemeClr val="dk1"/>
              </a:solidFill>
              <a:latin typeface="Cambria"/>
              <a:ea typeface="Cambria"/>
              <a:cs typeface="Cambria"/>
              <a:sym typeface="Cambria"/>
            </a:endParaRPr>
          </a:p>
          <a:p>
            <a:pPr indent="-304800" lvl="0" marL="457200" rtl="0" algn="l">
              <a:spcBef>
                <a:spcPts val="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Despite the challenges and changes, the NYSE remained a leading stock market during the period from 2000 to 2021. It continued to play a pivotal role in global finance, facilitating the buying and selling of stocks for investors around the world, and adapting to the evolving landscape of technology, regulations, and market dynamics.</a:t>
            </a:r>
            <a:endParaRPr b="1" sz="1200" u="sng">
              <a:solidFill>
                <a:schemeClr val="dk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79" name="Google Shape;79;p16"/>
          <p:cNvSpPr txBox="1"/>
          <p:nvPr/>
        </p:nvSpPr>
        <p:spPr>
          <a:xfrm>
            <a:off x="660775" y="183100"/>
            <a:ext cx="484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mbria"/>
                <a:ea typeface="Cambria"/>
                <a:cs typeface="Cambria"/>
                <a:sym typeface="Cambria"/>
              </a:rPr>
              <a:t>NYSE History </a:t>
            </a:r>
            <a:r>
              <a:rPr b="1" lang="en">
                <a:latin typeface="Cambria"/>
                <a:ea typeface="Cambria"/>
                <a:cs typeface="Cambria"/>
                <a:sym typeface="Cambria"/>
              </a:rPr>
              <a:t>Summarized</a:t>
            </a:r>
            <a:r>
              <a:rPr b="1" lang="en">
                <a:latin typeface="Cambria"/>
                <a:ea typeface="Cambria"/>
                <a:cs typeface="Cambria"/>
                <a:sym typeface="Cambria"/>
              </a:rPr>
              <a:t> 2000-2021 Part Two</a:t>
            </a:r>
            <a:endParaRPr b="1">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242250" y="549900"/>
            <a:ext cx="8649000" cy="419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u="sng">
                <a:solidFill>
                  <a:schemeClr val="dk1"/>
                </a:solidFill>
                <a:latin typeface="Cambria"/>
                <a:ea typeface="Cambria"/>
                <a:cs typeface="Cambria"/>
                <a:sym typeface="Cambria"/>
              </a:rPr>
              <a:t>Goldman Sachs History Summarized Part One</a:t>
            </a:r>
            <a:endParaRPr b="1" u="sng">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a:solidFill>
                  <a:schemeClr val="dk1"/>
                </a:solidFill>
                <a:latin typeface="Cambria"/>
                <a:ea typeface="Cambria"/>
                <a:cs typeface="Cambria"/>
                <a:sym typeface="Cambria"/>
              </a:rPr>
              <a:t>Goldman Sachs Group Inc. is a global investment banking, securities, and investment management firm headquartered in New York City. </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2000:</a:t>
            </a:r>
            <a:r>
              <a:rPr lang="en" sz="1200">
                <a:solidFill>
                  <a:schemeClr val="dk1"/>
                </a:solidFill>
                <a:latin typeface="Cambria"/>
                <a:ea typeface="Cambria"/>
                <a:cs typeface="Cambria"/>
                <a:sym typeface="Cambria"/>
              </a:rPr>
              <a:t>  Goldman Sachs became a publicly traded company and began trading on NYSE under the symbol “GS”.</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2008:</a:t>
            </a:r>
            <a:r>
              <a:rPr lang="en" sz="1200">
                <a:solidFill>
                  <a:schemeClr val="dk1"/>
                </a:solidFill>
                <a:latin typeface="Cambria"/>
                <a:ea typeface="Cambria"/>
                <a:cs typeface="Cambria"/>
                <a:sym typeface="Cambria"/>
              </a:rPr>
              <a:t> Like many other financial institutions, Goldman Sachs faced challenges during the 2008 financial crisis. In September 2008, Goldman Sachs converted from an investment bank to a bank holding company to gain access to additional funding from the Federal Reserve.</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2010:</a:t>
            </a:r>
            <a:r>
              <a:rPr lang="en" sz="1200">
                <a:solidFill>
                  <a:schemeClr val="dk1"/>
                </a:solidFill>
                <a:latin typeface="Cambria"/>
                <a:ea typeface="Cambria"/>
                <a:cs typeface="Cambria"/>
                <a:sym typeface="Cambria"/>
              </a:rPr>
              <a:t>  Goldman Sachs faced allegations from the U.S. Securities and Exchange Commission regarding its marketing and sale of a collateralized debt obligation called Abacus. Goldman Sachs settled the case for $550 million without admitting or denying the allegations.</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Cambria"/>
                <a:ea typeface="Cambria"/>
                <a:cs typeface="Cambria"/>
                <a:sym typeface="Cambria"/>
              </a:rPr>
              <a:t>2012:</a:t>
            </a:r>
            <a:r>
              <a:rPr lang="en" sz="1200">
                <a:solidFill>
                  <a:schemeClr val="dk1"/>
                </a:solidFill>
                <a:latin typeface="Cambria"/>
                <a:ea typeface="Cambria"/>
                <a:cs typeface="Cambria"/>
                <a:sym typeface="Cambria"/>
              </a:rPr>
              <a:t>  Goldman Sachs announced a strategic plan to cut costs and increase profitability, including cutting 1,300 jobs and reducing non-compensation expenses by $1.9 billion annually.</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Font typeface="Arial"/>
              <a:buNone/>
            </a:pPr>
            <a:r>
              <a:rPr lang="en" sz="1200" u="sng">
                <a:solidFill>
                  <a:schemeClr val="dk1"/>
                </a:solidFill>
                <a:latin typeface="Cambria"/>
                <a:ea typeface="Cambria"/>
                <a:cs typeface="Cambria"/>
                <a:sym typeface="Cambria"/>
              </a:rPr>
              <a:t>2013:</a:t>
            </a:r>
            <a:r>
              <a:rPr lang="en" sz="1200">
                <a:solidFill>
                  <a:schemeClr val="dk1"/>
                </a:solidFill>
                <a:latin typeface="Cambria"/>
                <a:ea typeface="Cambria"/>
                <a:cs typeface="Cambria"/>
                <a:sym typeface="Cambria"/>
              </a:rPr>
              <a:t>  David Solomon was appointed as the new CEO, succeeding Lloyd Blankfein, who had served as CEO since 2006.</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1200"/>
              </a:spcAft>
              <a:buNone/>
            </a:pPr>
            <a:r>
              <a:t/>
            </a:r>
            <a:endParaRPr sz="9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302850" y="526950"/>
            <a:ext cx="8635200" cy="3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u="sng">
                <a:solidFill>
                  <a:schemeClr val="dk1"/>
                </a:solidFill>
                <a:latin typeface="Cambria"/>
                <a:ea typeface="Cambria"/>
                <a:cs typeface="Cambria"/>
                <a:sym typeface="Cambria"/>
              </a:rPr>
              <a:t>Goldman Sachs History Summarized Part Two</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2017: </a:t>
            </a:r>
            <a:r>
              <a:rPr lang="en" sz="1200">
                <a:solidFill>
                  <a:schemeClr val="dk1"/>
                </a:solidFill>
                <a:latin typeface="Cambria"/>
                <a:ea typeface="Cambria"/>
                <a:cs typeface="Cambria"/>
                <a:sym typeface="Cambria"/>
              </a:rPr>
              <a:t> A digital consumer lending platform called Marcus, offering personal loans and savings accounts to retail customers was offered.</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2018: </a:t>
            </a:r>
            <a:r>
              <a:rPr lang="en" sz="1200">
                <a:solidFill>
                  <a:schemeClr val="dk1"/>
                </a:solidFill>
                <a:latin typeface="Cambria"/>
                <a:ea typeface="Cambria"/>
                <a:cs typeface="Cambria"/>
                <a:sym typeface="Cambria"/>
              </a:rPr>
              <a:t> Goldman Sachs announced plans to expand its presence in Europe by opening a new office in Frankfurt Germany as part of its Brexit contingency planning.</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2020:</a:t>
            </a:r>
            <a:r>
              <a:rPr lang="en" sz="1200">
                <a:solidFill>
                  <a:schemeClr val="dk1"/>
                </a:solidFill>
                <a:latin typeface="Cambria"/>
                <a:ea typeface="Cambria"/>
                <a:cs typeface="Cambria"/>
                <a:sym typeface="Cambria"/>
              </a:rPr>
              <a:t>  In February 2020, the Covid pandemic caused the stock market to crash.  Goldman Sachs faced regulatory scrutiny over its involvement in the high-profile corruption scandal involving a Malaysian sovereign wealth fund. GS agreed to pay $2.9 billion in settlements to various authorities, including the U.S. Department of Justice, to resolve the matter.</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0"/>
              </a:spcAft>
              <a:buNone/>
            </a:pPr>
            <a:r>
              <a:rPr lang="en" sz="1200" u="sng">
                <a:solidFill>
                  <a:schemeClr val="dk1"/>
                </a:solidFill>
                <a:latin typeface="Cambria"/>
                <a:ea typeface="Cambria"/>
                <a:cs typeface="Cambria"/>
                <a:sym typeface="Cambria"/>
              </a:rPr>
              <a:t>2021:</a:t>
            </a:r>
            <a:r>
              <a:rPr lang="en" sz="1200">
                <a:solidFill>
                  <a:schemeClr val="dk1"/>
                </a:solidFill>
                <a:latin typeface="Cambria"/>
                <a:ea typeface="Cambria"/>
                <a:cs typeface="Cambria"/>
                <a:sym typeface="Cambria"/>
              </a:rPr>
              <a:t>  GS reported record profits in the first quarter of 2021, driven by strong performance in its investment banking and trading divisions.</a:t>
            </a:r>
            <a:endParaRPr sz="1200">
              <a:solidFill>
                <a:schemeClr val="dk1"/>
              </a:solidFill>
              <a:latin typeface="Cambria"/>
              <a:ea typeface="Cambria"/>
              <a:cs typeface="Cambria"/>
              <a:sym typeface="Cambria"/>
            </a:endParaRPr>
          </a:p>
          <a:p>
            <a:pPr indent="0" lvl="0" marL="0" rtl="0" algn="l">
              <a:lnSpc>
                <a:spcPct val="115000"/>
              </a:lnSpc>
              <a:spcBef>
                <a:spcPts val="1200"/>
              </a:spcBef>
              <a:spcAft>
                <a:spcPts val="1200"/>
              </a:spcAft>
              <a:buNone/>
            </a:pPr>
            <a:r>
              <a:rPr lang="en" sz="1200">
                <a:solidFill>
                  <a:schemeClr val="dk1"/>
                </a:solidFill>
                <a:latin typeface="Cambria"/>
                <a:ea typeface="Cambria"/>
                <a:cs typeface="Cambria"/>
                <a:sym typeface="Cambria"/>
              </a:rPr>
              <a:t>Throughout the years, Goldman Sachs has been involved in various mergers and acquisitions, capital market transactions, and investment management activities, as well as facing regulatory and legal challenges. It has also made strategic moves to expand its business lines and adapt to changing market conditions. </a:t>
            </a:r>
            <a:endParaRPr sz="12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98275" y="101300"/>
            <a:ext cx="8520600" cy="1102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 to be answered</a:t>
            </a:r>
            <a:endParaRPr/>
          </a:p>
        </p:txBody>
      </p:sp>
      <p:sp>
        <p:nvSpPr>
          <p:cNvPr id="95" name="Google Shape;95;p19"/>
          <p:cNvSpPr txBox="1"/>
          <p:nvPr>
            <p:ph idx="1" type="subTitle"/>
          </p:nvPr>
        </p:nvSpPr>
        <p:spPr>
          <a:xfrm>
            <a:off x="311700" y="1203800"/>
            <a:ext cx="8520600" cy="338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Which stock is the most volatile?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How does the unemployment rate affect stocks?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What happens when the stock market crashes?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How do multiple variables play a part in the stock market?</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What trends can we see with the data?</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Can we forecast stocks based off 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4">
            <a:alphaModFix/>
          </a:blip>
          <a:stretch>
            <a:fillRect/>
          </a:stretch>
        </p:blipFill>
        <p:spPr>
          <a:xfrm>
            <a:off x="0" y="133350"/>
            <a:ext cx="9144000" cy="4876800"/>
          </a:xfrm>
          <a:prstGeom prst="rect">
            <a:avLst/>
          </a:prstGeom>
          <a:noFill/>
          <a:ln>
            <a:noFill/>
          </a:ln>
        </p:spPr>
      </p:pic>
      <p:sp>
        <p:nvSpPr>
          <p:cNvPr id="101" name="Google Shape;101;p20"/>
          <p:cNvSpPr txBox="1"/>
          <p:nvPr/>
        </p:nvSpPr>
        <p:spPr>
          <a:xfrm>
            <a:off x="502225" y="716225"/>
            <a:ext cx="23445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Goldman Sachs (blue)</a:t>
            </a:r>
            <a:endParaRPr sz="1200"/>
          </a:p>
          <a:p>
            <a:pPr indent="-304800" lvl="0" marL="457200" rtl="0" algn="l">
              <a:spcBef>
                <a:spcPts val="0"/>
              </a:spcBef>
              <a:spcAft>
                <a:spcPts val="0"/>
              </a:spcAft>
              <a:buSzPts val="1200"/>
              <a:buChar char="●"/>
            </a:pPr>
            <a:r>
              <a:rPr lang="en" sz="1200"/>
              <a:t>Morgan Stanley (green)</a:t>
            </a:r>
            <a:endParaRPr sz="1200"/>
          </a:p>
          <a:p>
            <a:pPr indent="-304800" lvl="0" marL="457200" rtl="0" algn="l">
              <a:spcBef>
                <a:spcPts val="0"/>
              </a:spcBef>
              <a:spcAft>
                <a:spcPts val="0"/>
              </a:spcAft>
              <a:buSzPts val="1200"/>
              <a:buChar char="●"/>
            </a:pPr>
            <a:r>
              <a:rPr lang="en" sz="1200"/>
              <a:t>Schwab (red)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4">
            <a:alphaModFix/>
          </a:blip>
          <a:stretch>
            <a:fillRect/>
          </a:stretch>
        </p:blipFill>
        <p:spPr>
          <a:xfrm>
            <a:off x="0" y="147484"/>
            <a:ext cx="9024624" cy="4813116"/>
          </a:xfrm>
          <a:prstGeom prst="rect">
            <a:avLst/>
          </a:prstGeom>
          <a:noFill/>
          <a:ln>
            <a:noFill/>
          </a:ln>
        </p:spPr>
      </p:pic>
      <p:sp>
        <p:nvSpPr>
          <p:cNvPr id="107" name="Google Shape;107;p21"/>
          <p:cNvSpPr txBox="1"/>
          <p:nvPr/>
        </p:nvSpPr>
        <p:spPr>
          <a:xfrm>
            <a:off x="398325" y="645850"/>
            <a:ext cx="32805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Highest Unemployment Rate in 2010 – 9.6%</a:t>
            </a:r>
            <a:endParaRPr sz="1200"/>
          </a:p>
          <a:p>
            <a:pPr indent="-304800" lvl="0" marL="457200" rtl="0" algn="l">
              <a:spcBef>
                <a:spcPts val="0"/>
              </a:spcBef>
              <a:spcAft>
                <a:spcPts val="0"/>
              </a:spcAft>
              <a:buSzPts val="1200"/>
              <a:buChar char="●"/>
            </a:pPr>
            <a:r>
              <a:rPr lang="en" sz="1200"/>
              <a:t>During the slow economic growth after the Great Recession</a:t>
            </a:r>
            <a:endParaRPr sz="1200"/>
          </a:p>
          <a:p>
            <a:pPr indent="-304800" lvl="0" marL="457200" rtl="0" algn="l">
              <a:spcBef>
                <a:spcPts val="0"/>
              </a:spcBef>
              <a:spcAft>
                <a:spcPts val="0"/>
              </a:spcAft>
              <a:buSzPts val="1200"/>
              <a:buChar char="●"/>
            </a:pPr>
            <a:r>
              <a:rPr lang="en" sz="1200"/>
              <a:t>Second Highest Unemployment Rate in 2020 – 8.1%</a:t>
            </a:r>
            <a:endParaRPr sz="1200"/>
          </a:p>
          <a:p>
            <a:pPr indent="-304800" lvl="0" marL="457200" rtl="0" algn="l">
              <a:spcBef>
                <a:spcPts val="0"/>
              </a:spcBef>
              <a:spcAft>
                <a:spcPts val="0"/>
              </a:spcAft>
              <a:buSzPts val="1200"/>
              <a:buChar char="●"/>
            </a:pPr>
            <a:r>
              <a:rPr lang="en" sz="1200"/>
              <a:t>Cause Feds to reduce interest rates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