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73d8b114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73d8b114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73d8b1143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73d8b114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73d8b1143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73d8b1143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 In the beginning of 2020 all 3 stocks saw a sharp decline around February. Due to the increase in cases of Covid the World Health Organization declared a global pandemic which saw business closing and a rise in </a:t>
            </a:r>
            <a:r>
              <a:rPr lang="en"/>
              <a:t>unemployment</a:t>
            </a:r>
            <a:r>
              <a:rPr lang="en"/>
              <a:t> rate. In turn the Federal Government lowered interest rates which saw investors doing the opposite of what they usually do during a crash which was invest rather than sell. This growth is shown during the summer of 2020 as all three stocks begin to show a small increase. Over time as the Federal Government passed multiples bills to help stimulate the economy investors saw this as a push to further continue investing in and holding their stocks rather than selling said stocks</a:t>
            </a:r>
            <a:r>
              <a:rPr lang="en"/>
              <a:t>. </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73d8b114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73d8b114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73d8b114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73d8b114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73d8b114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73d8b114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f6d644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f6d644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73d8b114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73d8b11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73d8b114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73d8b114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3d8b1143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3d8b1143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f6d6448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f6d644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 When speaking about stock volatility, you are looking at the rate in which a stock increases or decreases over a particular period. Goldman Sachs is the most volatile since the stock prices are a lot higher and have more risk than the stocks for Morgan Stanley and Schwab. Looking at the graph, you can see that Schwab would be the best stock option to buy when it comes to the volatility between the stock.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8a28f8b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8a28f8b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400">
                <a:solidFill>
                  <a:schemeClr val="dk1"/>
                </a:solidFill>
              </a:rPr>
              <a:t>Mary: </a:t>
            </a:r>
            <a:r>
              <a:rPr lang="en" sz="1400">
                <a:solidFill>
                  <a:schemeClr val="dk1"/>
                </a:solidFill>
              </a:rPr>
              <a:t>The Unemployment Rate also played a factor in the rise &amp; fall of the stocks. As the unemployment rate went up, the stock prices also increased. The Feds would lower interest rates which would in turn cause investors to buy more stocks.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Highest Unemployment Rate is in 2010, which is during the slow economic growth after the Great Recession.</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73d8b11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73d8b11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Mary: </a:t>
            </a:r>
            <a:r>
              <a:rPr lang="en" sz="1400">
                <a:solidFill>
                  <a:schemeClr val="dk1"/>
                </a:solidFill>
              </a:rPr>
              <a:t>When the Housing Market Crashed in 2006, more demand for stocks led to increased prices in stocks. As the Great Recession hit, the demand for stocks decreased therefore, the price decreased based off the demand of the stocks.</a:t>
            </a:r>
            <a:endParaRPr sz="14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The predatory home loan private lending driven by the insatiable investor demand for mortgage-related investments that led up to the crash in 2008.</a:t>
            </a:r>
            <a:endParaRPr sz="14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At the beginning of the Great Recession (December 2007), stock prices were up due to more demand of stocks. The stocks fluctuate throughout the first part of 2008 as the recession went on, stocks were not bought as much. September of 2008, Goldman Sachs stocks started going down at a faster pace than Morgan Stanley and Schwab due to stocks being sold due to less demand. Near the end of the Recession in 2008, the demand for stocks started going up again. The Stock prices continued to rise through most of 2009, even after the Housing Market Crash ended July 2009.</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73d8b114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73d8b114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Kori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8839201" cy="1219566"/>
          </a:xfrm>
          <a:prstGeom prst="rect">
            <a:avLst/>
          </a:prstGeom>
          <a:noFill/>
          <a:ln>
            <a:noFill/>
          </a:ln>
        </p:spPr>
      </p:pic>
      <p:pic>
        <p:nvPicPr>
          <p:cNvPr id="55" name="Google Shape;55;p13"/>
          <p:cNvPicPr preferRelativeResize="0"/>
          <p:nvPr/>
        </p:nvPicPr>
        <p:blipFill>
          <a:blip r:embed="rId4">
            <a:alphaModFix/>
          </a:blip>
          <a:stretch>
            <a:fillRect/>
          </a:stretch>
        </p:blipFill>
        <p:spPr>
          <a:xfrm>
            <a:off x="152400" y="1524366"/>
            <a:ext cx="8839200" cy="27154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Kori</a:t>
            </a:r>
            <a:endParaRPr/>
          </a:p>
        </p:txBody>
      </p:sp>
      <p:sp>
        <p:nvSpPr>
          <p:cNvPr id="115" name="Google Shape;115;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Krista</a:t>
            </a:r>
            <a:endParaRPr/>
          </a:p>
        </p:txBody>
      </p:sp>
      <p:sp>
        <p:nvSpPr>
          <p:cNvPr id="121" name="Google Shape;121;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Christophe</a:t>
            </a:r>
            <a:endParaRPr/>
          </a:p>
        </p:txBody>
      </p:sp>
      <p:sp>
        <p:nvSpPr>
          <p:cNvPr id="127" name="Google Shape;127;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8" name="Google Shape;128;p24"/>
          <p:cNvPicPr preferRelativeResize="0"/>
          <p:nvPr/>
        </p:nvPicPr>
        <p:blipFill>
          <a:blip r:embed="rId3">
            <a:alphaModFix/>
          </a:blip>
          <a:stretch>
            <a:fillRect/>
          </a:stretch>
        </p:blipFill>
        <p:spPr>
          <a:xfrm>
            <a:off x="90637" y="122275"/>
            <a:ext cx="8962727" cy="4568474"/>
          </a:xfrm>
          <a:prstGeom prst="rect">
            <a:avLst/>
          </a:prstGeom>
          <a:noFill/>
          <a:ln>
            <a:noFill/>
          </a:ln>
        </p:spPr>
      </p:pic>
      <p:sp>
        <p:nvSpPr>
          <p:cNvPr id="129" name="Google Shape;129;p24"/>
          <p:cNvSpPr txBox="1"/>
          <p:nvPr/>
        </p:nvSpPr>
        <p:spPr>
          <a:xfrm>
            <a:off x="492350" y="1244450"/>
            <a:ext cx="226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February 2020 decline due to stock market crash from Covid</a:t>
            </a:r>
            <a:endParaRPr/>
          </a:p>
        </p:txBody>
      </p:sp>
      <p:sp>
        <p:nvSpPr>
          <p:cNvPr id="130" name="Google Shape;130;p24"/>
          <p:cNvSpPr txBox="1"/>
          <p:nvPr/>
        </p:nvSpPr>
        <p:spPr>
          <a:xfrm>
            <a:off x="4440875" y="2283525"/>
            <a:ext cx="3585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Summer beginning increase due to Feds lowering interest rates causing investors to invest instead of sell.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311700" y="153400"/>
            <a:ext cx="8520600" cy="98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Summary</a:t>
            </a:r>
            <a:endParaRPr/>
          </a:p>
        </p:txBody>
      </p:sp>
      <p:sp>
        <p:nvSpPr>
          <p:cNvPr id="136" name="Google Shape;136;p25"/>
          <p:cNvSpPr txBox="1"/>
          <p:nvPr>
            <p:ph idx="1" type="subTitle"/>
          </p:nvPr>
        </p:nvSpPr>
        <p:spPr>
          <a:xfrm>
            <a:off x="225100" y="1258150"/>
            <a:ext cx="8520600" cy="3744300"/>
          </a:xfrm>
          <a:prstGeom prst="rect">
            <a:avLst/>
          </a:prstGeom>
        </p:spPr>
        <p:txBody>
          <a:bodyPr anchorCtr="0" anchor="t" bIns="91425" lIns="91425" spcFirstLastPara="1" rIns="91425" wrap="square" tIns="91425">
            <a:normAutofit fontScale="70000" lnSpcReduction="20000"/>
          </a:bodyPr>
          <a:lstStyle/>
          <a:p>
            <a:pPr indent="-331090" lvl="0" marL="457200" rtl="0" algn="l">
              <a:lnSpc>
                <a:spcPct val="115000"/>
              </a:lnSpc>
              <a:spcBef>
                <a:spcPts val="1200"/>
              </a:spcBef>
              <a:spcAft>
                <a:spcPts val="0"/>
              </a:spcAft>
              <a:buClr>
                <a:schemeClr val="dk1"/>
              </a:buClr>
              <a:buSzPct val="100000"/>
              <a:buChar char="●"/>
            </a:pPr>
            <a:r>
              <a:rPr lang="en" sz="2305">
                <a:solidFill>
                  <a:schemeClr val="dk1"/>
                </a:solidFill>
                <a:latin typeface="Times New Roman"/>
                <a:ea typeface="Times New Roman"/>
                <a:cs typeface="Times New Roman"/>
                <a:sym typeface="Times New Roman"/>
              </a:rPr>
              <a:t>When it comes to the volatility of a stock, it would be wiser to choose a less volatile stock which will reduce the risk.</a:t>
            </a:r>
            <a:br>
              <a:rPr lang="en" sz="2305">
                <a:solidFill>
                  <a:schemeClr val="dk1"/>
                </a:solidFill>
                <a:latin typeface="Times New Roman"/>
                <a:ea typeface="Times New Roman"/>
                <a:cs typeface="Times New Roman"/>
                <a:sym typeface="Times New Roman"/>
              </a:rPr>
            </a:br>
            <a:r>
              <a:rPr lang="en" sz="2305">
                <a:solidFill>
                  <a:schemeClr val="dk1"/>
                </a:solidFill>
              </a:rPr>
              <a:t> 	</a:t>
            </a:r>
            <a:endParaRPr sz="2305">
              <a:solidFill>
                <a:schemeClr val="dk1"/>
              </a:solidFill>
            </a:endParaRPr>
          </a:p>
          <a:p>
            <a:pPr indent="-331090" lvl="0" marL="457200" rtl="0" algn="l">
              <a:lnSpc>
                <a:spcPct val="115000"/>
              </a:lnSpc>
              <a:spcBef>
                <a:spcPts val="0"/>
              </a:spcBef>
              <a:spcAft>
                <a:spcPts val="0"/>
              </a:spcAft>
              <a:buClr>
                <a:schemeClr val="dk1"/>
              </a:buClr>
              <a:buSzPct val="100000"/>
              <a:buChar char="●"/>
            </a:pPr>
            <a:r>
              <a:rPr lang="en" sz="2305">
                <a:solidFill>
                  <a:schemeClr val="dk1"/>
                </a:solidFill>
                <a:latin typeface="Times New Roman"/>
                <a:ea typeface="Times New Roman"/>
                <a:cs typeface="Times New Roman"/>
                <a:sym typeface="Times New Roman"/>
              </a:rPr>
              <a:t>From 2006-2010, the Housing Market, the Great Recession, and the Unemployment Rate affected the stock market. The Unemployment Rate reached its highest point in 2010 when the economic growth was slowly returning after the Great Recession.</a:t>
            </a:r>
            <a:br>
              <a:rPr lang="en" sz="2305">
                <a:solidFill>
                  <a:schemeClr val="dk1"/>
                </a:solidFill>
                <a:latin typeface="Times New Roman"/>
                <a:ea typeface="Times New Roman"/>
                <a:cs typeface="Times New Roman"/>
                <a:sym typeface="Times New Roman"/>
              </a:rPr>
            </a:br>
            <a:r>
              <a:rPr lang="en" sz="2305">
                <a:solidFill>
                  <a:schemeClr val="dk1"/>
                </a:solidFill>
              </a:rPr>
              <a:t> 	</a:t>
            </a:r>
            <a:endParaRPr sz="2305">
              <a:solidFill>
                <a:schemeClr val="dk1"/>
              </a:solidFill>
            </a:endParaRPr>
          </a:p>
          <a:p>
            <a:pPr indent="-331090" lvl="0" marL="457200" rtl="0" algn="l">
              <a:lnSpc>
                <a:spcPct val="115000"/>
              </a:lnSpc>
              <a:spcBef>
                <a:spcPts val="0"/>
              </a:spcBef>
              <a:spcAft>
                <a:spcPts val="0"/>
              </a:spcAft>
              <a:buClr>
                <a:schemeClr val="dk1"/>
              </a:buClr>
              <a:buSzPct val="100000"/>
              <a:buChar char="●"/>
            </a:pPr>
            <a:r>
              <a:rPr lang="en" sz="2305">
                <a:solidFill>
                  <a:schemeClr val="dk1"/>
                </a:solidFill>
                <a:latin typeface="Times New Roman"/>
                <a:ea typeface="Times New Roman"/>
                <a:cs typeface="Times New Roman"/>
                <a:sym typeface="Times New Roman"/>
              </a:rPr>
              <a:t>The Unemployment Rate would play a factor in the rise &amp; fall of stocks causing the Feds to lower interest rates resulting in investors buying more stocks</a:t>
            </a:r>
            <a:endParaRPr sz="2305">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00">
              <a:solidFill>
                <a:schemeClr val="dk1"/>
              </a:solidFill>
              <a:latin typeface="Times New Roman"/>
              <a:ea typeface="Times New Roman"/>
              <a:cs typeface="Times New Roman"/>
              <a:sym typeface="Times New Roman"/>
            </a:endParaRPr>
          </a:p>
          <a:p>
            <a:pPr indent="-331090" lvl="0" marL="457200" rtl="0" algn="l">
              <a:lnSpc>
                <a:spcPct val="115000"/>
              </a:lnSpc>
              <a:spcBef>
                <a:spcPts val="1200"/>
              </a:spcBef>
              <a:spcAft>
                <a:spcPts val="0"/>
              </a:spcAft>
              <a:buClr>
                <a:schemeClr val="dk1"/>
              </a:buClr>
              <a:buSzPct val="100000"/>
              <a:buChar char="●"/>
            </a:pPr>
            <a:r>
              <a:rPr lang="en" sz="2305">
                <a:solidFill>
                  <a:schemeClr val="dk1"/>
                </a:solidFill>
                <a:latin typeface="Times New Roman"/>
                <a:ea typeface="Times New Roman"/>
                <a:cs typeface="Times New Roman"/>
                <a:sym typeface="Times New Roman"/>
              </a:rPr>
              <a:t>In February 2020, the Covid pandemic caused the stock market to crash. Summer of 2020 is when the stock market growth started again, after the Unemployment Rate reached a high.</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ctrTitle"/>
          </p:nvPr>
        </p:nvSpPr>
        <p:spPr>
          <a:xfrm>
            <a:off x="415600" y="136100"/>
            <a:ext cx="8520600" cy="10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42" name="Google Shape;142;p26"/>
          <p:cNvSpPr txBox="1"/>
          <p:nvPr>
            <p:ph idx="1" type="subTitle"/>
          </p:nvPr>
        </p:nvSpPr>
        <p:spPr>
          <a:xfrm>
            <a:off x="311700" y="1203800"/>
            <a:ext cx="8520600" cy="3382800"/>
          </a:xfrm>
          <a:prstGeom prst="rect">
            <a:avLst/>
          </a:prstGeom>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None/>
            </a:pPr>
            <a:r>
              <a:t/>
            </a:r>
            <a:endParaRPr sz="1200">
              <a:solidFill>
                <a:srgbClr val="333333"/>
              </a:solidFill>
              <a:highlight>
                <a:srgbClr val="F9F9F9"/>
              </a:highlight>
              <a:latin typeface="Montserrat"/>
              <a:ea typeface="Montserrat"/>
              <a:cs typeface="Montserrat"/>
              <a:sym typeface="Montserrat"/>
            </a:endParaRPr>
          </a:p>
          <a:p>
            <a:pPr indent="-299085" lvl="0" marL="457200" rtl="0" algn="l">
              <a:lnSpc>
                <a:spcPct val="115000"/>
              </a:lnSpc>
              <a:spcBef>
                <a:spcPts val="800"/>
              </a:spcBef>
              <a:spcAft>
                <a:spcPts val="0"/>
              </a:spcAft>
              <a:buClr>
                <a:srgbClr val="333333"/>
              </a:buClr>
              <a:buSzPct val="100000"/>
              <a:buFont typeface="Montserrat"/>
              <a:buChar char="●"/>
            </a:pPr>
            <a:r>
              <a:rPr lang="en" sz="1200">
                <a:solidFill>
                  <a:srgbClr val="333333"/>
                </a:solidFill>
                <a:highlight>
                  <a:srgbClr val="F9F9F9"/>
                </a:highlight>
                <a:latin typeface="Montserrat"/>
                <a:ea typeface="Montserrat"/>
                <a:cs typeface="Montserrat"/>
                <a:sym typeface="Montserrat"/>
              </a:rPr>
              <a:t>By looking at several of the graphs, we are able to tell which one is more volatile as well as getting a better understanding as to whether we should buy, sell, or hold stocks. </a:t>
            </a:r>
            <a:endParaRPr sz="1200">
              <a:solidFill>
                <a:srgbClr val="333333"/>
              </a:solidFill>
              <a:highlight>
                <a:srgbClr val="F9F9F9"/>
              </a:highlight>
              <a:latin typeface="Montserrat"/>
              <a:ea typeface="Montserrat"/>
              <a:cs typeface="Montserrat"/>
              <a:sym typeface="Montserrat"/>
            </a:endParaRPr>
          </a:p>
          <a:p>
            <a:pPr indent="0" lvl="0" marL="0" rtl="0" algn="l">
              <a:lnSpc>
                <a:spcPct val="115000"/>
              </a:lnSpc>
              <a:spcBef>
                <a:spcPts val="800"/>
              </a:spcBef>
              <a:spcAft>
                <a:spcPts val="0"/>
              </a:spcAft>
              <a:buNone/>
            </a:pPr>
            <a:r>
              <a:t/>
            </a:r>
            <a:endParaRPr sz="1200">
              <a:solidFill>
                <a:srgbClr val="333333"/>
              </a:solidFill>
              <a:highlight>
                <a:srgbClr val="F9F9F9"/>
              </a:highlight>
              <a:latin typeface="Montserrat"/>
              <a:ea typeface="Montserrat"/>
              <a:cs typeface="Montserrat"/>
              <a:sym typeface="Montserrat"/>
            </a:endParaRPr>
          </a:p>
          <a:p>
            <a:pPr indent="-299085" lvl="0" marL="457200" rtl="0" algn="l">
              <a:lnSpc>
                <a:spcPct val="115000"/>
              </a:lnSpc>
              <a:spcBef>
                <a:spcPts val="800"/>
              </a:spcBef>
              <a:spcAft>
                <a:spcPts val="0"/>
              </a:spcAft>
              <a:buClr>
                <a:srgbClr val="333333"/>
              </a:buClr>
              <a:buSzPct val="100000"/>
              <a:buFont typeface="Montserrat"/>
              <a:buChar char="●"/>
            </a:pPr>
            <a:r>
              <a:rPr lang="en" sz="1200">
                <a:solidFill>
                  <a:srgbClr val="333333"/>
                </a:solidFill>
                <a:highlight>
                  <a:srgbClr val="F9F9F9"/>
                </a:highlight>
                <a:latin typeface="Montserrat"/>
                <a:ea typeface="Montserrat"/>
                <a:cs typeface="Montserrat"/>
                <a:sym typeface="Montserrat"/>
              </a:rPr>
              <a:t>We are able to understand and track trends, best times to buy/sell, and be able to forecast future prices. By looking at the graphs and learning about the history, we are able to see which variables, unemployment, Covid, Great Recession, etc., affect the stock prices. In some cases, we can see where multiple variable play a part in a given time period and can use it to predict future prices.</a:t>
            </a:r>
            <a:endParaRPr sz="1200">
              <a:solidFill>
                <a:srgbClr val="333333"/>
              </a:solidFill>
              <a:highlight>
                <a:srgbClr val="F9F9F9"/>
              </a:highlight>
              <a:latin typeface="Montserrat"/>
              <a:ea typeface="Montserrat"/>
              <a:cs typeface="Montserrat"/>
              <a:sym typeface="Montserrat"/>
            </a:endParaRPr>
          </a:p>
          <a:p>
            <a:pPr indent="0" lvl="0" marL="457200" rtl="0" algn="l">
              <a:lnSpc>
                <a:spcPct val="115000"/>
              </a:lnSpc>
              <a:spcBef>
                <a:spcPts val="800"/>
              </a:spcBef>
              <a:spcAft>
                <a:spcPts val="0"/>
              </a:spcAft>
              <a:buNone/>
            </a:pPr>
            <a:r>
              <a:t/>
            </a:r>
            <a:endParaRPr sz="1200">
              <a:solidFill>
                <a:srgbClr val="333333"/>
              </a:solidFill>
              <a:highlight>
                <a:srgbClr val="F9F9F9"/>
              </a:highlight>
              <a:latin typeface="Montserrat"/>
              <a:ea typeface="Montserrat"/>
              <a:cs typeface="Montserrat"/>
              <a:sym typeface="Montserrat"/>
            </a:endParaRPr>
          </a:p>
          <a:p>
            <a:pPr indent="-299085" lvl="0" marL="457200" rtl="0" algn="l">
              <a:lnSpc>
                <a:spcPct val="115000"/>
              </a:lnSpc>
              <a:spcBef>
                <a:spcPts val="800"/>
              </a:spcBef>
              <a:spcAft>
                <a:spcPts val="0"/>
              </a:spcAft>
              <a:buClr>
                <a:srgbClr val="333333"/>
              </a:buClr>
              <a:buSzPct val="100000"/>
              <a:buFont typeface="Montserrat"/>
              <a:buChar char="●"/>
            </a:pPr>
            <a:r>
              <a:rPr lang="en" sz="1200">
                <a:solidFill>
                  <a:srgbClr val="333333"/>
                </a:solidFill>
                <a:highlight>
                  <a:srgbClr val="F9F9F9"/>
                </a:highlight>
                <a:latin typeface="Montserrat"/>
                <a:ea typeface="Montserrat"/>
                <a:cs typeface="Montserrat"/>
                <a:sym typeface="Montserrat"/>
              </a:rPr>
              <a:t>Stock prices are affected by multiple variables at any given time. It could have a small term effect or a long term effect on the stock </a:t>
            </a:r>
            <a:r>
              <a:rPr lang="en" sz="1200">
                <a:solidFill>
                  <a:srgbClr val="333333"/>
                </a:solidFill>
                <a:highlight>
                  <a:srgbClr val="F9F9F9"/>
                </a:highlight>
                <a:latin typeface="Montserrat"/>
                <a:ea typeface="Montserrat"/>
                <a:cs typeface="Montserrat"/>
                <a:sym typeface="Montserrat"/>
              </a:rPr>
              <a:t>market. By looking into the differences between multiple stocks, we were able to determine the minor/major differences between the higher risk stocks versus the lower risk stocks. </a:t>
            </a:r>
            <a:endParaRPr sz="1200">
              <a:solidFill>
                <a:srgbClr val="333333"/>
              </a:solidFill>
              <a:highlight>
                <a:srgbClr val="F9F9F9"/>
              </a:highlight>
              <a:latin typeface="Montserrat"/>
              <a:ea typeface="Montserrat"/>
              <a:cs typeface="Montserrat"/>
              <a:sym typeface="Montserrat"/>
            </a:endParaRPr>
          </a:p>
          <a:p>
            <a:pPr indent="0" lvl="0" marL="0" rtl="0" algn="ctr">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ctrTitle"/>
          </p:nvPr>
        </p:nvSpPr>
        <p:spPr>
          <a:xfrm>
            <a:off x="311708" y="1125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76188" y="3125925"/>
            <a:ext cx="2848500" cy="162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a:t>
            </a:r>
            <a:endParaRPr/>
          </a:p>
          <a:p>
            <a:pPr indent="-303334" lvl="0" marL="457200" rtl="0" algn="ctr">
              <a:spcBef>
                <a:spcPts val="0"/>
              </a:spcBef>
              <a:spcAft>
                <a:spcPts val="0"/>
              </a:spcAft>
              <a:buSzPct val="100000"/>
              <a:buChar char="●"/>
            </a:pPr>
            <a:r>
              <a:rPr lang="en" sz="4707"/>
              <a:t>I am currently </a:t>
            </a:r>
            <a:r>
              <a:rPr lang="en" sz="4707"/>
              <a:t>employed</a:t>
            </a:r>
            <a:r>
              <a:rPr lang="en" sz="4707"/>
              <a:t> as a C</a:t>
            </a:r>
            <a:r>
              <a:rPr lang="en" sz="4707"/>
              <a:t>orrespondence</a:t>
            </a:r>
            <a:r>
              <a:rPr lang="en" sz="4707"/>
              <a:t> A</a:t>
            </a:r>
            <a:r>
              <a:rPr lang="en" sz="4707"/>
              <a:t>dministrator</a:t>
            </a:r>
            <a:r>
              <a:rPr lang="en" sz="4707"/>
              <a:t> </a:t>
            </a:r>
            <a:endParaRPr sz="4707"/>
          </a:p>
          <a:p>
            <a:pPr indent="0" lvl="0" marL="0" rtl="0" algn="ctr">
              <a:spcBef>
                <a:spcPts val="0"/>
              </a:spcBef>
              <a:spcAft>
                <a:spcPts val="0"/>
              </a:spcAft>
              <a:buNone/>
            </a:pPr>
            <a:r>
              <a:t/>
            </a:r>
            <a:endParaRPr sz="4707"/>
          </a:p>
          <a:p>
            <a:pPr indent="-303334" lvl="0" marL="457200" rtl="0" algn="ctr">
              <a:spcBef>
                <a:spcPts val="0"/>
              </a:spcBef>
              <a:spcAft>
                <a:spcPts val="0"/>
              </a:spcAft>
              <a:buSzPct val="100000"/>
              <a:buChar char="●"/>
            </a:pPr>
            <a:r>
              <a:rPr lang="en" sz="4707"/>
              <a:t>I am currently learning Data science to enhance and make a career change </a:t>
            </a:r>
            <a:endParaRPr sz="4707"/>
          </a:p>
          <a:p>
            <a:pPr indent="0" lvl="0" marL="0" rtl="0" algn="ctr">
              <a:spcBef>
                <a:spcPts val="0"/>
              </a:spcBef>
              <a:spcAft>
                <a:spcPts val="0"/>
              </a:spcAft>
              <a:buNone/>
            </a:pPr>
            <a:r>
              <a:t/>
            </a:r>
            <a:endParaRPr sz="4707"/>
          </a:p>
          <a:p>
            <a:pPr indent="-303334" lvl="0" marL="457200" rtl="0" algn="ctr">
              <a:spcBef>
                <a:spcPts val="0"/>
              </a:spcBef>
              <a:spcAft>
                <a:spcPts val="0"/>
              </a:spcAft>
              <a:buSzPct val="100000"/>
              <a:buChar char="●"/>
            </a:pPr>
            <a:r>
              <a:rPr lang="en" sz="4707"/>
              <a:t>I am a little </a:t>
            </a:r>
            <a:r>
              <a:rPr lang="en" sz="4707"/>
              <a:t>knowledgeable</a:t>
            </a:r>
            <a:r>
              <a:rPr lang="en" sz="4707"/>
              <a:t> of stock price trends and </a:t>
            </a:r>
            <a:r>
              <a:rPr lang="en" sz="4707"/>
              <a:t>currently</a:t>
            </a:r>
            <a:r>
              <a:rPr lang="en" sz="4707"/>
              <a:t> pursuing more </a:t>
            </a:r>
            <a:r>
              <a:rPr lang="en" sz="4707"/>
              <a:t>knowledge. </a:t>
            </a:r>
            <a:endParaRPr sz="4707"/>
          </a:p>
          <a:p>
            <a:pPr indent="0" lvl="0" marL="0" rtl="0" algn="ctr">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152400" y="152400"/>
            <a:ext cx="3145475" cy="889075"/>
          </a:xfrm>
          <a:prstGeom prst="rect">
            <a:avLst/>
          </a:prstGeom>
          <a:noFill/>
          <a:ln>
            <a:noFill/>
          </a:ln>
        </p:spPr>
      </p:pic>
      <p:pic>
        <p:nvPicPr>
          <p:cNvPr id="62" name="Google Shape;62;p14"/>
          <p:cNvPicPr preferRelativeResize="0"/>
          <p:nvPr/>
        </p:nvPicPr>
        <p:blipFill>
          <a:blip r:embed="rId4">
            <a:alphaModFix/>
          </a:blip>
          <a:stretch>
            <a:fillRect/>
          </a:stretch>
        </p:blipFill>
        <p:spPr>
          <a:xfrm>
            <a:off x="76200" y="932700"/>
            <a:ext cx="3297875" cy="1734058"/>
          </a:xfrm>
          <a:prstGeom prst="rect">
            <a:avLst/>
          </a:prstGeom>
          <a:noFill/>
          <a:ln>
            <a:noFill/>
          </a:ln>
        </p:spPr>
      </p:pic>
      <p:pic>
        <p:nvPicPr>
          <p:cNvPr id="63" name="Google Shape;63;p14"/>
          <p:cNvPicPr preferRelativeResize="0"/>
          <p:nvPr/>
        </p:nvPicPr>
        <p:blipFill>
          <a:blip r:embed="rId5">
            <a:alphaModFix/>
          </a:blip>
          <a:stretch>
            <a:fillRect/>
          </a:stretch>
        </p:blipFill>
        <p:spPr>
          <a:xfrm>
            <a:off x="5094525" y="932699"/>
            <a:ext cx="3839926" cy="1392175"/>
          </a:xfrm>
          <a:prstGeom prst="rect">
            <a:avLst/>
          </a:prstGeom>
          <a:noFill/>
          <a:ln>
            <a:noFill/>
          </a:ln>
        </p:spPr>
      </p:pic>
      <p:sp>
        <p:nvSpPr>
          <p:cNvPr id="64" name="Google Shape;64;p14"/>
          <p:cNvSpPr txBox="1"/>
          <p:nvPr/>
        </p:nvSpPr>
        <p:spPr>
          <a:xfrm>
            <a:off x="6237525" y="204388"/>
            <a:ext cx="177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t>Krista</a:t>
            </a:r>
            <a:endParaRPr sz="3900"/>
          </a:p>
        </p:txBody>
      </p:sp>
      <p:sp>
        <p:nvSpPr>
          <p:cNvPr id="65" name="Google Shape;65;p14"/>
          <p:cNvSpPr txBox="1"/>
          <p:nvPr/>
        </p:nvSpPr>
        <p:spPr>
          <a:xfrm>
            <a:off x="1067088" y="2456725"/>
            <a:ext cx="1316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t>Kori</a:t>
            </a:r>
            <a:endParaRPr sz="3900"/>
          </a:p>
        </p:txBody>
      </p:sp>
      <p:sp>
        <p:nvSpPr>
          <p:cNvPr id="66" name="Google Shape;66;p14"/>
          <p:cNvSpPr txBox="1"/>
          <p:nvPr/>
        </p:nvSpPr>
        <p:spPr>
          <a:xfrm>
            <a:off x="5248350" y="2757875"/>
            <a:ext cx="3624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sz="3900"/>
              <a:t>Christophe</a:t>
            </a:r>
            <a:endParaRPr sz="3900"/>
          </a:p>
          <a:p>
            <a:pPr indent="-298450" lvl="0" marL="457200" rtl="0" algn="l">
              <a:spcBef>
                <a:spcPts val="0"/>
              </a:spcBef>
              <a:spcAft>
                <a:spcPts val="0"/>
              </a:spcAft>
              <a:buSzPts val="1100"/>
              <a:buChar char="●"/>
            </a:pPr>
            <a:r>
              <a:rPr lang="en" sz="1100"/>
              <a:t>I am employed as an Inventory Specialist and pursuing a career outside of retail</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I’ve always had an interest in learning to program and data analysis but afraid to take that first step until now</a:t>
            </a:r>
            <a:endParaRPr sz="1100"/>
          </a:p>
          <a:p>
            <a:pPr indent="-317500" lvl="0" marL="457200" rtl="0" algn="l">
              <a:spcBef>
                <a:spcPts val="0"/>
              </a:spcBef>
              <a:spcAft>
                <a:spcPts val="0"/>
              </a:spcAft>
              <a:buSzPts val="1400"/>
              <a:buChar char="●"/>
            </a:pPr>
            <a:r>
              <a:rPr lang="en" sz="1100"/>
              <a:t>In regards to my knowledge and understanding of data </a:t>
            </a:r>
            <a:r>
              <a:rPr lang="en" sz="1100"/>
              <a:t>analysis and programming I am a beginner</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Background/History</a:t>
            </a:r>
            <a:endParaRPr/>
          </a:p>
        </p:txBody>
      </p:sp>
      <p:sp>
        <p:nvSpPr>
          <p:cNvPr id="72" name="Google Shape;72;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Background/History</a:t>
            </a:r>
            <a:endParaRPr/>
          </a:p>
        </p:txBody>
      </p:sp>
      <p:sp>
        <p:nvSpPr>
          <p:cNvPr id="78" name="Google Shape;78;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311700" y="225875"/>
            <a:ext cx="8520600" cy="99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 Used</a:t>
            </a:r>
            <a:endParaRPr/>
          </a:p>
        </p:txBody>
      </p:sp>
      <p:sp>
        <p:nvSpPr>
          <p:cNvPr id="84" name="Google Shape;84;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0" y="153638"/>
            <a:ext cx="9067950" cy="4836226"/>
          </a:xfrm>
          <a:prstGeom prst="rect">
            <a:avLst/>
          </a:prstGeom>
          <a:noFill/>
          <a:ln>
            <a:noFill/>
          </a:ln>
        </p:spPr>
      </p:pic>
      <p:sp>
        <p:nvSpPr>
          <p:cNvPr id="90" name="Google Shape;90;p18"/>
          <p:cNvSpPr txBox="1"/>
          <p:nvPr/>
        </p:nvSpPr>
        <p:spPr>
          <a:xfrm>
            <a:off x="256125" y="491075"/>
            <a:ext cx="218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Goldman Sachs (blue)</a:t>
            </a:r>
            <a:endParaRPr/>
          </a:p>
          <a:p>
            <a:pPr indent="0" lvl="0" marL="0" rtl="0" algn="l">
              <a:spcBef>
                <a:spcPts val="0"/>
              </a:spcBef>
              <a:spcAft>
                <a:spcPts val="0"/>
              </a:spcAft>
              <a:buNone/>
            </a:pPr>
            <a:r>
              <a:rPr lang="en"/>
              <a:t>Morgan Stanley (green)</a:t>
            </a:r>
            <a:endParaRPr/>
          </a:p>
          <a:p>
            <a:pPr indent="0" lvl="0" marL="0" rtl="0" algn="l">
              <a:spcBef>
                <a:spcPts val="0"/>
              </a:spcBef>
              <a:spcAft>
                <a:spcPts val="0"/>
              </a:spcAft>
              <a:buNone/>
            </a:pPr>
            <a:r>
              <a:rPr lang="en"/>
              <a:t>Schwab (red)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147484"/>
            <a:ext cx="9024624" cy="48131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0" y="0"/>
            <a:ext cx="9144000" cy="4876723"/>
          </a:xfrm>
          <a:prstGeom prst="rect">
            <a:avLst/>
          </a:prstGeom>
          <a:noFill/>
          <a:ln>
            <a:noFill/>
          </a:ln>
        </p:spPr>
      </p:pic>
      <p:sp>
        <p:nvSpPr>
          <p:cNvPr id="101" name="Google Shape;101;p20"/>
          <p:cNvSpPr txBox="1"/>
          <p:nvPr/>
        </p:nvSpPr>
        <p:spPr>
          <a:xfrm>
            <a:off x="5943600" y="77575"/>
            <a:ext cx="3200400" cy="400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0"/>
              </a:spcAft>
              <a:buNone/>
            </a:pPr>
            <a:r>
              <a:t/>
            </a:r>
            <a:endParaRPr/>
          </a:p>
        </p:txBody>
      </p:sp>
      <p:sp>
        <p:nvSpPr>
          <p:cNvPr id="102" name="Google Shape;102;p20"/>
          <p:cNvSpPr txBox="1"/>
          <p:nvPr/>
        </p:nvSpPr>
        <p:spPr>
          <a:xfrm>
            <a:off x="314250" y="3476275"/>
            <a:ext cx="8515500" cy="658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ctrTitle"/>
          </p:nvPr>
        </p:nvSpPr>
        <p:spPr>
          <a:xfrm>
            <a:off x="799825" y="39025"/>
            <a:ext cx="7640400" cy="119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00">
                <a:solidFill>
                  <a:schemeClr val="dk2"/>
                </a:solidFill>
              </a:rPr>
              <a:t>Forecast prediction for Goldman Sachs</a:t>
            </a:r>
            <a:endParaRPr sz="2800">
              <a:solidFill>
                <a:schemeClr val="dk2"/>
              </a:solidFill>
            </a:endParaRPr>
          </a:p>
          <a:p>
            <a:pPr indent="0" lvl="0" marL="0" rtl="0" algn="l">
              <a:spcBef>
                <a:spcPts val="0"/>
              </a:spcBef>
              <a:spcAft>
                <a:spcPts val="0"/>
              </a:spcAft>
              <a:buNone/>
            </a:pPr>
            <a:r>
              <a:t/>
            </a:r>
            <a:endParaRPr sz="1400"/>
          </a:p>
        </p:txBody>
      </p:sp>
      <p:sp>
        <p:nvSpPr>
          <p:cNvPr id="108" name="Google Shape;108;p21"/>
          <p:cNvSpPr txBox="1"/>
          <p:nvPr>
            <p:ph idx="1" type="subTitle"/>
          </p:nvPr>
        </p:nvSpPr>
        <p:spPr>
          <a:xfrm>
            <a:off x="130050" y="129302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1600"/>
              <a:t>From 2000 until 2010</a:t>
            </a:r>
            <a:endParaRPr sz="1600"/>
          </a:p>
          <a:p>
            <a:pPr indent="0" lvl="0" marL="0" rtl="0" algn="ctr">
              <a:spcBef>
                <a:spcPts val="0"/>
              </a:spcBef>
              <a:spcAft>
                <a:spcPts val="0"/>
              </a:spcAft>
              <a:buNone/>
            </a:pPr>
            <a:r>
              <a:rPr lang="en" sz="1600"/>
              <a:t>It seems the stocks </a:t>
            </a:r>
            <a:endParaRPr sz="1600"/>
          </a:p>
          <a:p>
            <a:pPr indent="0" lvl="0" marL="0" rtl="0" algn="ctr">
              <a:spcBef>
                <a:spcPts val="0"/>
              </a:spcBef>
              <a:spcAft>
                <a:spcPts val="0"/>
              </a:spcAft>
              <a:buNone/>
            </a:pPr>
            <a:r>
              <a:t/>
            </a:r>
            <a:endParaRPr/>
          </a:p>
        </p:txBody>
      </p:sp>
      <p:pic>
        <p:nvPicPr>
          <p:cNvPr id="109" name="Google Shape;109;p21"/>
          <p:cNvPicPr preferRelativeResize="0"/>
          <p:nvPr/>
        </p:nvPicPr>
        <p:blipFill>
          <a:blip r:embed="rId3">
            <a:alphaModFix/>
          </a:blip>
          <a:stretch>
            <a:fillRect/>
          </a:stretch>
        </p:blipFill>
        <p:spPr>
          <a:xfrm>
            <a:off x="208375" y="1892225"/>
            <a:ext cx="5305150" cy="3089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