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445" r:id="rId2"/>
    <p:sldId id="581" r:id="rId3"/>
    <p:sldId id="522" r:id="rId4"/>
    <p:sldId id="558" r:id="rId5"/>
    <p:sldId id="58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5C4D4-69AC-4876-8B53-3F6B705A01F6}" type="doc">
      <dgm:prSet loTypeId="urn:microsoft.com/office/officeart/2005/8/layout/cycle8" loCatId="cycle" qsTypeId="urn:microsoft.com/office/officeart/2005/8/quickstyle/simple1" qsCatId="simple" csTypeId="urn:microsoft.com/office/officeart/2005/8/colors/accent5_2" csCatId="accent5" phldr="1"/>
      <dgm:spPr/>
    </dgm:pt>
    <dgm:pt modelId="{FA3435D5-A078-4C71-AB64-62656DF04746}">
      <dgm:prSet phldrT="[Text]"/>
      <dgm:spPr/>
      <dgm:t>
        <a:bodyPr/>
        <a:lstStyle/>
        <a:p>
          <a:pPr algn="ctr"/>
          <a:r>
            <a:rPr lang="en-US" dirty="0"/>
            <a:t>Application Modernization</a:t>
          </a:r>
        </a:p>
      </dgm:t>
    </dgm:pt>
    <dgm:pt modelId="{ABF0DD7D-54D2-4600-B9B1-DC7BEF3A27D1}" type="parTrans" cxnId="{31827238-3444-44CF-8204-1CA2597A21F5}">
      <dgm:prSet/>
      <dgm:spPr/>
      <dgm:t>
        <a:bodyPr/>
        <a:lstStyle/>
        <a:p>
          <a:endParaRPr lang="en-US"/>
        </a:p>
      </dgm:t>
    </dgm:pt>
    <dgm:pt modelId="{DCED5B47-70AB-4491-9378-9D5F43D86777}" type="sibTrans" cxnId="{31827238-3444-44CF-8204-1CA2597A21F5}">
      <dgm:prSet/>
      <dgm:spPr/>
      <dgm:t>
        <a:bodyPr/>
        <a:lstStyle/>
        <a:p>
          <a:endParaRPr lang="en-US"/>
        </a:p>
      </dgm:t>
    </dgm:pt>
    <dgm:pt modelId="{F9FE758B-8DB1-4B10-96A6-1D239A7500BD}">
      <dgm:prSet phldrT="[Text]"/>
      <dgm:spPr/>
      <dgm:t>
        <a:bodyPr/>
        <a:lstStyle/>
        <a:p>
          <a:r>
            <a:rPr lang="en-US" dirty="0"/>
            <a:t>Internet of Things</a:t>
          </a:r>
        </a:p>
      </dgm:t>
    </dgm:pt>
    <dgm:pt modelId="{14FE77B8-0187-4656-A6B8-DAF9C2D34AEA}" type="parTrans" cxnId="{F1AA580B-A88C-40BE-8204-8D7177A38A7C}">
      <dgm:prSet/>
      <dgm:spPr/>
      <dgm:t>
        <a:bodyPr/>
        <a:lstStyle/>
        <a:p>
          <a:endParaRPr lang="en-US"/>
        </a:p>
      </dgm:t>
    </dgm:pt>
    <dgm:pt modelId="{A4C4E1E3-6E42-454F-8E02-3436A67066C4}" type="sibTrans" cxnId="{F1AA580B-A88C-40BE-8204-8D7177A38A7C}">
      <dgm:prSet/>
      <dgm:spPr/>
      <dgm:t>
        <a:bodyPr/>
        <a:lstStyle/>
        <a:p>
          <a:endParaRPr lang="en-US"/>
        </a:p>
      </dgm:t>
    </dgm:pt>
    <dgm:pt modelId="{6E032AE8-D603-4599-80DD-AB3CEC70EED1}">
      <dgm:prSet phldrT="[Text]"/>
      <dgm:spPr/>
      <dgm:t>
        <a:bodyPr/>
        <a:lstStyle/>
        <a:p>
          <a:r>
            <a:rPr lang="en-US" dirty="0"/>
            <a:t>Advanced Analytics</a:t>
          </a:r>
        </a:p>
      </dgm:t>
    </dgm:pt>
    <dgm:pt modelId="{95F0A3A7-549F-4616-A618-1802E930DD15}" type="parTrans" cxnId="{C702F27C-29A5-4A9B-938E-106B87726A43}">
      <dgm:prSet/>
      <dgm:spPr/>
      <dgm:t>
        <a:bodyPr/>
        <a:lstStyle/>
        <a:p>
          <a:endParaRPr lang="en-US"/>
        </a:p>
      </dgm:t>
    </dgm:pt>
    <dgm:pt modelId="{C126A001-8F10-4368-B4E0-9644CFD1C372}" type="sibTrans" cxnId="{C702F27C-29A5-4A9B-938E-106B87726A43}">
      <dgm:prSet/>
      <dgm:spPr/>
      <dgm:t>
        <a:bodyPr/>
        <a:lstStyle/>
        <a:p>
          <a:endParaRPr lang="en-US"/>
        </a:p>
      </dgm:t>
    </dgm:pt>
    <dgm:pt modelId="{F927BBB3-94C4-4568-8341-BFF95227D84E}">
      <dgm:prSet phldrT="[Text]"/>
      <dgm:spPr/>
      <dgm:t>
        <a:bodyPr/>
        <a:lstStyle/>
        <a:p>
          <a:r>
            <a:rPr lang="en-US" dirty="0"/>
            <a:t>Modern Datacenter</a:t>
          </a:r>
        </a:p>
      </dgm:t>
    </dgm:pt>
    <dgm:pt modelId="{175B2AF6-7E80-483C-8F58-F7B60B8F3EE0}" type="parTrans" cxnId="{EF6052A5-5D79-4CE8-9244-4B121B523A32}">
      <dgm:prSet/>
      <dgm:spPr/>
      <dgm:t>
        <a:bodyPr/>
        <a:lstStyle/>
        <a:p>
          <a:endParaRPr lang="en-US"/>
        </a:p>
      </dgm:t>
    </dgm:pt>
    <dgm:pt modelId="{4CDED588-3FB7-41B1-A53B-0AAEF54FA956}" type="sibTrans" cxnId="{EF6052A5-5D79-4CE8-9244-4B121B523A32}">
      <dgm:prSet/>
      <dgm:spPr/>
      <dgm:t>
        <a:bodyPr/>
        <a:lstStyle/>
        <a:p>
          <a:endParaRPr lang="en-US"/>
        </a:p>
      </dgm:t>
    </dgm:pt>
    <dgm:pt modelId="{E658A475-B2FA-40D3-9F9C-4E73F731016B}" type="pres">
      <dgm:prSet presAssocID="{A625C4D4-69AC-4876-8B53-3F6B705A01F6}" presName="compositeShape" presStyleCnt="0">
        <dgm:presLayoutVars>
          <dgm:chMax val="7"/>
          <dgm:dir/>
          <dgm:resizeHandles val="exact"/>
        </dgm:presLayoutVars>
      </dgm:prSet>
      <dgm:spPr/>
    </dgm:pt>
    <dgm:pt modelId="{F1856C97-34F2-4B61-896F-5B6E11B8C24A}" type="pres">
      <dgm:prSet presAssocID="{A625C4D4-69AC-4876-8B53-3F6B705A01F6}" presName="wedge1" presStyleLbl="node1" presStyleIdx="0" presStyleCnt="4"/>
      <dgm:spPr/>
    </dgm:pt>
    <dgm:pt modelId="{0283DBAE-72A4-41D1-8BE5-CE174503B8F7}" type="pres">
      <dgm:prSet presAssocID="{A625C4D4-69AC-4876-8B53-3F6B705A01F6}" presName="dummy1a" presStyleCnt="0"/>
      <dgm:spPr/>
    </dgm:pt>
    <dgm:pt modelId="{39340F88-1E10-44B9-AB7E-9BBBA9B063F3}" type="pres">
      <dgm:prSet presAssocID="{A625C4D4-69AC-4876-8B53-3F6B705A01F6}" presName="dummy1b" presStyleCnt="0"/>
      <dgm:spPr/>
    </dgm:pt>
    <dgm:pt modelId="{9DBCB08B-BA8A-4AE3-9291-D76C44C6EF4B}" type="pres">
      <dgm:prSet presAssocID="{A625C4D4-69AC-4876-8B53-3F6B705A01F6}" presName="wedge1Tx" presStyleLbl="node1" presStyleIdx="0" presStyleCnt="4">
        <dgm:presLayoutVars>
          <dgm:chMax val="0"/>
          <dgm:chPref val="0"/>
          <dgm:bulletEnabled val="1"/>
        </dgm:presLayoutVars>
      </dgm:prSet>
      <dgm:spPr/>
    </dgm:pt>
    <dgm:pt modelId="{D29E15E8-1113-4ED0-8357-0A08B5AAF288}" type="pres">
      <dgm:prSet presAssocID="{A625C4D4-69AC-4876-8B53-3F6B705A01F6}" presName="wedge2" presStyleLbl="node1" presStyleIdx="1" presStyleCnt="4"/>
      <dgm:spPr/>
    </dgm:pt>
    <dgm:pt modelId="{6D5050BA-BBC7-4AAF-81A3-4FAEC9729760}" type="pres">
      <dgm:prSet presAssocID="{A625C4D4-69AC-4876-8B53-3F6B705A01F6}" presName="dummy2a" presStyleCnt="0"/>
      <dgm:spPr/>
    </dgm:pt>
    <dgm:pt modelId="{188CBC14-C06F-4D93-8596-F53CD5C1628B}" type="pres">
      <dgm:prSet presAssocID="{A625C4D4-69AC-4876-8B53-3F6B705A01F6}" presName="dummy2b" presStyleCnt="0"/>
      <dgm:spPr/>
    </dgm:pt>
    <dgm:pt modelId="{39F39253-01B1-453C-B6EA-7C7D7C9C12A4}" type="pres">
      <dgm:prSet presAssocID="{A625C4D4-69AC-4876-8B53-3F6B705A01F6}" presName="wedge2Tx" presStyleLbl="node1" presStyleIdx="1" presStyleCnt="4">
        <dgm:presLayoutVars>
          <dgm:chMax val="0"/>
          <dgm:chPref val="0"/>
          <dgm:bulletEnabled val="1"/>
        </dgm:presLayoutVars>
      </dgm:prSet>
      <dgm:spPr/>
    </dgm:pt>
    <dgm:pt modelId="{2F1F4998-7729-41DB-B6E3-A73BB46B0DC9}" type="pres">
      <dgm:prSet presAssocID="{A625C4D4-69AC-4876-8B53-3F6B705A01F6}" presName="wedge3" presStyleLbl="node1" presStyleIdx="2" presStyleCnt="4"/>
      <dgm:spPr/>
    </dgm:pt>
    <dgm:pt modelId="{A60B0D3A-9C0D-4C94-8CFA-33A789B83156}" type="pres">
      <dgm:prSet presAssocID="{A625C4D4-69AC-4876-8B53-3F6B705A01F6}" presName="dummy3a" presStyleCnt="0"/>
      <dgm:spPr/>
    </dgm:pt>
    <dgm:pt modelId="{CC485250-0663-4ADB-850B-BFFE68DF6216}" type="pres">
      <dgm:prSet presAssocID="{A625C4D4-69AC-4876-8B53-3F6B705A01F6}" presName="dummy3b" presStyleCnt="0"/>
      <dgm:spPr/>
    </dgm:pt>
    <dgm:pt modelId="{F7AFC7F0-2745-4B5F-95D7-0272735CAB9C}" type="pres">
      <dgm:prSet presAssocID="{A625C4D4-69AC-4876-8B53-3F6B705A01F6}" presName="wedge3Tx" presStyleLbl="node1" presStyleIdx="2" presStyleCnt="4">
        <dgm:presLayoutVars>
          <dgm:chMax val="0"/>
          <dgm:chPref val="0"/>
          <dgm:bulletEnabled val="1"/>
        </dgm:presLayoutVars>
      </dgm:prSet>
      <dgm:spPr/>
    </dgm:pt>
    <dgm:pt modelId="{AA45278D-1E93-4ADE-B1A1-FFF7DF8F5B1A}" type="pres">
      <dgm:prSet presAssocID="{A625C4D4-69AC-4876-8B53-3F6B705A01F6}" presName="wedge4" presStyleLbl="node1" presStyleIdx="3" presStyleCnt="4"/>
      <dgm:spPr/>
    </dgm:pt>
    <dgm:pt modelId="{C001F891-D47C-4543-9D72-98D9D980C8E9}" type="pres">
      <dgm:prSet presAssocID="{A625C4D4-69AC-4876-8B53-3F6B705A01F6}" presName="dummy4a" presStyleCnt="0"/>
      <dgm:spPr/>
    </dgm:pt>
    <dgm:pt modelId="{FEC1F11F-D14E-4959-8FCA-149276999029}" type="pres">
      <dgm:prSet presAssocID="{A625C4D4-69AC-4876-8B53-3F6B705A01F6}" presName="dummy4b" presStyleCnt="0"/>
      <dgm:spPr/>
    </dgm:pt>
    <dgm:pt modelId="{5C8F9A83-7EDC-4D7B-92F1-C5854D55C7F5}" type="pres">
      <dgm:prSet presAssocID="{A625C4D4-69AC-4876-8B53-3F6B705A01F6}" presName="wedge4Tx" presStyleLbl="node1" presStyleIdx="3" presStyleCnt="4">
        <dgm:presLayoutVars>
          <dgm:chMax val="0"/>
          <dgm:chPref val="0"/>
          <dgm:bulletEnabled val="1"/>
        </dgm:presLayoutVars>
      </dgm:prSet>
      <dgm:spPr/>
    </dgm:pt>
    <dgm:pt modelId="{29119AEA-D1C2-4823-AEEE-31FB5FE551CE}" type="pres">
      <dgm:prSet presAssocID="{DCED5B47-70AB-4491-9378-9D5F43D86777}" presName="arrowWedge1" presStyleLbl="fgSibTrans2D1" presStyleIdx="0" presStyleCnt="4"/>
      <dgm:spPr/>
    </dgm:pt>
    <dgm:pt modelId="{7AB34143-098D-437D-884F-65B2B7BD1474}" type="pres">
      <dgm:prSet presAssocID="{A4C4E1E3-6E42-454F-8E02-3436A67066C4}" presName="arrowWedge2" presStyleLbl="fgSibTrans2D1" presStyleIdx="1" presStyleCnt="4"/>
      <dgm:spPr/>
    </dgm:pt>
    <dgm:pt modelId="{E1E267D2-BC6A-4156-A4B7-78E58443733F}" type="pres">
      <dgm:prSet presAssocID="{C126A001-8F10-4368-B4E0-9644CFD1C372}" presName="arrowWedge3" presStyleLbl="fgSibTrans2D1" presStyleIdx="2" presStyleCnt="4"/>
      <dgm:spPr/>
    </dgm:pt>
    <dgm:pt modelId="{717EB90F-55EF-42A4-B80E-939DADA37495}" type="pres">
      <dgm:prSet presAssocID="{4CDED588-3FB7-41B1-A53B-0AAEF54FA956}" presName="arrowWedge4" presStyleLbl="fgSibTrans2D1" presStyleIdx="3" presStyleCnt="4"/>
      <dgm:spPr/>
    </dgm:pt>
  </dgm:ptLst>
  <dgm:cxnLst>
    <dgm:cxn modelId="{F1AA580B-A88C-40BE-8204-8D7177A38A7C}" srcId="{A625C4D4-69AC-4876-8B53-3F6B705A01F6}" destId="{F9FE758B-8DB1-4B10-96A6-1D239A7500BD}" srcOrd="1" destOrd="0" parTransId="{14FE77B8-0187-4656-A6B8-DAF9C2D34AEA}" sibTransId="{A4C4E1E3-6E42-454F-8E02-3436A67066C4}"/>
    <dgm:cxn modelId="{31827238-3444-44CF-8204-1CA2597A21F5}" srcId="{A625C4D4-69AC-4876-8B53-3F6B705A01F6}" destId="{FA3435D5-A078-4C71-AB64-62656DF04746}" srcOrd="0" destOrd="0" parTransId="{ABF0DD7D-54D2-4600-B9B1-DC7BEF3A27D1}" sibTransId="{DCED5B47-70AB-4491-9378-9D5F43D86777}"/>
    <dgm:cxn modelId="{C702F27C-29A5-4A9B-938E-106B87726A43}" srcId="{A625C4D4-69AC-4876-8B53-3F6B705A01F6}" destId="{6E032AE8-D603-4599-80DD-AB3CEC70EED1}" srcOrd="2" destOrd="0" parTransId="{95F0A3A7-549F-4616-A618-1802E930DD15}" sibTransId="{C126A001-8F10-4368-B4E0-9644CFD1C372}"/>
    <dgm:cxn modelId="{B96BB17E-8439-4081-9860-BAE00B3B33CF}" type="presOf" srcId="{6E032AE8-D603-4599-80DD-AB3CEC70EED1}" destId="{2F1F4998-7729-41DB-B6E3-A73BB46B0DC9}" srcOrd="0" destOrd="0" presId="urn:microsoft.com/office/officeart/2005/8/layout/cycle8"/>
    <dgm:cxn modelId="{761D2499-7F7E-4159-BAEA-9A11E8913290}" type="presOf" srcId="{F9FE758B-8DB1-4B10-96A6-1D239A7500BD}" destId="{D29E15E8-1113-4ED0-8357-0A08B5AAF288}" srcOrd="0" destOrd="0" presId="urn:microsoft.com/office/officeart/2005/8/layout/cycle8"/>
    <dgm:cxn modelId="{0167DB9D-8187-43C5-B0DB-B632E87F477B}" type="presOf" srcId="{F927BBB3-94C4-4568-8341-BFF95227D84E}" destId="{AA45278D-1E93-4ADE-B1A1-FFF7DF8F5B1A}" srcOrd="0" destOrd="0" presId="urn:microsoft.com/office/officeart/2005/8/layout/cycle8"/>
    <dgm:cxn modelId="{EF6052A5-5D79-4CE8-9244-4B121B523A32}" srcId="{A625C4D4-69AC-4876-8B53-3F6B705A01F6}" destId="{F927BBB3-94C4-4568-8341-BFF95227D84E}" srcOrd="3" destOrd="0" parTransId="{175B2AF6-7E80-483C-8F58-F7B60B8F3EE0}" sibTransId="{4CDED588-3FB7-41B1-A53B-0AAEF54FA956}"/>
    <dgm:cxn modelId="{288824A9-BE20-4D12-B492-E50B76C98669}" type="presOf" srcId="{6E032AE8-D603-4599-80DD-AB3CEC70EED1}" destId="{F7AFC7F0-2745-4B5F-95D7-0272735CAB9C}" srcOrd="1" destOrd="0" presId="urn:microsoft.com/office/officeart/2005/8/layout/cycle8"/>
    <dgm:cxn modelId="{29B636CC-17B4-42EE-AB5A-289F56A59E7F}" type="presOf" srcId="{F9FE758B-8DB1-4B10-96A6-1D239A7500BD}" destId="{39F39253-01B1-453C-B6EA-7C7D7C9C12A4}" srcOrd="1" destOrd="0" presId="urn:microsoft.com/office/officeart/2005/8/layout/cycle8"/>
    <dgm:cxn modelId="{33A80BD5-D429-4937-9A81-65D1E5FB2CB3}" type="presOf" srcId="{FA3435D5-A078-4C71-AB64-62656DF04746}" destId="{9DBCB08B-BA8A-4AE3-9291-D76C44C6EF4B}" srcOrd="1" destOrd="0" presId="urn:microsoft.com/office/officeart/2005/8/layout/cycle8"/>
    <dgm:cxn modelId="{CCD5AFDA-A96B-4D6D-9169-02730303D6BE}" type="presOf" srcId="{FA3435D5-A078-4C71-AB64-62656DF04746}" destId="{F1856C97-34F2-4B61-896F-5B6E11B8C24A}" srcOrd="0" destOrd="0" presId="urn:microsoft.com/office/officeart/2005/8/layout/cycle8"/>
    <dgm:cxn modelId="{A2F6EDDC-EAD2-434B-9E27-37086FE0E22C}" type="presOf" srcId="{F927BBB3-94C4-4568-8341-BFF95227D84E}" destId="{5C8F9A83-7EDC-4D7B-92F1-C5854D55C7F5}" srcOrd="1" destOrd="0" presId="urn:microsoft.com/office/officeart/2005/8/layout/cycle8"/>
    <dgm:cxn modelId="{AD06A4F1-8DFB-40BD-A190-D55C7318CEFE}" type="presOf" srcId="{A625C4D4-69AC-4876-8B53-3F6B705A01F6}" destId="{E658A475-B2FA-40D3-9F9C-4E73F731016B}" srcOrd="0" destOrd="0" presId="urn:microsoft.com/office/officeart/2005/8/layout/cycle8"/>
    <dgm:cxn modelId="{CB74F059-44A5-41E8-8793-2E0FF0050FBC}" type="presParOf" srcId="{E658A475-B2FA-40D3-9F9C-4E73F731016B}" destId="{F1856C97-34F2-4B61-896F-5B6E11B8C24A}" srcOrd="0" destOrd="0" presId="urn:microsoft.com/office/officeart/2005/8/layout/cycle8"/>
    <dgm:cxn modelId="{8CE31A7D-6E7E-491D-AC71-200EDB152887}" type="presParOf" srcId="{E658A475-B2FA-40D3-9F9C-4E73F731016B}" destId="{0283DBAE-72A4-41D1-8BE5-CE174503B8F7}" srcOrd="1" destOrd="0" presId="urn:microsoft.com/office/officeart/2005/8/layout/cycle8"/>
    <dgm:cxn modelId="{96A702C7-3005-47E1-BA21-1F53A3233915}" type="presParOf" srcId="{E658A475-B2FA-40D3-9F9C-4E73F731016B}" destId="{39340F88-1E10-44B9-AB7E-9BBBA9B063F3}" srcOrd="2" destOrd="0" presId="urn:microsoft.com/office/officeart/2005/8/layout/cycle8"/>
    <dgm:cxn modelId="{6BC7ADD8-46D4-44B7-A21B-DB6D21E2B970}" type="presParOf" srcId="{E658A475-B2FA-40D3-9F9C-4E73F731016B}" destId="{9DBCB08B-BA8A-4AE3-9291-D76C44C6EF4B}" srcOrd="3" destOrd="0" presId="urn:microsoft.com/office/officeart/2005/8/layout/cycle8"/>
    <dgm:cxn modelId="{93D0FE42-237B-4BFA-A22E-1A0FADC7DB7C}" type="presParOf" srcId="{E658A475-B2FA-40D3-9F9C-4E73F731016B}" destId="{D29E15E8-1113-4ED0-8357-0A08B5AAF288}" srcOrd="4" destOrd="0" presId="urn:microsoft.com/office/officeart/2005/8/layout/cycle8"/>
    <dgm:cxn modelId="{4DCA6208-95A9-4FB9-8F76-EA99FDEE2784}" type="presParOf" srcId="{E658A475-B2FA-40D3-9F9C-4E73F731016B}" destId="{6D5050BA-BBC7-4AAF-81A3-4FAEC9729760}" srcOrd="5" destOrd="0" presId="urn:microsoft.com/office/officeart/2005/8/layout/cycle8"/>
    <dgm:cxn modelId="{989E1088-1806-4BB9-A4FA-7678C4A846EC}" type="presParOf" srcId="{E658A475-B2FA-40D3-9F9C-4E73F731016B}" destId="{188CBC14-C06F-4D93-8596-F53CD5C1628B}" srcOrd="6" destOrd="0" presId="urn:microsoft.com/office/officeart/2005/8/layout/cycle8"/>
    <dgm:cxn modelId="{BB6C23CA-0173-40F4-A1CA-65E14CF36EB4}" type="presParOf" srcId="{E658A475-B2FA-40D3-9F9C-4E73F731016B}" destId="{39F39253-01B1-453C-B6EA-7C7D7C9C12A4}" srcOrd="7" destOrd="0" presId="urn:microsoft.com/office/officeart/2005/8/layout/cycle8"/>
    <dgm:cxn modelId="{FA839F42-E08B-478B-96AD-CC7810BD9EAE}" type="presParOf" srcId="{E658A475-B2FA-40D3-9F9C-4E73F731016B}" destId="{2F1F4998-7729-41DB-B6E3-A73BB46B0DC9}" srcOrd="8" destOrd="0" presId="urn:microsoft.com/office/officeart/2005/8/layout/cycle8"/>
    <dgm:cxn modelId="{E6F84083-8EAF-450C-AD5B-34DDC1A18E22}" type="presParOf" srcId="{E658A475-B2FA-40D3-9F9C-4E73F731016B}" destId="{A60B0D3A-9C0D-4C94-8CFA-33A789B83156}" srcOrd="9" destOrd="0" presId="urn:microsoft.com/office/officeart/2005/8/layout/cycle8"/>
    <dgm:cxn modelId="{89E02489-85EA-4951-BF5C-1CCAC24EE298}" type="presParOf" srcId="{E658A475-B2FA-40D3-9F9C-4E73F731016B}" destId="{CC485250-0663-4ADB-850B-BFFE68DF6216}" srcOrd="10" destOrd="0" presId="urn:microsoft.com/office/officeart/2005/8/layout/cycle8"/>
    <dgm:cxn modelId="{4AD9DFF2-57E1-485D-A85E-1C0D852C096A}" type="presParOf" srcId="{E658A475-B2FA-40D3-9F9C-4E73F731016B}" destId="{F7AFC7F0-2745-4B5F-95D7-0272735CAB9C}" srcOrd="11" destOrd="0" presId="urn:microsoft.com/office/officeart/2005/8/layout/cycle8"/>
    <dgm:cxn modelId="{30731329-2DCD-4D37-9580-A2D9CC2C53A5}" type="presParOf" srcId="{E658A475-B2FA-40D3-9F9C-4E73F731016B}" destId="{AA45278D-1E93-4ADE-B1A1-FFF7DF8F5B1A}" srcOrd="12" destOrd="0" presId="urn:microsoft.com/office/officeart/2005/8/layout/cycle8"/>
    <dgm:cxn modelId="{A4E26C2E-E197-42EA-8C82-ED2F075D8851}" type="presParOf" srcId="{E658A475-B2FA-40D3-9F9C-4E73F731016B}" destId="{C001F891-D47C-4543-9D72-98D9D980C8E9}" srcOrd="13" destOrd="0" presId="urn:microsoft.com/office/officeart/2005/8/layout/cycle8"/>
    <dgm:cxn modelId="{E432A240-E36E-4A24-84DD-5DC05F8F7689}" type="presParOf" srcId="{E658A475-B2FA-40D3-9F9C-4E73F731016B}" destId="{FEC1F11F-D14E-4959-8FCA-149276999029}" srcOrd="14" destOrd="0" presId="urn:microsoft.com/office/officeart/2005/8/layout/cycle8"/>
    <dgm:cxn modelId="{099CE199-A115-486C-A3D4-3579F5A437EB}" type="presParOf" srcId="{E658A475-B2FA-40D3-9F9C-4E73F731016B}" destId="{5C8F9A83-7EDC-4D7B-92F1-C5854D55C7F5}" srcOrd="15" destOrd="0" presId="urn:microsoft.com/office/officeart/2005/8/layout/cycle8"/>
    <dgm:cxn modelId="{0B900004-CBC0-42D4-B351-A1A8A17069F1}" type="presParOf" srcId="{E658A475-B2FA-40D3-9F9C-4E73F731016B}" destId="{29119AEA-D1C2-4823-AEEE-31FB5FE551CE}" srcOrd="16" destOrd="0" presId="urn:microsoft.com/office/officeart/2005/8/layout/cycle8"/>
    <dgm:cxn modelId="{F0F8D869-7F09-433F-A463-949A9A9949B9}" type="presParOf" srcId="{E658A475-B2FA-40D3-9F9C-4E73F731016B}" destId="{7AB34143-098D-437D-884F-65B2B7BD1474}" srcOrd="17" destOrd="0" presId="urn:microsoft.com/office/officeart/2005/8/layout/cycle8"/>
    <dgm:cxn modelId="{AC4C61E3-4614-4FA7-A51E-61932AB49C41}" type="presParOf" srcId="{E658A475-B2FA-40D3-9F9C-4E73F731016B}" destId="{E1E267D2-BC6A-4156-A4B7-78E58443733F}" srcOrd="18" destOrd="0" presId="urn:microsoft.com/office/officeart/2005/8/layout/cycle8"/>
    <dgm:cxn modelId="{1377751B-899B-49DA-BFCF-1CA3CEB53272}" type="presParOf" srcId="{E658A475-B2FA-40D3-9F9C-4E73F731016B}" destId="{717EB90F-55EF-42A4-B80E-939DADA37495}"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56C97-34F2-4B61-896F-5B6E11B8C24A}">
      <dsp:nvSpPr>
        <dsp:cNvPr id="0" name=""/>
        <dsp:cNvSpPr/>
      </dsp:nvSpPr>
      <dsp:spPr>
        <a:xfrm>
          <a:off x="1652343" y="293324"/>
          <a:ext cx="3968330" cy="3968330"/>
        </a:xfrm>
        <a:prstGeom prst="pie">
          <a:avLst>
            <a:gd name="adj1" fmla="val 16200000"/>
            <a:gd name="adj2" fmla="val 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Application Modernization</a:t>
          </a:r>
        </a:p>
      </dsp:txBody>
      <dsp:txXfrm>
        <a:off x="3758865" y="1115808"/>
        <a:ext cx="1464502" cy="1086566"/>
      </dsp:txXfrm>
    </dsp:sp>
    <dsp:sp modelId="{D29E15E8-1113-4ED0-8357-0A08B5AAF288}">
      <dsp:nvSpPr>
        <dsp:cNvPr id="0" name=""/>
        <dsp:cNvSpPr/>
      </dsp:nvSpPr>
      <dsp:spPr>
        <a:xfrm>
          <a:off x="1652343" y="426547"/>
          <a:ext cx="3968330" cy="3968330"/>
        </a:xfrm>
        <a:prstGeom prst="pie">
          <a:avLst>
            <a:gd name="adj1" fmla="val 0"/>
            <a:gd name="adj2" fmla="val 54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Internet of Things</a:t>
          </a:r>
        </a:p>
      </dsp:txBody>
      <dsp:txXfrm>
        <a:off x="3758865" y="2485827"/>
        <a:ext cx="1464502" cy="1086566"/>
      </dsp:txXfrm>
    </dsp:sp>
    <dsp:sp modelId="{2F1F4998-7729-41DB-B6E3-A73BB46B0DC9}">
      <dsp:nvSpPr>
        <dsp:cNvPr id="0" name=""/>
        <dsp:cNvSpPr/>
      </dsp:nvSpPr>
      <dsp:spPr>
        <a:xfrm>
          <a:off x="1519120" y="426547"/>
          <a:ext cx="3968330" cy="3968330"/>
        </a:xfrm>
        <a:prstGeom prst="pie">
          <a:avLst>
            <a:gd name="adj1" fmla="val 5400000"/>
            <a:gd name="adj2" fmla="val 108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Advanced Analytics</a:t>
          </a:r>
        </a:p>
      </dsp:txBody>
      <dsp:txXfrm>
        <a:off x="1916426" y="2485827"/>
        <a:ext cx="1464502" cy="1086566"/>
      </dsp:txXfrm>
    </dsp:sp>
    <dsp:sp modelId="{AA45278D-1E93-4ADE-B1A1-FFF7DF8F5B1A}">
      <dsp:nvSpPr>
        <dsp:cNvPr id="0" name=""/>
        <dsp:cNvSpPr/>
      </dsp:nvSpPr>
      <dsp:spPr>
        <a:xfrm>
          <a:off x="1519120" y="293324"/>
          <a:ext cx="3968330" cy="3968330"/>
        </a:xfrm>
        <a:prstGeom prst="pie">
          <a:avLst>
            <a:gd name="adj1" fmla="val 108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Modern Datacenter</a:t>
          </a:r>
        </a:p>
      </dsp:txBody>
      <dsp:txXfrm>
        <a:off x="1916426" y="1115808"/>
        <a:ext cx="1464502" cy="1086566"/>
      </dsp:txXfrm>
    </dsp:sp>
    <dsp:sp modelId="{29119AEA-D1C2-4823-AEEE-31FB5FE551CE}">
      <dsp:nvSpPr>
        <dsp:cNvPr id="0" name=""/>
        <dsp:cNvSpPr/>
      </dsp:nvSpPr>
      <dsp:spPr>
        <a:xfrm>
          <a:off x="1406684" y="47666"/>
          <a:ext cx="4459647" cy="4459647"/>
        </a:xfrm>
        <a:prstGeom prst="circularArrow">
          <a:avLst>
            <a:gd name="adj1" fmla="val 5085"/>
            <a:gd name="adj2" fmla="val 327528"/>
            <a:gd name="adj3" fmla="val 21272472"/>
            <a:gd name="adj4" fmla="val 16200000"/>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B34143-098D-437D-884F-65B2B7BD1474}">
      <dsp:nvSpPr>
        <dsp:cNvPr id="0" name=""/>
        <dsp:cNvSpPr/>
      </dsp:nvSpPr>
      <dsp:spPr>
        <a:xfrm>
          <a:off x="1406684" y="180888"/>
          <a:ext cx="4459647" cy="4459647"/>
        </a:xfrm>
        <a:prstGeom prst="circularArrow">
          <a:avLst>
            <a:gd name="adj1" fmla="val 5085"/>
            <a:gd name="adj2" fmla="val 327528"/>
            <a:gd name="adj3" fmla="val 5072472"/>
            <a:gd name="adj4" fmla="val 0"/>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E267D2-BC6A-4156-A4B7-78E58443733F}">
      <dsp:nvSpPr>
        <dsp:cNvPr id="0" name=""/>
        <dsp:cNvSpPr/>
      </dsp:nvSpPr>
      <dsp:spPr>
        <a:xfrm>
          <a:off x="1273462" y="180888"/>
          <a:ext cx="4459647" cy="4459647"/>
        </a:xfrm>
        <a:prstGeom prst="circularArrow">
          <a:avLst>
            <a:gd name="adj1" fmla="val 5085"/>
            <a:gd name="adj2" fmla="val 327528"/>
            <a:gd name="adj3" fmla="val 10472472"/>
            <a:gd name="adj4" fmla="val 5400000"/>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7EB90F-55EF-42A4-B80E-939DADA37495}">
      <dsp:nvSpPr>
        <dsp:cNvPr id="0" name=""/>
        <dsp:cNvSpPr/>
      </dsp:nvSpPr>
      <dsp:spPr>
        <a:xfrm>
          <a:off x="1273462" y="47666"/>
          <a:ext cx="4459647" cy="4459647"/>
        </a:xfrm>
        <a:prstGeom prst="circularArrow">
          <a:avLst>
            <a:gd name="adj1" fmla="val 5085"/>
            <a:gd name="adj2" fmla="val 327528"/>
            <a:gd name="adj3" fmla="val 15872472"/>
            <a:gd name="adj4" fmla="val 10800000"/>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AEBB3-D0CD-465E-96DB-338620DB7A46}" type="datetimeFigureOut">
              <a:rPr lang="en-US" smtClean="0"/>
              <a:t>9/25/2018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3DBD3-CE26-492A-973F-B273604ECA73}" type="slidenum">
              <a:rPr lang="en-US" smtClean="0"/>
              <a:t>‹#›</a:t>
            </a:fld>
            <a:endParaRPr lang="en-US"/>
          </a:p>
        </p:txBody>
      </p:sp>
    </p:spTree>
    <p:extLst>
      <p:ext uri="{BB962C8B-B14F-4D97-AF65-F5344CB8AC3E}">
        <p14:creationId xmlns:p14="http://schemas.microsoft.com/office/powerpoint/2010/main" val="232406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07DFEE-27F3-4680-A828-F1AD76312123}" type="slidenum">
              <a:rPr lang="en-US" smtClean="0"/>
              <a:t>1</a:t>
            </a:fld>
            <a:endParaRPr lang="en-US"/>
          </a:p>
        </p:txBody>
      </p:sp>
    </p:spTree>
    <p:extLst>
      <p:ext uri="{BB962C8B-B14F-4D97-AF65-F5344CB8AC3E}">
        <p14:creationId xmlns:p14="http://schemas.microsoft.com/office/powerpoint/2010/main" val="83035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07DFEE-27F3-4680-A828-F1AD76312123}" type="slidenum">
              <a:rPr lang="en-US" smtClean="0"/>
              <a:t>2</a:t>
            </a:fld>
            <a:endParaRPr lang="en-US"/>
          </a:p>
        </p:txBody>
      </p:sp>
    </p:spTree>
    <p:extLst>
      <p:ext uri="{BB962C8B-B14F-4D97-AF65-F5344CB8AC3E}">
        <p14:creationId xmlns:p14="http://schemas.microsoft.com/office/powerpoint/2010/main" val="3363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07DFEE-27F3-4680-A828-F1AD76312123}" type="slidenum">
              <a:rPr lang="en-US" smtClean="0"/>
              <a:t>3</a:t>
            </a:fld>
            <a:endParaRPr lang="en-US"/>
          </a:p>
        </p:txBody>
      </p:sp>
    </p:spTree>
    <p:extLst>
      <p:ext uri="{BB962C8B-B14F-4D97-AF65-F5344CB8AC3E}">
        <p14:creationId xmlns:p14="http://schemas.microsoft.com/office/powerpoint/2010/main" val="183680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Attunix we break down our offerings into 5 key areas. </a:t>
            </a:r>
          </a:p>
          <a:p>
            <a:r>
              <a:rPr lang="en-US" sz="1200" b="0" i="0" u="none" strike="noStrike" kern="1200" baseline="0" dirty="0">
                <a:solidFill>
                  <a:schemeClr val="tx1"/>
                </a:solidFill>
                <a:latin typeface="+mn-lt"/>
                <a:ea typeface="+mn-ea"/>
                <a:cs typeface="+mn-cs"/>
              </a:rPr>
              <a:t>10 years ago we started off doing App Modernization on Azure, which lead to Development, Machine Learning and IOT.</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We then added Advanced Analytics, EDW, Big Data and SQL migrations to our practice.</a:t>
            </a:r>
          </a:p>
          <a:p>
            <a:r>
              <a:rPr lang="en-US" sz="1200" b="0" i="0" u="none" strike="noStrike" kern="1200" baseline="0" dirty="0">
                <a:solidFill>
                  <a:schemeClr val="tx1"/>
                </a:solidFill>
                <a:latin typeface="+mn-lt"/>
                <a:ea typeface="+mn-ea"/>
                <a:cs typeface="+mn-cs"/>
              </a:rPr>
              <a:t>More recently we added Modern Data Center to our portfolio of offerings. </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The point here is that we cover a lot of ground – Traditionally partners would be brought in for a specific workload, </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BUT what if your customer wants a front and PaaS solution which connects to a backend IaaS solution and you need to incorporate security along the way? Which partner do you bring in for that? </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This is why Radian chose Attunix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Attunix is your trusted cloud advisor. We take a business-first approach to your cloud journey that directly maps to your goals and accentuates what makes your business unique. Get more from your operations with solutions that bring your vision to life.</a:t>
            </a:r>
          </a:p>
          <a:p>
            <a:r>
              <a:rPr lang="en-US" sz="1200" b="1" i="1" u="none" strike="noStrike" kern="1200" baseline="0" dirty="0">
                <a:solidFill>
                  <a:schemeClr val="tx1"/>
                </a:solidFill>
                <a:latin typeface="+mn-lt"/>
                <a:ea typeface="+mn-ea"/>
                <a:cs typeface="+mn-cs"/>
              </a:rPr>
              <a:t>PULL US IN AT THE ACCOUNT LEVEL FOR A DEEPER &amp; BROADER ENGAGEMENT AND HIGHER CONSUMPTION (EXAMPLE KORN FERRY)</a:t>
            </a:r>
          </a:p>
        </p:txBody>
      </p:sp>
      <p:sp>
        <p:nvSpPr>
          <p:cNvPr id="4" name="Slide Number Placeholder 3"/>
          <p:cNvSpPr>
            <a:spLocks noGrp="1"/>
          </p:cNvSpPr>
          <p:nvPr>
            <p:ph type="sldNum" sz="quarter" idx="10"/>
          </p:nvPr>
        </p:nvSpPr>
        <p:spPr/>
        <p:txBody>
          <a:bodyPr/>
          <a:lstStyle/>
          <a:p>
            <a:fld id="{9107DFEE-27F3-4680-A828-F1AD76312123}" type="slidenum">
              <a:rPr lang="en-US" smtClean="0"/>
              <a:t>4</a:t>
            </a:fld>
            <a:endParaRPr lang="en-US"/>
          </a:p>
        </p:txBody>
      </p:sp>
    </p:spTree>
    <p:extLst>
      <p:ext uri="{BB962C8B-B14F-4D97-AF65-F5344CB8AC3E}">
        <p14:creationId xmlns:p14="http://schemas.microsoft.com/office/powerpoint/2010/main" val="304489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6B549-DD33-4E69-BA3F-AA129120DD23}" type="slidenum">
              <a:rPr lang="en-US" smtClean="0"/>
              <a:t>5</a:t>
            </a:fld>
            <a:endParaRPr lang="en-US"/>
          </a:p>
        </p:txBody>
      </p:sp>
    </p:spTree>
    <p:extLst>
      <p:ext uri="{BB962C8B-B14F-4D97-AF65-F5344CB8AC3E}">
        <p14:creationId xmlns:p14="http://schemas.microsoft.com/office/powerpoint/2010/main" val="137717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1678-02A7-4CBB-A43D-F2A5C60AF0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6F0577-1B3C-4552-BD60-D9B87B0E3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FAE6D4-1940-44AD-AE6B-B252A5F8418D}"/>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5" name="Footer Placeholder 4">
            <a:extLst>
              <a:ext uri="{FF2B5EF4-FFF2-40B4-BE49-F238E27FC236}">
                <a16:creationId xmlns:a16="http://schemas.microsoft.com/office/drawing/2014/main" id="{EBBCA9C5-037C-4740-A3AE-330F1A05B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C781A-A1F7-44BA-B5CF-B0B64A686B77}"/>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225742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7D54-8F08-407D-ACAE-1A59CD04F1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5BBA3B-FF18-4016-9DCB-DF325D2A73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2CF7B-FDDA-4236-811A-5475F63B977F}"/>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5" name="Footer Placeholder 4">
            <a:extLst>
              <a:ext uri="{FF2B5EF4-FFF2-40B4-BE49-F238E27FC236}">
                <a16:creationId xmlns:a16="http://schemas.microsoft.com/office/drawing/2014/main" id="{7DEF6CE8-E231-4F5E-B4FF-2EB7D6CC2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EA490-F7D4-4C06-9894-900589E04225}"/>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415881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D5327D-ACAD-42FB-8766-405EFDBFEC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C76FF6-7145-4EDD-B6A3-ACD8C67F22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9B12F-6448-4B3D-9D01-A673FFE4CF8B}"/>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5" name="Footer Placeholder 4">
            <a:extLst>
              <a:ext uri="{FF2B5EF4-FFF2-40B4-BE49-F238E27FC236}">
                <a16:creationId xmlns:a16="http://schemas.microsoft.com/office/drawing/2014/main" id="{AD3BAF52-C60B-4E01-8247-3A95AD23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137A2-BCA9-4AA1-8DAB-DB70B29DE488}"/>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2017679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72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No Gr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5" y="1"/>
            <a:ext cx="12173964" cy="6858000"/>
          </a:xfrm>
          <a:prstGeom prst="rect">
            <a:avLst/>
          </a:prstGeom>
        </p:spPr>
      </p:pic>
      <p:sp>
        <p:nvSpPr>
          <p:cNvPr id="9" name="Rectangle 8"/>
          <p:cNvSpPr/>
          <p:nvPr userDrawn="1"/>
        </p:nvSpPr>
        <p:spPr>
          <a:xfrm rot="10800000">
            <a:off x="0" y="0"/>
            <a:ext cx="12192000" cy="6858000"/>
          </a:xfrm>
          <a:prstGeom prst="rect">
            <a:avLst/>
          </a:prstGeom>
          <a:solidFill>
            <a:schemeClr val="bg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9219" y="6617467"/>
            <a:ext cx="1238765" cy="171476"/>
          </a:xfrm>
          <a:prstGeom prst="rect">
            <a:avLst/>
          </a:prstGeom>
        </p:spPr>
      </p:pic>
    </p:spTree>
    <p:extLst>
      <p:ext uri="{BB962C8B-B14F-4D97-AF65-F5344CB8AC3E}">
        <p14:creationId xmlns:p14="http://schemas.microsoft.com/office/powerpoint/2010/main" val="640348053"/>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Grey Footer">
    <p:bg>
      <p:bgPr>
        <a:blipFill rotWithShape="1">
          <a:blip r:embed="rId2" cstate="screen">
            <a:alphaModFix amt="40000"/>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rot="10800000">
            <a:off x="-2" y="0"/>
            <a:ext cx="12192001" cy="6858000"/>
          </a:xfrm>
          <a:prstGeom prst="rect">
            <a:avLst/>
          </a:prstGeom>
          <a:gradFill>
            <a:gsLst>
              <a:gs pos="0">
                <a:schemeClr val="bg1">
                  <a:alpha val="36000"/>
                </a:schemeClr>
              </a:gs>
              <a:gs pos="52000">
                <a:schemeClr val="bg1">
                  <a:alpha val="87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609600" y="413798"/>
            <a:ext cx="4876800" cy="590996"/>
          </a:xfrm>
          <a:prstGeom prst="rect">
            <a:avLst/>
          </a:prstGeom>
        </p:spPr>
        <p:txBody>
          <a:bodyPr vert="horz" wrap="square" lIns="0" tIns="0" rIns="0" bIns="0" anchor="ctr" anchorCtr="0">
            <a:spAutoFit/>
          </a:bodyPr>
          <a:lstStyle>
            <a:lvl1pPr algn="l">
              <a:defRPr sz="4267" b="0" i="0" baseline="0">
                <a:solidFill>
                  <a:srgbClr val="139DC8"/>
                </a:solidFill>
                <a:latin typeface="Gotham Light"/>
                <a:cs typeface="Gotham Light"/>
              </a:defRPr>
            </a:lvl1pPr>
          </a:lstStyle>
          <a:p>
            <a:r>
              <a:rPr lang="en-US"/>
              <a:t>Text Goes Here</a:t>
            </a:r>
          </a:p>
        </p:txBody>
      </p:sp>
      <p:sp>
        <p:nvSpPr>
          <p:cNvPr id="10" name="Text Placeholder 9"/>
          <p:cNvSpPr>
            <a:spLocks noGrp="1"/>
          </p:cNvSpPr>
          <p:nvPr>
            <p:ph type="body" sz="quarter" idx="11" hasCustomPrompt="1"/>
          </p:nvPr>
        </p:nvSpPr>
        <p:spPr>
          <a:xfrm>
            <a:off x="609600" y="1295400"/>
            <a:ext cx="4876800" cy="508000"/>
          </a:xfrm>
          <a:prstGeom prst="rect">
            <a:avLst/>
          </a:prstGeom>
        </p:spPr>
        <p:txBody>
          <a:bodyPr vert="horz"/>
          <a:lstStyle>
            <a:lvl1pPr marL="230712" indent="-230712">
              <a:buSzPct val="100000"/>
              <a:buFontTx/>
              <a:buBlip>
                <a:blip r:embed="rId3"/>
              </a:buBlip>
              <a:defRPr sz="1867" baseline="0">
                <a:solidFill>
                  <a:srgbClr val="139DC8"/>
                </a:solidFill>
                <a:latin typeface="Gotham Light"/>
                <a:cs typeface="Gotham Light"/>
              </a:defRPr>
            </a:lvl1pPr>
          </a:lstStyle>
          <a:p>
            <a:pPr lvl="0"/>
            <a:r>
              <a:rPr lang="en-US"/>
              <a:t>Text goes here</a:t>
            </a:r>
          </a:p>
        </p:txBody>
      </p:sp>
      <p:sp>
        <p:nvSpPr>
          <p:cNvPr id="8" name="Rectangle 7"/>
          <p:cNvSpPr/>
          <p:nvPr userDrawn="1"/>
        </p:nvSpPr>
        <p:spPr>
          <a:xfrm>
            <a:off x="0" y="6553200"/>
            <a:ext cx="12192000" cy="304800"/>
          </a:xfrm>
          <a:prstGeom prst="rect">
            <a:avLst/>
          </a:prstGeom>
          <a:solidFill>
            <a:srgbClr val="054466"/>
          </a:solidFill>
          <a:ln>
            <a:noFill/>
          </a:ln>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a:endParaRPr lang="en-US" sz="240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9218" y="6617495"/>
            <a:ext cx="1238765" cy="168520"/>
          </a:xfrm>
          <a:prstGeom prst="rect">
            <a:avLst/>
          </a:prstGeom>
        </p:spPr>
      </p:pic>
    </p:spTree>
    <p:extLst>
      <p:ext uri="{BB962C8B-B14F-4D97-AF65-F5344CB8AC3E}">
        <p14:creationId xmlns:p14="http://schemas.microsoft.com/office/powerpoint/2010/main" val="2033813315"/>
      </p:ext>
    </p:extLst>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Grey Title w/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73964" cy="6858000"/>
          </a:xfrm>
          <a:prstGeom prst="rect">
            <a:avLst/>
          </a:prstGeom>
        </p:spPr>
      </p:pic>
      <p:sp>
        <p:nvSpPr>
          <p:cNvPr id="9" name="Rectangle 8"/>
          <p:cNvSpPr/>
          <p:nvPr userDrawn="1"/>
        </p:nvSpPr>
        <p:spPr>
          <a:xfrm rot="10800000">
            <a:off x="0" y="0"/>
            <a:ext cx="10160000" cy="6858000"/>
          </a:xfrm>
          <a:prstGeom prst="rect">
            <a:avLst/>
          </a:prstGeom>
          <a:gradFill>
            <a:gsLst>
              <a:gs pos="0">
                <a:schemeClr val="bg1">
                  <a:alpha val="0"/>
                </a:schemeClr>
              </a:gs>
              <a:gs pos="52000">
                <a:schemeClr val="bg1">
                  <a:alpha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9218" y="6617495"/>
            <a:ext cx="1238765" cy="168520"/>
          </a:xfrm>
          <a:prstGeom prst="rect">
            <a:avLst/>
          </a:prstGeom>
        </p:spPr>
      </p:pic>
    </p:spTree>
    <p:extLst>
      <p:ext uri="{BB962C8B-B14F-4D97-AF65-F5344CB8AC3E}">
        <p14:creationId xmlns:p14="http://schemas.microsoft.com/office/powerpoint/2010/main" val="1256656433"/>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4D0E-F8C1-4327-AFDB-84E662C44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FD5823-5308-4847-A139-9A56AD6483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E4CE5-A605-47A5-A4FA-DE70E761A827}"/>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5" name="Footer Placeholder 4">
            <a:extLst>
              <a:ext uri="{FF2B5EF4-FFF2-40B4-BE49-F238E27FC236}">
                <a16:creationId xmlns:a16="http://schemas.microsoft.com/office/drawing/2014/main" id="{FF288D36-4A57-4243-8679-FCBAD6D66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D806A-3F28-4901-A28B-B150ABA42C0A}"/>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279409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66C4-09F7-4286-B503-450AB2DE45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830155-C1A9-46A8-8B4E-8253266AB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3AE735-AE57-465C-B1AD-75B93AC29940}"/>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5" name="Footer Placeholder 4">
            <a:extLst>
              <a:ext uri="{FF2B5EF4-FFF2-40B4-BE49-F238E27FC236}">
                <a16:creationId xmlns:a16="http://schemas.microsoft.com/office/drawing/2014/main" id="{EF1DB946-3319-459C-A625-D40375739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B2E0A-6448-42F2-9589-4A9F7EA7F120}"/>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186632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CA34-9233-4763-B88D-9A3FC4AA2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25DBF4-4C56-4C61-8A73-E2F73BD7E2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01E9C-0F99-479E-BFC6-257C7E8613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8232C9-32C0-4D91-AADA-99BB0C848750}"/>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6" name="Footer Placeholder 5">
            <a:extLst>
              <a:ext uri="{FF2B5EF4-FFF2-40B4-BE49-F238E27FC236}">
                <a16:creationId xmlns:a16="http://schemas.microsoft.com/office/drawing/2014/main" id="{DCE0E6A1-BA1F-47C3-B089-A454B731F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62522-BE26-4890-B2EA-E9E394FD5473}"/>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3271619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1143-B24E-4A2F-995C-829A33BB0F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A1574-2F23-438F-B335-B72126854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BE40D6-7D73-4F5F-866B-402A321A5C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A949D9-965F-4A2A-9DA8-BE51FF0D75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561B76-DEE3-449E-A3D5-601BCA3925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60F9F3-64AA-4784-A225-32FA2685AA6A}"/>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8" name="Footer Placeholder 7">
            <a:extLst>
              <a:ext uri="{FF2B5EF4-FFF2-40B4-BE49-F238E27FC236}">
                <a16:creationId xmlns:a16="http://schemas.microsoft.com/office/drawing/2014/main" id="{92DB815C-8DBC-4556-B6ED-03A5188454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8C479-95DF-43E8-93D1-4683AE772310}"/>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60537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089A-F1D1-4F9B-9E54-30493E2E84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786B07-BDDE-4D70-B16C-36EABF3AB911}"/>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4" name="Footer Placeholder 3">
            <a:extLst>
              <a:ext uri="{FF2B5EF4-FFF2-40B4-BE49-F238E27FC236}">
                <a16:creationId xmlns:a16="http://schemas.microsoft.com/office/drawing/2014/main" id="{CB4B54BD-405A-447A-B6CF-F0EB680CF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1C9675-BA7D-4069-AD59-6E6C26D39CFA}"/>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151494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ECAEC-02E5-4F85-9723-4141623F3647}"/>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3" name="Footer Placeholder 2">
            <a:extLst>
              <a:ext uri="{FF2B5EF4-FFF2-40B4-BE49-F238E27FC236}">
                <a16:creationId xmlns:a16="http://schemas.microsoft.com/office/drawing/2014/main" id="{BA53604F-75D7-492F-A539-AABD750E2F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0885C8-69ED-4B9E-93E6-8F8954E82732}"/>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10529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FFFA-9CE2-4237-8071-C2D39E249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E69A00-B04F-484F-91F6-9D6A043D9C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C1B28-7D3B-40A9-8ECC-D7F492812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D58D0D-0B3A-4D2D-9305-8CBD98FB5915}"/>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6" name="Footer Placeholder 5">
            <a:extLst>
              <a:ext uri="{FF2B5EF4-FFF2-40B4-BE49-F238E27FC236}">
                <a16:creationId xmlns:a16="http://schemas.microsoft.com/office/drawing/2014/main" id="{2C240EB5-F687-4C56-8517-AE2887788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1F3A3-8B80-4BD4-998C-20A879D26FD0}"/>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195742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D7FA-CB25-42D5-BCC9-1802D2623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DACFF-8017-4B34-8E12-7B334E983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99FD55-E2A3-496D-8958-4D8E989DF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2D4023-F623-4A86-8C49-121947DB99C7}"/>
              </a:ext>
            </a:extLst>
          </p:cNvPr>
          <p:cNvSpPr>
            <a:spLocks noGrp="1"/>
          </p:cNvSpPr>
          <p:nvPr>
            <p:ph type="dt" sz="half" idx="10"/>
          </p:nvPr>
        </p:nvSpPr>
        <p:spPr/>
        <p:txBody>
          <a:bodyPr/>
          <a:lstStyle/>
          <a:p>
            <a:fld id="{21E289AA-9535-45B5-997C-3737D8F9B645}" type="datetimeFigureOut">
              <a:rPr lang="en-US" smtClean="0"/>
              <a:t>9/25/2018</a:t>
            </a:fld>
            <a:endParaRPr lang="en-US"/>
          </a:p>
        </p:txBody>
      </p:sp>
      <p:sp>
        <p:nvSpPr>
          <p:cNvPr id="6" name="Footer Placeholder 5">
            <a:extLst>
              <a:ext uri="{FF2B5EF4-FFF2-40B4-BE49-F238E27FC236}">
                <a16:creationId xmlns:a16="http://schemas.microsoft.com/office/drawing/2014/main" id="{ECD1AADF-3FED-4DB0-9980-E673D57A9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4F98F-C434-4855-BDBC-8B972BE28D43}"/>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110051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39C54-9E93-4ECB-9F83-9C88E9C86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3F962-66F9-4A8B-898E-0935273F2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3D9B1-FE88-4485-9369-59F01E524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289AA-9535-45B5-997C-3737D8F9B645}" type="datetimeFigureOut">
              <a:rPr lang="en-US" smtClean="0"/>
              <a:t>9/25/2018</a:t>
            </a:fld>
            <a:endParaRPr lang="en-US"/>
          </a:p>
        </p:txBody>
      </p:sp>
      <p:sp>
        <p:nvSpPr>
          <p:cNvPr id="5" name="Footer Placeholder 4">
            <a:extLst>
              <a:ext uri="{FF2B5EF4-FFF2-40B4-BE49-F238E27FC236}">
                <a16:creationId xmlns:a16="http://schemas.microsoft.com/office/drawing/2014/main" id="{A30FC1E6-0AD1-4FCF-BEA8-489BD5C21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4F458A-F248-417D-848C-88E1D9A291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4B7A-D336-446C-A9FB-272E1D1F821D}" type="slidenum">
              <a:rPr lang="en-US" smtClean="0"/>
              <a:t>‹#›</a:t>
            </a:fld>
            <a:endParaRPr lang="en-US"/>
          </a:p>
        </p:txBody>
      </p:sp>
    </p:spTree>
    <p:extLst>
      <p:ext uri="{BB962C8B-B14F-4D97-AF65-F5344CB8AC3E}">
        <p14:creationId xmlns:p14="http://schemas.microsoft.com/office/powerpoint/2010/main" val="3577481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0.png"/><Relationship Id="rId5" Type="http://schemas.openxmlformats.org/officeDocument/2006/relationships/diagramQuickStyle" Target="../diagrams/quickStyle1.xml"/><Relationship Id="rId10"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94516"/>
          </a:xfrm>
          <a:prstGeom prst="rect">
            <a:avLst/>
          </a:prstGeom>
        </p:spPr>
      </p:pic>
      <p:sp>
        <p:nvSpPr>
          <p:cNvPr id="2" name="TextBox 1"/>
          <p:cNvSpPr txBox="1"/>
          <p:nvPr/>
        </p:nvSpPr>
        <p:spPr>
          <a:xfrm>
            <a:off x="908344" y="1176344"/>
            <a:ext cx="10972800" cy="880363"/>
          </a:xfrm>
          <a:prstGeom prst="rect">
            <a:avLst/>
          </a:prstGeom>
          <a:noFill/>
        </p:spPr>
        <p:txBody>
          <a:bodyPr wrap="square" lIns="0" tIns="0" rIns="0" bIns="0" rtlCol="0">
            <a:noAutofit/>
          </a:bodyPr>
          <a:lstStyle/>
          <a:p>
            <a:pPr>
              <a:spcAft>
                <a:spcPts val="400"/>
              </a:spcAft>
              <a:buClr>
                <a:schemeClr val="bg1"/>
              </a:buClr>
              <a:buSzPct val="100000"/>
            </a:pPr>
            <a:endParaRPr lang="en-US" sz="4000" spc="-200">
              <a:solidFill>
                <a:srgbClr val="A6C700"/>
              </a:solidFill>
              <a:latin typeface="Gotham Light"/>
              <a:cs typeface="Gotham Light"/>
            </a:endParaRPr>
          </a:p>
        </p:txBody>
      </p:sp>
      <p:sp>
        <p:nvSpPr>
          <p:cNvPr id="10" name="TextBox 9"/>
          <p:cNvSpPr txBox="1"/>
          <p:nvPr/>
        </p:nvSpPr>
        <p:spPr>
          <a:xfrm>
            <a:off x="2514600" y="5515692"/>
            <a:ext cx="3276600" cy="502766"/>
          </a:xfrm>
          <a:prstGeom prst="rect">
            <a:avLst/>
          </a:prstGeom>
          <a:noFill/>
        </p:spPr>
        <p:txBody>
          <a:bodyPr wrap="square" rtlCol="0">
            <a:spAutoFit/>
          </a:bodyPr>
          <a:lstStyle/>
          <a:p>
            <a:pPr algn="ctr"/>
            <a:r>
              <a:rPr lang="en-US" sz="2667" b="1">
                <a:solidFill>
                  <a:schemeClr val="bg1">
                    <a:alpha val="25000"/>
                  </a:schemeClr>
                </a:solidFill>
                <a:latin typeface="Segoe UI" panose="020B0502040204020203" pitchFamily="34" charset="0"/>
                <a:cs typeface="Segoe UI" panose="020B0502040204020203" pitchFamily="34" charset="0"/>
              </a:rPr>
              <a:t>Analytics</a:t>
            </a:r>
          </a:p>
        </p:txBody>
      </p:sp>
      <p:sp>
        <p:nvSpPr>
          <p:cNvPr id="14" name="TextBox 13"/>
          <p:cNvSpPr txBox="1"/>
          <p:nvPr/>
        </p:nvSpPr>
        <p:spPr>
          <a:xfrm>
            <a:off x="5011628" y="4012287"/>
            <a:ext cx="3276600" cy="502766"/>
          </a:xfrm>
          <a:prstGeom prst="rect">
            <a:avLst/>
          </a:prstGeom>
          <a:noFill/>
        </p:spPr>
        <p:txBody>
          <a:bodyPr wrap="square" rtlCol="0">
            <a:spAutoFit/>
          </a:bodyPr>
          <a:lstStyle/>
          <a:p>
            <a:pPr algn="ctr"/>
            <a:r>
              <a:rPr lang="en-US" sz="2667" b="1">
                <a:solidFill>
                  <a:schemeClr val="bg1">
                    <a:alpha val="30000"/>
                  </a:schemeClr>
                </a:solidFill>
                <a:latin typeface="Segoe UI" panose="020B0502040204020203" pitchFamily="34" charset="0"/>
                <a:cs typeface="Segoe UI" panose="020B0502040204020203" pitchFamily="34" charset="0"/>
              </a:rPr>
              <a:t>Applications</a:t>
            </a:r>
          </a:p>
        </p:txBody>
      </p:sp>
      <p:sp>
        <p:nvSpPr>
          <p:cNvPr id="15" name="TextBox 14"/>
          <p:cNvSpPr txBox="1"/>
          <p:nvPr/>
        </p:nvSpPr>
        <p:spPr>
          <a:xfrm>
            <a:off x="7485240" y="2631177"/>
            <a:ext cx="3276600" cy="502766"/>
          </a:xfrm>
          <a:prstGeom prst="rect">
            <a:avLst/>
          </a:prstGeom>
          <a:noFill/>
        </p:spPr>
        <p:txBody>
          <a:bodyPr wrap="square" rtlCol="0">
            <a:spAutoFit/>
          </a:bodyPr>
          <a:lstStyle/>
          <a:p>
            <a:pPr algn="ctr"/>
            <a:r>
              <a:rPr lang="en-US" sz="2667" b="1">
                <a:solidFill>
                  <a:schemeClr val="bg1">
                    <a:alpha val="80000"/>
                  </a:schemeClr>
                </a:solidFill>
                <a:latin typeface="Segoe UI" panose="020B0502040204020203" pitchFamily="34" charset="0"/>
                <a:cs typeface="Segoe UI" panose="020B0502040204020203" pitchFamily="34" charset="0"/>
              </a:rPr>
              <a:t>Innovate</a:t>
            </a:r>
          </a:p>
        </p:txBody>
      </p:sp>
      <p:sp>
        <p:nvSpPr>
          <p:cNvPr id="16" name="TextBox 15"/>
          <p:cNvSpPr txBox="1"/>
          <p:nvPr/>
        </p:nvSpPr>
        <p:spPr>
          <a:xfrm>
            <a:off x="7501467" y="5524297"/>
            <a:ext cx="3276600" cy="502766"/>
          </a:xfrm>
          <a:prstGeom prst="rect">
            <a:avLst/>
          </a:prstGeom>
          <a:noFill/>
        </p:spPr>
        <p:txBody>
          <a:bodyPr wrap="square" rtlCol="0">
            <a:spAutoFit/>
          </a:bodyPr>
          <a:lstStyle/>
          <a:p>
            <a:pPr algn="ctr"/>
            <a:r>
              <a:rPr lang="en-US" sz="2667" b="1">
                <a:solidFill>
                  <a:schemeClr val="bg1">
                    <a:alpha val="30000"/>
                  </a:schemeClr>
                </a:solidFill>
                <a:latin typeface="Segoe UI" panose="020B0502040204020203" pitchFamily="34" charset="0"/>
                <a:cs typeface="Segoe UI" panose="020B0502040204020203" pitchFamily="34" charset="0"/>
              </a:rPr>
              <a:t>Modernize</a:t>
            </a:r>
          </a:p>
        </p:txBody>
      </p:sp>
      <p:sp>
        <p:nvSpPr>
          <p:cNvPr id="17" name="TextBox 16"/>
          <p:cNvSpPr txBox="1"/>
          <p:nvPr/>
        </p:nvSpPr>
        <p:spPr>
          <a:xfrm>
            <a:off x="5011628" y="1186591"/>
            <a:ext cx="3276600" cy="502766"/>
          </a:xfrm>
          <a:prstGeom prst="rect">
            <a:avLst/>
          </a:prstGeom>
          <a:noFill/>
        </p:spPr>
        <p:txBody>
          <a:bodyPr wrap="square" rtlCol="0">
            <a:spAutoFit/>
          </a:bodyPr>
          <a:lstStyle/>
          <a:p>
            <a:pPr algn="ctr"/>
            <a:r>
              <a:rPr lang="en-US" sz="2667" b="1">
                <a:solidFill>
                  <a:schemeClr val="bg1">
                    <a:alpha val="10000"/>
                  </a:schemeClr>
                </a:solidFill>
                <a:latin typeface="Segoe UI" panose="020B0502040204020203" pitchFamily="34" charset="0"/>
                <a:cs typeface="Segoe UI" panose="020B0502040204020203" pitchFamily="34" charset="0"/>
              </a:rPr>
              <a:t>Azure</a:t>
            </a:r>
          </a:p>
        </p:txBody>
      </p:sp>
      <p:sp>
        <p:nvSpPr>
          <p:cNvPr id="18" name="TextBox 17"/>
          <p:cNvSpPr txBox="1"/>
          <p:nvPr/>
        </p:nvSpPr>
        <p:spPr>
          <a:xfrm>
            <a:off x="8467" y="4012287"/>
            <a:ext cx="3276600" cy="502766"/>
          </a:xfrm>
          <a:prstGeom prst="rect">
            <a:avLst/>
          </a:prstGeom>
          <a:noFill/>
        </p:spPr>
        <p:txBody>
          <a:bodyPr wrap="square" rtlCol="0">
            <a:spAutoFit/>
          </a:bodyPr>
          <a:lstStyle/>
          <a:p>
            <a:pPr algn="ctr"/>
            <a:r>
              <a:rPr lang="en-US" sz="2667" b="1">
                <a:solidFill>
                  <a:schemeClr val="bg1">
                    <a:alpha val="10000"/>
                  </a:schemeClr>
                </a:solidFill>
                <a:latin typeface="Segoe UI" panose="020B0502040204020203" pitchFamily="34" charset="0"/>
                <a:cs typeface="Segoe UI" panose="020B0502040204020203" pitchFamily="34" charset="0"/>
              </a:rPr>
              <a:t>Datacenter</a:t>
            </a:r>
          </a:p>
        </p:txBody>
      </p:sp>
      <p:sp>
        <p:nvSpPr>
          <p:cNvPr id="20" name="TextBox 19"/>
          <p:cNvSpPr txBox="1"/>
          <p:nvPr/>
        </p:nvSpPr>
        <p:spPr>
          <a:xfrm>
            <a:off x="10050607" y="1186591"/>
            <a:ext cx="3276600" cy="502766"/>
          </a:xfrm>
          <a:prstGeom prst="rect">
            <a:avLst/>
          </a:prstGeom>
          <a:noFill/>
        </p:spPr>
        <p:txBody>
          <a:bodyPr wrap="square" rtlCol="0">
            <a:spAutoFit/>
          </a:bodyPr>
          <a:lstStyle/>
          <a:p>
            <a:pPr algn="ctr"/>
            <a:r>
              <a:rPr lang="en-US" sz="2667" b="1">
                <a:solidFill>
                  <a:schemeClr val="bg1">
                    <a:alpha val="30000"/>
                  </a:schemeClr>
                </a:solidFill>
                <a:latin typeface="Segoe UI" panose="020B0502040204020203" pitchFamily="34" charset="0"/>
                <a:cs typeface="Segoe UI" panose="020B0502040204020203" pitchFamily="34" charset="0"/>
              </a:rPr>
              <a:t>Revenue</a:t>
            </a:r>
          </a:p>
        </p:txBody>
      </p:sp>
      <p:sp>
        <p:nvSpPr>
          <p:cNvPr id="22" name="TextBox 21"/>
          <p:cNvSpPr txBox="1"/>
          <p:nvPr/>
        </p:nvSpPr>
        <p:spPr>
          <a:xfrm>
            <a:off x="2514600" y="2651758"/>
            <a:ext cx="3276600" cy="461665"/>
          </a:xfrm>
          <a:prstGeom prst="rect">
            <a:avLst/>
          </a:prstGeom>
          <a:noFill/>
        </p:spPr>
        <p:txBody>
          <a:bodyPr wrap="square" rtlCol="0">
            <a:spAutoFit/>
          </a:bodyPr>
          <a:lstStyle/>
          <a:p>
            <a:pPr algn="ctr"/>
            <a:r>
              <a:rPr lang="en-US" sz="2400" b="1">
                <a:solidFill>
                  <a:schemeClr val="bg1">
                    <a:alpha val="10000"/>
                  </a:schemeClr>
                </a:solidFill>
                <a:latin typeface="Segoe UI" panose="020B0502040204020203" pitchFamily="34" charset="0"/>
                <a:cs typeface="Segoe UI" panose="020B0502040204020203" pitchFamily="34" charset="0"/>
              </a:rPr>
              <a:t>IoT</a:t>
            </a:r>
          </a:p>
        </p:txBody>
      </p:sp>
      <p:sp>
        <p:nvSpPr>
          <p:cNvPr id="24" name="TextBox 23"/>
          <p:cNvSpPr txBox="1"/>
          <p:nvPr/>
        </p:nvSpPr>
        <p:spPr>
          <a:xfrm>
            <a:off x="10007281" y="4071553"/>
            <a:ext cx="3276600" cy="502766"/>
          </a:xfrm>
          <a:prstGeom prst="rect">
            <a:avLst/>
          </a:prstGeom>
          <a:noFill/>
        </p:spPr>
        <p:txBody>
          <a:bodyPr wrap="square" rtlCol="0">
            <a:spAutoFit/>
          </a:bodyPr>
          <a:lstStyle/>
          <a:p>
            <a:pPr algn="ctr"/>
            <a:r>
              <a:rPr lang="en-US" sz="2667" b="1">
                <a:solidFill>
                  <a:schemeClr val="bg1">
                    <a:alpha val="30000"/>
                  </a:schemeClr>
                </a:solidFill>
                <a:latin typeface="Segoe UI" panose="020B0502040204020203" pitchFamily="34" charset="0"/>
                <a:cs typeface="Segoe UI" panose="020B0502040204020203" pitchFamily="34" charset="0"/>
              </a:rPr>
              <a:t>Transform</a:t>
            </a:r>
          </a:p>
        </p:txBody>
      </p:sp>
      <p:sp>
        <p:nvSpPr>
          <p:cNvPr id="27" name="TextBox 26"/>
          <p:cNvSpPr txBox="1"/>
          <p:nvPr/>
        </p:nvSpPr>
        <p:spPr>
          <a:xfrm>
            <a:off x="19977" y="1195428"/>
            <a:ext cx="3276600" cy="502766"/>
          </a:xfrm>
          <a:prstGeom prst="rect">
            <a:avLst/>
          </a:prstGeom>
          <a:noFill/>
        </p:spPr>
        <p:txBody>
          <a:bodyPr wrap="square" rtlCol="0">
            <a:spAutoFit/>
          </a:bodyPr>
          <a:lstStyle/>
          <a:p>
            <a:pPr algn="ctr"/>
            <a:r>
              <a:rPr lang="en-US" sz="2667" b="1">
                <a:solidFill>
                  <a:schemeClr val="bg1">
                    <a:alpha val="10000"/>
                  </a:schemeClr>
                </a:solidFill>
                <a:latin typeface="Segoe UI" panose="020B0502040204020203" pitchFamily="34" charset="0"/>
                <a:cs typeface="Segoe UI" panose="020B0502040204020203" pitchFamily="34" charset="0"/>
              </a:rPr>
              <a:t>Advisor</a:t>
            </a:r>
          </a:p>
        </p:txBody>
      </p:sp>
      <p:sp>
        <p:nvSpPr>
          <p:cNvPr id="19" name="Rectangle 18"/>
          <p:cNvSpPr/>
          <p:nvPr/>
        </p:nvSpPr>
        <p:spPr>
          <a:xfrm>
            <a:off x="0" y="1"/>
            <a:ext cx="12192000" cy="1458283"/>
          </a:xfrm>
          <a:prstGeom prst="rect">
            <a:avLst/>
          </a:prstGeom>
          <a:solidFill>
            <a:srgbClr val="0544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83" y="299774"/>
            <a:ext cx="4556543" cy="792903"/>
          </a:xfrm>
          <a:prstGeom prst="rect">
            <a:avLst/>
          </a:prstGeom>
        </p:spPr>
      </p:pic>
      <p:sp>
        <p:nvSpPr>
          <p:cNvPr id="23" name="TextBox 22"/>
          <p:cNvSpPr txBox="1"/>
          <p:nvPr/>
        </p:nvSpPr>
        <p:spPr>
          <a:xfrm>
            <a:off x="5327521" y="437437"/>
            <a:ext cx="5503559" cy="584775"/>
          </a:xfrm>
          <a:prstGeom prst="rect">
            <a:avLst/>
          </a:prstGeom>
          <a:noFill/>
        </p:spPr>
        <p:txBody>
          <a:bodyPr wrap="square" rtlCol="0">
            <a:spAutoFit/>
          </a:bodyPr>
          <a:lstStyle/>
          <a:p>
            <a:r>
              <a:rPr lang="en-US" sz="3200">
                <a:solidFill>
                  <a:schemeClr val="bg1"/>
                </a:solidFill>
                <a:latin typeface="Segoe UI Light" panose="020B0502040204020203" pitchFamily="34" charset="0"/>
                <a:cs typeface="Segoe UI Light" panose="020B0502040204020203" pitchFamily="34" charset="0"/>
              </a:rPr>
              <a:t>Explore What’s Possible.</a:t>
            </a:r>
          </a:p>
        </p:txBody>
      </p:sp>
      <p:cxnSp>
        <p:nvCxnSpPr>
          <p:cNvPr id="25" name="Straight Connector 24"/>
          <p:cNvCxnSpPr/>
          <p:nvPr/>
        </p:nvCxnSpPr>
        <p:spPr>
          <a:xfrm>
            <a:off x="0" y="145828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11628" y="6600031"/>
            <a:ext cx="3276600" cy="502766"/>
          </a:xfrm>
          <a:prstGeom prst="rect">
            <a:avLst/>
          </a:prstGeom>
          <a:noFill/>
        </p:spPr>
        <p:txBody>
          <a:bodyPr wrap="square" rtlCol="0">
            <a:spAutoFit/>
          </a:bodyPr>
          <a:lstStyle/>
          <a:p>
            <a:pPr algn="ctr"/>
            <a:r>
              <a:rPr lang="en-US" sz="2667" b="1">
                <a:solidFill>
                  <a:schemeClr val="bg1">
                    <a:alpha val="10000"/>
                  </a:schemeClr>
                </a:solidFill>
                <a:latin typeface="Segoe UI" panose="020B0502040204020203" pitchFamily="34" charset="0"/>
                <a:cs typeface="Segoe UI" panose="020B0502040204020203" pitchFamily="34" charset="0"/>
              </a:rPr>
              <a:t>Cloud</a:t>
            </a:r>
          </a:p>
        </p:txBody>
      </p:sp>
      <p:sp>
        <p:nvSpPr>
          <p:cNvPr id="28" name="TextBox 27"/>
          <p:cNvSpPr txBox="1"/>
          <p:nvPr/>
        </p:nvSpPr>
        <p:spPr>
          <a:xfrm>
            <a:off x="-156719" y="6633329"/>
            <a:ext cx="3276600" cy="502766"/>
          </a:xfrm>
          <a:prstGeom prst="rect">
            <a:avLst/>
          </a:prstGeom>
          <a:noFill/>
        </p:spPr>
        <p:txBody>
          <a:bodyPr wrap="square" rtlCol="0">
            <a:spAutoFit/>
          </a:bodyPr>
          <a:lstStyle/>
          <a:p>
            <a:pPr algn="ctr"/>
            <a:r>
              <a:rPr lang="en-US" sz="2667" b="1">
                <a:solidFill>
                  <a:schemeClr val="bg1">
                    <a:alpha val="10000"/>
                  </a:schemeClr>
                </a:solidFill>
                <a:latin typeface="Segoe UI" panose="020B0502040204020203" pitchFamily="34" charset="0"/>
                <a:cs typeface="Segoe UI" panose="020B0502040204020203" pitchFamily="34" charset="0"/>
              </a:rPr>
              <a:t>Business</a:t>
            </a:r>
          </a:p>
        </p:txBody>
      </p:sp>
    </p:spTree>
    <p:extLst>
      <p:ext uri="{BB962C8B-B14F-4D97-AF65-F5344CB8AC3E}">
        <p14:creationId xmlns:p14="http://schemas.microsoft.com/office/powerpoint/2010/main" val="25016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2E3A04-90CF-49F5-9661-315D1D6715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7" y="0"/>
            <a:ext cx="12180123" cy="6858000"/>
          </a:xfrm>
          <a:prstGeom prst="rect">
            <a:avLst/>
          </a:prstGeom>
        </p:spPr>
      </p:pic>
      <p:sp>
        <p:nvSpPr>
          <p:cNvPr id="3" name="Freeform: Shape 2">
            <a:extLst>
              <a:ext uri="{FF2B5EF4-FFF2-40B4-BE49-F238E27FC236}">
                <a16:creationId xmlns:a16="http://schemas.microsoft.com/office/drawing/2014/main" id="{EB454734-7AD5-431C-9A07-68AAFB8333B1}"/>
              </a:ext>
            </a:extLst>
          </p:cNvPr>
          <p:cNvSpPr/>
          <p:nvPr/>
        </p:nvSpPr>
        <p:spPr>
          <a:xfrm>
            <a:off x="11877" y="0"/>
            <a:ext cx="7840495" cy="6858000"/>
          </a:xfrm>
          <a:custGeom>
            <a:avLst/>
            <a:gdLst>
              <a:gd name="connsiteX0" fmla="*/ 9728 w 7840494"/>
              <a:gd name="connsiteY0" fmla="*/ 0 h 6118698"/>
              <a:gd name="connsiteX1" fmla="*/ 4163438 w 7840494"/>
              <a:gd name="connsiteY1" fmla="*/ 9727 h 6118698"/>
              <a:gd name="connsiteX2" fmla="*/ 7840494 w 7840494"/>
              <a:gd name="connsiteY2" fmla="*/ 6118698 h 6118698"/>
              <a:gd name="connsiteX3" fmla="*/ 0 w 7840494"/>
              <a:gd name="connsiteY3" fmla="*/ 6118698 h 6118698"/>
              <a:gd name="connsiteX4" fmla="*/ 9728 w 7840494"/>
              <a:gd name="connsiteY4" fmla="*/ 0 h 6118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494" h="6118698">
                <a:moveTo>
                  <a:pt x="9728" y="0"/>
                </a:moveTo>
                <a:lnTo>
                  <a:pt x="4163438" y="9727"/>
                </a:lnTo>
                <a:lnTo>
                  <a:pt x="7840494" y="6118698"/>
                </a:lnTo>
                <a:lnTo>
                  <a:pt x="0" y="6118698"/>
                </a:lnTo>
                <a:cubicBezTo>
                  <a:pt x="3243" y="4079132"/>
                  <a:pt x="6485" y="2039566"/>
                  <a:pt x="9728" y="0"/>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91606F14-0293-42A1-9FA2-98D81B30CA46}"/>
              </a:ext>
            </a:extLst>
          </p:cNvPr>
          <p:cNvSpPr txBox="1"/>
          <p:nvPr/>
        </p:nvSpPr>
        <p:spPr>
          <a:xfrm>
            <a:off x="11877" y="1135569"/>
            <a:ext cx="9089196" cy="1415772"/>
          </a:xfrm>
          <a:prstGeom prst="rect">
            <a:avLst/>
          </a:prstGeom>
          <a:noFill/>
        </p:spPr>
        <p:txBody>
          <a:bodyPr wrap="square" rtlCol="0">
            <a:spAutoFit/>
          </a:bodyPr>
          <a:lstStyle/>
          <a:p>
            <a:r>
              <a:rPr lang="en-US" sz="5400" dirty="0">
                <a:solidFill>
                  <a:schemeClr val="bg1"/>
                </a:solidFill>
                <a:latin typeface="Calibri Light" panose="020F0302020204030204" pitchFamily="34" charset="0"/>
                <a:cs typeface="Calibri Light" panose="020F0302020204030204" pitchFamily="34" charset="0"/>
              </a:rPr>
              <a:t>DevOps &amp; Containers Workshop  </a:t>
            </a:r>
            <a:br>
              <a:rPr lang="en-US" sz="6000" dirty="0">
                <a:solidFill>
                  <a:schemeClr val="bg1"/>
                </a:solidFill>
                <a:latin typeface="Calibri Light" panose="020F0302020204030204" pitchFamily="34" charset="0"/>
                <a:cs typeface="Calibri Light" panose="020F0302020204030204" pitchFamily="34" charset="0"/>
              </a:rPr>
            </a:br>
            <a:r>
              <a:rPr lang="en-US" sz="3200" i="1" dirty="0">
                <a:solidFill>
                  <a:srgbClr val="FFE667"/>
                </a:solidFill>
                <a:latin typeface="Calibri Light" panose="020F0302020204030204" pitchFamily="34" charset="0"/>
                <a:cs typeface="Calibri Light" panose="020F0302020204030204" pitchFamily="34" charset="0"/>
              </a:rPr>
              <a:t>…”Innovating ahead of the curve” </a:t>
            </a:r>
            <a:endParaRPr lang="en-US" sz="6000" i="1" dirty="0">
              <a:solidFill>
                <a:srgbClr val="FFE667"/>
              </a:solidFill>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A5F1EA1F-16E4-4BF8-ADCC-F898C80138C4}"/>
              </a:ext>
            </a:extLst>
          </p:cNvPr>
          <p:cNvSpPr txBox="1"/>
          <p:nvPr/>
        </p:nvSpPr>
        <p:spPr>
          <a:xfrm>
            <a:off x="185956" y="5257562"/>
            <a:ext cx="7836537" cy="1015663"/>
          </a:xfrm>
          <a:prstGeom prst="rect">
            <a:avLst/>
          </a:prstGeom>
          <a:noFill/>
        </p:spPr>
        <p:txBody>
          <a:bodyPr wrap="square" rtlCol="0">
            <a:spAutoFit/>
          </a:bodyPr>
          <a:lstStyle/>
          <a:p>
            <a:r>
              <a:rPr lang="en-US" sz="2400" dirty="0">
                <a:solidFill>
                  <a:schemeClr val="bg1"/>
                </a:solidFill>
                <a:latin typeface="Calibri Light" panose="020F0302020204030204" pitchFamily="34" charset="0"/>
                <a:cs typeface="Calibri Light" panose="020F0302020204030204" pitchFamily="34" charset="0"/>
              </a:rPr>
              <a:t>Presented by</a:t>
            </a:r>
          </a:p>
          <a:p>
            <a:r>
              <a:rPr lang="en-US" sz="3600" dirty="0">
                <a:solidFill>
                  <a:schemeClr val="bg1"/>
                </a:solidFill>
                <a:latin typeface="Calibri Light" panose="020F0302020204030204" pitchFamily="34" charset="0"/>
                <a:cs typeface="Calibri Light" panose="020F0302020204030204" pitchFamily="34" charset="0"/>
              </a:rPr>
              <a:t>Justin the Great - </a:t>
            </a:r>
            <a:endParaRPr lang="en-US" sz="6600" dirty="0">
              <a:solidFill>
                <a:schemeClr val="bg1"/>
              </a:solidFill>
              <a:latin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027A9F30-C2A8-4AAB-A2FD-4747C3CA5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955" y="562709"/>
            <a:ext cx="4214743" cy="733424"/>
          </a:xfrm>
          <a:prstGeom prst="rect">
            <a:avLst/>
          </a:prstGeom>
        </p:spPr>
      </p:pic>
    </p:spTree>
    <p:extLst>
      <p:ext uri="{BB962C8B-B14F-4D97-AF65-F5344CB8AC3E}">
        <p14:creationId xmlns:p14="http://schemas.microsoft.com/office/powerpoint/2010/main" val="1824593725"/>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a:xfrm>
            <a:off x="609600" y="380969"/>
            <a:ext cx="10595728" cy="656655"/>
          </a:xfrm>
          <a:prstGeom prst="rect">
            <a:avLst/>
          </a:prstGeom>
        </p:spPr>
        <p:txBody>
          <a:bodyPr vert="horz" wrap="square" lIns="0" tIns="0" rIns="0" bIns="0" anchor="ctr" anchorCtr="0">
            <a:spAutoFit/>
          </a:bodyPr>
          <a:lstStyle>
            <a:defPPr>
              <a:defRPr lang="en-US"/>
            </a:defPPr>
            <a:lvl1pPr>
              <a:spcBef>
                <a:spcPct val="0"/>
              </a:spcBef>
              <a:buNone/>
              <a:defRPr sz="2400" b="0" i="0" baseline="0">
                <a:solidFill>
                  <a:srgbClr val="139DC8"/>
                </a:solidFill>
                <a:latin typeface="Gotham Light"/>
                <a:ea typeface="+mj-ea"/>
                <a:cs typeface="Gotham Light"/>
              </a:defRPr>
            </a:lvl1pPr>
          </a:lstStyle>
          <a:p>
            <a:r>
              <a:rPr lang="en-US" sz="4267">
                <a:solidFill>
                  <a:srgbClr val="216F99"/>
                </a:solidFill>
                <a:latin typeface="Segoe UI" panose="020B0502040204020203" pitchFamily="34" charset="0"/>
                <a:cs typeface="Segoe UI" panose="020B0502040204020203" pitchFamily="34" charset="0"/>
              </a:rPr>
              <a:t>The </a:t>
            </a:r>
            <a:r>
              <a:rPr lang="en-US" sz="4267">
                <a:solidFill>
                  <a:srgbClr val="F15929"/>
                </a:solidFill>
                <a:latin typeface="Segoe UI" panose="020B0502040204020203" pitchFamily="34" charset="0"/>
                <a:cs typeface="Segoe UI" panose="020B0502040204020203" pitchFamily="34" charset="0"/>
              </a:rPr>
              <a:t>Attunix</a:t>
            </a:r>
            <a:r>
              <a:rPr lang="en-US" sz="4267">
                <a:solidFill>
                  <a:srgbClr val="216F99"/>
                </a:solidFill>
                <a:latin typeface="Segoe UI" panose="020B0502040204020203" pitchFamily="34" charset="0"/>
                <a:cs typeface="Segoe UI" panose="020B0502040204020203" pitchFamily="34" charset="0"/>
              </a:rPr>
              <a:t> Difference</a:t>
            </a:r>
          </a:p>
        </p:txBody>
      </p:sp>
      <p:sp>
        <p:nvSpPr>
          <p:cNvPr id="4" name="Title 1"/>
          <p:cNvSpPr txBox="1">
            <a:spLocks/>
          </p:cNvSpPr>
          <p:nvPr/>
        </p:nvSpPr>
        <p:spPr>
          <a:xfrm>
            <a:off x="455271" y="1414227"/>
            <a:ext cx="6766560" cy="1231299"/>
          </a:xfrm>
          <a:prstGeom prst="rect">
            <a:avLst/>
          </a:prstGeom>
        </p:spPr>
        <p:txBody>
          <a:bodyPr vert="horz" wrap="square" lIns="0" tIns="0" rIns="0" bIns="0" anchor="ctr" anchorCtr="0">
            <a:spAutoFit/>
          </a:bodyPr>
          <a:lstStyle>
            <a:lvl1pPr algn="r" defTabSz="914355" rtl="0" eaLnBrk="1" latinLnBrk="0" hangingPunct="1">
              <a:spcBef>
                <a:spcPct val="0"/>
              </a:spcBef>
              <a:buNone/>
              <a:defRPr sz="4400" b="0" i="0" kern="1200">
                <a:solidFill>
                  <a:schemeClr val="bg1"/>
                </a:solidFill>
                <a:latin typeface="Gotham Light"/>
                <a:ea typeface="+mj-ea"/>
                <a:cs typeface="Gotham Light"/>
              </a:defRPr>
            </a:lvl1pPr>
          </a:lstStyle>
          <a:p>
            <a:pPr algn="l"/>
            <a:r>
              <a:rPr lang="en-US" sz="2667" dirty="0">
                <a:solidFill>
                  <a:srgbClr val="216F99"/>
                </a:solidFill>
                <a:latin typeface="Segoe UI Light" panose="020B0502040204020203" pitchFamily="34" charset="0"/>
                <a:cs typeface="Segoe UI Light" panose="020B0502040204020203" pitchFamily="34" charset="0"/>
              </a:rPr>
              <a:t>We take a business-first approach to your cloud journey, helping you </a:t>
            </a:r>
            <a:r>
              <a:rPr lang="en-US" sz="2667" dirty="0">
                <a:solidFill>
                  <a:srgbClr val="216F99"/>
                </a:solidFill>
                <a:latin typeface="Segoe UI" panose="020B0502040204020203" pitchFamily="34" charset="0"/>
                <a:cs typeface="Segoe UI" panose="020B0502040204020203" pitchFamily="34" charset="0"/>
              </a:rPr>
              <a:t>transform</a:t>
            </a:r>
            <a:r>
              <a:rPr lang="en-US" sz="2667" dirty="0">
                <a:solidFill>
                  <a:srgbClr val="216F99"/>
                </a:solidFill>
                <a:latin typeface="Segoe UI Light" panose="020B0502040204020203" pitchFamily="34" charset="0"/>
                <a:cs typeface="Segoe UI Light" panose="020B0502040204020203" pitchFamily="34" charset="0"/>
              </a:rPr>
              <a:t> and </a:t>
            </a:r>
            <a:r>
              <a:rPr lang="en-US" sz="2667" dirty="0">
                <a:solidFill>
                  <a:srgbClr val="216F99"/>
                </a:solidFill>
                <a:latin typeface="Segoe UI" panose="020B0502040204020203" pitchFamily="34" charset="0"/>
                <a:cs typeface="Segoe UI" panose="020B0502040204020203" pitchFamily="34" charset="0"/>
              </a:rPr>
              <a:t>differentiate</a:t>
            </a:r>
            <a:r>
              <a:rPr lang="en-US" sz="2667" dirty="0">
                <a:solidFill>
                  <a:srgbClr val="216F99"/>
                </a:solidFill>
                <a:latin typeface="Segoe UI Light" panose="020B0502040204020203" pitchFamily="34" charset="0"/>
                <a:cs typeface="Segoe UI Light" panose="020B0502040204020203" pitchFamily="34" charset="0"/>
              </a:rPr>
              <a:t> your business.</a:t>
            </a:r>
          </a:p>
        </p:txBody>
      </p:sp>
      <p:sp>
        <p:nvSpPr>
          <p:cNvPr id="5" name="Title 1"/>
          <p:cNvSpPr txBox="1">
            <a:spLocks/>
          </p:cNvSpPr>
          <p:nvPr/>
        </p:nvSpPr>
        <p:spPr>
          <a:xfrm>
            <a:off x="455271" y="3022158"/>
            <a:ext cx="5994400" cy="1605285"/>
          </a:xfrm>
          <a:prstGeom prst="rect">
            <a:avLst/>
          </a:prstGeom>
        </p:spPr>
        <p:txBody>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marL="457189" indent="-457189" algn="l">
              <a:lnSpc>
                <a:spcPts val="2933"/>
              </a:lnSpc>
              <a:spcBef>
                <a:spcPts val="800"/>
              </a:spcBef>
              <a:buFont typeface="Arial" panose="020B0604020202020204" pitchFamily="34" charset="0"/>
              <a:buChar char="•"/>
            </a:pPr>
            <a:r>
              <a:rPr lang="en-US" sz="2133" dirty="0">
                <a:solidFill>
                  <a:srgbClr val="216F99"/>
                </a:solidFill>
                <a:latin typeface="Segoe UI Light" panose="020B0502040204020203" pitchFamily="34" charset="0"/>
                <a:cs typeface="Segoe UI Light" panose="020B0502040204020203" pitchFamily="34" charset="0"/>
              </a:rPr>
              <a:t>Directly map to your business goals</a:t>
            </a:r>
          </a:p>
          <a:p>
            <a:pPr marL="457189" indent="-457189" algn="l">
              <a:lnSpc>
                <a:spcPts val="2933"/>
              </a:lnSpc>
              <a:spcBef>
                <a:spcPts val="800"/>
              </a:spcBef>
              <a:buFont typeface="Arial" panose="020B0604020202020204" pitchFamily="34" charset="0"/>
              <a:buChar char="•"/>
            </a:pPr>
            <a:r>
              <a:rPr lang="en-US" sz="2133" dirty="0">
                <a:solidFill>
                  <a:srgbClr val="216F99"/>
                </a:solidFill>
                <a:latin typeface="Segoe UI Light" panose="020B0502040204020203" pitchFamily="34" charset="0"/>
                <a:cs typeface="Segoe UI Light" panose="020B0502040204020203" pitchFamily="34" charset="0"/>
              </a:rPr>
              <a:t>Accentuate what makes you unique</a:t>
            </a:r>
          </a:p>
          <a:p>
            <a:pPr marL="457189" indent="-457189" algn="l">
              <a:lnSpc>
                <a:spcPts val="2933"/>
              </a:lnSpc>
              <a:spcBef>
                <a:spcPts val="800"/>
              </a:spcBef>
              <a:buFont typeface="Arial" panose="020B0604020202020204" pitchFamily="34" charset="0"/>
              <a:buChar char="•"/>
            </a:pPr>
            <a:r>
              <a:rPr lang="en-US" sz="2133" dirty="0">
                <a:solidFill>
                  <a:srgbClr val="216F99"/>
                </a:solidFill>
                <a:latin typeface="Segoe UI Light" panose="020B0502040204020203" pitchFamily="34" charset="0"/>
                <a:cs typeface="Segoe UI Light" panose="020B0502040204020203" pitchFamily="34" charset="0"/>
              </a:rPr>
              <a:t>Gold Certified Microsoft Cloud Provider</a:t>
            </a:r>
          </a:p>
          <a:p>
            <a:pPr marL="457189" indent="-457189" algn="l">
              <a:lnSpc>
                <a:spcPts val="2933"/>
              </a:lnSpc>
              <a:spcBef>
                <a:spcPts val="800"/>
              </a:spcBef>
              <a:buFont typeface="Arial" panose="020B0604020202020204" pitchFamily="34" charset="0"/>
              <a:buChar char="•"/>
            </a:pPr>
            <a:r>
              <a:rPr lang="en-US" sz="2133" dirty="0">
                <a:solidFill>
                  <a:srgbClr val="216F99"/>
                </a:solidFill>
                <a:latin typeface="Segoe UI Light" panose="020B0502040204020203" pitchFamily="34" charset="0"/>
                <a:cs typeface="Segoe UI Light" panose="020B0502040204020203" pitchFamily="34" charset="0"/>
              </a:rPr>
              <a:t>Microsoft Partner of The Year - West</a:t>
            </a:r>
          </a:p>
        </p:txBody>
      </p:sp>
      <p:pic>
        <p:nvPicPr>
          <p:cNvPr id="2" name="Picture 1"/>
          <p:cNvPicPr>
            <a:picLocks noChangeAspect="1"/>
          </p:cNvPicPr>
          <p:nvPr/>
        </p:nvPicPr>
        <p:blipFill>
          <a:blip r:embed="rId3"/>
          <a:stretch>
            <a:fillRect/>
          </a:stretch>
        </p:blipFill>
        <p:spPr>
          <a:xfrm>
            <a:off x="5732002" y="2645428"/>
            <a:ext cx="6459999" cy="2228139"/>
          </a:xfrm>
          <a:prstGeom prst="rect">
            <a:avLst/>
          </a:prstGeom>
        </p:spPr>
      </p:pic>
    </p:spTree>
    <p:extLst>
      <p:ext uri="{BB962C8B-B14F-4D97-AF65-F5344CB8AC3E}">
        <p14:creationId xmlns:p14="http://schemas.microsoft.com/office/powerpoint/2010/main" val="13922338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20FAFDC-2BB8-4678-9ED4-F38DC1590B1A}"/>
              </a:ext>
            </a:extLst>
          </p:cNvPr>
          <p:cNvGrpSpPr/>
          <p:nvPr/>
        </p:nvGrpSpPr>
        <p:grpSpPr>
          <a:xfrm>
            <a:off x="5098366" y="1680215"/>
            <a:ext cx="4192127" cy="5177787"/>
            <a:chOff x="3823774" y="1260161"/>
            <a:chExt cx="3144095" cy="3883340"/>
          </a:xfrm>
        </p:grpSpPr>
        <p:sp>
          <p:nvSpPr>
            <p:cNvPr id="29" name="Rectangle 28">
              <a:extLst>
                <a:ext uri="{FF2B5EF4-FFF2-40B4-BE49-F238E27FC236}">
                  <a16:creationId xmlns:a16="http://schemas.microsoft.com/office/drawing/2014/main" id="{48792CDF-D70F-4977-9A20-03A42FFCD5EA}"/>
                </a:ext>
              </a:extLst>
            </p:cNvPr>
            <p:cNvSpPr/>
            <p:nvPr/>
          </p:nvSpPr>
          <p:spPr>
            <a:xfrm>
              <a:off x="3874128" y="1260161"/>
              <a:ext cx="3093741" cy="3883340"/>
            </a:xfrm>
            <a:prstGeom prst="rect">
              <a:avLst/>
            </a:prstGeom>
            <a:solidFill>
              <a:schemeClr val="accent5">
                <a:lumMod val="7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Financial_E7BB">
              <a:extLst>
                <a:ext uri="{FF2B5EF4-FFF2-40B4-BE49-F238E27FC236}">
                  <a16:creationId xmlns:a16="http://schemas.microsoft.com/office/drawing/2014/main" id="{67EF0EB4-3694-4E2C-A627-DC32970984D3}"/>
                </a:ext>
              </a:extLst>
            </p:cNvPr>
            <p:cNvSpPr>
              <a:spLocks noChangeAspect="1" noEditPoints="1"/>
            </p:cNvSpPr>
            <p:nvPr/>
          </p:nvSpPr>
          <p:spPr bwMode="auto">
            <a:xfrm>
              <a:off x="5089551" y="3804742"/>
              <a:ext cx="583120" cy="520162"/>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bg1"/>
              </a:solidFill>
              <a:prstDash val="solid"/>
              <a:miter lim="800000"/>
              <a:headEnd/>
              <a:tailEnd/>
            </a:ln>
          </p:spPr>
          <p:txBody>
            <a:bodyPr vert="horz" wrap="square" lIns="119523" tIns="59761" rIns="119523" bIns="59761" numCol="1" anchor="t" anchorCtr="0" compatLnSpc="1">
              <a:prstTxWarp prst="textNoShape">
                <a:avLst/>
              </a:prstTxWarp>
            </a:bodyPr>
            <a:lstStyle/>
            <a:p>
              <a:pPr defTabSz="1219126">
                <a:defRPr/>
              </a:pPr>
              <a:endParaRPr lang="en-US" sz="1176">
                <a:gradFill>
                  <a:gsLst>
                    <a:gs pos="0">
                      <a:srgbClr val="505050"/>
                    </a:gs>
                    <a:gs pos="100000">
                      <a:srgbClr val="505050"/>
                    </a:gs>
                  </a:gsLst>
                  <a:lin ang="5400000" scaled="1"/>
                </a:gradFill>
                <a:latin typeface="Segoe UI Semilight"/>
              </a:endParaRPr>
            </a:p>
          </p:txBody>
        </p:sp>
        <p:sp>
          <p:nvSpPr>
            <p:cNvPr id="44" name="TextBox 43">
              <a:extLst>
                <a:ext uri="{FF2B5EF4-FFF2-40B4-BE49-F238E27FC236}">
                  <a16:creationId xmlns:a16="http://schemas.microsoft.com/office/drawing/2014/main" id="{640E48F7-3601-4F29-AB81-D76807343FE6}"/>
                </a:ext>
              </a:extLst>
            </p:cNvPr>
            <p:cNvSpPr txBox="1"/>
            <p:nvPr/>
          </p:nvSpPr>
          <p:spPr>
            <a:xfrm>
              <a:off x="3823774" y="4372877"/>
              <a:ext cx="3114675" cy="438581"/>
            </a:xfrm>
            <a:prstGeom prst="rect">
              <a:avLst/>
            </a:prstGeom>
            <a:noFill/>
          </p:spPr>
          <p:txBody>
            <a:bodyPr wrap="square" rtlCol="0">
              <a:spAutoFit/>
            </a:bodyPr>
            <a:lstStyle/>
            <a:p>
              <a:pPr algn="ctr"/>
              <a:r>
                <a:rPr lang="en-US" sz="3200" dirty="0">
                  <a:solidFill>
                    <a:schemeClr val="bg1"/>
                  </a:solidFill>
                </a:rPr>
                <a:t>Data &amp; AI</a:t>
              </a:r>
            </a:p>
          </p:txBody>
        </p:sp>
      </p:grpSp>
      <p:grpSp>
        <p:nvGrpSpPr>
          <p:cNvPr id="6" name="Group 5">
            <a:extLst>
              <a:ext uri="{FF2B5EF4-FFF2-40B4-BE49-F238E27FC236}">
                <a16:creationId xmlns:a16="http://schemas.microsoft.com/office/drawing/2014/main" id="{C33804AE-DCBE-4ED8-B2A0-7828B3466DA1}"/>
              </a:ext>
            </a:extLst>
          </p:cNvPr>
          <p:cNvGrpSpPr/>
          <p:nvPr/>
        </p:nvGrpSpPr>
        <p:grpSpPr>
          <a:xfrm>
            <a:off x="1005570" y="1680214"/>
            <a:ext cx="4099831" cy="5177789"/>
            <a:chOff x="754177" y="1260160"/>
            <a:chExt cx="3074873" cy="3883342"/>
          </a:xfrm>
          <a:solidFill>
            <a:srgbClr val="F19629"/>
          </a:solidFill>
        </p:grpSpPr>
        <p:sp>
          <p:nvSpPr>
            <p:cNvPr id="2" name="Rectangle 1">
              <a:extLst>
                <a:ext uri="{FF2B5EF4-FFF2-40B4-BE49-F238E27FC236}">
                  <a16:creationId xmlns:a16="http://schemas.microsoft.com/office/drawing/2014/main" id="{1C03862C-71B8-44B7-A4F9-B459198064B9}"/>
                </a:ext>
              </a:extLst>
            </p:cNvPr>
            <p:cNvSpPr/>
            <p:nvPr/>
          </p:nvSpPr>
          <p:spPr>
            <a:xfrm>
              <a:off x="754177" y="1260160"/>
              <a:ext cx="3074873" cy="38833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cloud">
              <a:extLst>
                <a:ext uri="{FF2B5EF4-FFF2-40B4-BE49-F238E27FC236}">
                  <a16:creationId xmlns:a16="http://schemas.microsoft.com/office/drawing/2014/main" id="{D6617945-7099-4CDB-A4B5-5A61AAC865BB}"/>
                </a:ext>
              </a:extLst>
            </p:cNvPr>
            <p:cNvSpPr>
              <a:spLocks noChangeAspect="1"/>
            </p:cNvSpPr>
            <p:nvPr/>
          </p:nvSpPr>
          <p:spPr bwMode="auto">
            <a:xfrm>
              <a:off x="1925662" y="3830060"/>
              <a:ext cx="776054" cy="491077"/>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sq">
              <a:solidFill>
                <a:schemeClr val="bg1"/>
              </a:solidFill>
              <a:prstDash val="solid"/>
              <a:miter lim="800000"/>
              <a:headEnd/>
              <a:tailEnd/>
            </a:ln>
            <a:extLst/>
          </p:spPr>
          <p:txBody>
            <a:bodyPr vert="horz" wrap="square" lIns="119523" tIns="59761" rIns="119523" bIns="59761" numCol="1" anchor="t" anchorCtr="0" compatLnSpc="1">
              <a:prstTxWarp prst="textNoShape">
                <a:avLst/>
              </a:prstTxWarp>
            </a:bodyPr>
            <a:lstStyle/>
            <a:p>
              <a:pPr defTabSz="1219126">
                <a:defRPr/>
              </a:pPr>
              <a:endParaRPr lang="en-US" sz="2353" dirty="0">
                <a:solidFill>
                  <a:srgbClr val="353535"/>
                </a:solidFill>
                <a:latin typeface="Segoe UI Semilight"/>
              </a:endParaRPr>
            </a:p>
          </p:txBody>
        </p:sp>
        <p:sp>
          <p:nvSpPr>
            <p:cNvPr id="3" name="TextBox 2">
              <a:extLst>
                <a:ext uri="{FF2B5EF4-FFF2-40B4-BE49-F238E27FC236}">
                  <a16:creationId xmlns:a16="http://schemas.microsoft.com/office/drawing/2014/main" id="{720F6752-A90E-4D65-8320-B33B8838EB42}"/>
                </a:ext>
              </a:extLst>
            </p:cNvPr>
            <p:cNvSpPr txBox="1"/>
            <p:nvPr/>
          </p:nvSpPr>
          <p:spPr>
            <a:xfrm>
              <a:off x="759453" y="4334285"/>
              <a:ext cx="3064321" cy="438581"/>
            </a:xfrm>
            <a:prstGeom prst="rect">
              <a:avLst/>
            </a:prstGeom>
            <a:grpFill/>
          </p:spPr>
          <p:txBody>
            <a:bodyPr wrap="square" rtlCol="0">
              <a:spAutoFit/>
            </a:bodyPr>
            <a:lstStyle/>
            <a:p>
              <a:pPr algn="ctr"/>
              <a:r>
                <a:rPr lang="en-US" sz="3200" dirty="0">
                  <a:solidFill>
                    <a:schemeClr val="bg1"/>
                  </a:solidFill>
                </a:rPr>
                <a:t>Apps &amp; Infrastructure</a:t>
              </a:r>
            </a:p>
          </p:txBody>
        </p:sp>
      </p:grpSp>
      <p:sp>
        <p:nvSpPr>
          <p:cNvPr id="7" name="Rectangle 6"/>
          <p:cNvSpPr/>
          <p:nvPr/>
        </p:nvSpPr>
        <p:spPr>
          <a:xfrm>
            <a:off x="0" y="2057400"/>
            <a:ext cx="12192000" cy="2743200"/>
          </a:xfrm>
          <a:prstGeom prst="rect">
            <a:avLst/>
          </a:prstGeom>
          <a:solidFill>
            <a:srgbClr val="1DA962">
              <a:alpha val="89804"/>
            </a:srgbClr>
          </a:solidFill>
          <a:ln>
            <a:noFill/>
          </a:ln>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a:endParaRPr lang="en-US" sz="2400">
              <a:latin typeface="Segoe UI" panose="020B0502040204020203" pitchFamily="34" charset="0"/>
              <a:cs typeface="Segoe UI" panose="020B0502040204020203" pitchFamily="34" charset="0"/>
            </a:endParaRPr>
          </a:p>
        </p:txBody>
      </p:sp>
      <p:grpSp>
        <p:nvGrpSpPr>
          <p:cNvPr id="4" name="Group 3"/>
          <p:cNvGrpSpPr/>
          <p:nvPr/>
        </p:nvGrpSpPr>
        <p:grpSpPr>
          <a:xfrm>
            <a:off x="441125" y="255871"/>
            <a:ext cx="10417160" cy="1327870"/>
            <a:chOff x="330844" y="191903"/>
            <a:chExt cx="7812870" cy="995902"/>
          </a:xfrm>
        </p:grpSpPr>
        <p:sp>
          <p:nvSpPr>
            <p:cNvPr id="23" name="TextBox 22"/>
            <p:cNvSpPr txBox="1"/>
            <p:nvPr/>
          </p:nvSpPr>
          <p:spPr>
            <a:xfrm>
              <a:off x="344595" y="756822"/>
              <a:ext cx="7799119" cy="430983"/>
            </a:xfrm>
            <a:prstGeom prst="rect">
              <a:avLst/>
            </a:prstGeom>
            <a:noFill/>
          </p:spPr>
          <p:txBody>
            <a:bodyPr wrap="square" lIns="0" tIns="0" rIns="0" bIns="0" rtlCol="0">
              <a:spAutoFit/>
            </a:bodyPr>
            <a:lstStyle/>
            <a:p>
              <a:r>
                <a:rPr lang="en-US" sz="1867" dirty="0">
                  <a:latin typeface="Segoe UI" panose="020B0502040204020203" pitchFamily="34" charset="0"/>
                  <a:cs typeface="Segoe UI" panose="020B0502040204020203" pitchFamily="34" charset="0"/>
                </a:rPr>
                <a:t>Attunix provides technology advising and systems integration to help you get more from your operations with core services that bring your vision to life, including:</a:t>
              </a:r>
            </a:p>
          </p:txBody>
        </p:sp>
        <p:sp>
          <p:nvSpPr>
            <p:cNvPr id="24" name="Title 1"/>
            <p:cNvSpPr txBox="1">
              <a:spLocks/>
            </p:cNvSpPr>
            <p:nvPr/>
          </p:nvSpPr>
          <p:spPr>
            <a:xfrm>
              <a:off x="330844" y="191903"/>
              <a:ext cx="6637025" cy="492491"/>
            </a:xfrm>
            <a:prstGeom prst="rect">
              <a:avLst/>
            </a:prstGeom>
          </p:spPr>
          <p:txBody>
            <a:bodyPr vert="horz" wrap="square" lIns="0" tIns="0" rIns="0" bIns="0" anchor="ctr" anchorCtr="0">
              <a:spAutoFit/>
            </a:bodyPr>
            <a:lstStyle>
              <a:defPPr>
                <a:defRPr lang="en-US"/>
              </a:defPPr>
              <a:lvl1pPr>
                <a:spcBef>
                  <a:spcPct val="0"/>
                </a:spcBef>
                <a:buNone/>
                <a:defRPr sz="2400" b="0" i="0" baseline="0">
                  <a:solidFill>
                    <a:srgbClr val="139DC8"/>
                  </a:solidFill>
                  <a:latin typeface="Gotham Light"/>
                  <a:ea typeface="+mj-ea"/>
                  <a:cs typeface="Gotham Light"/>
                </a:defRPr>
              </a:lvl1pPr>
            </a:lstStyle>
            <a:p>
              <a:r>
                <a:rPr lang="en-US" sz="4267">
                  <a:solidFill>
                    <a:srgbClr val="216F99"/>
                  </a:solidFill>
                  <a:latin typeface="Segoe UI" panose="020B0502040204020203" pitchFamily="34" charset="0"/>
                  <a:cs typeface="Segoe UI" panose="020B0502040204020203" pitchFamily="34" charset="0"/>
                </a:rPr>
                <a:t>Attunix Solutions</a:t>
              </a:r>
            </a:p>
          </p:txBody>
        </p:sp>
      </p:grpSp>
      <p:grpSp>
        <p:nvGrpSpPr>
          <p:cNvPr id="64" name="Group 63"/>
          <p:cNvGrpSpPr/>
          <p:nvPr/>
        </p:nvGrpSpPr>
        <p:grpSpPr>
          <a:xfrm>
            <a:off x="7396330" y="2676564"/>
            <a:ext cx="1201588" cy="1690012"/>
            <a:chOff x="7049805" y="2082756"/>
            <a:chExt cx="901191" cy="1267509"/>
          </a:xfrm>
        </p:grpSpPr>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0928" y="2222635"/>
              <a:ext cx="555158" cy="545503"/>
            </a:xfrm>
            <a:prstGeom prst="rect">
              <a:avLst/>
            </a:prstGeom>
          </p:spPr>
        </p:pic>
        <p:grpSp>
          <p:nvGrpSpPr>
            <p:cNvPr id="60" name="Group 59"/>
            <p:cNvGrpSpPr/>
            <p:nvPr/>
          </p:nvGrpSpPr>
          <p:grpSpPr>
            <a:xfrm>
              <a:off x="7049805" y="2082756"/>
              <a:ext cx="901191" cy="1267509"/>
              <a:chOff x="7049805" y="2082756"/>
              <a:chExt cx="901191" cy="1267509"/>
            </a:xfrm>
          </p:grpSpPr>
          <p:sp>
            <p:nvSpPr>
              <p:cNvPr id="21" name="TextBox 20"/>
              <p:cNvSpPr txBox="1"/>
              <p:nvPr/>
            </p:nvSpPr>
            <p:spPr>
              <a:xfrm>
                <a:off x="7066493" y="3042584"/>
                <a:ext cx="867817" cy="307681"/>
              </a:xfrm>
              <a:prstGeom prst="rect">
                <a:avLst/>
              </a:prstGeom>
              <a:noFill/>
            </p:spPr>
            <p:txBody>
              <a:bodyPr wrap="square" lIns="0" tIns="0" rIns="0" bIns="0" rtlCol="0">
                <a:spAutoFit/>
              </a:bodyPr>
              <a:lstStyle/>
              <a:p>
                <a:pPr algn="ctr"/>
                <a:r>
                  <a:rPr lang="en-US" sz="1333" b="1">
                    <a:solidFill>
                      <a:schemeClr val="bg1"/>
                    </a:solidFill>
                    <a:latin typeface="Segoe UI" panose="020B0502040204020203" pitchFamily="34" charset="0"/>
                    <a:ea typeface="Gotham Book" charset="0"/>
                    <a:cs typeface="Segoe UI" panose="020B0502040204020203" pitchFamily="34" charset="0"/>
                  </a:rPr>
                  <a:t>Internet</a:t>
                </a:r>
                <a:br>
                  <a:rPr lang="en-US" sz="1333" b="1">
                    <a:solidFill>
                      <a:schemeClr val="bg1"/>
                    </a:solidFill>
                    <a:latin typeface="Segoe UI" panose="020B0502040204020203" pitchFamily="34" charset="0"/>
                    <a:ea typeface="Gotham Book" charset="0"/>
                    <a:cs typeface="Segoe UI" panose="020B0502040204020203" pitchFamily="34" charset="0"/>
                  </a:rPr>
                </a:br>
                <a:r>
                  <a:rPr lang="en-US" sz="1333" b="1">
                    <a:solidFill>
                      <a:schemeClr val="bg1"/>
                    </a:solidFill>
                    <a:latin typeface="Segoe UI" panose="020B0502040204020203" pitchFamily="34" charset="0"/>
                    <a:ea typeface="Gotham Book" charset="0"/>
                    <a:cs typeface="Segoe UI" panose="020B0502040204020203" pitchFamily="34" charset="0"/>
                  </a:rPr>
                  <a:t>of Things</a:t>
                </a:r>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9805" y="2082756"/>
                <a:ext cx="901191" cy="810458"/>
              </a:xfrm>
              <a:prstGeom prst="rect">
                <a:avLst/>
              </a:prstGeom>
            </p:spPr>
          </p:pic>
        </p:grpSp>
      </p:grpSp>
      <p:grpSp>
        <p:nvGrpSpPr>
          <p:cNvPr id="33" name="Group 32"/>
          <p:cNvGrpSpPr/>
          <p:nvPr/>
        </p:nvGrpSpPr>
        <p:grpSpPr>
          <a:xfrm>
            <a:off x="1202357" y="2671304"/>
            <a:ext cx="1624064" cy="1690012"/>
            <a:chOff x="2406748" y="2082756"/>
            <a:chExt cx="1218048" cy="1267509"/>
          </a:xfrm>
        </p:grpSpPr>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1849" y="2217776"/>
              <a:ext cx="554939" cy="507758"/>
            </a:xfrm>
            <a:prstGeom prst="rect">
              <a:avLst/>
            </a:prstGeom>
          </p:spPr>
        </p:pic>
        <p:sp>
          <p:nvSpPr>
            <p:cNvPr id="35" name="TextBox 34"/>
            <p:cNvSpPr txBox="1"/>
            <p:nvPr/>
          </p:nvSpPr>
          <p:spPr>
            <a:xfrm>
              <a:off x="2406748" y="3042584"/>
              <a:ext cx="1218048" cy="307681"/>
            </a:xfrm>
            <a:prstGeom prst="rect">
              <a:avLst/>
            </a:prstGeom>
            <a:noFill/>
          </p:spPr>
          <p:txBody>
            <a:bodyPr wrap="square" lIns="0" tIns="0" rIns="0" bIns="0" rtlCol="0">
              <a:spAutoFit/>
            </a:bodyPr>
            <a:lstStyle/>
            <a:p>
              <a:pPr algn="ctr"/>
              <a:r>
                <a:rPr lang="en-US" sz="1333" b="1">
                  <a:solidFill>
                    <a:schemeClr val="bg1"/>
                  </a:solidFill>
                  <a:latin typeface="Segoe UI" panose="020B0502040204020203" pitchFamily="34" charset="0"/>
                  <a:ea typeface="Gotham Book" charset="0"/>
                  <a:cs typeface="Segoe UI" panose="020B0502040204020203" pitchFamily="34" charset="0"/>
                </a:rPr>
                <a:t>Modern</a:t>
              </a:r>
              <a:br>
                <a:rPr lang="en-US" sz="1333" b="1">
                  <a:solidFill>
                    <a:schemeClr val="bg1"/>
                  </a:solidFill>
                  <a:latin typeface="Segoe UI" panose="020B0502040204020203" pitchFamily="34" charset="0"/>
                  <a:ea typeface="Gotham Book" charset="0"/>
                  <a:cs typeface="Segoe UI" panose="020B0502040204020203" pitchFamily="34" charset="0"/>
                </a:rPr>
              </a:br>
              <a:r>
                <a:rPr lang="en-US" sz="1333" b="1">
                  <a:solidFill>
                    <a:schemeClr val="bg1"/>
                  </a:solidFill>
                  <a:latin typeface="Segoe UI" panose="020B0502040204020203" pitchFamily="34" charset="0"/>
                  <a:ea typeface="Gotham Book" charset="0"/>
                  <a:cs typeface="Segoe UI" panose="020B0502040204020203" pitchFamily="34" charset="0"/>
                </a:rPr>
                <a:t>Datacenter</a:t>
              </a: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7823" y="2082756"/>
              <a:ext cx="901191" cy="810458"/>
            </a:xfrm>
            <a:prstGeom prst="rect">
              <a:avLst/>
            </a:prstGeom>
          </p:spPr>
        </p:pic>
      </p:grpSp>
      <p:grpSp>
        <p:nvGrpSpPr>
          <p:cNvPr id="37" name="Group 36"/>
          <p:cNvGrpSpPr/>
          <p:nvPr/>
        </p:nvGrpSpPr>
        <p:grpSpPr>
          <a:xfrm>
            <a:off x="3264960" y="2667917"/>
            <a:ext cx="1353049" cy="1690011"/>
            <a:chOff x="3985926" y="2082756"/>
            <a:chExt cx="1014787" cy="1267508"/>
          </a:xfrm>
        </p:grpSpPr>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3256" y="2174735"/>
              <a:ext cx="487266" cy="598489"/>
            </a:xfrm>
            <a:prstGeom prst="rect">
              <a:avLst/>
            </a:prstGeom>
          </p:spPr>
        </p:pic>
        <p:sp>
          <p:nvSpPr>
            <p:cNvPr id="39" name="TextBox 38"/>
            <p:cNvSpPr txBox="1"/>
            <p:nvPr/>
          </p:nvSpPr>
          <p:spPr>
            <a:xfrm>
              <a:off x="3985926" y="3042583"/>
              <a:ext cx="1014787" cy="307681"/>
            </a:xfrm>
            <a:prstGeom prst="rect">
              <a:avLst/>
            </a:prstGeom>
            <a:noFill/>
          </p:spPr>
          <p:txBody>
            <a:bodyPr wrap="square" lIns="0" tIns="0" rIns="0" bIns="0" rtlCol="0">
              <a:spAutoFit/>
            </a:bodyPr>
            <a:lstStyle/>
            <a:p>
              <a:pPr algn="ctr"/>
              <a:r>
                <a:rPr lang="en-US" sz="1333" b="1">
                  <a:solidFill>
                    <a:schemeClr val="bg1"/>
                  </a:solidFill>
                  <a:latin typeface="Segoe UI" panose="020B0502040204020203" pitchFamily="34" charset="0"/>
                  <a:ea typeface="Gotham Book" charset="0"/>
                  <a:cs typeface="Segoe UI" panose="020B0502040204020203" pitchFamily="34" charset="0"/>
                </a:rPr>
                <a:t>Application Modernization</a:t>
              </a: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8798" y="2082756"/>
              <a:ext cx="901191" cy="810458"/>
            </a:xfrm>
            <a:prstGeom prst="rect">
              <a:avLst/>
            </a:prstGeom>
          </p:spPr>
        </p:pic>
      </p:grpSp>
      <p:grpSp>
        <p:nvGrpSpPr>
          <p:cNvPr id="41" name="Group 40"/>
          <p:cNvGrpSpPr/>
          <p:nvPr/>
        </p:nvGrpSpPr>
        <p:grpSpPr>
          <a:xfrm>
            <a:off x="5360014" y="2678888"/>
            <a:ext cx="1201588" cy="1671187"/>
            <a:chOff x="5573103" y="2096875"/>
            <a:chExt cx="901191" cy="1253390"/>
          </a:xfrm>
        </p:grpSpPr>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8007" y="2214142"/>
              <a:ext cx="518682" cy="586111"/>
            </a:xfrm>
            <a:prstGeom prst="rect">
              <a:avLst/>
            </a:prstGeom>
          </p:spPr>
        </p:pic>
        <p:sp>
          <p:nvSpPr>
            <p:cNvPr id="43" name="TextBox 42"/>
            <p:cNvSpPr txBox="1"/>
            <p:nvPr/>
          </p:nvSpPr>
          <p:spPr>
            <a:xfrm>
              <a:off x="5627198" y="3042584"/>
              <a:ext cx="770281" cy="307681"/>
            </a:xfrm>
            <a:prstGeom prst="rect">
              <a:avLst/>
            </a:prstGeom>
            <a:noFill/>
          </p:spPr>
          <p:txBody>
            <a:bodyPr wrap="square" lIns="0" tIns="0" rIns="0" bIns="0" rtlCol="0">
              <a:spAutoFit/>
            </a:bodyPr>
            <a:lstStyle/>
            <a:p>
              <a:pPr algn="ctr"/>
              <a:r>
                <a:rPr lang="en-US" sz="1333" b="1">
                  <a:solidFill>
                    <a:schemeClr val="bg1"/>
                  </a:solidFill>
                  <a:latin typeface="Segoe UI" panose="020B0502040204020203" pitchFamily="34" charset="0"/>
                  <a:ea typeface="Gotham Book" charset="0"/>
                  <a:cs typeface="Segoe UI" panose="020B0502040204020203" pitchFamily="34" charset="0"/>
                </a:rPr>
                <a:t>Advanced Analytics</a:t>
              </a:r>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3103" y="2096875"/>
              <a:ext cx="901191" cy="810458"/>
            </a:xfrm>
            <a:prstGeom prst="rect">
              <a:avLst/>
            </a:prstGeom>
          </p:spPr>
        </p:pic>
      </p:grpSp>
      <p:grpSp>
        <p:nvGrpSpPr>
          <p:cNvPr id="14" name="Group 13"/>
          <p:cNvGrpSpPr/>
          <p:nvPr/>
        </p:nvGrpSpPr>
        <p:grpSpPr>
          <a:xfrm>
            <a:off x="9204353" y="2680141"/>
            <a:ext cx="1886659" cy="1683952"/>
            <a:chOff x="9416048" y="1198289"/>
            <a:chExt cx="1414994" cy="1262964"/>
          </a:xfrm>
        </p:grpSpPr>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6291" y="1198289"/>
              <a:ext cx="901191" cy="810458"/>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91061" y="1257569"/>
              <a:ext cx="633656" cy="689504"/>
            </a:xfrm>
            <a:prstGeom prst="rect">
              <a:avLst/>
            </a:prstGeom>
          </p:spPr>
        </p:pic>
        <p:sp>
          <p:nvSpPr>
            <p:cNvPr id="74" name="TextBox 73"/>
            <p:cNvSpPr txBox="1"/>
            <p:nvPr/>
          </p:nvSpPr>
          <p:spPr>
            <a:xfrm>
              <a:off x="9416048" y="2153572"/>
              <a:ext cx="1414994" cy="307681"/>
            </a:xfrm>
            <a:prstGeom prst="rect">
              <a:avLst/>
            </a:prstGeom>
            <a:noFill/>
          </p:spPr>
          <p:txBody>
            <a:bodyPr wrap="square" lIns="0" tIns="0" rIns="0" bIns="0" rtlCol="0">
              <a:spAutoFit/>
            </a:bodyPr>
            <a:lstStyle/>
            <a:p>
              <a:pPr algn="ctr"/>
              <a:r>
                <a:rPr lang="en-US" sz="1333" b="1">
                  <a:solidFill>
                    <a:schemeClr val="bg1"/>
                  </a:solidFill>
                  <a:latin typeface="Segoe UI" panose="020B0502040204020203" pitchFamily="34" charset="0"/>
                  <a:ea typeface="Gotham Book" charset="0"/>
                  <a:cs typeface="Segoe UI" panose="020B0502040204020203" pitchFamily="34" charset="0"/>
                </a:rPr>
                <a:t>Managed </a:t>
              </a:r>
              <a:br>
                <a:rPr lang="en-US" sz="1333" b="1">
                  <a:solidFill>
                    <a:schemeClr val="bg1"/>
                  </a:solidFill>
                  <a:latin typeface="Segoe UI" panose="020B0502040204020203" pitchFamily="34" charset="0"/>
                  <a:ea typeface="Gotham Book" charset="0"/>
                  <a:cs typeface="Segoe UI" panose="020B0502040204020203" pitchFamily="34" charset="0"/>
                </a:rPr>
              </a:br>
              <a:r>
                <a:rPr lang="en-US" sz="1333" b="1">
                  <a:solidFill>
                    <a:schemeClr val="bg1"/>
                  </a:solidFill>
                  <a:latin typeface="Segoe UI" panose="020B0502040204020203" pitchFamily="34" charset="0"/>
                  <a:ea typeface="Gotham Book" charset="0"/>
                  <a:cs typeface="Segoe UI" panose="020B0502040204020203" pitchFamily="34" charset="0"/>
                </a:rPr>
                <a:t>Services</a:t>
              </a:r>
            </a:p>
          </p:txBody>
        </p:sp>
      </p:grpSp>
    </p:spTree>
    <p:extLst>
      <p:ext uri="{BB962C8B-B14F-4D97-AF65-F5344CB8AC3E}">
        <p14:creationId xmlns:p14="http://schemas.microsoft.com/office/powerpoint/2010/main" val="169638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300"/>
                                  </p:stCondLst>
                                  <p:childTnLst>
                                    <p:set>
                                      <p:cBhvr>
                                        <p:cTn id="13" dur="1" fill="hold">
                                          <p:stCondLst>
                                            <p:cond delay="0"/>
                                          </p:stCondLst>
                                        </p:cTn>
                                        <p:tgtEl>
                                          <p:spTgt spid="64"/>
                                        </p:tgtEl>
                                        <p:attrNameLst>
                                          <p:attrName>style.visibility</p:attrName>
                                        </p:attrNameLst>
                                      </p:cBhvr>
                                      <p:to>
                                        <p:strVal val="visible"/>
                                      </p:to>
                                    </p:set>
                                    <p:animEffect transition="in" filter="fade">
                                      <p:cBhvr>
                                        <p:cTn id="14" dur="300"/>
                                        <p:tgtEl>
                                          <p:spTgt spid="64"/>
                                        </p:tgtEl>
                                      </p:cBhvr>
                                    </p:animEffect>
                                  </p:childTnLst>
                                </p:cTn>
                              </p:par>
                              <p:par>
                                <p:cTn id="15" presetID="10"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300"/>
                                        <p:tgtEl>
                                          <p:spTgt spid="33"/>
                                        </p:tgtEl>
                                      </p:cBhvr>
                                    </p:animEffect>
                                  </p:childTnLst>
                                </p:cTn>
                              </p:par>
                              <p:par>
                                <p:cTn id="18" presetID="10" presetClass="entr" presetSubtype="0" fill="hold" nodeType="withEffect">
                                  <p:stCondLst>
                                    <p:cond delay="10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300"/>
                                        <p:tgtEl>
                                          <p:spTgt spid="37"/>
                                        </p:tgtEl>
                                      </p:cBhvr>
                                    </p:animEffect>
                                  </p:childTnLst>
                                </p:cTn>
                              </p:par>
                              <p:par>
                                <p:cTn id="21" presetID="10" presetClass="entr" presetSubtype="0" fill="hold" nodeType="withEffect">
                                  <p:stCondLst>
                                    <p:cond delay="20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300"/>
                                        <p:tgtEl>
                                          <p:spTgt spid="41"/>
                                        </p:tgtEl>
                                      </p:cBhvr>
                                    </p:animEffect>
                                  </p:childTnLst>
                                </p:cTn>
                              </p:par>
                              <p:par>
                                <p:cTn id="24" presetID="10" presetClass="entr" presetSubtype="0" fill="hold" nodeType="withEffect">
                                  <p:stCondLst>
                                    <p:cond delay="4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3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13941" y="934148"/>
            <a:ext cx="5588627" cy="2354657"/>
            <a:chOff x="323073" y="1577502"/>
            <a:chExt cx="5588626" cy="2354657"/>
          </a:xfrm>
        </p:grpSpPr>
        <p:sp>
          <p:nvSpPr>
            <p:cNvPr id="48" name="Rectangle 47"/>
            <p:cNvSpPr/>
            <p:nvPr/>
          </p:nvSpPr>
          <p:spPr>
            <a:xfrm>
              <a:off x="323073" y="1584251"/>
              <a:ext cx="5588626" cy="2062716"/>
            </a:xfrm>
            <a:prstGeom prst="rect">
              <a:avLst/>
            </a:prstGeom>
            <a:solidFill>
              <a:srgbClr val="216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594"/>
              <a:endParaRPr lang="en-US" dirty="0">
                <a:solidFill>
                  <a:srgbClr val="FFFFFF"/>
                </a:solidFill>
                <a:latin typeface="Calibri"/>
              </a:endParaRPr>
            </a:p>
          </p:txBody>
        </p:sp>
        <p:sp>
          <p:nvSpPr>
            <p:cNvPr id="49" name="TextBox 3"/>
            <p:cNvSpPr txBox="1"/>
            <p:nvPr/>
          </p:nvSpPr>
          <p:spPr>
            <a:xfrm>
              <a:off x="472976" y="1900834"/>
              <a:ext cx="3947944" cy="203132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80982" indent="-380982" defTabSz="1658125">
                <a:buFont typeface="Wingdings" panose="05000000000000000000" pitchFamily="2" charset="2"/>
                <a:buChar char="ü"/>
              </a:pPr>
              <a:r>
                <a:rPr lang="en-US" sz="1400" dirty="0">
                  <a:solidFill>
                    <a:srgbClr val="FFFFFF"/>
                  </a:solidFill>
                </a:rPr>
                <a:t>Cloud Readiness</a:t>
              </a:r>
            </a:p>
            <a:p>
              <a:pPr marL="380982" indent="-380982" defTabSz="1658125">
                <a:buFont typeface="Wingdings" panose="05000000000000000000" pitchFamily="2" charset="2"/>
                <a:buChar char="ü"/>
              </a:pPr>
              <a:r>
                <a:rPr lang="en-US" sz="1400" dirty="0">
                  <a:solidFill>
                    <a:srgbClr val="FFFFFF"/>
                  </a:solidFill>
                </a:rPr>
                <a:t>Cloud Migration | DC Consolidation</a:t>
              </a:r>
            </a:p>
            <a:p>
              <a:pPr marL="380982" indent="-380982" defTabSz="1658125">
                <a:buFont typeface="Wingdings" panose="05000000000000000000" pitchFamily="2" charset="2"/>
                <a:buChar char="ü"/>
              </a:pPr>
              <a:r>
                <a:rPr lang="en-US" sz="1400" dirty="0">
                  <a:solidFill>
                    <a:srgbClr val="FFFFFF"/>
                  </a:solidFill>
                </a:rPr>
                <a:t>Governance | Compliance</a:t>
              </a:r>
            </a:p>
            <a:p>
              <a:pPr marL="380982" indent="-380982" defTabSz="1658125">
                <a:buFont typeface="Wingdings" panose="05000000000000000000" pitchFamily="2" charset="2"/>
                <a:buChar char="ü"/>
              </a:pPr>
              <a:r>
                <a:rPr lang="en-US" sz="1400" dirty="0">
                  <a:solidFill>
                    <a:srgbClr val="FFFFFF"/>
                  </a:solidFill>
                </a:rPr>
                <a:t>VMware | Hyper-V | Windows | Linux | OSS</a:t>
              </a:r>
            </a:p>
            <a:p>
              <a:pPr marL="380982" indent="-380982" defTabSz="1658125">
                <a:buFont typeface="Wingdings" panose="05000000000000000000" pitchFamily="2" charset="2"/>
                <a:buChar char="ü"/>
              </a:pPr>
              <a:r>
                <a:rPr lang="en-US" sz="1400" dirty="0">
                  <a:solidFill>
                    <a:srgbClr val="FFFFFF"/>
                  </a:solidFill>
                </a:rPr>
                <a:t>DR | Backup | Cloud Storage </a:t>
              </a:r>
            </a:p>
            <a:p>
              <a:pPr marL="380982" indent="-380982" defTabSz="1658125">
                <a:buFont typeface="Wingdings" panose="05000000000000000000" pitchFamily="2" charset="2"/>
                <a:buChar char="ü"/>
              </a:pPr>
              <a:r>
                <a:rPr lang="en-US" sz="1400" dirty="0">
                  <a:solidFill>
                    <a:srgbClr val="FFFFFF"/>
                  </a:solidFill>
                </a:rPr>
                <a:t>Security | Express Route</a:t>
              </a:r>
            </a:p>
            <a:p>
              <a:pPr marL="380982" indent="-380982" defTabSz="1658125">
                <a:buFont typeface="Wingdings" panose="05000000000000000000" pitchFamily="2" charset="2"/>
                <a:buChar char="ü"/>
              </a:pPr>
              <a:r>
                <a:rPr lang="en-US" sz="1400" dirty="0">
                  <a:solidFill>
                    <a:srgbClr val="FFFFFF"/>
                  </a:solidFill>
                </a:rPr>
                <a:t>NetApp | F5 | Barracuda</a:t>
              </a:r>
            </a:p>
            <a:p>
              <a:pPr defTabSz="1243594"/>
              <a:endParaRPr lang="en-US" sz="1400" dirty="0">
                <a:solidFill>
                  <a:srgbClr val="FFFFFF"/>
                </a:solidFill>
                <a:latin typeface="Calibri"/>
              </a:endParaRPr>
            </a:p>
            <a:p>
              <a:pPr marL="285737" indent="-285737" defTabSz="1243594">
                <a:buFont typeface="Wingdings" panose="05000000000000000000" pitchFamily="2" charset="2"/>
                <a:buChar char="ü"/>
              </a:pPr>
              <a:endParaRPr lang="en-US" sz="1400" dirty="0">
                <a:solidFill>
                  <a:srgbClr val="FFFFFF"/>
                </a:solidFill>
                <a:latin typeface="Calibri"/>
              </a:endParaRPr>
            </a:p>
          </p:txBody>
        </p:sp>
        <p:sp>
          <p:nvSpPr>
            <p:cNvPr id="50" name="TextBox 4"/>
            <p:cNvSpPr txBox="1"/>
            <p:nvPr/>
          </p:nvSpPr>
          <p:spPr>
            <a:xfrm>
              <a:off x="409333" y="1577502"/>
              <a:ext cx="2861076"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3594"/>
              <a:r>
                <a:rPr lang="en-US" b="1" dirty="0">
                  <a:solidFill>
                    <a:schemeClr val="bg1"/>
                  </a:solidFill>
                  <a:latin typeface="Calibri"/>
                </a:rPr>
                <a:t>Modern Datacenter</a:t>
              </a:r>
            </a:p>
          </p:txBody>
        </p:sp>
      </p:grpSp>
      <p:grpSp>
        <p:nvGrpSpPr>
          <p:cNvPr id="30" name="Group 29"/>
          <p:cNvGrpSpPr/>
          <p:nvPr/>
        </p:nvGrpSpPr>
        <p:grpSpPr>
          <a:xfrm>
            <a:off x="313941" y="3152437"/>
            <a:ext cx="5699051" cy="2062716"/>
            <a:chOff x="323073" y="3795793"/>
            <a:chExt cx="5699051" cy="2062716"/>
          </a:xfrm>
        </p:grpSpPr>
        <p:grpSp>
          <p:nvGrpSpPr>
            <p:cNvPr id="44" name="Group 43"/>
            <p:cNvGrpSpPr/>
            <p:nvPr/>
          </p:nvGrpSpPr>
          <p:grpSpPr>
            <a:xfrm>
              <a:off x="323073" y="3795793"/>
              <a:ext cx="5699051" cy="2062716"/>
              <a:chOff x="323073" y="3795793"/>
              <a:chExt cx="5699051" cy="2062716"/>
            </a:xfrm>
          </p:grpSpPr>
          <p:sp>
            <p:nvSpPr>
              <p:cNvPr id="46" name="Rectangle 45"/>
              <p:cNvSpPr/>
              <p:nvPr/>
            </p:nvSpPr>
            <p:spPr>
              <a:xfrm>
                <a:off x="323073" y="3795793"/>
                <a:ext cx="5699051" cy="206271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594"/>
                <a:endParaRPr lang="en-US" dirty="0">
                  <a:solidFill>
                    <a:srgbClr val="FFFFFF"/>
                  </a:solidFill>
                  <a:latin typeface="Calibri"/>
                </a:endParaRPr>
              </a:p>
            </p:txBody>
          </p:sp>
          <p:sp>
            <p:nvSpPr>
              <p:cNvPr id="47" name="TextBox 9"/>
              <p:cNvSpPr txBox="1"/>
              <p:nvPr/>
            </p:nvSpPr>
            <p:spPr>
              <a:xfrm>
                <a:off x="442476" y="4149776"/>
                <a:ext cx="4052023" cy="1600438"/>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80982" indent="-380982" defTabSz="1658125">
                  <a:buFont typeface="Wingdings" panose="05000000000000000000" pitchFamily="2" charset="2"/>
                  <a:buChar char="ü"/>
                </a:pPr>
                <a:r>
                  <a:rPr lang="en-US" sz="1400" dirty="0">
                    <a:solidFill>
                      <a:srgbClr val="FFFFFF"/>
                    </a:solidFill>
                  </a:rPr>
                  <a:t>Cortana Intelligence</a:t>
                </a:r>
              </a:p>
              <a:p>
                <a:pPr marL="380982" indent="-380982" defTabSz="1658125">
                  <a:buFont typeface="Wingdings" panose="05000000000000000000" pitchFamily="2" charset="2"/>
                  <a:buChar char="ü"/>
                </a:pPr>
                <a:r>
                  <a:rPr lang="en-US" sz="1400" dirty="0">
                    <a:solidFill>
                      <a:srgbClr val="FFFFFF"/>
                    </a:solidFill>
                  </a:rPr>
                  <a:t>Machine Learning</a:t>
                </a:r>
              </a:p>
              <a:p>
                <a:pPr marL="380982" indent="-380982" defTabSz="1658125">
                  <a:buFont typeface="Wingdings" panose="05000000000000000000" pitchFamily="2" charset="2"/>
                  <a:buChar char="ü"/>
                </a:pPr>
                <a:r>
                  <a:rPr lang="en-US" sz="1400" dirty="0">
                    <a:solidFill>
                      <a:srgbClr val="FFFFFF"/>
                    </a:solidFill>
                  </a:rPr>
                  <a:t>Cognitive Services &amp; Azure Bot Service</a:t>
                </a:r>
              </a:p>
              <a:p>
                <a:pPr marL="380982" indent="-380982" defTabSz="1658125">
                  <a:buFont typeface="Wingdings" panose="05000000000000000000" pitchFamily="2" charset="2"/>
                  <a:buChar char="ü"/>
                </a:pPr>
                <a:r>
                  <a:rPr lang="en-US" sz="1400" dirty="0">
                    <a:solidFill>
                      <a:srgbClr val="FFFFFF"/>
                    </a:solidFill>
                  </a:rPr>
                  <a:t>Big Data –Hadoop | Data Lake | Data Factory</a:t>
                </a:r>
              </a:p>
              <a:p>
                <a:pPr marL="380982" indent="-380982" defTabSz="1658125">
                  <a:buFont typeface="Wingdings" panose="05000000000000000000" pitchFamily="2" charset="2"/>
                  <a:buChar char="ü"/>
                </a:pPr>
                <a:r>
                  <a:rPr lang="en-US" sz="1400" dirty="0">
                    <a:solidFill>
                      <a:srgbClr val="FFFFFF"/>
                    </a:solidFill>
                  </a:rPr>
                  <a:t>R Server</a:t>
                </a:r>
              </a:p>
              <a:p>
                <a:pPr marL="380982" indent="-380982" defTabSz="1658125">
                  <a:buFont typeface="Wingdings" panose="05000000000000000000" pitchFamily="2" charset="2"/>
                  <a:buChar char="ü"/>
                </a:pPr>
                <a:r>
                  <a:rPr lang="en-US" sz="1400" dirty="0">
                    <a:solidFill>
                      <a:srgbClr val="FFFFFF"/>
                    </a:solidFill>
                  </a:rPr>
                  <a:t>Power BI | SSRS Mobile</a:t>
                </a:r>
              </a:p>
              <a:p>
                <a:pPr marL="380982" indent="-380982" defTabSz="1658125">
                  <a:buFont typeface="Wingdings" panose="05000000000000000000" pitchFamily="2" charset="2"/>
                  <a:buChar char="ü"/>
                </a:pPr>
                <a:r>
                  <a:rPr lang="en-US" sz="1400" dirty="0">
                    <a:solidFill>
                      <a:srgbClr val="FFFFFF"/>
                    </a:solidFill>
                  </a:rPr>
                  <a:t>SQL Server 2016 | SSRS | SSIS &amp; Azure EDW</a:t>
                </a:r>
                <a:endParaRPr lang="en-US" sz="1400" dirty="0">
                  <a:solidFill>
                    <a:srgbClr val="FFFFFF"/>
                  </a:solidFill>
                  <a:latin typeface="Calibri"/>
                </a:endParaRPr>
              </a:p>
            </p:txBody>
          </p:sp>
        </p:grpSp>
        <p:sp>
          <p:nvSpPr>
            <p:cNvPr id="45" name="TextBox 7"/>
            <p:cNvSpPr txBox="1"/>
            <p:nvPr/>
          </p:nvSpPr>
          <p:spPr>
            <a:xfrm>
              <a:off x="408794" y="3856829"/>
              <a:ext cx="3519379"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3594"/>
              <a:r>
                <a:rPr lang="en-US" b="1" dirty="0">
                  <a:solidFill>
                    <a:schemeClr val="bg1"/>
                  </a:solidFill>
                  <a:latin typeface="Calibri"/>
                </a:rPr>
                <a:t>Advanced Analytics</a:t>
              </a:r>
            </a:p>
          </p:txBody>
        </p:sp>
      </p:grpSp>
      <p:sp>
        <p:nvSpPr>
          <p:cNvPr id="31" name="Rectangle 30"/>
          <p:cNvSpPr/>
          <p:nvPr/>
        </p:nvSpPr>
        <p:spPr>
          <a:xfrm>
            <a:off x="6318419" y="3152439"/>
            <a:ext cx="5559644" cy="2062716"/>
          </a:xfrm>
          <a:prstGeom prst="rect">
            <a:avLst/>
          </a:prstGeom>
          <a:solidFill>
            <a:srgbClr val="216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594"/>
            <a:endParaRPr lang="en-US">
              <a:solidFill>
                <a:srgbClr val="FFFFFF"/>
              </a:solidFill>
              <a:latin typeface="Calibri"/>
            </a:endParaRPr>
          </a:p>
        </p:txBody>
      </p:sp>
      <p:grpSp>
        <p:nvGrpSpPr>
          <p:cNvPr id="32" name="Group 31"/>
          <p:cNvGrpSpPr/>
          <p:nvPr/>
        </p:nvGrpSpPr>
        <p:grpSpPr>
          <a:xfrm>
            <a:off x="6179012" y="934149"/>
            <a:ext cx="5699051" cy="2069465"/>
            <a:chOff x="6188143" y="1577502"/>
            <a:chExt cx="5699051" cy="2069465"/>
          </a:xfrm>
        </p:grpSpPr>
        <p:sp>
          <p:nvSpPr>
            <p:cNvPr id="41" name="Rectangle 40"/>
            <p:cNvSpPr/>
            <p:nvPr/>
          </p:nvSpPr>
          <p:spPr>
            <a:xfrm>
              <a:off x="6188143" y="1584251"/>
              <a:ext cx="5699051" cy="206271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594"/>
              <a:endParaRPr lang="en-US">
                <a:solidFill>
                  <a:srgbClr val="FFFFFF"/>
                </a:solidFill>
                <a:latin typeface="Calibri"/>
              </a:endParaRPr>
            </a:p>
          </p:txBody>
        </p:sp>
        <p:sp>
          <p:nvSpPr>
            <p:cNvPr id="42" name="TextBox 16"/>
            <p:cNvSpPr txBox="1"/>
            <p:nvPr/>
          </p:nvSpPr>
          <p:spPr>
            <a:xfrm>
              <a:off x="8449320" y="1968667"/>
              <a:ext cx="3203882" cy="1600438"/>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latin typeface="Calibri"/>
                </a:rPr>
                <a:t>Intelligent Apps</a:t>
              </a:r>
            </a:p>
            <a:p>
              <a:pPr marL="285737" indent="-285737" defTabSz="1243594">
                <a:buFont typeface="Wingdings" panose="05000000000000000000" pitchFamily="2" charset="2"/>
                <a:buChar char="ü"/>
              </a:pPr>
              <a:r>
                <a:rPr lang="en-US" sz="1400" dirty="0">
                  <a:solidFill>
                    <a:srgbClr val="FFFFFF"/>
                  </a:solidFill>
                  <a:latin typeface="Calibri"/>
                </a:rPr>
                <a:t>Azure PaaS/IaaS Apps &amp; Services</a:t>
              </a:r>
            </a:p>
            <a:p>
              <a:pPr marL="285737" indent="-285737" defTabSz="1243594">
                <a:buFont typeface="Wingdings" panose="05000000000000000000" pitchFamily="2" charset="2"/>
                <a:buChar char="ü"/>
              </a:pPr>
              <a:r>
                <a:rPr lang="en-US" sz="1400" dirty="0">
                  <a:solidFill>
                    <a:srgbClr val="FFFFFF"/>
                  </a:solidFill>
                  <a:latin typeface="Calibri"/>
                </a:rPr>
                <a:t>Xamarin Mobile App Development</a:t>
              </a:r>
            </a:p>
            <a:p>
              <a:pPr marL="285737" indent="-285737" defTabSz="1243594">
                <a:buFont typeface="Wingdings" panose="05000000000000000000" pitchFamily="2" charset="2"/>
                <a:buChar char="ü"/>
              </a:pPr>
              <a:r>
                <a:rPr lang="en-US" sz="1400" dirty="0">
                  <a:solidFill>
                    <a:srgbClr val="FFFFFF"/>
                  </a:solidFill>
                  <a:latin typeface="Calibri"/>
                </a:rPr>
                <a:t>Application Migration &amp; Re-Platform</a:t>
              </a:r>
            </a:p>
            <a:p>
              <a:pPr marL="285737" indent="-285737" defTabSz="1243594">
                <a:buFont typeface="Wingdings" panose="05000000000000000000" pitchFamily="2" charset="2"/>
                <a:buChar char="ü"/>
              </a:pPr>
              <a:r>
                <a:rPr lang="en-US" sz="1400" dirty="0">
                  <a:solidFill>
                    <a:srgbClr val="FFFFFF"/>
                  </a:solidFill>
                  <a:latin typeface="Calibri"/>
                </a:rPr>
                <a:t>Cloud Assessments</a:t>
              </a:r>
            </a:p>
            <a:p>
              <a:pPr marL="285737" indent="-285737" defTabSz="1243594">
                <a:buFont typeface="Wingdings" panose="05000000000000000000" pitchFamily="2" charset="2"/>
                <a:buChar char="ü"/>
              </a:pPr>
              <a:r>
                <a:rPr lang="en-US" sz="1400" dirty="0">
                  <a:solidFill>
                    <a:srgbClr val="FFFFFF"/>
                  </a:solidFill>
                  <a:latin typeface="Calibri"/>
                </a:rPr>
                <a:t>DevOps</a:t>
              </a:r>
            </a:p>
            <a:p>
              <a:pPr marL="285737" indent="-285737" defTabSz="1243594">
                <a:buFont typeface="Wingdings" panose="05000000000000000000" pitchFamily="2" charset="2"/>
                <a:buChar char="ü"/>
              </a:pPr>
              <a:r>
                <a:rPr lang="en-US" sz="1400" dirty="0">
                  <a:solidFill>
                    <a:srgbClr val="FFFFFF"/>
                  </a:solidFill>
                  <a:latin typeface="Calibri"/>
                </a:rPr>
                <a:t>VSTS/TFS, Azure CDI</a:t>
              </a:r>
            </a:p>
          </p:txBody>
        </p:sp>
        <p:sp>
          <p:nvSpPr>
            <p:cNvPr id="43" name="TextBox 17"/>
            <p:cNvSpPr txBox="1"/>
            <p:nvPr/>
          </p:nvSpPr>
          <p:spPr>
            <a:xfrm>
              <a:off x="8311302" y="1577502"/>
              <a:ext cx="3519379"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3594"/>
              <a:r>
                <a:rPr lang="en-US" b="1" dirty="0">
                  <a:solidFill>
                    <a:schemeClr val="bg1"/>
                  </a:solidFill>
                  <a:latin typeface="Calibri"/>
                </a:rPr>
                <a:t>Application Modernization</a:t>
              </a:r>
            </a:p>
          </p:txBody>
        </p:sp>
      </p:grpSp>
      <p:graphicFrame>
        <p:nvGraphicFramePr>
          <p:cNvPr id="33" name="Diagram 32"/>
          <p:cNvGraphicFramePr/>
          <p:nvPr>
            <p:extLst/>
          </p:nvPr>
        </p:nvGraphicFramePr>
        <p:xfrm>
          <a:off x="2522596" y="728249"/>
          <a:ext cx="7175795" cy="4724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Title 6"/>
          <p:cNvSpPr txBox="1">
            <a:spLocks/>
          </p:cNvSpPr>
          <p:nvPr/>
        </p:nvSpPr>
        <p:spPr>
          <a:xfrm>
            <a:off x="313943" y="53348"/>
            <a:ext cx="11548556" cy="735192"/>
          </a:xfrm>
          <a:prstGeom prst="rect">
            <a:avLst/>
          </a:prstGeom>
        </p:spPr>
        <p:txBody>
          <a:bodyPr vert="horz" lIns="91440" tIns="45720" rIns="91440" bIns="4572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243594"/>
            <a:r>
              <a:rPr lang="en-US" sz="4000" dirty="0">
                <a:solidFill>
                  <a:srgbClr val="000000"/>
                </a:solidFill>
                <a:latin typeface="Calibri"/>
              </a:rPr>
              <a:t>Attunix Solution Alignment</a:t>
            </a:r>
          </a:p>
        </p:txBody>
      </p:sp>
      <p:pic>
        <p:nvPicPr>
          <p:cNvPr id="35" name="Picture 34"/>
          <p:cNvPicPr>
            <a:picLocks noChangeAspect="1"/>
          </p:cNvPicPr>
          <p:nvPr/>
        </p:nvPicPr>
        <p:blipFill>
          <a:blip r:embed="rId8">
            <a:biLevel thresh="75000"/>
          </a:blip>
          <a:stretch>
            <a:fillRect/>
          </a:stretch>
        </p:blipFill>
        <p:spPr>
          <a:xfrm>
            <a:off x="4892883" y="1545547"/>
            <a:ext cx="599887" cy="666311"/>
          </a:xfrm>
          <a:prstGeom prst="rect">
            <a:avLst/>
          </a:prstGeom>
        </p:spPr>
      </p:pic>
      <p:pic>
        <p:nvPicPr>
          <p:cNvPr id="36" name="Picture 35"/>
          <p:cNvPicPr>
            <a:picLocks noChangeAspect="1"/>
          </p:cNvPicPr>
          <p:nvPr/>
        </p:nvPicPr>
        <p:blipFill>
          <a:blip r:embed="rId9">
            <a:biLevel thresh="75000"/>
          </a:blip>
          <a:stretch>
            <a:fillRect/>
          </a:stretch>
        </p:blipFill>
        <p:spPr>
          <a:xfrm>
            <a:off x="6640205" y="1552189"/>
            <a:ext cx="513739" cy="570624"/>
          </a:xfrm>
          <a:prstGeom prst="rect">
            <a:avLst/>
          </a:prstGeom>
        </p:spPr>
      </p:pic>
      <p:pic>
        <p:nvPicPr>
          <p:cNvPr id="37" name="Picture 36"/>
          <p:cNvPicPr>
            <a:picLocks noChangeAspect="1"/>
          </p:cNvPicPr>
          <p:nvPr/>
        </p:nvPicPr>
        <p:blipFill>
          <a:blip r:embed="rId10">
            <a:biLevel thresh="75000"/>
          </a:blip>
          <a:stretch>
            <a:fillRect/>
          </a:stretch>
        </p:blipFill>
        <p:spPr>
          <a:xfrm>
            <a:off x="4952350" y="4027345"/>
            <a:ext cx="508401" cy="564695"/>
          </a:xfrm>
          <a:prstGeom prst="rect">
            <a:avLst/>
          </a:prstGeom>
        </p:spPr>
      </p:pic>
      <p:pic>
        <p:nvPicPr>
          <p:cNvPr id="38" name="Picture 37"/>
          <p:cNvPicPr>
            <a:picLocks noChangeAspect="1"/>
          </p:cNvPicPr>
          <p:nvPr/>
        </p:nvPicPr>
        <p:blipFill>
          <a:blip r:embed="rId11">
            <a:biLevel thresh="75000"/>
          </a:blip>
          <a:stretch>
            <a:fillRect/>
          </a:stretch>
        </p:blipFill>
        <p:spPr>
          <a:xfrm>
            <a:off x="6630680" y="3994256"/>
            <a:ext cx="567979" cy="630869"/>
          </a:xfrm>
          <a:prstGeom prst="rect">
            <a:avLst/>
          </a:prstGeom>
        </p:spPr>
      </p:pic>
      <p:sp>
        <p:nvSpPr>
          <p:cNvPr id="39" name="TextBox 30"/>
          <p:cNvSpPr txBox="1"/>
          <p:nvPr/>
        </p:nvSpPr>
        <p:spPr>
          <a:xfrm>
            <a:off x="8464196" y="3533489"/>
            <a:ext cx="3398301" cy="138499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latin typeface="Calibri"/>
              </a:rPr>
              <a:t>Azure Hardware Starter Kits</a:t>
            </a:r>
          </a:p>
          <a:p>
            <a:pPr marL="285737" indent="-285737" defTabSz="1243594">
              <a:buFont typeface="Wingdings" panose="05000000000000000000" pitchFamily="2" charset="2"/>
              <a:buChar char="ü"/>
            </a:pPr>
            <a:r>
              <a:rPr lang="en-US" sz="1400" dirty="0">
                <a:solidFill>
                  <a:srgbClr val="FFFFFF"/>
                </a:solidFill>
                <a:latin typeface="Calibri"/>
              </a:rPr>
              <a:t>Azure Toolkit (Azure Device Agents)</a:t>
            </a:r>
          </a:p>
          <a:p>
            <a:pPr marL="285737" indent="-285737" defTabSz="1243594">
              <a:buFont typeface="Wingdings" panose="05000000000000000000" pitchFamily="2" charset="2"/>
              <a:buChar char="ü"/>
            </a:pPr>
            <a:r>
              <a:rPr lang="en-US" sz="1400" dirty="0">
                <a:solidFill>
                  <a:srgbClr val="FFFFFF"/>
                </a:solidFill>
                <a:latin typeface="Calibri"/>
              </a:rPr>
              <a:t>IoT Hub &amp; IoT Edge</a:t>
            </a:r>
          </a:p>
          <a:p>
            <a:pPr marL="285737" indent="-285737" defTabSz="1243594">
              <a:buFont typeface="Wingdings" panose="05000000000000000000" pitchFamily="2" charset="2"/>
              <a:buChar char="ü"/>
            </a:pPr>
            <a:r>
              <a:rPr lang="en-US" sz="1400" dirty="0">
                <a:solidFill>
                  <a:srgbClr val="FFFFFF"/>
                </a:solidFill>
                <a:latin typeface="Calibri"/>
              </a:rPr>
              <a:t>Streaming Analytics</a:t>
            </a:r>
          </a:p>
          <a:p>
            <a:pPr marL="285737" indent="-285737" defTabSz="1243594">
              <a:buFont typeface="Wingdings" panose="05000000000000000000" pitchFamily="2" charset="2"/>
              <a:buChar char="ü"/>
            </a:pPr>
            <a:r>
              <a:rPr lang="en-US" sz="1400" dirty="0">
                <a:solidFill>
                  <a:srgbClr val="FFFFFF"/>
                </a:solidFill>
                <a:latin typeface="Calibri"/>
              </a:rPr>
              <a:t>Monitoring &amp; Gateway Devices</a:t>
            </a:r>
          </a:p>
          <a:p>
            <a:pPr marL="285737" indent="-285737" defTabSz="1243594">
              <a:buFont typeface="Wingdings" panose="05000000000000000000" pitchFamily="2" charset="2"/>
              <a:buChar char="ü"/>
            </a:pPr>
            <a:r>
              <a:rPr lang="en-US" sz="1400" dirty="0">
                <a:solidFill>
                  <a:srgbClr val="FFFFFF"/>
                </a:solidFill>
                <a:latin typeface="Calibri"/>
              </a:rPr>
              <a:t>Service-driven operative model </a:t>
            </a:r>
          </a:p>
        </p:txBody>
      </p:sp>
      <p:sp>
        <p:nvSpPr>
          <p:cNvPr id="40" name="TextBox 31"/>
          <p:cNvSpPr txBox="1"/>
          <p:nvPr/>
        </p:nvSpPr>
        <p:spPr>
          <a:xfrm>
            <a:off x="8408126" y="3223966"/>
            <a:ext cx="2934028"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3594"/>
            <a:r>
              <a:rPr lang="en-US" b="1" dirty="0">
                <a:solidFill>
                  <a:schemeClr val="bg1"/>
                </a:solidFill>
                <a:latin typeface="Calibri"/>
              </a:rPr>
              <a:t>Internet of Things (IoT)</a:t>
            </a:r>
          </a:p>
        </p:txBody>
      </p:sp>
      <p:sp>
        <p:nvSpPr>
          <p:cNvPr id="2" name="Rectangle 1">
            <a:extLst>
              <a:ext uri="{FF2B5EF4-FFF2-40B4-BE49-F238E27FC236}">
                <a16:creationId xmlns:a16="http://schemas.microsoft.com/office/drawing/2014/main" id="{4C015973-CDAC-42F0-9A88-946E4852853C}"/>
              </a:ext>
            </a:extLst>
          </p:cNvPr>
          <p:cNvSpPr/>
          <p:nvPr/>
        </p:nvSpPr>
        <p:spPr>
          <a:xfrm>
            <a:off x="310311" y="6085119"/>
            <a:ext cx="11567752" cy="612796"/>
          </a:xfrm>
          <a:prstGeom prst="rect">
            <a:avLst/>
          </a:prstGeom>
          <a:solidFill>
            <a:schemeClr val="accent5">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9080"/>
            <a:r>
              <a:rPr lang="en-US" sz="2400" dirty="0">
                <a:solidFill>
                  <a:srgbClr val="000000"/>
                </a:solidFill>
                <a:latin typeface="Calibri"/>
              </a:rPr>
              <a:t>    </a:t>
            </a:r>
          </a:p>
          <a:p>
            <a:pPr algn="ctr" defTabSz="1219080"/>
            <a:r>
              <a:rPr lang="en-US" sz="1867" b="1" dirty="0">
                <a:solidFill>
                  <a:srgbClr val="FFFFFF"/>
                </a:solidFill>
                <a:latin typeface="Calibri"/>
              </a:rPr>
              <a:t>Managed Service Practices</a:t>
            </a:r>
          </a:p>
          <a:p>
            <a:pPr algn="ctr" defTabSz="1219080"/>
            <a:endParaRPr lang="en-US" sz="2400" b="1" dirty="0">
              <a:solidFill>
                <a:srgbClr val="FFFFFF"/>
              </a:solidFill>
              <a:latin typeface="Calibri"/>
            </a:endParaRPr>
          </a:p>
        </p:txBody>
      </p:sp>
      <p:sp>
        <p:nvSpPr>
          <p:cNvPr id="25" name="Rectangle 24">
            <a:extLst>
              <a:ext uri="{FF2B5EF4-FFF2-40B4-BE49-F238E27FC236}">
                <a16:creationId xmlns:a16="http://schemas.microsoft.com/office/drawing/2014/main" id="{AF6FED3D-3C10-4FB5-A597-3E7AD5AC529A}"/>
              </a:ext>
            </a:extLst>
          </p:cNvPr>
          <p:cNvSpPr/>
          <p:nvPr/>
        </p:nvSpPr>
        <p:spPr>
          <a:xfrm>
            <a:off x="310311" y="5384803"/>
            <a:ext cx="11548557" cy="612796"/>
          </a:xfrm>
          <a:prstGeom prst="rect">
            <a:avLst/>
          </a:prstGeom>
          <a:solidFill>
            <a:srgbClr val="216F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9080"/>
            <a:r>
              <a:rPr lang="en-US" sz="1867" b="1" dirty="0">
                <a:solidFill>
                  <a:srgbClr val="FFFFFF"/>
                </a:solidFill>
                <a:latin typeface="Calibri"/>
              </a:rPr>
              <a:t>Open Source DevOps</a:t>
            </a:r>
            <a:endParaRPr lang="en-US" sz="1867" dirty="0">
              <a:solidFill>
                <a:srgbClr val="FFFFFF"/>
              </a:solidFill>
              <a:latin typeface="Calibri"/>
            </a:endParaRPr>
          </a:p>
        </p:txBody>
      </p:sp>
      <p:sp>
        <p:nvSpPr>
          <p:cNvPr id="27" name="TextBox 30">
            <a:extLst>
              <a:ext uri="{FF2B5EF4-FFF2-40B4-BE49-F238E27FC236}">
                <a16:creationId xmlns:a16="http://schemas.microsoft.com/office/drawing/2014/main" id="{4D6E0352-0E4A-4CAB-B616-167842073CFD}"/>
              </a:ext>
            </a:extLst>
          </p:cNvPr>
          <p:cNvSpPr txBox="1"/>
          <p:nvPr/>
        </p:nvSpPr>
        <p:spPr>
          <a:xfrm>
            <a:off x="7665292" y="5432160"/>
            <a:ext cx="1235445" cy="52322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latin typeface="Calibri"/>
              </a:rPr>
              <a:t>Puppet</a:t>
            </a:r>
          </a:p>
          <a:p>
            <a:pPr marL="285737" indent="-285737" defTabSz="1243594">
              <a:buFont typeface="Wingdings" panose="05000000000000000000" pitchFamily="2" charset="2"/>
              <a:buChar char="ü"/>
            </a:pPr>
            <a:r>
              <a:rPr lang="en-US" sz="1400" dirty="0">
                <a:solidFill>
                  <a:srgbClr val="FFFFFF"/>
                </a:solidFill>
                <a:latin typeface="Calibri"/>
              </a:rPr>
              <a:t>Chef </a:t>
            </a:r>
          </a:p>
        </p:txBody>
      </p:sp>
      <p:sp>
        <p:nvSpPr>
          <p:cNvPr id="28" name="TextBox 30">
            <a:extLst>
              <a:ext uri="{FF2B5EF4-FFF2-40B4-BE49-F238E27FC236}">
                <a16:creationId xmlns:a16="http://schemas.microsoft.com/office/drawing/2014/main" id="{A1DD7D4C-C50F-491D-8AF3-3C6FD86C9913}"/>
              </a:ext>
            </a:extLst>
          </p:cNvPr>
          <p:cNvSpPr txBox="1"/>
          <p:nvPr/>
        </p:nvSpPr>
        <p:spPr>
          <a:xfrm>
            <a:off x="8985380" y="5429591"/>
            <a:ext cx="2771763" cy="52322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latin typeface="Calibri"/>
              </a:rPr>
              <a:t>Jenkins</a:t>
            </a:r>
          </a:p>
          <a:p>
            <a:pPr marL="285737" indent="-285737" defTabSz="1243594">
              <a:buFont typeface="Wingdings" panose="05000000000000000000" pitchFamily="2" charset="2"/>
              <a:buChar char="ü"/>
            </a:pPr>
            <a:r>
              <a:rPr lang="en-US" sz="1400" dirty="0">
                <a:solidFill>
                  <a:srgbClr val="FFFFFF"/>
                </a:solidFill>
                <a:latin typeface="Calibri"/>
              </a:rPr>
              <a:t>Ansible </a:t>
            </a:r>
          </a:p>
        </p:txBody>
      </p:sp>
      <p:sp>
        <p:nvSpPr>
          <p:cNvPr id="51" name="TextBox 30">
            <a:extLst>
              <a:ext uri="{FF2B5EF4-FFF2-40B4-BE49-F238E27FC236}">
                <a16:creationId xmlns:a16="http://schemas.microsoft.com/office/drawing/2014/main" id="{93F7892A-67FC-4142-B8C1-1B914871AED1}"/>
              </a:ext>
            </a:extLst>
          </p:cNvPr>
          <p:cNvSpPr txBox="1"/>
          <p:nvPr/>
        </p:nvSpPr>
        <p:spPr>
          <a:xfrm>
            <a:off x="1980947" y="5452452"/>
            <a:ext cx="1827256" cy="52322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rPr>
              <a:t>Kubernetes</a:t>
            </a:r>
            <a:endParaRPr lang="en-US" sz="1400" dirty="0">
              <a:solidFill>
                <a:srgbClr val="FFFFFF"/>
              </a:solidFill>
              <a:latin typeface="Calibri"/>
            </a:endParaRPr>
          </a:p>
          <a:p>
            <a:pPr marL="285737" indent="-285737" defTabSz="1243594">
              <a:buFont typeface="Wingdings" panose="05000000000000000000" pitchFamily="2" charset="2"/>
              <a:buChar char="ü"/>
            </a:pPr>
            <a:r>
              <a:rPr lang="en-US" sz="1400" dirty="0">
                <a:solidFill>
                  <a:srgbClr val="FFFFFF"/>
                </a:solidFill>
                <a:latin typeface="Calibri"/>
              </a:rPr>
              <a:t>Docker</a:t>
            </a:r>
          </a:p>
        </p:txBody>
      </p:sp>
      <p:sp>
        <p:nvSpPr>
          <p:cNvPr id="52" name="TextBox 30">
            <a:extLst>
              <a:ext uri="{FF2B5EF4-FFF2-40B4-BE49-F238E27FC236}">
                <a16:creationId xmlns:a16="http://schemas.microsoft.com/office/drawing/2014/main" id="{BD201230-3C01-45DD-A041-AB2C2E7CB105}"/>
              </a:ext>
            </a:extLst>
          </p:cNvPr>
          <p:cNvSpPr txBox="1"/>
          <p:nvPr/>
        </p:nvSpPr>
        <p:spPr>
          <a:xfrm>
            <a:off x="3409303" y="5437257"/>
            <a:ext cx="1827256" cy="52322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latin typeface="Calibri"/>
              </a:rPr>
              <a:t>CoreOS</a:t>
            </a:r>
          </a:p>
          <a:p>
            <a:pPr marL="285737" indent="-285737" defTabSz="1243594">
              <a:buFont typeface="Wingdings" panose="05000000000000000000" pitchFamily="2" charset="2"/>
              <a:buChar char="ü"/>
            </a:pPr>
            <a:r>
              <a:rPr lang="en-US" sz="1400" dirty="0" err="1">
                <a:solidFill>
                  <a:srgbClr val="FFFFFF"/>
                </a:solidFill>
                <a:latin typeface="Calibri"/>
              </a:rPr>
              <a:t>Tereform</a:t>
            </a:r>
            <a:endParaRPr lang="en-US" sz="1400" dirty="0">
              <a:solidFill>
                <a:srgbClr val="FFFFFF"/>
              </a:solidFill>
              <a:latin typeface="Calibri"/>
            </a:endParaRPr>
          </a:p>
        </p:txBody>
      </p:sp>
      <p:sp>
        <p:nvSpPr>
          <p:cNvPr id="53" name="TextBox 4">
            <a:extLst>
              <a:ext uri="{FF2B5EF4-FFF2-40B4-BE49-F238E27FC236}">
                <a16:creationId xmlns:a16="http://schemas.microsoft.com/office/drawing/2014/main" id="{4CBA1118-09C4-4C09-A0B7-3CCC1FE7CBA2}"/>
              </a:ext>
            </a:extLst>
          </p:cNvPr>
          <p:cNvSpPr txBox="1"/>
          <p:nvPr/>
        </p:nvSpPr>
        <p:spPr>
          <a:xfrm>
            <a:off x="-173030" y="6250263"/>
            <a:ext cx="5065913" cy="30777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243594"/>
            <a:r>
              <a:rPr lang="en-US" sz="1400" dirty="0">
                <a:solidFill>
                  <a:srgbClr val="FFFFFF"/>
                </a:solidFill>
                <a:latin typeface="Calibri"/>
              </a:rPr>
              <a:t>CIO Insights  |  Rapid Remediation  </a:t>
            </a:r>
            <a:r>
              <a:rPr lang="en-US" sz="1400" dirty="0">
                <a:solidFill>
                  <a:srgbClr val="FFFFFF"/>
                </a:solidFill>
              </a:rPr>
              <a:t>| Application360</a:t>
            </a:r>
            <a:endParaRPr lang="en-US" sz="1400" dirty="0">
              <a:solidFill>
                <a:srgbClr val="FFFFFF"/>
              </a:solidFill>
              <a:latin typeface="Calibri"/>
            </a:endParaRPr>
          </a:p>
        </p:txBody>
      </p:sp>
      <p:sp>
        <p:nvSpPr>
          <p:cNvPr id="54" name="TextBox 4">
            <a:extLst>
              <a:ext uri="{FF2B5EF4-FFF2-40B4-BE49-F238E27FC236}">
                <a16:creationId xmlns:a16="http://schemas.microsoft.com/office/drawing/2014/main" id="{33582B29-8A2E-47A5-9893-E9F64D55AD6E}"/>
              </a:ext>
            </a:extLst>
          </p:cNvPr>
          <p:cNvSpPr txBox="1"/>
          <p:nvPr/>
        </p:nvSpPr>
        <p:spPr>
          <a:xfrm>
            <a:off x="3860589" y="6244560"/>
            <a:ext cx="7960961" cy="30777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1243594"/>
            <a:r>
              <a:rPr lang="en-US" sz="1400" dirty="0">
                <a:solidFill>
                  <a:srgbClr val="FFFFFF"/>
                </a:solidFill>
                <a:latin typeface="Calibri"/>
              </a:rPr>
              <a:t>DR |  Infrastructure360  |  Digital Transformation</a:t>
            </a:r>
          </a:p>
        </p:txBody>
      </p:sp>
    </p:spTree>
    <p:extLst>
      <p:ext uri="{BB962C8B-B14F-4D97-AF65-F5344CB8AC3E}">
        <p14:creationId xmlns:p14="http://schemas.microsoft.com/office/powerpoint/2010/main" val="97327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325</Words>
  <Application>Microsoft Office PowerPoint</Application>
  <PresentationFormat>Widescreen</PresentationFormat>
  <Paragraphs>91</Paragraphs>
  <Slides>5</Slides>
  <Notes>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Calibri</vt:lpstr>
      <vt:lpstr>Calibri Light</vt:lpstr>
      <vt:lpstr>Gotham Book</vt:lpstr>
      <vt:lpstr>Gotham Light</vt:lpstr>
      <vt:lpstr>Segoe UI</vt:lpstr>
      <vt:lpstr>Segoe UI Light</vt:lpstr>
      <vt:lpstr>Segoe UI Semilight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McGuigan</dc:creator>
  <cp:lastModifiedBy>Dan McGuigan</cp:lastModifiedBy>
  <cp:revision>1</cp:revision>
  <dcterms:created xsi:type="dcterms:W3CDTF">2018-09-25T16:09:26Z</dcterms:created>
  <dcterms:modified xsi:type="dcterms:W3CDTF">2018-09-25T16:13:44Z</dcterms:modified>
</cp:coreProperties>
</file>