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tif"/><Relationship Id="rId3" Type="http://schemas.openxmlformats.org/officeDocument/2006/relationships/hyperlink" Target="https://github.com/mrbobbytables/diagrams" TargetMode="Externa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DevOps w/ Container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DevOps w/ Containers</a:t>
            </a:r>
          </a:p>
        </p:txBody>
      </p:sp>
      <p:sp>
        <p:nvSpPr>
          <p:cNvPr id="120" name="Docker, Kubernetes/AKS, Automation Pipeline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Docker, Kubernetes/AKS, Automation Pipelines</a:t>
            </a:r>
          </a:p>
        </p:txBody>
      </p:sp>
      <p:sp>
        <p:nvSpPr>
          <p:cNvPr id="121" name="Curated By:  Jerry Meisner Christoph Champ Senior Cloud Engineers at Redapt"/>
          <p:cNvSpPr txBox="1"/>
          <p:nvPr/>
        </p:nvSpPr>
        <p:spPr>
          <a:xfrm>
            <a:off x="1270000" y="6248400"/>
            <a:ext cx="10464800" cy="113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268731">
              <a:defRPr b="0" sz="1702"/>
            </a:pPr>
            <a:r>
              <a:t>Curated By: </a:t>
            </a:r>
            <a:br/>
            <a:r>
              <a:t>Jerry Meisner</a:t>
            </a:r>
            <a:br/>
            <a:r>
              <a:t>Christoph Champ</a:t>
            </a:r>
            <a:br/>
            <a:r>
              <a:t>Senior Cloud Engineers at Redapt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124" name="Who we are and what we do!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Who we are and what we do!</a:t>
            </a:r>
          </a:p>
          <a:p>
            <a:pPr/>
            <a:r>
              <a:t>Pre-Requisites &amp; Purpose</a:t>
            </a:r>
          </a:p>
          <a:p>
            <a:pPr/>
            <a:r>
              <a:t>Format of the Workshop</a:t>
            </a:r>
          </a:p>
          <a:p>
            <a:pPr/>
            <a:r>
              <a:t>Materials Provided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Dock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</a:t>
            </a:r>
          </a:p>
        </p:txBody>
      </p:sp>
      <p:sp>
        <p:nvSpPr>
          <p:cNvPr id="127" name="What Is Docker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5600" indent="-355600" defTabSz="467359">
              <a:spcBef>
                <a:spcPts val="3300"/>
              </a:spcBef>
              <a:defRPr sz="2560"/>
            </a:pPr>
            <a:r>
              <a:t>What Is Docker?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What are the benefits of Containers?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What tools does Docker provide?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How should we containerize/Dockerize my apps?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What are my deployment/orchestration options?</a:t>
            </a:r>
          </a:p>
          <a:p>
            <a:pPr marL="355600" indent="-355600" defTabSz="467359">
              <a:spcBef>
                <a:spcPts val="3300"/>
              </a:spcBef>
              <a:defRPr b="1" sz="2560"/>
            </a:pPr>
            <a:r>
              <a:t>Hands On Demonstrations</a:t>
            </a:r>
          </a:p>
          <a:p>
            <a:pPr lvl="1" marL="711200" indent="-355600" defTabSz="467359">
              <a:spcBef>
                <a:spcPts val="3300"/>
              </a:spcBef>
              <a:defRPr sz="2560"/>
            </a:pPr>
            <a:r>
              <a:t>Containerizing an Application and Building Locally</a:t>
            </a:r>
          </a:p>
          <a:p>
            <a:pPr lvl="1" marL="711200" indent="-355600" defTabSz="467359">
              <a:spcBef>
                <a:spcPts val="3300"/>
              </a:spcBef>
              <a:defRPr sz="2560"/>
            </a:pPr>
            <a:r>
              <a:t>Running Micro-Service containers via docker-compose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Kubernetes / A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Kubernetes / AKS</a:t>
            </a:r>
          </a:p>
        </p:txBody>
      </p:sp>
      <p:sp>
        <p:nvSpPr>
          <p:cNvPr id="130" name="What is Kubernetes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6709" indent="-346709" defTabSz="455675">
              <a:spcBef>
                <a:spcPts val="3200"/>
              </a:spcBef>
              <a:defRPr sz="2496"/>
            </a:pPr>
            <a:r>
              <a:t>What is Kubernetes?</a:t>
            </a:r>
          </a:p>
          <a:p>
            <a:pPr marL="346709" indent="-346709" defTabSz="455675">
              <a:spcBef>
                <a:spcPts val="3200"/>
              </a:spcBef>
              <a:defRPr sz="2496"/>
            </a:pPr>
            <a:r>
              <a:t>What are the components of a Kubernetes cluster?</a:t>
            </a:r>
          </a:p>
          <a:p>
            <a:pPr marL="346709" indent="-346709" defTabSz="455675">
              <a:spcBef>
                <a:spcPts val="3200"/>
              </a:spcBef>
              <a:defRPr sz="2496"/>
            </a:pPr>
            <a:r>
              <a:t>How should I deploy different types of workloads?</a:t>
            </a:r>
          </a:p>
          <a:p>
            <a:pPr marL="346709" indent="-346709" defTabSz="455675">
              <a:spcBef>
                <a:spcPts val="3200"/>
              </a:spcBef>
              <a:defRPr sz="2496"/>
            </a:pPr>
            <a:r>
              <a:t>What system services are provided natively or as add ons?</a:t>
            </a:r>
          </a:p>
          <a:p>
            <a:pPr marL="346709" indent="-346709" defTabSz="455675">
              <a:spcBef>
                <a:spcPts val="3200"/>
              </a:spcBef>
              <a:defRPr sz="2496"/>
            </a:pPr>
            <a:r>
              <a:t>What does it take to maintain uptime and auto-scale?</a:t>
            </a:r>
          </a:p>
          <a:p>
            <a:pPr marL="346709" indent="-346709" defTabSz="455675">
              <a:spcBef>
                <a:spcPts val="3200"/>
              </a:spcBef>
              <a:defRPr b="1" sz="2496"/>
            </a:pPr>
            <a:r>
              <a:t>Hands On Demonstrations</a:t>
            </a:r>
          </a:p>
          <a:p>
            <a:pPr lvl="1" marL="693419" indent="-346709" defTabSz="455675">
              <a:spcBef>
                <a:spcPts val="3200"/>
              </a:spcBef>
              <a:defRPr sz="2496"/>
            </a:pPr>
            <a:r>
              <a:t>Build an AKS Cluster and/or Run MiniKube Locally</a:t>
            </a:r>
          </a:p>
          <a:p>
            <a:pPr lvl="1" marL="693419" indent="-346709" defTabSz="455675">
              <a:spcBef>
                <a:spcPts val="3200"/>
              </a:spcBef>
              <a:defRPr sz="2496"/>
            </a:pPr>
            <a:r>
              <a:t>Deploy a Demo Micro-Service Application (docker-compose translation)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Image" descr="Image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40370" y="332251"/>
            <a:ext cx="12924060" cy="9089098"/>
          </a:xfrm>
          <a:prstGeom prst="rect">
            <a:avLst/>
          </a:prstGeom>
        </p:spPr>
      </p:pic>
      <p:sp>
        <p:nvSpPr>
          <p:cNvPr id="133" name="Credit: https://github.com/mrbobbytables/diagrams"/>
          <p:cNvSpPr txBox="1"/>
          <p:nvPr/>
        </p:nvSpPr>
        <p:spPr>
          <a:xfrm>
            <a:off x="6348" y="9388062"/>
            <a:ext cx="4882410" cy="32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500">
                <a:solidFill>
                  <a:srgbClr val="000000"/>
                </a:solidFill>
              </a:defRPr>
            </a:pPr>
            <a:r>
              <a:t>Credit: </a:t>
            </a:r>
            <a:r>
              <a:rPr u="sng">
                <a:hlinkClick r:id="rId3" invalidUrl="" action="" tgtFrame="" tooltip="" history="1" highlightClick="0" endSnd="0"/>
              </a:rPr>
              <a:t>https://github.com/mrbobbytables/diagrams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Kubernetes Pipelin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Kubernetes Pipelines</a:t>
            </a:r>
          </a:p>
        </p:txBody>
      </p:sp>
      <p:sp>
        <p:nvSpPr>
          <p:cNvPr id="136" name="What is Helm?…"/>
          <p:cNvSpPr txBox="1"/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/>
          <a:lstStyle/>
          <a:p>
            <a:pPr marL="355600" indent="-355600" defTabSz="467359">
              <a:spcBef>
                <a:spcPts val="3300"/>
              </a:spcBef>
              <a:defRPr sz="2560"/>
            </a:pPr>
            <a:r>
              <a:t>What is Helm?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What are the benefits of Helm?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How should we use Helm to package applications?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What SCM and build strategy makes sense in this context?</a:t>
            </a:r>
          </a:p>
          <a:p>
            <a:pPr marL="355600" indent="-355600" defTabSz="467359">
              <a:spcBef>
                <a:spcPts val="3300"/>
              </a:spcBef>
              <a:defRPr b="1" sz="2560"/>
            </a:pPr>
            <a:r>
              <a:t>Hands On Demonstrations</a:t>
            </a:r>
          </a:p>
          <a:p>
            <a:pPr lvl="1" marL="711200" indent="-355600" defTabSz="467359">
              <a:spcBef>
                <a:spcPts val="3300"/>
              </a:spcBef>
              <a:defRPr sz="2560"/>
            </a:pPr>
            <a:r>
              <a:t>Creating a Helm chart</a:t>
            </a:r>
          </a:p>
          <a:p>
            <a:pPr lvl="1" marL="711200" indent="-355600" defTabSz="467359">
              <a:spcBef>
                <a:spcPts val="3300"/>
              </a:spcBef>
              <a:defRPr sz="2560"/>
            </a:pPr>
            <a:r>
              <a:t>Deploying Jenkins via Helm to Kubernetes</a:t>
            </a:r>
          </a:p>
          <a:p>
            <a:pPr lvl="1" marL="711200" indent="-355600" defTabSz="467359">
              <a:spcBef>
                <a:spcPts val="3300"/>
              </a:spcBef>
              <a:defRPr sz="2560"/>
            </a:pPr>
            <a:r>
              <a:t>Constructing Jenkins Pipelines for Build/Deploy (Immutable Builds)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