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5" r:id="rId5"/>
    <p:sldId id="262" r:id="rId6"/>
    <p:sldId id="266" r:id="rId7"/>
    <p:sldId id="260" r:id="rId8"/>
    <p:sldId id="259" r:id="rId9"/>
    <p:sldId id="261" r:id="rId10"/>
    <p:sldId id="263" r:id="rId11"/>
    <p:sldId id="264" r:id="rId12"/>
    <p:sldId id="268" r:id="rId13"/>
    <p:sldId id="267" r:id="rId14"/>
  </p:sldIdLst>
  <p:sldSz cx="7127875" cy="7740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1D1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100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baseline="0">
                <a:solidFill>
                  <a:schemeClr val="bg2"/>
                </a:solidFill>
                <a:latin typeface="Aptos Display" panose="020B0004020202020204" pitchFamily="34" charset="0"/>
                <a:ea typeface="+mn-ea"/>
                <a:cs typeface="+mn-cs"/>
              </a:defRPr>
            </a:pPr>
            <a:r>
              <a:rPr lang="en-US" sz="1200" dirty="0">
                <a:solidFill>
                  <a:schemeClr val="bg2"/>
                </a:solidFill>
                <a:latin typeface="Aptos Display" panose="020B0004020202020204" pitchFamily="34" charset="0"/>
              </a:rPr>
              <a:t>ASD Outcome DISTRIBUTION</a:t>
            </a:r>
          </a:p>
        </c:rich>
      </c:tx>
      <c:layout>
        <c:manualLayout>
          <c:xMode val="edge"/>
          <c:yMode val="edge"/>
          <c:x val="0.28183335913966895"/>
          <c:y val="5.2693284415121389E-2"/>
        </c:manualLayout>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bg2"/>
              </a:solidFill>
              <a:latin typeface="Aptos Display" panose="020B0004020202020204" pitchFamily="34" charset="0"/>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424683587435437"/>
          <c:y val="0.26811817116944969"/>
          <c:w val="0.80771912047192118"/>
          <c:h val="0.58877576114870456"/>
        </c:manualLayout>
      </c:layout>
      <c:pie3DChart>
        <c:varyColors val="1"/>
        <c:ser>
          <c:idx val="0"/>
          <c:order val="0"/>
          <c:tx>
            <c:strRef>
              <c:f>Sheet1!$B$1</c:f>
              <c:strCache>
                <c:ptCount val="1"/>
                <c:pt idx="0">
                  <c:v>Count of ASD Outcome</c:v>
                </c:pt>
              </c:strCache>
            </c:strRef>
          </c:tx>
          <c:dPt>
            <c:idx val="0"/>
            <c:bubble3D val="0"/>
            <c:explosion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2-9137-4895-9DD5-04792F3854D3}"/>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9137-4895-9DD5-04792F3854D3}"/>
              </c:ext>
            </c:extLst>
          </c:dPt>
          <c:dLbls>
            <c:dLbl>
              <c:idx val="0"/>
              <c:spPr>
                <a:solidFill>
                  <a:prstClr val="white"/>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Aptos Display" panose="020B0004020202020204" pitchFamily="34" charset="0"/>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9137-4895-9DD5-04792F3854D3}"/>
                </c:ext>
              </c:extLst>
            </c:dLbl>
            <c:dLbl>
              <c:idx val="1"/>
              <c:spPr>
                <a:solidFill>
                  <a:prstClr val="white"/>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2"/>
                      </a:solidFill>
                      <a:latin typeface="Aptos Display" panose="020B0004020202020204" pitchFamily="34" charset="0"/>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9137-4895-9DD5-04792F3854D3}"/>
                </c:ext>
              </c:extLst>
            </c:dLbl>
            <c:spPr>
              <a:solidFill>
                <a:prstClr val="white"/>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Aptos Display" panose="020B0004020202020204" pitchFamily="34" charset="0"/>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Sheet1!$A$2:$A$3</c:f>
              <c:strCache>
                <c:ptCount val="2"/>
                <c:pt idx="0">
                  <c:v>Yes</c:v>
                </c:pt>
                <c:pt idx="1">
                  <c:v>No</c:v>
                </c:pt>
              </c:strCache>
            </c:strRef>
          </c:cat>
          <c:val>
            <c:numRef>
              <c:f>Sheet1!$B$2:$B$3</c:f>
              <c:numCache>
                <c:formatCode>General</c:formatCode>
                <c:ptCount val="2"/>
                <c:pt idx="0">
                  <c:v>723</c:v>
                </c:pt>
                <c:pt idx="1">
                  <c:v>326</c:v>
                </c:pt>
              </c:numCache>
            </c:numRef>
          </c:val>
          <c:extLst>
            <c:ext xmlns:c16="http://schemas.microsoft.com/office/drawing/2014/chart" uri="{C3380CC4-5D6E-409C-BE32-E72D297353CC}">
              <c16:uniqueId val="{00000000-9137-4895-9DD5-04792F3854D3}"/>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bg2"/>
                </a:solidFill>
                <a:latin typeface="Aptos Display" panose="020B0004020202020204" pitchFamily="34" charset="0"/>
                <a:ea typeface="+mn-ea"/>
                <a:cs typeface="+mn-cs"/>
              </a:defRPr>
            </a:pPr>
            <a:r>
              <a:rPr lang="en-GB"/>
              <a:t>ASD traits by Gender</a:t>
            </a:r>
          </a:p>
        </c:rich>
      </c:tx>
      <c:layout>
        <c:manualLayout>
          <c:xMode val="edge"/>
          <c:yMode val="edge"/>
          <c:x val="0.31521857439254397"/>
          <c:y val="3.627739121567252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bg2"/>
              </a:solidFill>
              <a:latin typeface="Aptos Display" panose="020B0004020202020204" pitchFamily="34" charset="0"/>
              <a:ea typeface="+mn-ea"/>
              <a:cs typeface="+mn-cs"/>
            </a:defRPr>
          </a:pPr>
          <a:endParaRPr lang="en-US"/>
        </a:p>
      </c:txPr>
    </c:title>
    <c:autoTitleDeleted val="0"/>
    <c:plotArea>
      <c:layout>
        <c:manualLayout>
          <c:layoutTarget val="inner"/>
          <c:xMode val="edge"/>
          <c:yMode val="edge"/>
          <c:x val="8.4410565251876249E-2"/>
          <c:y val="0.15714008833489482"/>
          <c:w val="0.871854838554319"/>
          <c:h val="0.71088861612607168"/>
        </c:manualLayout>
      </c:layout>
      <c:barChart>
        <c:barDir val="col"/>
        <c:grouping val="clustered"/>
        <c:varyColors val="0"/>
        <c:ser>
          <c:idx val="0"/>
          <c:order val="0"/>
          <c:tx>
            <c:strRef>
              <c:f>Sheet1!$B$1</c:f>
              <c:strCache>
                <c:ptCount val="1"/>
                <c:pt idx="0">
                  <c:v>No</c:v>
                </c:pt>
              </c:strCache>
            </c:strRef>
          </c:tx>
          <c:spPr>
            <a:solidFill>
              <a:schemeClr val="tx2">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Aptos Display"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c:v>
                </c:pt>
                <c:pt idx="1">
                  <c:v>m</c:v>
                </c:pt>
              </c:strCache>
            </c:strRef>
          </c:cat>
          <c:val>
            <c:numRef>
              <c:f>Sheet1!$B$2:$B$3</c:f>
              <c:numCache>
                <c:formatCode>General</c:formatCode>
                <c:ptCount val="2"/>
                <c:pt idx="0">
                  <c:v>125</c:v>
                </c:pt>
                <c:pt idx="1">
                  <c:v>201</c:v>
                </c:pt>
              </c:numCache>
            </c:numRef>
          </c:val>
          <c:extLst>
            <c:ext xmlns:c16="http://schemas.microsoft.com/office/drawing/2014/chart" uri="{C3380CC4-5D6E-409C-BE32-E72D297353CC}">
              <c16:uniqueId val="{00000000-6003-4DE9-BEC8-EFB33CD606AF}"/>
            </c:ext>
          </c:extLst>
        </c:ser>
        <c:ser>
          <c:idx val="1"/>
          <c:order val="1"/>
          <c:tx>
            <c:strRef>
              <c:f>Sheet1!$C$1</c:f>
              <c:strCache>
                <c:ptCount val="1"/>
                <c:pt idx="0">
                  <c:v>Yes</c:v>
                </c:pt>
              </c:strCache>
            </c:strRef>
          </c:tx>
          <c:spPr>
            <a:solidFill>
              <a:srgbClr val="FB1D1D"/>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Aptos Display"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c:v>
                </c:pt>
                <c:pt idx="1">
                  <c:v>m</c:v>
                </c:pt>
              </c:strCache>
            </c:strRef>
          </c:cat>
          <c:val>
            <c:numRef>
              <c:f>Sheet1!$C$2:$C$3</c:f>
              <c:numCache>
                <c:formatCode>General</c:formatCode>
                <c:ptCount val="2"/>
                <c:pt idx="0">
                  <c:v>194</c:v>
                </c:pt>
                <c:pt idx="1">
                  <c:v>534</c:v>
                </c:pt>
              </c:numCache>
            </c:numRef>
          </c:val>
          <c:extLst>
            <c:ext xmlns:c16="http://schemas.microsoft.com/office/drawing/2014/chart" uri="{C3380CC4-5D6E-409C-BE32-E72D297353CC}">
              <c16:uniqueId val="{00000001-6003-4DE9-BEC8-EFB33CD606AF}"/>
            </c:ext>
          </c:extLst>
        </c:ser>
        <c:dLbls>
          <c:dLblPos val="outEnd"/>
          <c:showLegendKey val="0"/>
          <c:showVal val="1"/>
          <c:showCatName val="0"/>
          <c:showSerName val="0"/>
          <c:showPercent val="0"/>
          <c:showBubbleSize val="0"/>
        </c:dLbls>
        <c:gapWidth val="109"/>
        <c:overlap val="8"/>
        <c:axId val="2010910815"/>
        <c:axId val="1963787823"/>
      </c:barChart>
      <c:catAx>
        <c:axId val="20109108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Aptos Display" panose="020B0004020202020204" pitchFamily="34" charset="0"/>
                <a:ea typeface="+mn-ea"/>
                <a:cs typeface="+mn-cs"/>
              </a:defRPr>
            </a:pPr>
            <a:endParaRPr lang="en-US"/>
          </a:p>
        </c:txPr>
        <c:crossAx val="1963787823"/>
        <c:crosses val="autoZero"/>
        <c:auto val="1"/>
        <c:lblAlgn val="ctr"/>
        <c:lblOffset val="100"/>
        <c:noMultiLvlLbl val="0"/>
      </c:catAx>
      <c:valAx>
        <c:axId val="1963787823"/>
        <c:scaling>
          <c:orientation val="minMax"/>
        </c:scaling>
        <c:delete val="0"/>
        <c:axPos val="l"/>
        <c:numFmt formatCode="General" sourceLinked="1"/>
        <c:majorTickMark val="out"/>
        <c:minorTickMark val="out"/>
        <c:tickLblPos val="low"/>
        <c:spPr>
          <a:noFill/>
          <a:ln>
            <a:solidFill>
              <a:schemeClr val="accent1"/>
            </a:solidFill>
          </a:ln>
          <a:effectLst/>
        </c:spPr>
        <c:txPr>
          <a:bodyPr rot="0" spcFirstLastPara="1" vertOverflow="ellipsis" wrap="square" anchor="ctr" anchorCtr="1"/>
          <a:lstStyle/>
          <a:p>
            <a:pPr>
              <a:defRPr sz="1197" b="0" i="0" u="none" strike="noStrike" kern="1200" baseline="0">
                <a:solidFill>
                  <a:schemeClr val="bg2"/>
                </a:solidFill>
                <a:latin typeface="Aptos Display" panose="020B0004020202020204" pitchFamily="34" charset="0"/>
                <a:ea typeface="+mn-ea"/>
                <a:cs typeface="+mn-cs"/>
              </a:defRPr>
            </a:pPr>
            <a:endParaRPr lang="en-US"/>
          </a:p>
        </c:txPr>
        <c:crossAx val="2010910815"/>
        <c:crosses val="autoZero"/>
        <c:crossBetween val="between"/>
      </c:valAx>
      <c:spPr>
        <a:noFill/>
        <a:ln>
          <a:noFill/>
        </a:ln>
        <a:effectLst/>
      </c:spPr>
    </c:plotArea>
    <c:legend>
      <c:legendPos val="b"/>
      <c:layout>
        <c:manualLayout>
          <c:xMode val="edge"/>
          <c:yMode val="edge"/>
          <c:x val="0.10314518665210291"/>
          <c:y val="0.18927042929924776"/>
          <c:w val="0.24186504908209716"/>
          <c:h val="7.920533482708166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2"/>
              </a:solidFill>
              <a:latin typeface="Aptos Display" panose="020B00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latin typeface="Aptos Display" panose="020B00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2"/>
                </a:solidFill>
                <a:latin typeface="Aptos Display" panose="020B0004020202020204" pitchFamily="34" charset="0"/>
                <a:ea typeface="+mn-ea"/>
                <a:cs typeface="+mn-cs"/>
              </a:defRPr>
            </a:pPr>
            <a:r>
              <a:rPr lang="en-US" sz="1600">
                <a:solidFill>
                  <a:schemeClr val="bg2"/>
                </a:solidFill>
                <a:latin typeface="Aptos Display" panose="020B0004020202020204" pitchFamily="34" charset="0"/>
              </a:rPr>
              <a:t>Jaundice patients</a:t>
            </a:r>
          </a:p>
        </c:rich>
      </c:tx>
      <c:layout>
        <c:manualLayout>
          <c:xMode val="edge"/>
          <c:yMode val="edge"/>
          <c:x val="0.38132430265398409"/>
          <c:y val="2.8003123708025175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2"/>
              </a:solidFill>
              <a:latin typeface="Aptos Display" panose="020B0004020202020204" pitchFamily="34" charset="0"/>
              <a:ea typeface="+mn-ea"/>
              <a:cs typeface="+mn-cs"/>
            </a:defRPr>
          </a:pPr>
          <a:endParaRPr lang="en-US"/>
        </a:p>
      </c:txPr>
    </c:title>
    <c:autoTitleDeleted val="0"/>
    <c:plotArea>
      <c:layout>
        <c:manualLayout>
          <c:layoutTarget val="inner"/>
          <c:xMode val="edge"/>
          <c:yMode val="edge"/>
          <c:x val="0.29279756280138225"/>
          <c:y val="0.19284340116679677"/>
          <c:w val="0.51645679092639718"/>
          <c:h val="0.75581753870182367"/>
        </c:manualLayout>
      </c:layout>
      <c:pieChart>
        <c:varyColors val="1"/>
        <c:ser>
          <c:idx val="0"/>
          <c:order val="0"/>
          <c:tx>
            <c:strRef>
              <c:f>Sheet1!$B$1</c:f>
              <c:strCache>
                <c:ptCount val="1"/>
                <c:pt idx="0">
                  <c:v>Count</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Aptos Display" panose="020B0004020202020204" pitchFamily="34" charset="0"/>
                    <a:ea typeface="+mn-ea"/>
                    <a:cs typeface="+mn-cs"/>
                  </a:defRPr>
                </a:pPr>
                <a:endParaRPr lang="en-US"/>
              </a:p>
            </c:txPr>
            <c:dLblPos val="ct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General</c:formatCode>
                <c:ptCount val="2"/>
                <c:pt idx="0">
                  <c:v>215</c:v>
                </c:pt>
                <c:pt idx="1">
                  <c:v>513</c:v>
                </c:pt>
              </c:numCache>
            </c:numRef>
          </c:val>
          <c:extLst>
            <c:ext xmlns:c16="http://schemas.microsoft.com/office/drawing/2014/chart" uri="{C3380CC4-5D6E-409C-BE32-E72D297353CC}">
              <c16:uniqueId val="{00000000-8447-488F-9242-8053B99A27B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9.7908307232269384E-2"/>
          <c:y val="0.1950785061325738"/>
          <c:w val="0.2287485275383907"/>
          <c:h val="9.5508659102393298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bg2"/>
              </a:solidFill>
              <a:latin typeface="Aptos Display" panose="020B00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accent2">
                    <a:lumMod val="40000"/>
                    <a:lumOff val="60000"/>
                  </a:schemeClr>
                </a:solidFill>
                <a:latin typeface="+mn-lt"/>
                <a:ea typeface="+mn-ea"/>
                <a:cs typeface="+mn-cs"/>
              </a:defRPr>
            </a:pPr>
            <a:r>
              <a:rPr lang="en-US"/>
              <a:t>Class count</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accent2">
                  <a:lumMod val="40000"/>
                  <a:lumOff val="6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chemeClr val="accent1"/>
            </a:solidFill>
            <a:ln>
              <a:noFill/>
            </a:ln>
            <a:effectLst/>
          </c:spPr>
          <c:invertIfNegative val="0"/>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3-90DD-4393-909B-E8F51C501D2C}"/>
              </c:ext>
            </c:extLst>
          </c:dPt>
          <c:dLbls>
            <c:spPr>
              <a:noFill/>
              <a:ln>
                <a:noFill/>
              </a:ln>
              <a:effectLst/>
            </c:spPr>
            <c:txPr>
              <a:bodyPr rot="0" spcFirstLastPara="1" vertOverflow="ellipsis" vert="horz" wrap="square" anchor="ctr" anchorCtr="1"/>
              <a:lstStyle/>
              <a:p>
                <a:pPr>
                  <a:defRPr sz="900" b="0" i="0" u="none" strike="noStrike" kern="1200" baseline="0">
                    <a:solidFill>
                      <a:schemeClr val="accent2">
                        <a:lumMod val="40000"/>
                        <a:lumOff val="6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Yes</c:v>
                </c:pt>
                <c:pt idx="1">
                  <c:v>No</c:v>
                </c:pt>
              </c:strCache>
            </c:strRef>
          </c:cat>
          <c:val>
            <c:numRef>
              <c:f>Sheet1!$B$2:$B$3</c:f>
              <c:numCache>
                <c:formatCode>General</c:formatCode>
                <c:ptCount val="2"/>
                <c:pt idx="0">
                  <c:v>728</c:v>
                </c:pt>
                <c:pt idx="1">
                  <c:v>326</c:v>
                </c:pt>
              </c:numCache>
            </c:numRef>
          </c:val>
          <c:extLst>
            <c:ext xmlns:c16="http://schemas.microsoft.com/office/drawing/2014/chart" uri="{C3380CC4-5D6E-409C-BE32-E72D297353CC}">
              <c16:uniqueId val="{00000000-90DD-4393-909B-E8F51C501D2C}"/>
            </c:ext>
          </c:extLst>
        </c:ser>
        <c:dLbls>
          <c:dLblPos val="outEnd"/>
          <c:showLegendKey val="0"/>
          <c:showVal val="1"/>
          <c:showCatName val="0"/>
          <c:showSerName val="0"/>
          <c:showPercent val="0"/>
          <c:showBubbleSize val="0"/>
        </c:dLbls>
        <c:gapWidth val="141"/>
        <c:overlap val="14"/>
        <c:axId val="1968921519"/>
        <c:axId val="1963773935"/>
      </c:barChart>
      <c:catAx>
        <c:axId val="196892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2">
                    <a:lumMod val="40000"/>
                    <a:lumOff val="60000"/>
                  </a:schemeClr>
                </a:solidFill>
                <a:latin typeface="+mn-lt"/>
                <a:ea typeface="+mn-ea"/>
                <a:cs typeface="+mn-cs"/>
              </a:defRPr>
            </a:pPr>
            <a:endParaRPr lang="en-US"/>
          </a:p>
        </c:txPr>
        <c:crossAx val="1963773935"/>
        <c:crosses val="autoZero"/>
        <c:auto val="1"/>
        <c:lblAlgn val="ctr"/>
        <c:lblOffset val="100"/>
        <c:noMultiLvlLbl val="0"/>
      </c:catAx>
      <c:valAx>
        <c:axId val="19637739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2">
                    <a:lumMod val="40000"/>
                    <a:lumOff val="60000"/>
                  </a:schemeClr>
                </a:solidFill>
                <a:latin typeface="+mn-lt"/>
                <a:ea typeface="+mn-ea"/>
                <a:cs typeface="+mn-cs"/>
              </a:defRPr>
            </a:pPr>
            <a:endParaRPr lang="en-US"/>
          </a:p>
        </c:txPr>
        <c:crossAx val="19689215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accent2">
              <a:lumMod val="40000"/>
              <a:lumOff val="60000"/>
            </a:schemeClr>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accent2">
                    <a:lumMod val="40000"/>
                    <a:lumOff val="60000"/>
                  </a:schemeClr>
                </a:solidFill>
                <a:latin typeface="+mn-lt"/>
                <a:ea typeface="+mn-ea"/>
                <a:cs typeface="+mn-cs"/>
              </a:defRPr>
            </a:pPr>
            <a:r>
              <a:rPr lang="en-US"/>
              <a:t>Class count</a:t>
            </a:r>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accent2">
                  <a:lumMod val="40000"/>
                  <a:lumOff val="60000"/>
                </a:schemeClr>
              </a:solidFill>
              <a:latin typeface="+mn-lt"/>
              <a:ea typeface="+mn-ea"/>
              <a:cs typeface="+mn-cs"/>
            </a:defRPr>
          </a:pPr>
          <a:endParaRPr lang="en-US"/>
        </a:p>
      </c:txPr>
    </c:title>
    <c:autoTitleDeleted val="0"/>
    <c:plotArea>
      <c:layout>
        <c:manualLayout>
          <c:layoutTarget val="inner"/>
          <c:xMode val="edge"/>
          <c:yMode val="edge"/>
          <c:x val="4.4091390690435828E-2"/>
          <c:y val="0.20285763600256324"/>
          <c:w val="0.91181721861912834"/>
          <c:h val="0.64781481312481026"/>
        </c:manualLayout>
      </c:layout>
      <c:barChart>
        <c:barDir val="col"/>
        <c:grouping val="clustered"/>
        <c:varyColors val="0"/>
        <c:ser>
          <c:idx val="0"/>
          <c:order val="0"/>
          <c:tx>
            <c:strRef>
              <c:f>Sheet1!$B$1</c:f>
              <c:strCache>
                <c:ptCount val="1"/>
                <c:pt idx="0">
                  <c:v>Count</c:v>
                </c:pt>
              </c:strCache>
            </c:strRef>
          </c:tx>
          <c:spPr>
            <a:solidFill>
              <a:schemeClr val="accent1"/>
            </a:solidFill>
            <a:ln>
              <a:noFill/>
            </a:ln>
            <a:effectLst/>
          </c:spPr>
          <c:invertIfNegative val="0"/>
          <c:dPt>
            <c:idx val="1"/>
            <c:invertIfNegative val="0"/>
            <c:bubble3D val="0"/>
            <c:spPr>
              <a:solidFill>
                <a:schemeClr val="accent2">
                  <a:lumMod val="75000"/>
                </a:schemeClr>
              </a:solidFill>
              <a:ln>
                <a:noFill/>
              </a:ln>
              <a:effectLst/>
            </c:spPr>
            <c:extLst>
              <c:ext xmlns:c16="http://schemas.microsoft.com/office/drawing/2014/chart" uri="{C3380CC4-5D6E-409C-BE32-E72D297353CC}">
                <c16:uniqueId val="{00000003-90DD-4393-909B-E8F51C501D2C}"/>
              </c:ext>
            </c:extLst>
          </c:dPt>
          <c:dLbls>
            <c:spPr>
              <a:noFill/>
              <a:ln>
                <a:noFill/>
              </a:ln>
              <a:effectLst/>
            </c:spPr>
            <c:txPr>
              <a:bodyPr rot="0" spcFirstLastPara="1" vertOverflow="ellipsis" vert="horz" wrap="square" anchor="ctr" anchorCtr="1"/>
              <a:lstStyle/>
              <a:p>
                <a:pPr>
                  <a:defRPr sz="900" b="0" i="0" u="none" strike="noStrike" kern="1200" baseline="0">
                    <a:solidFill>
                      <a:schemeClr val="accent2">
                        <a:lumMod val="40000"/>
                        <a:lumOff val="6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Yes</c:v>
                </c:pt>
                <c:pt idx="1">
                  <c:v>No</c:v>
                </c:pt>
              </c:strCache>
            </c:strRef>
          </c:cat>
          <c:val>
            <c:numRef>
              <c:f>Sheet1!$B$2:$B$3</c:f>
              <c:numCache>
                <c:formatCode>General</c:formatCode>
                <c:ptCount val="2"/>
                <c:pt idx="0">
                  <c:v>728</c:v>
                </c:pt>
                <c:pt idx="1">
                  <c:v>728</c:v>
                </c:pt>
              </c:numCache>
            </c:numRef>
          </c:val>
          <c:extLst>
            <c:ext xmlns:c16="http://schemas.microsoft.com/office/drawing/2014/chart" uri="{C3380CC4-5D6E-409C-BE32-E72D297353CC}">
              <c16:uniqueId val="{00000000-90DD-4393-909B-E8F51C501D2C}"/>
            </c:ext>
          </c:extLst>
        </c:ser>
        <c:dLbls>
          <c:dLblPos val="outEnd"/>
          <c:showLegendKey val="0"/>
          <c:showVal val="1"/>
          <c:showCatName val="0"/>
          <c:showSerName val="0"/>
          <c:showPercent val="0"/>
          <c:showBubbleSize val="0"/>
        </c:dLbls>
        <c:gapWidth val="164"/>
        <c:overlap val="-27"/>
        <c:axId val="1968921519"/>
        <c:axId val="1963773935"/>
      </c:barChart>
      <c:catAx>
        <c:axId val="1968921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2">
                    <a:lumMod val="40000"/>
                    <a:lumOff val="60000"/>
                  </a:schemeClr>
                </a:solidFill>
                <a:latin typeface="+mn-lt"/>
                <a:ea typeface="+mn-ea"/>
                <a:cs typeface="+mn-cs"/>
              </a:defRPr>
            </a:pPr>
            <a:endParaRPr lang="en-US"/>
          </a:p>
        </c:txPr>
        <c:crossAx val="1963773935"/>
        <c:crosses val="autoZero"/>
        <c:auto val="1"/>
        <c:lblAlgn val="ctr"/>
        <c:lblOffset val="100"/>
        <c:noMultiLvlLbl val="0"/>
      </c:catAx>
      <c:valAx>
        <c:axId val="1963773935"/>
        <c:scaling>
          <c:orientation val="minMax"/>
        </c:scaling>
        <c:delete val="1"/>
        <c:axPos val="l"/>
        <c:numFmt formatCode="General" sourceLinked="1"/>
        <c:majorTickMark val="none"/>
        <c:minorTickMark val="none"/>
        <c:tickLblPos val="nextTo"/>
        <c:crossAx val="1968921519"/>
        <c:crosses val="autoZero"/>
        <c:crossBetween val="between"/>
      </c:valAx>
      <c:spPr>
        <a:noFill/>
        <a:ln>
          <a:noFill/>
        </a:ln>
        <a:effectLst/>
      </c:spPr>
    </c:plotArea>
    <c:legend>
      <c:legendPos val="b"/>
      <c:layout>
        <c:manualLayout>
          <c:xMode val="edge"/>
          <c:yMode val="edge"/>
          <c:x val="0.82434457058867527"/>
          <c:y val="0.13412280057851059"/>
          <c:w val="0.14896419949507941"/>
          <c:h val="0.2611788839665670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2">
                  <a:lumMod val="40000"/>
                  <a:lumOff val="6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accent2">
              <a:lumMod val="40000"/>
              <a:lumOff val="60000"/>
            </a:schemeClr>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80" b="0" i="0" u="none" strike="noStrike" kern="1200" spc="0" baseline="0">
                <a:solidFill>
                  <a:schemeClr val="accent2">
                    <a:lumMod val="20000"/>
                    <a:lumOff val="80000"/>
                  </a:schemeClr>
                </a:solidFill>
                <a:latin typeface="Aptos Display" panose="020B0004020202020204" pitchFamily="34" charset="0"/>
                <a:ea typeface="+mn-ea"/>
                <a:cs typeface="+mn-cs"/>
              </a:defRPr>
            </a:pPr>
            <a:r>
              <a:rPr lang="en-US"/>
              <a:t>Model Evaluation</a:t>
            </a:r>
            <a:endParaRPr lang="en-GB"/>
          </a:p>
        </c:rich>
      </c:tx>
      <c:overlay val="0"/>
      <c:spPr>
        <a:noFill/>
        <a:ln>
          <a:noFill/>
        </a:ln>
        <a:effectLst/>
      </c:spPr>
      <c:txPr>
        <a:bodyPr rot="0" spcFirstLastPara="1" vertOverflow="ellipsis" vert="horz" wrap="square" anchor="ctr" anchorCtr="1"/>
        <a:lstStyle/>
        <a:p>
          <a:pPr>
            <a:defRPr sz="1080" b="0" i="0" u="none" strike="noStrike" kern="1200" spc="0" baseline="0">
              <a:solidFill>
                <a:schemeClr val="accent2">
                  <a:lumMod val="20000"/>
                  <a:lumOff val="80000"/>
                </a:schemeClr>
              </a:solidFill>
              <a:latin typeface="Aptos Display" panose="020B0004020202020204" pitchFamily="34" charset="0"/>
              <a:ea typeface="+mn-ea"/>
              <a:cs typeface="+mn-cs"/>
            </a:defRPr>
          </a:pPr>
          <a:endParaRPr lang="en-US"/>
        </a:p>
      </c:txPr>
    </c:title>
    <c:autoTitleDeleted val="0"/>
    <c:plotArea>
      <c:layout>
        <c:manualLayout>
          <c:layoutTarget val="inner"/>
          <c:xMode val="edge"/>
          <c:yMode val="edge"/>
          <c:x val="6.035801016531242E-2"/>
          <c:y val="0.19717835921342045"/>
          <c:w val="0.91023915026124369"/>
          <c:h val="0.68258087895493103"/>
        </c:manualLayout>
      </c:layout>
      <c:barChart>
        <c:barDir val="col"/>
        <c:grouping val="clustered"/>
        <c:varyColors val="0"/>
        <c:ser>
          <c:idx val="0"/>
          <c:order val="0"/>
          <c:tx>
            <c:strRef>
              <c:f>Sheet1!$B$1</c:f>
              <c:strCache>
                <c:ptCount val="1"/>
                <c:pt idx="0">
                  <c:v>F1 SCORE</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accent2">
                        <a:lumMod val="20000"/>
                        <a:lumOff val="80000"/>
                      </a:schemeClr>
                    </a:solidFill>
                    <a:latin typeface="Aptos Display"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c:v>
                </c:pt>
                <c:pt idx="2">
                  <c:v>XGBOOST</c:v>
                </c:pt>
                <c:pt idx="3">
                  <c:v>NAÏVE BAYES</c:v>
                </c:pt>
              </c:strCache>
            </c:strRef>
          </c:cat>
          <c:val>
            <c:numRef>
              <c:f>Sheet1!$B$2:$B$5</c:f>
              <c:numCache>
                <c:formatCode>General</c:formatCode>
                <c:ptCount val="4"/>
                <c:pt idx="0">
                  <c:v>0.85</c:v>
                </c:pt>
                <c:pt idx="1">
                  <c:v>0.88</c:v>
                </c:pt>
                <c:pt idx="2">
                  <c:v>0.88</c:v>
                </c:pt>
                <c:pt idx="3">
                  <c:v>0.88</c:v>
                </c:pt>
              </c:numCache>
            </c:numRef>
          </c:val>
          <c:extLst>
            <c:ext xmlns:c16="http://schemas.microsoft.com/office/drawing/2014/chart" uri="{C3380CC4-5D6E-409C-BE32-E72D297353CC}">
              <c16:uniqueId val="{00000000-A333-4780-BD80-395D8C3DD082}"/>
            </c:ext>
          </c:extLst>
        </c:ser>
        <c:ser>
          <c:idx val="1"/>
          <c:order val="1"/>
          <c:tx>
            <c:strRef>
              <c:f>Sheet1!$C$1</c:f>
              <c:strCache>
                <c:ptCount val="1"/>
                <c:pt idx="0">
                  <c:v>PRECISION</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accent2">
                        <a:lumMod val="20000"/>
                        <a:lumOff val="80000"/>
                      </a:schemeClr>
                    </a:solidFill>
                    <a:latin typeface="Aptos Display"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c:v>
                </c:pt>
                <c:pt idx="2">
                  <c:v>XGBOOST</c:v>
                </c:pt>
                <c:pt idx="3">
                  <c:v>NAÏVE BAYES</c:v>
                </c:pt>
              </c:strCache>
            </c:strRef>
          </c:cat>
          <c:val>
            <c:numRef>
              <c:f>Sheet1!$C$2:$C$5</c:f>
              <c:numCache>
                <c:formatCode>General</c:formatCode>
                <c:ptCount val="4"/>
                <c:pt idx="0">
                  <c:v>0.71</c:v>
                </c:pt>
                <c:pt idx="1">
                  <c:v>0.86</c:v>
                </c:pt>
                <c:pt idx="2">
                  <c:v>0.84</c:v>
                </c:pt>
                <c:pt idx="3">
                  <c:v>0.89</c:v>
                </c:pt>
              </c:numCache>
            </c:numRef>
          </c:val>
          <c:extLst>
            <c:ext xmlns:c16="http://schemas.microsoft.com/office/drawing/2014/chart" uri="{C3380CC4-5D6E-409C-BE32-E72D297353CC}">
              <c16:uniqueId val="{00000001-A333-4780-BD80-395D8C3DD082}"/>
            </c:ext>
          </c:extLst>
        </c:ser>
        <c:ser>
          <c:idx val="2"/>
          <c:order val="2"/>
          <c:tx>
            <c:strRef>
              <c:f>Sheet1!$D$1</c:f>
              <c:strCache>
                <c:ptCount val="1"/>
                <c:pt idx="0">
                  <c:v>RECALL</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accent2">
                        <a:lumMod val="20000"/>
                        <a:lumOff val="80000"/>
                      </a:schemeClr>
                    </a:solidFill>
                    <a:latin typeface="Aptos Display"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c:v>
                </c:pt>
                <c:pt idx="2">
                  <c:v>XGBOOST</c:v>
                </c:pt>
                <c:pt idx="3">
                  <c:v>NAÏVE BAYES</c:v>
                </c:pt>
              </c:strCache>
            </c:strRef>
          </c:cat>
          <c:val>
            <c:numRef>
              <c:f>Sheet1!$D$2:$D$5</c:f>
              <c:numCache>
                <c:formatCode>General</c:formatCode>
                <c:ptCount val="4"/>
                <c:pt idx="0">
                  <c:v>0.93</c:v>
                </c:pt>
                <c:pt idx="1">
                  <c:v>0.9</c:v>
                </c:pt>
                <c:pt idx="2">
                  <c:v>0.93</c:v>
                </c:pt>
                <c:pt idx="3">
                  <c:v>0.88</c:v>
                </c:pt>
              </c:numCache>
            </c:numRef>
          </c:val>
          <c:extLst>
            <c:ext xmlns:c16="http://schemas.microsoft.com/office/drawing/2014/chart" uri="{C3380CC4-5D6E-409C-BE32-E72D297353CC}">
              <c16:uniqueId val="{00000002-A333-4780-BD80-395D8C3DD082}"/>
            </c:ext>
          </c:extLst>
        </c:ser>
        <c:ser>
          <c:idx val="3"/>
          <c:order val="3"/>
          <c:tx>
            <c:strRef>
              <c:f>Sheet1!$E$1</c:f>
              <c:strCache>
                <c:ptCount val="1"/>
                <c:pt idx="0">
                  <c:v>AUC_ROC SCORE</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accent2">
                        <a:lumMod val="20000"/>
                        <a:lumOff val="80000"/>
                      </a:schemeClr>
                    </a:solidFill>
                    <a:latin typeface="Aptos Display"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LOGISTIC REGRESSION</c:v>
                </c:pt>
                <c:pt idx="1">
                  <c:v>RANDOM FOREST</c:v>
                </c:pt>
                <c:pt idx="2">
                  <c:v>XGBOOST</c:v>
                </c:pt>
                <c:pt idx="3">
                  <c:v>NAÏVE BAYES</c:v>
                </c:pt>
              </c:strCache>
            </c:strRef>
          </c:cat>
          <c:val>
            <c:numRef>
              <c:f>Sheet1!$E$2:$E$5</c:f>
              <c:numCache>
                <c:formatCode>General</c:formatCode>
                <c:ptCount val="4"/>
                <c:pt idx="0">
                  <c:v>0.79</c:v>
                </c:pt>
                <c:pt idx="1">
                  <c:v>0.81</c:v>
                </c:pt>
                <c:pt idx="2">
                  <c:v>0.81</c:v>
                </c:pt>
                <c:pt idx="3">
                  <c:v>0.81</c:v>
                </c:pt>
              </c:numCache>
            </c:numRef>
          </c:val>
          <c:extLst>
            <c:ext xmlns:c16="http://schemas.microsoft.com/office/drawing/2014/chart" uri="{C3380CC4-5D6E-409C-BE32-E72D297353CC}">
              <c16:uniqueId val="{00000003-A333-4780-BD80-395D8C3DD082}"/>
            </c:ext>
          </c:extLst>
        </c:ser>
        <c:dLbls>
          <c:dLblPos val="outEnd"/>
          <c:showLegendKey val="0"/>
          <c:showVal val="1"/>
          <c:showCatName val="0"/>
          <c:showSerName val="0"/>
          <c:showPercent val="0"/>
          <c:showBubbleSize val="0"/>
        </c:dLbls>
        <c:gapWidth val="219"/>
        <c:overlap val="-27"/>
        <c:axId val="1968938319"/>
        <c:axId val="1743949759"/>
      </c:barChart>
      <c:catAx>
        <c:axId val="1968938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2">
                    <a:lumMod val="20000"/>
                    <a:lumOff val="80000"/>
                  </a:schemeClr>
                </a:solidFill>
                <a:latin typeface="Aptos Display" panose="020B0004020202020204" pitchFamily="34" charset="0"/>
                <a:ea typeface="+mn-ea"/>
                <a:cs typeface="+mn-cs"/>
              </a:defRPr>
            </a:pPr>
            <a:endParaRPr lang="en-US"/>
          </a:p>
        </c:txPr>
        <c:crossAx val="1743949759"/>
        <c:crossesAt val="0"/>
        <c:auto val="1"/>
        <c:lblAlgn val="ctr"/>
        <c:lblOffset val="100"/>
        <c:tickLblSkip val="1"/>
        <c:noMultiLvlLbl val="0"/>
      </c:catAx>
      <c:valAx>
        <c:axId val="1743949759"/>
        <c:scaling>
          <c:orientation val="minMax"/>
          <c:min val="0.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accent2">
                    <a:lumMod val="20000"/>
                    <a:lumOff val="80000"/>
                  </a:schemeClr>
                </a:solidFill>
                <a:latin typeface="Aptos Display" panose="020B0004020202020204" pitchFamily="34" charset="0"/>
                <a:ea typeface="+mn-ea"/>
                <a:cs typeface="+mn-cs"/>
              </a:defRPr>
            </a:pPr>
            <a:endParaRPr lang="en-US"/>
          </a:p>
        </c:txPr>
        <c:crossAx val="1968938319"/>
        <c:crosses val="autoZero"/>
        <c:crossBetween val="between"/>
      </c:valAx>
      <c:spPr>
        <a:noFill/>
        <a:ln>
          <a:noFill/>
        </a:ln>
        <a:effectLst/>
      </c:spPr>
    </c:plotArea>
    <c:legend>
      <c:legendPos val="b"/>
      <c:layout>
        <c:manualLayout>
          <c:xMode val="edge"/>
          <c:yMode val="edge"/>
          <c:x val="0.56375108300094912"/>
          <c:y val="9.6135853411550204E-2"/>
          <c:w val="0.34925874939951668"/>
          <c:h val="0.1060912061576846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accent2">
                  <a:lumMod val="20000"/>
                  <a:lumOff val="80000"/>
                </a:schemeClr>
              </a:solidFill>
              <a:latin typeface="Aptos Display" panose="020B00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b="0">
          <a:solidFill>
            <a:schemeClr val="accent2">
              <a:lumMod val="20000"/>
              <a:lumOff val="80000"/>
            </a:schemeClr>
          </a:solidFill>
          <a:latin typeface="Aptos Display" panose="020B00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4591" y="1266817"/>
            <a:ext cx="6058694" cy="2694893"/>
          </a:xfrm>
        </p:spPr>
        <p:txBody>
          <a:bodyPr anchor="b"/>
          <a:lstStyle>
            <a:lvl1pPr algn="ctr">
              <a:defRPr sz="4677"/>
            </a:lvl1pPr>
          </a:lstStyle>
          <a:p>
            <a:r>
              <a:rPr lang="en-US"/>
              <a:t>Click to edit Master title style</a:t>
            </a:r>
            <a:endParaRPr lang="en-US" dirty="0"/>
          </a:p>
        </p:txBody>
      </p:sp>
      <p:sp>
        <p:nvSpPr>
          <p:cNvPr id="3" name="Subtitle 2"/>
          <p:cNvSpPr>
            <a:spLocks noGrp="1"/>
          </p:cNvSpPr>
          <p:nvPr>
            <p:ph type="subTitle" idx="1"/>
          </p:nvPr>
        </p:nvSpPr>
        <p:spPr>
          <a:xfrm>
            <a:off x="890985" y="4065635"/>
            <a:ext cx="5345906" cy="1868865"/>
          </a:xfrm>
        </p:spPr>
        <p:txBody>
          <a:bodyPr/>
          <a:lstStyle>
            <a:lvl1pPr marL="0" indent="0" algn="ctr">
              <a:buNone/>
              <a:defRPr sz="1871"/>
            </a:lvl1pPr>
            <a:lvl2pPr marL="356410" indent="0" algn="ctr">
              <a:buNone/>
              <a:defRPr sz="1559"/>
            </a:lvl2pPr>
            <a:lvl3pPr marL="712821" indent="0" algn="ctr">
              <a:buNone/>
              <a:defRPr sz="1403"/>
            </a:lvl3pPr>
            <a:lvl4pPr marL="1069231" indent="0" algn="ctr">
              <a:buNone/>
              <a:defRPr sz="1247"/>
            </a:lvl4pPr>
            <a:lvl5pPr marL="1425642" indent="0" algn="ctr">
              <a:buNone/>
              <a:defRPr sz="1247"/>
            </a:lvl5pPr>
            <a:lvl6pPr marL="1782052" indent="0" algn="ctr">
              <a:buNone/>
              <a:defRPr sz="1247"/>
            </a:lvl6pPr>
            <a:lvl7pPr marL="2138462" indent="0" algn="ctr">
              <a:buNone/>
              <a:defRPr sz="1247"/>
            </a:lvl7pPr>
            <a:lvl8pPr marL="2494873" indent="0" algn="ctr">
              <a:buNone/>
              <a:defRPr sz="1247"/>
            </a:lvl8pPr>
            <a:lvl9pPr marL="2851283" indent="0" algn="ctr">
              <a:buNone/>
              <a:defRPr sz="12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D7CA89-035C-461F-A28A-036EEABBFB4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26448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7CA89-035C-461F-A28A-036EEABBFB4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34065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00886" y="412120"/>
            <a:ext cx="1536948" cy="65598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0042" y="412120"/>
            <a:ext cx="4521746" cy="6559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7CA89-035C-461F-A28A-036EEABBFB4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57838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7CA89-035C-461F-A28A-036EEABBFB4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3896419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6329" y="1929791"/>
            <a:ext cx="6147792" cy="3219895"/>
          </a:xfrm>
        </p:spPr>
        <p:txBody>
          <a:bodyPr anchor="b"/>
          <a:lstStyle>
            <a:lvl1pPr>
              <a:defRPr sz="4677"/>
            </a:lvl1pPr>
          </a:lstStyle>
          <a:p>
            <a:r>
              <a:rPr lang="en-US"/>
              <a:t>Click to edit Master title style</a:t>
            </a:r>
            <a:endParaRPr lang="en-US" dirty="0"/>
          </a:p>
        </p:txBody>
      </p:sp>
      <p:sp>
        <p:nvSpPr>
          <p:cNvPr id="3" name="Text Placeholder 2"/>
          <p:cNvSpPr>
            <a:spLocks noGrp="1"/>
          </p:cNvSpPr>
          <p:nvPr>
            <p:ph type="body" idx="1"/>
          </p:nvPr>
        </p:nvSpPr>
        <p:spPr>
          <a:xfrm>
            <a:off x="486329" y="5180147"/>
            <a:ext cx="6147792" cy="1693267"/>
          </a:xfrm>
        </p:spPr>
        <p:txBody>
          <a:bodyPr/>
          <a:lstStyle>
            <a:lvl1pPr marL="0" indent="0">
              <a:buNone/>
              <a:defRPr sz="1871">
                <a:solidFill>
                  <a:schemeClr val="tx1"/>
                </a:solidFill>
              </a:defRPr>
            </a:lvl1pPr>
            <a:lvl2pPr marL="356410" indent="0">
              <a:buNone/>
              <a:defRPr sz="1559">
                <a:solidFill>
                  <a:schemeClr val="tx1">
                    <a:tint val="75000"/>
                  </a:schemeClr>
                </a:solidFill>
              </a:defRPr>
            </a:lvl2pPr>
            <a:lvl3pPr marL="712821" indent="0">
              <a:buNone/>
              <a:defRPr sz="1403">
                <a:solidFill>
                  <a:schemeClr val="tx1">
                    <a:tint val="75000"/>
                  </a:schemeClr>
                </a:solidFill>
              </a:defRPr>
            </a:lvl3pPr>
            <a:lvl4pPr marL="1069231" indent="0">
              <a:buNone/>
              <a:defRPr sz="1247">
                <a:solidFill>
                  <a:schemeClr val="tx1">
                    <a:tint val="75000"/>
                  </a:schemeClr>
                </a:solidFill>
              </a:defRPr>
            </a:lvl4pPr>
            <a:lvl5pPr marL="1425642" indent="0">
              <a:buNone/>
              <a:defRPr sz="1247">
                <a:solidFill>
                  <a:schemeClr val="tx1">
                    <a:tint val="75000"/>
                  </a:schemeClr>
                </a:solidFill>
              </a:defRPr>
            </a:lvl5pPr>
            <a:lvl6pPr marL="1782052" indent="0">
              <a:buNone/>
              <a:defRPr sz="1247">
                <a:solidFill>
                  <a:schemeClr val="tx1">
                    <a:tint val="75000"/>
                  </a:schemeClr>
                </a:solidFill>
              </a:defRPr>
            </a:lvl6pPr>
            <a:lvl7pPr marL="2138462" indent="0">
              <a:buNone/>
              <a:defRPr sz="1247">
                <a:solidFill>
                  <a:schemeClr val="tx1">
                    <a:tint val="75000"/>
                  </a:schemeClr>
                </a:solidFill>
              </a:defRPr>
            </a:lvl7pPr>
            <a:lvl8pPr marL="2494873" indent="0">
              <a:buNone/>
              <a:defRPr sz="1247">
                <a:solidFill>
                  <a:schemeClr val="tx1">
                    <a:tint val="75000"/>
                  </a:schemeClr>
                </a:solidFill>
              </a:defRPr>
            </a:lvl8pPr>
            <a:lvl9pPr marL="2851283" indent="0">
              <a:buNone/>
              <a:defRPr sz="124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7CA89-035C-461F-A28A-036EEABBFB4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20266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0041" y="2060592"/>
            <a:ext cx="3029347" cy="4911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08487" y="2060592"/>
            <a:ext cx="3029347" cy="4911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7CA89-035C-461F-A28A-036EEABBFB41}"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246376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0970" y="412120"/>
            <a:ext cx="6147792" cy="14961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0971" y="1897537"/>
            <a:ext cx="3015425" cy="929953"/>
          </a:xfrm>
        </p:spPr>
        <p:txBody>
          <a:bodyPr anchor="b"/>
          <a:lstStyle>
            <a:lvl1pPr marL="0" indent="0">
              <a:buNone/>
              <a:defRPr sz="1871" b="1"/>
            </a:lvl1pPr>
            <a:lvl2pPr marL="356410" indent="0">
              <a:buNone/>
              <a:defRPr sz="1559" b="1"/>
            </a:lvl2pPr>
            <a:lvl3pPr marL="712821" indent="0">
              <a:buNone/>
              <a:defRPr sz="1403" b="1"/>
            </a:lvl3pPr>
            <a:lvl4pPr marL="1069231" indent="0">
              <a:buNone/>
              <a:defRPr sz="1247" b="1"/>
            </a:lvl4pPr>
            <a:lvl5pPr marL="1425642" indent="0">
              <a:buNone/>
              <a:defRPr sz="1247" b="1"/>
            </a:lvl5pPr>
            <a:lvl6pPr marL="1782052" indent="0">
              <a:buNone/>
              <a:defRPr sz="1247" b="1"/>
            </a:lvl6pPr>
            <a:lvl7pPr marL="2138462" indent="0">
              <a:buNone/>
              <a:defRPr sz="1247" b="1"/>
            </a:lvl7pPr>
            <a:lvl8pPr marL="2494873" indent="0">
              <a:buNone/>
              <a:defRPr sz="1247" b="1"/>
            </a:lvl8pPr>
            <a:lvl9pPr marL="2851283" indent="0">
              <a:buNone/>
              <a:defRPr sz="1247" b="1"/>
            </a:lvl9pPr>
          </a:lstStyle>
          <a:p>
            <a:pPr lvl="0"/>
            <a:r>
              <a:rPr lang="en-US"/>
              <a:t>Click to edit Master text styles</a:t>
            </a:r>
          </a:p>
        </p:txBody>
      </p:sp>
      <p:sp>
        <p:nvSpPr>
          <p:cNvPr id="4" name="Content Placeholder 3"/>
          <p:cNvSpPr>
            <a:spLocks noGrp="1"/>
          </p:cNvSpPr>
          <p:nvPr>
            <p:ph sz="half" idx="2"/>
          </p:nvPr>
        </p:nvSpPr>
        <p:spPr>
          <a:xfrm>
            <a:off x="490971" y="2827487"/>
            <a:ext cx="3015425" cy="4158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08488" y="1897537"/>
            <a:ext cx="3030275" cy="929953"/>
          </a:xfrm>
        </p:spPr>
        <p:txBody>
          <a:bodyPr anchor="b"/>
          <a:lstStyle>
            <a:lvl1pPr marL="0" indent="0">
              <a:buNone/>
              <a:defRPr sz="1871" b="1"/>
            </a:lvl1pPr>
            <a:lvl2pPr marL="356410" indent="0">
              <a:buNone/>
              <a:defRPr sz="1559" b="1"/>
            </a:lvl2pPr>
            <a:lvl3pPr marL="712821" indent="0">
              <a:buNone/>
              <a:defRPr sz="1403" b="1"/>
            </a:lvl3pPr>
            <a:lvl4pPr marL="1069231" indent="0">
              <a:buNone/>
              <a:defRPr sz="1247" b="1"/>
            </a:lvl4pPr>
            <a:lvl5pPr marL="1425642" indent="0">
              <a:buNone/>
              <a:defRPr sz="1247" b="1"/>
            </a:lvl5pPr>
            <a:lvl6pPr marL="1782052" indent="0">
              <a:buNone/>
              <a:defRPr sz="1247" b="1"/>
            </a:lvl6pPr>
            <a:lvl7pPr marL="2138462" indent="0">
              <a:buNone/>
              <a:defRPr sz="1247" b="1"/>
            </a:lvl7pPr>
            <a:lvl8pPr marL="2494873" indent="0">
              <a:buNone/>
              <a:defRPr sz="1247" b="1"/>
            </a:lvl8pPr>
            <a:lvl9pPr marL="2851283" indent="0">
              <a:buNone/>
              <a:defRPr sz="1247" b="1"/>
            </a:lvl9pPr>
          </a:lstStyle>
          <a:p>
            <a:pPr lvl="0"/>
            <a:r>
              <a:rPr lang="en-US"/>
              <a:t>Click to edit Master text styles</a:t>
            </a:r>
          </a:p>
        </p:txBody>
      </p:sp>
      <p:sp>
        <p:nvSpPr>
          <p:cNvPr id="6" name="Content Placeholder 5"/>
          <p:cNvSpPr>
            <a:spLocks noGrp="1"/>
          </p:cNvSpPr>
          <p:nvPr>
            <p:ph sz="quarter" idx="4"/>
          </p:nvPr>
        </p:nvSpPr>
        <p:spPr>
          <a:xfrm>
            <a:off x="3608488" y="2827487"/>
            <a:ext cx="3030275" cy="41588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D7CA89-035C-461F-A28A-036EEABBFB41}" type="datetimeFigureOut">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10690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D7CA89-035C-461F-A28A-036EEABBFB41}" type="datetimeFigureOut">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3599996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7CA89-035C-461F-A28A-036EEABBFB41}" type="datetimeFigureOut">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23783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0971" y="516043"/>
            <a:ext cx="2298925" cy="1806152"/>
          </a:xfrm>
        </p:spPr>
        <p:txBody>
          <a:bodyPr anchor="b"/>
          <a:lstStyle>
            <a:lvl1pPr>
              <a:defRPr sz="2494"/>
            </a:lvl1pPr>
          </a:lstStyle>
          <a:p>
            <a:r>
              <a:rPr lang="en-US"/>
              <a:t>Click to edit Master title style</a:t>
            </a:r>
            <a:endParaRPr lang="en-US" dirty="0"/>
          </a:p>
        </p:txBody>
      </p:sp>
      <p:sp>
        <p:nvSpPr>
          <p:cNvPr id="3" name="Content Placeholder 2"/>
          <p:cNvSpPr>
            <a:spLocks noGrp="1"/>
          </p:cNvSpPr>
          <p:nvPr>
            <p:ph idx="1"/>
          </p:nvPr>
        </p:nvSpPr>
        <p:spPr>
          <a:xfrm>
            <a:off x="3030276" y="1114514"/>
            <a:ext cx="3608487" cy="5500879"/>
          </a:xfrm>
        </p:spPr>
        <p:txBody>
          <a:bodyPr/>
          <a:lstStyle>
            <a:lvl1pPr>
              <a:defRPr sz="2494"/>
            </a:lvl1pPr>
            <a:lvl2pPr>
              <a:defRPr sz="2183"/>
            </a:lvl2pPr>
            <a:lvl3pPr>
              <a:defRPr sz="1871"/>
            </a:lvl3pPr>
            <a:lvl4pPr>
              <a:defRPr sz="1559"/>
            </a:lvl4pPr>
            <a:lvl5pPr>
              <a:defRPr sz="1559"/>
            </a:lvl5pPr>
            <a:lvl6pPr>
              <a:defRPr sz="1559"/>
            </a:lvl6pPr>
            <a:lvl7pPr>
              <a:defRPr sz="1559"/>
            </a:lvl7pPr>
            <a:lvl8pPr>
              <a:defRPr sz="1559"/>
            </a:lvl8pPr>
            <a:lvl9pPr>
              <a:defRPr sz="155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0971" y="2322197"/>
            <a:ext cx="2298925" cy="4302153"/>
          </a:xfrm>
        </p:spPr>
        <p:txBody>
          <a:bodyPr/>
          <a:lstStyle>
            <a:lvl1pPr marL="0" indent="0">
              <a:buNone/>
              <a:defRPr sz="1247"/>
            </a:lvl1pPr>
            <a:lvl2pPr marL="356410" indent="0">
              <a:buNone/>
              <a:defRPr sz="1091"/>
            </a:lvl2pPr>
            <a:lvl3pPr marL="712821" indent="0">
              <a:buNone/>
              <a:defRPr sz="935"/>
            </a:lvl3pPr>
            <a:lvl4pPr marL="1069231" indent="0">
              <a:buNone/>
              <a:defRPr sz="780"/>
            </a:lvl4pPr>
            <a:lvl5pPr marL="1425642" indent="0">
              <a:buNone/>
              <a:defRPr sz="780"/>
            </a:lvl5pPr>
            <a:lvl6pPr marL="1782052" indent="0">
              <a:buNone/>
              <a:defRPr sz="780"/>
            </a:lvl6pPr>
            <a:lvl7pPr marL="2138462" indent="0">
              <a:buNone/>
              <a:defRPr sz="780"/>
            </a:lvl7pPr>
            <a:lvl8pPr marL="2494873" indent="0">
              <a:buNone/>
              <a:defRPr sz="780"/>
            </a:lvl8pPr>
            <a:lvl9pPr marL="2851283" indent="0">
              <a:buNone/>
              <a:defRPr sz="780"/>
            </a:lvl9pPr>
          </a:lstStyle>
          <a:p>
            <a:pPr lvl="0"/>
            <a:r>
              <a:rPr lang="en-US"/>
              <a:t>Click to edit Master text styles</a:t>
            </a:r>
          </a:p>
        </p:txBody>
      </p:sp>
      <p:sp>
        <p:nvSpPr>
          <p:cNvPr id="5" name="Date Placeholder 4"/>
          <p:cNvSpPr>
            <a:spLocks noGrp="1"/>
          </p:cNvSpPr>
          <p:nvPr>
            <p:ph type="dt" sz="half" idx="10"/>
          </p:nvPr>
        </p:nvSpPr>
        <p:spPr/>
        <p:txBody>
          <a:bodyPr/>
          <a:lstStyle/>
          <a:p>
            <a:fld id="{66D7CA89-035C-461F-A28A-036EEABBFB41}"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149887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0971" y="516043"/>
            <a:ext cx="2298925" cy="1806152"/>
          </a:xfrm>
        </p:spPr>
        <p:txBody>
          <a:bodyPr anchor="b"/>
          <a:lstStyle>
            <a:lvl1pPr>
              <a:defRPr sz="2494"/>
            </a:lvl1pPr>
          </a:lstStyle>
          <a:p>
            <a:r>
              <a:rPr lang="en-US"/>
              <a:t>Click to edit Master title style</a:t>
            </a:r>
            <a:endParaRPr lang="en-US" dirty="0"/>
          </a:p>
        </p:txBody>
      </p:sp>
      <p:sp>
        <p:nvSpPr>
          <p:cNvPr id="3" name="Picture Placeholder 2"/>
          <p:cNvSpPr>
            <a:spLocks noGrp="1" noChangeAspect="1"/>
          </p:cNvSpPr>
          <p:nvPr>
            <p:ph type="pic" idx="1"/>
          </p:nvPr>
        </p:nvSpPr>
        <p:spPr>
          <a:xfrm>
            <a:off x="3030276" y="1114514"/>
            <a:ext cx="3608487" cy="5500879"/>
          </a:xfrm>
        </p:spPr>
        <p:txBody>
          <a:bodyPr anchor="t"/>
          <a:lstStyle>
            <a:lvl1pPr marL="0" indent="0">
              <a:buNone/>
              <a:defRPr sz="2494"/>
            </a:lvl1pPr>
            <a:lvl2pPr marL="356410" indent="0">
              <a:buNone/>
              <a:defRPr sz="2183"/>
            </a:lvl2pPr>
            <a:lvl3pPr marL="712821" indent="0">
              <a:buNone/>
              <a:defRPr sz="1871"/>
            </a:lvl3pPr>
            <a:lvl4pPr marL="1069231" indent="0">
              <a:buNone/>
              <a:defRPr sz="1559"/>
            </a:lvl4pPr>
            <a:lvl5pPr marL="1425642" indent="0">
              <a:buNone/>
              <a:defRPr sz="1559"/>
            </a:lvl5pPr>
            <a:lvl6pPr marL="1782052" indent="0">
              <a:buNone/>
              <a:defRPr sz="1559"/>
            </a:lvl6pPr>
            <a:lvl7pPr marL="2138462" indent="0">
              <a:buNone/>
              <a:defRPr sz="1559"/>
            </a:lvl7pPr>
            <a:lvl8pPr marL="2494873" indent="0">
              <a:buNone/>
              <a:defRPr sz="1559"/>
            </a:lvl8pPr>
            <a:lvl9pPr marL="2851283" indent="0">
              <a:buNone/>
              <a:defRPr sz="1559"/>
            </a:lvl9pPr>
          </a:lstStyle>
          <a:p>
            <a:r>
              <a:rPr lang="en-US"/>
              <a:t>Click icon to add picture</a:t>
            </a:r>
            <a:endParaRPr lang="en-US" dirty="0"/>
          </a:p>
        </p:txBody>
      </p:sp>
      <p:sp>
        <p:nvSpPr>
          <p:cNvPr id="4" name="Text Placeholder 3"/>
          <p:cNvSpPr>
            <a:spLocks noGrp="1"/>
          </p:cNvSpPr>
          <p:nvPr>
            <p:ph type="body" sz="half" idx="2"/>
          </p:nvPr>
        </p:nvSpPr>
        <p:spPr>
          <a:xfrm>
            <a:off x="490971" y="2322197"/>
            <a:ext cx="2298925" cy="4302153"/>
          </a:xfrm>
        </p:spPr>
        <p:txBody>
          <a:bodyPr/>
          <a:lstStyle>
            <a:lvl1pPr marL="0" indent="0">
              <a:buNone/>
              <a:defRPr sz="1247"/>
            </a:lvl1pPr>
            <a:lvl2pPr marL="356410" indent="0">
              <a:buNone/>
              <a:defRPr sz="1091"/>
            </a:lvl2pPr>
            <a:lvl3pPr marL="712821" indent="0">
              <a:buNone/>
              <a:defRPr sz="935"/>
            </a:lvl3pPr>
            <a:lvl4pPr marL="1069231" indent="0">
              <a:buNone/>
              <a:defRPr sz="780"/>
            </a:lvl4pPr>
            <a:lvl5pPr marL="1425642" indent="0">
              <a:buNone/>
              <a:defRPr sz="780"/>
            </a:lvl5pPr>
            <a:lvl6pPr marL="1782052" indent="0">
              <a:buNone/>
              <a:defRPr sz="780"/>
            </a:lvl6pPr>
            <a:lvl7pPr marL="2138462" indent="0">
              <a:buNone/>
              <a:defRPr sz="780"/>
            </a:lvl7pPr>
            <a:lvl8pPr marL="2494873" indent="0">
              <a:buNone/>
              <a:defRPr sz="780"/>
            </a:lvl8pPr>
            <a:lvl9pPr marL="2851283" indent="0">
              <a:buNone/>
              <a:defRPr sz="780"/>
            </a:lvl9pPr>
          </a:lstStyle>
          <a:p>
            <a:pPr lvl="0"/>
            <a:r>
              <a:rPr lang="en-US"/>
              <a:t>Click to edit Master text styles</a:t>
            </a:r>
          </a:p>
        </p:txBody>
      </p:sp>
      <p:sp>
        <p:nvSpPr>
          <p:cNvPr id="5" name="Date Placeholder 4"/>
          <p:cNvSpPr>
            <a:spLocks noGrp="1"/>
          </p:cNvSpPr>
          <p:nvPr>
            <p:ph type="dt" sz="half" idx="10"/>
          </p:nvPr>
        </p:nvSpPr>
        <p:spPr/>
        <p:txBody>
          <a:bodyPr/>
          <a:lstStyle/>
          <a:p>
            <a:fld id="{66D7CA89-035C-461F-A28A-036EEABBFB41}"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A9386E-F12D-45BF-9AEF-1343C59EF274}" type="slidenum">
              <a:rPr lang="en-GB" smtClean="0"/>
              <a:t>‹#›</a:t>
            </a:fld>
            <a:endParaRPr lang="en-GB"/>
          </a:p>
        </p:txBody>
      </p:sp>
    </p:spTree>
    <p:extLst>
      <p:ext uri="{BB962C8B-B14F-4D97-AF65-F5344CB8AC3E}">
        <p14:creationId xmlns:p14="http://schemas.microsoft.com/office/powerpoint/2010/main" val="167444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9000" r="-5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0042" y="412120"/>
            <a:ext cx="6147792" cy="14961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0042" y="2060592"/>
            <a:ext cx="6147792" cy="49113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0041" y="7174437"/>
            <a:ext cx="1603772" cy="412118"/>
          </a:xfrm>
          <a:prstGeom prst="rect">
            <a:avLst/>
          </a:prstGeom>
        </p:spPr>
        <p:txBody>
          <a:bodyPr vert="horz" lIns="91440" tIns="45720" rIns="91440" bIns="45720" rtlCol="0" anchor="ctr"/>
          <a:lstStyle>
            <a:lvl1pPr algn="l">
              <a:defRPr sz="935">
                <a:solidFill>
                  <a:schemeClr val="tx1">
                    <a:tint val="75000"/>
                  </a:schemeClr>
                </a:solidFill>
              </a:defRPr>
            </a:lvl1pPr>
          </a:lstStyle>
          <a:p>
            <a:fld id="{66D7CA89-035C-461F-A28A-036EEABBFB41}" type="datetimeFigureOut">
              <a:rPr lang="en-GB" smtClean="0"/>
              <a:t>06/02/2024</a:t>
            </a:fld>
            <a:endParaRPr lang="en-GB"/>
          </a:p>
        </p:txBody>
      </p:sp>
      <p:sp>
        <p:nvSpPr>
          <p:cNvPr id="5" name="Footer Placeholder 4"/>
          <p:cNvSpPr>
            <a:spLocks noGrp="1"/>
          </p:cNvSpPr>
          <p:nvPr>
            <p:ph type="ftr" sz="quarter" idx="3"/>
          </p:nvPr>
        </p:nvSpPr>
        <p:spPr>
          <a:xfrm>
            <a:off x="2361109" y="7174437"/>
            <a:ext cx="2405658" cy="412118"/>
          </a:xfrm>
          <a:prstGeom prst="rect">
            <a:avLst/>
          </a:prstGeom>
        </p:spPr>
        <p:txBody>
          <a:bodyPr vert="horz" lIns="91440" tIns="45720" rIns="91440" bIns="45720" rtlCol="0" anchor="ctr"/>
          <a:lstStyle>
            <a:lvl1pPr algn="ctr">
              <a:defRPr sz="93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034062" y="7174437"/>
            <a:ext cx="1603772" cy="412118"/>
          </a:xfrm>
          <a:prstGeom prst="rect">
            <a:avLst/>
          </a:prstGeom>
        </p:spPr>
        <p:txBody>
          <a:bodyPr vert="horz" lIns="91440" tIns="45720" rIns="91440" bIns="45720" rtlCol="0" anchor="ctr"/>
          <a:lstStyle>
            <a:lvl1pPr algn="r">
              <a:defRPr sz="935">
                <a:solidFill>
                  <a:schemeClr val="tx1">
                    <a:tint val="75000"/>
                  </a:schemeClr>
                </a:solidFill>
              </a:defRPr>
            </a:lvl1pPr>
          </a:lstStyle>
          <a:p>
            <a:fld id="{88A9386E-F12D-45BF-9AEF-1343C59EF274}" type="slidenum">
              <a:rPr lang="en-GB" smtClean="0"/>
              <a:t>‹#›</a:t>
            </a:fld>
            <a:endParaRPr lang="en-GB"/>
          </a:p>
        </p:txBody>
      </p:sp>
    </p:spTree>
    <p:extLst>
      <p:ext uri="{BB962C8B-B14F-4D97-AF65-F5344CB8AC3E}">
        <p14:creationId xmlns:p14="http://schemas.microsoft.com/office/powerpoint/2010/main" val="36937116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712821" rtl="0" eaLnBrk="1" latinLnBrk="0" hangingPunct="1">
        <a:lnSpc>
          <a:spcPct val="90000"/>
        </a:lnSpc>
        <a:spcBef>
          <a:spcPct val="0"/>
        </a:spcBef>
        <a:buNone/>
        <a:defRPr sz="3430" kern="1200">
          <a:solidFill>
            <a:schemeClr val="tx1"/>
          </a:solidFill>
          <a:latin typeface="+mj-lt"/>
          <a:ea typeface="+mj-ea"/>
          <a:cs typeface="+mj-cs"/>
        </a:defRPr>
      </a:lvl1pPr>
    </p:titleStyle>
    <p:bodyStyle>
      <a:lvl1pPr marL="178205" indent="-178205" algn="l" defTabSz="712821" rtl="0" eaLnBrk="1" latinLnBrk="0" hangingPunct="1">
        <a:lnSpc>
          <a:spcPct val="90000"/>
        </a:lnSpc>
        <a:spcBef>
          <a:spcPts val="780"/>
        </a:spcBef>
        <a:buFont typeface="Arial" panose="020B0604020202020204" pitchFamily="34" charset="0"/>
        <a:buChar char="•"/>
        <a:defRPr sz="2183" kern="1200">
          <a:solidFill>
            <a:schemeClr val="tx1"/>
          </a:solidFill>
          <a:latin typeface="+mn-lt"/>
          <a:ea typeface="+mn-ea"/>
          <a:cs typeface="+mn-cs"/>
        </a:defRPr>
      </a:lvl1pPr>
      <a:lvl2pPr marL="534616" indent="-178205" algn="l" defTabSz="712821" rtl="0" eaLnBrk="1" latinLnBrk="0" hangingPunct="1">
        <a:lnSpc>
          <a:spcPct val="90000"/>
        </a:lnSpc>
        <a:spcBef>
          <a:spcPts val="390"/>
        </a:spcBef>
        <a:buFont typeface="Arial" panose="020B0604020202020204" pitchFamily="34" charset="0"/>
        <a:buChar char="•"/>
        <a:defRPr sz="1871" kern="1200">
          <a:solidFill>
            <a:schemeClr val="tx1"/>
          </a:solidFill>
          <a:latin typeface="+mn-lt"/>
          <a:ea typeface="+mn-ea"/>
          <a:cs typeface="+mn-cs"/>
        </a:defRPr>
      </a:lvl2pPr>
      <a:lvl3pPr marL="891026" indent="-178205" algn="l" defTabSz="712821" rtl="0" eaLnBrk="1" latinLnBrk="0" hangingPunct="1">
        <a:lnSpc>
          <a:spcPct val="90000"/>
        </a:lnSpc>
        <a:spcBef>
          <a:spcPts val="390"/>
        </a:spcBef>
        <a:buFont typeface="Arial" panose="020B0604020202020204" pitchFamily="34" charset="0"/>
        <a:buChar char="•"/>
        <a:defRPr sz="1559" kern="1200">
          <a:solidFill>
            <a:schemeClr val="tx1"/>
          </a:solidFill>
          <a:latin typeface="+mn-lt"/>
          <a:ea typeface="+mn-ea"/>
          <a:cs typeface="+mn-cs"/>
        </a:defRPr>
      </a:lvl3pPr>
      <a:lvl4pPr marL="1247437"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4pPr>
      <a:lvl5pPr marL="1603846"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5pPr>
      <a:lvl6pPr marL="1960258"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6pPr>
      <a:lvl7pPr marL="2316667"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7pPr>
      <a:lvl8pPr marL="2673079"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8pPr>
      <a:lvl9pPr marL="3029488" indent="-178205" algn="l" defTabSz="712821" rtl="0" eaLnBrk="1" latinLnBrk="0" hangingPunct="1">
        <a:lnSpc>
          <a:spcPct val="90000"/>
        </a:lnSpc>
        <a:spcBef>
          <a:spcPts val="390"/>
        </a:spcBef>
        <a:buFont typeface="Arial" panose="020B0604020202020204" pitchFamily="34" charset="0"/>
        <a:buChar char="•"/>
        <a:defRPr sz="1403" kern="1200">
          <a:solidFill>
            <a:schemeClr val="tx1"/>
          </a:solidFill>
          <a:latin typeface="+mn-lt"/>
          <a:ea typeface="+mn-ea"/>
          <a:cs typeface="+mn-cs"/>
        </a:defRPr>
      </a:lvl9pPr>
    </p:bodyStyle>
    <p:otherStyle>
      <a:defPPr>
        <a:defRPr lang="en-US"/>
      </a:defPPr>
      <a:lvl1pPr marL="0" algn="l" defTabSz="712821" rtl="0" eaLnBrk="1" latinLnBrk="0" hangingPunct="1">
        <a:defRPr sz="1403" kern="1200">
          <a:solidFill>
            <a:schemeClr val="tx1"/>
          </a:solidFill>
          <a:latin typeface="+mn-lt"/>
          <a:ea typeface="+mn-ea"/>
          <a:cs typeface="+mn-cs"/>
        </a:defRPr>
      </a:lvl1pPr>
      <a:lvl2pPr marL="356410" algn="l" defTabSz="712821" rtl="0" eaLnBrk="1" latinLnBrk="0" hangingPunct="1">
        <a:defRPr sz="1403" kern="1200">
          <a:solidFill>
            <a:schemeClr val="tx1"/>
          </a:solidFill>
          <a:latin typeface="+mn-lt"/>
          <a:ea typeface="+mn-ea"/>
          <a:cs typeface="+mn-cs"/>
        </a:defRPr>
      </a:lvl2pPr>
      <a:lvl3pPr marL="712821" algn="l" defTabSz="712821" rtl="0" eaLnBrk="1" latinLnBrk="0" hangingPunct="1">
        <a:defRPr sz="1403" kern="1200">
          <a:solidFill>
            <a:schemeClr val="tx1"/>
          </a:solidFill>
          <a:latin typeface="+mn-lt"/>
          <a:ea typeface="+mn-ea"/>
          <a:cs typeface="+mn-cs"/>
        </a:defRPr>
      </a:lvl3pPr>
      <a:lvl4pPr marL="1069231" algn="l" defTabSz="712821" rtl="0" eaLnBrk="1" latinLnBrk="0" hangingPunct="1">
        <a:defRPr sz="1403" kern="1200">
          <a:solidFill>
            <a:schemeClr val="tx1"/>
          </a:solidFill>
          <a:latin typeface="+mn-lt"/>
          <a:ea typeface="+mn-ea"/>
          <a:cs typeface="+mn-cs"/>
        </a:defRPr>
      </a:lvl4pPr>
      <a:lvl5pPr marL="1425642" algn="l" defTabSz="712821" rtl="0" eaLnBrk="1" latinLnBrk="0" hangingPunct="1">
        <a:defRPr sz="1403" kern="1200">
          <a:solidFill>
            <a:schemeClr val="tx1"/>
          </a:solidFill>
          <a:latin typeface="+mn-lt"/>
          <a:ea typeface="+mn-ea"/>
          <a:cs typeface="+mn-cs"/>
        </a:defRPr>
      </a:lvl5pPr>
      <a:lvl6pPr marL="1782052" algn="l" defTabSz="712821" rtl="0" eaLnBrk="1" latinLnBrk="0" hangingPunct="1">
        <a:defRPr sz="1403" kern="1200">
          <a:solidFill>
            <a:schemeClr val="tx1"/>
          </a:solidFill>
          <a:latin typeface="+mn-lt"/>
          <a:ea typeface="+mn-ea"/>
          <a:cs typeface="+mn-cs"/>
        </a:defRPr>
      </a:lvl6pPr>
      <a:lvl7pPr marL="2138462" algn="l" defTabSz="712821" rtl="0" eaLnBrk="1" latinLnBrk="0" hangingPunct="1">
        <a:defRPr sz="1403" kern="1200">
          <a:solidFill>
            <a:schemeClr val="tx1"/>
          </a:solidFill>
          <a:latin typeface="+mn-lt"/>
          <a:ea typeface="+mn-ea"/>
          <a:cs typeface="+mn-cs"/>
        </a:defRPr>
      </a:lvl7pPr>
      <a:lvl8pPr marL="2494873" algn="l" defTabSz="712821" rtl="0" eaLnBrk="1" latinLnBrk="0" hangingPunct="1">
        <a:defRPr sz="1403" kern="1200">
          <a:solidFill>
            <a:schemeClr val="tx1"/>
          </a:solidFill>
          <a:latin typeface="+mn-lt"/>
          <a:ea typeface="+mn-ea"/>
          <a:cs typeface="+mn-cs"/>
        </a:defRPr>
      </a:lvl8pPr>
      <a:lvl9pPr marL="2851283" algn="l" defTabSz="712821" rtl="0" eaLnBrk="1" latinLnBrk="0" hangingPunct="1">
        <a:defRPr sz="14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5471666-1CCF-CE1D-3D4C-CE1541D90EBE}"/>
              </a:ext>
            </a:extLst>
          </p:cNvPr>
          <p:cNvGrpSpPr/>
          <p:nvPr/>
        </p:nvGrpSpPr>
        <p:grpSpPr>
          <a:xfrm>
            <a:off x="685622" y="409456"/>
            <a:ext cx="4594591" cy="3877985"/>
            <a:chOff x="1360484" y="565137"/>
            <a:chExt cx="4395537" cy="2436735"/>
          </a:xfrm>
        </p:grpSpPr>
        <p:sp>
          <p:nvSpPr>
            <p:cNvPr id="5" name="TextBox 4">
              <a:extLst>
                <a:ext uri="{FF2B5EF4-FFF2-40B4-BE49-F238E27FC236}">
                  <a16:creationId xmlns:a16="http://schemas.microsoft.com/office/drawing/2014/main" id="{646FB0A9-67F3-BC5C-1C4C-352B113DDCC4}"/>
                </a:ext>
              </a:extLst>
            </p:cNvPr>
            <p:cNvSpPr txBox="1"/>
            <p:nvPr/>
          </p:nvSpPr>
          <p:spPr>
            <a:xfrm>
              <a:off x="1360484" y="2750463"/>
              <a:ext cx="3094959" cy="251409"/>
            </a:xfrm>
            <a:prstGeom prst="rect">
              <a:avLst/>
            </a:prstGeom>
            <a:noFill/>
          </p:spPr>
          <p:txBody>
            <a:bodyPr wrap="none" rtlCol="0">
              <a:spAutoFit/>
            </a:bodyPr>
            <a:lstStyle/>
            <a:p>
              <a:r>
                <a:rPr lang="en-US" sz="2000" i="1" dirty="0">
                  <a:solidFill>
                    <a:srgbClr val="FFC000"/>
                  </a:solidFill>
                  <a:latin typeface="Aptos Display" panose="020B0004020202020204" pitchFamily="34" charset="0"/>
                </a:rPr>
                <a:t>A Machine Learning approach</a:t>
              </a:r>
              <a:endParaRPr lang="en-GB" sz="2000" i="1" dirty="0">
                <a:solidFill>
                  <a:srgbClr val="FFC000"/>
                </a:solidFill>
                <a:latin typeface="Aptos Display" panose="020B0004020202020204" pitchFamily="34" charset="0"/>
              </a:endParaRPr>
            </a:p>
          </p:txBody>
        </p:sp>
        <p:grpSp>
          <p:nvGrpSpPr>
            <p:cNvPr id="19" name="Group 18">
              <a:extLst>
                <a:ext uri="{FF2B5EF4-FFF2-40B4-BE49-F238E27FC236}">
                  <a16:creationId xmlns:a16="http://schemas.microsoft.com/office/drawing/2014/main" id="{7D0CEB51-3B91-CDF5-51EA-A640002D7A97}"/>
                </a:ext>
              </a:extLst>
            </p:cNvPr>
            <p:cNvGrpSpPr/>
            <p:nvPr/>
          </p:nvGrpSpPr>
          <p:grpSpPr>
            <a:xfrm>
              <a:off x="1360484" y="565137"/>
              <a:ext cx="4395537" cy="2185326"/>
              <a:chOff x="1679798" y="579652"/>
              <a:chExt cx="4395537" cy="2185326"/>
            </a:xfrm>
          </p:grpSpPr>
          <p:sp>
            <p:nvSpPr>
              <p:cNvPr id="7" name="TextBox 6">
                <a:extLst>
                  <a:ext uri="{FF2B5EF4-FFF2-40B4-BE49-F238E27FC236}">
                    <a16:creationId xmlns:a16="http://schemas.microsoft.com/office/drawing/2014/main" id="{7940438A-B10E-76EB-F107-9956A74EEAF8}"/>
                  </a:ext>
                </a:extLst>
              </p:cNvPr>
              <p:cNvSpPr txBox="1"/>
              <p:nvPr/>
            </p:nvSpPr>
            <p:spPr>
              <a:xfrm>
                <a:off x="1679798" y="579652"/>
                <a:ext cx="4395537" cy="2185326"/>
              </a:xfrm>
              <a:prstGeom prst="rect">
                <a:avLst/>
              </a:prstGeom>
              <a:noFill/>
            </p:spPr>
            <p:txBody>
              <a:bodyPr wrap="square">
                <a:spAutoFit/>
              </a:bodyPr>
              <a:lstStyle/>
              <a:p>
                <a:r>
                  <a:rPr lang="en-GB" sz="4400" b="1" dirty="0">
                    <a:solidFill>
                      <a:schemeClr val="bg1"/>
                    </a:solidFill>
                    <a:latin typeface="Aptos Display" panose="020B0004020202020204" pitchFamily="34" charset="0"/>
                  </a:rPr>
                  <a:t>AUTISM SPECTRUM DISORDER (ASD) DETECTION </a:t>
                </a:r>
              </a:p>
              <a:p>
                <a:r>
                  <a:rPr lang="en-GB" sz="4400" b="1" dirty="0">
                    <a:solidFill>
                      <a:schemeClr val="bg1"/>
                    </a:solidFill>
                    <a:latin typeface="Aptos Display" panose="020B0004020202020204" pitchFamily="34" charset="0"/>
                  </a:rPr>
                  <a:t>IN</a:t>
                </a:r>
              </a:p>
            </p:txBody>
          </p:sp>
          <p:sp>
            <p:nvSpPr>
              <p:cNvPr id="18" name="TextBox 17">
                <a:extLst>
                  <a:ext uri="{FF2B5EF4-FFF2-40B4-BE49-F238E27FC236}">
                    <a16:creationId xmlns:a16="http://schemas.microsoft.com/office/drawing/2014/main" id="{8C18A796-8E02-5B31-E568-4B7A3C720986}"/>
                  </a:ext>
                </a:extLst>
              </p:cNvPr>
              <p:cNvSpPr txBox="1"/>
              <p:nvPr/>
            </p:nvSpPr>
            <p:spPr>
              <a:xfrm>
                <a:off x="2296225" y="2281499"/>
                <a:ext cx="2478532" cy="483479"/>
              </a:xfrm>
              <a:prstGeom prst="rect">
                <a:avLst/>
              </a:prstGeom>
              <a:noFill/>
            </p:spPr>
            <p:txBody>
              <a:bodyPr wrap="none" rtlCol="0">
                <a:spAutoFit/>
              </a:bodyPr>
              <a:lstStyle/>
              <a:p>
                <a:r>
                  <a:rPr lang="en-US" sz="4400" b="1" i="1" dirty="0">
                    <a:solidFill>
                      <a:srgbClr val="FF0000"/>
                    </a:solidFill>
                    <a:latin typeface="Segoe Script" panose="030B0504020000000003" pitchFamily="66" charset="0"/>
                  </a:rPr>
                  <a:t>t</a:t>
                </a:r>
                <a:r>
                  <a:rPr lang="en-US" sz="4400" b="1" i="1" dirty="0">
                    <a:solidFill>
                      <a:srgbClr val="FFC000"/>
                    </a:solidFill>
                    <a:latin typeface="Segoe Script" panose="030B0504020000000003" pitchFamily="66" charset="0"/>
                  </a:rPr>
                  <a:t>o</a:t>
                </a:r>
                <a:r>
                  <a:rPr lang="en-US" sz="4400" b="1" i="1" dirty="0">
                    <a:solidFill>
                      <a:schemeClr val="accent1">
                        <a:lumMod val="75000"/>
                      </a:schemeClr>
                    </a:solidFill>
                    <a:latin typeface="Segoe Script" panose="030B0504020000000003" pitchFamily="66" charset="0"/>
                  </a:rPr>
                  <a:t>dd</a:t>
                </a:r>
                <a:r>
                  <a:rPr lang="en-US" sz="4400" b="1" i="1" dirty="0">
                    <a:solidFill>
                      <a:srgbClr val="FFFF00"/>
                    </a:solidFill>
                    <a:latin typeface="Segoe Script" panose="030B0504020000000003" pitchFamily="66" charset="0"/>
                  </a:rPr>
                  <a:t>l</a:t>
                </a:r>
                <a:r>
                  <a:rPr lang="en-US" sz="4400" b="1" i="1" dirty="0">
                    <a:solidFill>
                      <a:schemeClr val="accent6">
                        <a:lumMod val="75000"/>
                      </a:schemeClr>
                    </a:solidFill>
                    <a:latin typeface="Segoe Script" panose="030B0504020000000003" pitchFamily="66" charset="0"/>
                  </a:rPr>
                  <a:t>e</a:t>
                </a:r>
                <a:r>
                  <a:rPr lang="en-US" sz="4400" b="1" i="1" dirty="0">
                    <a:latin typeface="Segoe Script" panose="030B0504020000000003" pitchFamily="66" charset="0"/>
                  </a:rPr>
                  <a:t>r</a:t>
                </a:r>
                <a:r>
                  <a:rPr lang="en-US" sz="4400" b="1" i="1" dirty="0">
                    <a:solidFill>
                      <a:srgbClr val="00B0F0"/>
                    </a:solidFill>
                    <a:latin typeface="Segoe Script" panose="030B0504020000000003" pitchFamily="66" charset="0"/>
                  </a:rPr>
                  <a:t>s</a:t>
                </a:r>
                <a:endParaRPr lang="en-GB" sz="4400" b="1" i="1" dirty="0">
                  <a:solidFill>
                    <a:srgbClr val="00B0F0"/>
                  </a:solidFill>
                  <a:latin typeface="Segoe Script" panose="030B0504020000000003" pitchFamily="66" charset="0"/>
                </a:endParaRPr>
              </a:p>
            </p:txBody>
          </p:sp>
        </p:grpSp>
      </p:grpSp>
      <p:sp>
        <p:nvSpPr>
          <p:cNvPr id="3" name="TextBox 2">
            <a:extLst>
              <a:ext uri="{FF2B5EF4-FFF2-40B4-BE49-F238E27FC236}">
                <a16:creationId xmlns:a16="http://schemas.microsoft.com/office/drawing/2014/main" id="{83EB9737-7807-E295-FBF2-1CB3FF6550EC}"/>
              </a:ext>
            </a:extLst>
          </p:cNvPr>
          <p:cNvSpPr txBox="1"/>
          <p:nvPr/>
        </p:nvSpPr>
        <p:spPr>
          <a:xfrm>
            <a:off x="4720594" y="6540321"/>
            <a:ext cx="2300181" cy="1200329"/>
          </a:xfrm>
          <a:prstGeom prst="rect">
            <a:avLst/>
          </a:prstGeom>
          <a:noFill/>
        </p:spPr>
        <p:txBody>
          <a:bodyPr wrap="none" rtlCol="0">
            <a:spAutoFit/>
          </a:bodyPr>
          <a:lstStyle/>
          <a:p>
            <a:r>
              <a:rPr lang="en-US" sz="1200" b="1" dirty="0">
                <a:solidFill>
                  <a:srgbClr val="FFC000"/>
                </a:solidFill>
                <a:latin typeface="Aptos Display" panose="020B0004020202020204" pitchFamily="34" charset="0"/>
              </a:rPr>
              <a:t>Contributors</a:t>
            </a:r>
          </a:p>
          <a:p>
            <a:r>
              <a:rPr lang="en-US" sz="1200" b="1" dirty="0">
                <a:solidFill>
                  <a:schemeClr val="bg1"/>
                </a:solidFill>
                <a:latin typeface="Aptos Display" panose="020B0004020202020204" pitchFamily="34" charset="0"/>
              </a:rPr>
              <a:t>ONUBA CHIBUIKE WINNER*</a:t>
            </a:r>
          </a:p>
          <a:p>
            <a:r>
              <a:rPr lang="en-GB" sz="1200" b="1" dirty="0">
                <a:solidFill>
                  <a:schemeClr val="bg1"/>
                </a:solidFill>
                <a:latin typeface="Aptos Display" panose="020B0004020202020204" pitchFamily="34" charset="0"/>
              </a:rPr>
              <a:t>OZIGBO CHIDERA DOMINIC**</a:t>
            </a:r>
          </a:p>
          <a:p>
            <a:endParaRPr lang="en-GB" sz="1200" b="1" dirty="0">
              <a:solidFill>
                <a:schemeClr val="bg1"/>
              </a:solidFill>
              <a:latin typeface="Aptos Display" panose="020B0004020202020204" pitchFamily="34" charset="0"/>
            </a:endParaRPr>
          </a:p>
          <a:p>
            <a:r>
              <a:rPr lang="en-GB" sz="1200" b="1" dirty="0">
                <a:solidFill>
                  <a:schemeClr val="bg1"/>
                </a:solidFill>
                <a:latin typeface="Aptos Display" panose="020B0004020202020204" pitchFamily="34" charset="0"/>
              </a:rPr>
              <a:t>*    onubawinner042@gmail.com</a:t>
            </a:r>
          </a:p>
          <a:p>
            <a:r>
              <a:rPr lang="en-GB" sz="1200" b="1" dirty="0">
                <a:solidFill>
                  <a:schemeClr val="bg1"/>
                </a:solidFill>
                <a:latin typeface="Aptos Display" panose="020B0004020202020204" pitchFamily="34" charset="0"/>
              </a:rPr>
              <a:t>** chideraozigbo@gmail.com</a:t>
            </a:r>
          </a:p>
        </p:txBody>
      </p:sp>
      <p:sp>
        <p:nvSpPr>
          <p:cNvPr id="4" name="Rectangle: Rounded Corners 3">
            <a:extLst>
              <a:ext uri="{FF2B5EF4-FFF2-40B4-BE49-F238E27FC236}">
                <a16:creationId xmlns:a16="http://schemas.microsoft.com/office/drawing/2014/main" id="{89F65EA4-022A-322D-15CE-CEC71070C773}"/>
              </a:ext>
            </a:extLst>
          </p:cNvPr>
          <p:cNvSpPr/>
          <p:nvPr/>
        </p:nvSpPr>
        <p:spPr>
          <a:xfrm>
            <a:off x="507999" y="551543"/>
            <a:ext cx="45719" cy="3275240"/>
          </a:xfrm>
          <a:prstGeom prst="roundRect">
            <a:avLst>
              <a:gd name="adj" fmla="val 50000"/>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23449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789248-5D49-EAE1-EC52-C63083B1A26C}"/>
              </a:ext>
            </a:extLst>
          </p:cNvPr>
          <p:cNvPicPr>
            <a:picLocks noChangeAspect="1"/>
          </p:cNvPicPr>
          <p:nvPr/>
        </p:nvPicPr>
        <p:blipFill>
          <a:blip r:embed="rId2"/>
          <a:stretch>
            <a:fillRect/>
          </a:stretch>
        </p:blipFill>
        <p:spPr>
          <a:xfrm>
            <a:off x="998154" y="2575375"/>
            <a:ext cx="4404025" cy="3298169"/>
          </a:xfrm>
          <a:prstGeom prst="rect">
            <a:avLst/>
          </a:prstGeom>
        </p:spPr>
      </p:pic>
      <p:sp>
        <p:nvSpPr>
          <p:cNvPr id="5" name="TextBox 4">
            <a:extLst>
              <a:ext uri="{FF2B5EF4-FFF2-40B4-BE49-F238E27FC236}">
                <a16:creationId xmlns:a16="http://schemas.microsoft.com/office/drawing/2014/main" id="{9E08689C-0FC7-BAE0-82E7-20A9719A7AB3}"/>
              </a:ext>
            </a:extLst>
          </p:cNvPr>
          <p:cNvSpPr txBox="1"/>
          <p:nvPr/>
        </p:nvSpPr>
        <p:spPr>
          <a:xfrm>
            <a:off x="184759" y="1562794"/>
            <a:ext cx="6511927" cy="523220"/>
          </a:xfrm>
          <a:prstGeom prst="rect">
            <a:avLst/>
          </a:prstGeom>
          <a:noFill/>
        </p:spPr>
        <p:txBody>
          <a:bodyPr wrap="square" rtlCol="0">
            <a:spAutoFit/>
          </a:bodyPr>
          <a:lstStyle/>
          <a:p>
            <a:r>
              <a:rPr lang="en-US" sz="1400" dirty="0">
                <a:solidFill>
                  <a:schemeClr val="bg1"/>
                </a:solidFill>
                <a:latin typeface="Aptos Display" panose="020B0004020202020204" pitchFamily="34" charset="0"/>
              </a:rPr>
              <a:t>When plotting the False Positive Rate against the True Positive Rate of the models, the ROC curve below  illustrates the comparison of the models’ efficiency.</a:t>
            </a:r>
          </a:p>
        </p:txBody>
      </p:sp>
      <p:sp>
        <p:nvSpPr>
          <p:cNvPr id="9" name="TextBox 8">
            <a:extLst>
              <a:ext uri="{FF2B5EF4-FFF2-40B4-BE49-F238E27FC236}">
                <a16:creationId xmlns:a16="http://schemas.microsoft.com/office/drawing/2014/main" id="{6A78697C-1F7A-0069-6CD2-DD345C9429B0}"/>
              </a:ext>
            </a:extLst>
          </p:cNvPr>
          <p:cNvSpPr txBox="1"/>
          <p:nvPr/>
        </p:nvSpPr>
        <p:spPr>
          <a:xfrm>
            <a:off x="184759" y="6239063"/>
            <a:ext cx="6511926" cy="523220"/>
          </a:xfrm>
          <a:prstGeom prst="rect">
            <a:avLst/>
          </a:prstGeom>
          <a:noFill/>
        </p:spPr>
        <p:txBody>
          <a:bodyPr wrap="square">
            <a:spAutoFit/>
          </a:bodyPr>
          <a:lstStyle/>
          <a:p>
            <a:r>
              <a:rPr lang="en-US" sz="1400" dirty="0">
                <a:solidFill>
                  <a:schemeClr val="bg1"/>
                </a:solidFill>
                <a:latin typeface="Aptos Display" panose="020B0004020202020204" pitchFamily="34" charset="0"/>
              </a:rPr>
              <a:t>After looking at the ROC curve for different models, we observe that the </a:t>
            </a:r>
            <a:r>
              <a:rPr lang="en-US" sz="1400" b="1" dirty="0">
                <a:solidFill>
                  <a:srgbClr val="FFC000"/>
                </a:solidFill>
                <a:latin typeface="Aptos Display" panose="020B0004020202020204" pitchFamily="34" charset="0"/>
              </a:rPr>
              <a:t>Random Forest </a:t>
            </a:r>
            <a:r>
              <a:rPr lang="en-US" sz="1400" dirty="0">
                <a:solidFill>
                  <a:schemeClr val="bg1"/>
                </a:solidFill>
                <a:latin typeface="Aptos Display" panose="020B0004020202020204" pitchFamily="34" charset="0"/>
              </a:rPr>
              <a:t>performed the best, showing better results in the binary classification task</a:t>
            </a:r>
            <a:endParaRPr lang="en-GB" sz="1400" dirty="0">
              <a:solidFill>
                <a:schemeClr val="bg1"/>
              </a:solidFill>
              <a:latin typeface="Aptos Display" panose="020B0004020202020204" pitchFamily="34" charset="0"/>
            </a:endParaRPr>
          </a:p>
        </p:txBody>
      </p:sp>
      <p:sp>
        <p:nvSpPr>
          <p:cNvPr id="10" name="TextBox 9">
            <a:extLst>
              <a:ext uri="{FF2B5EF4-FFF2-40B4-BE49-F238E27FC236}">
                <a16:creationId xmlns:a16="http://schemas.microsoft.com/office/drawing/2014/main" id="{E734921A-E98D-6454-4896-150CB7553276}"/>
              </a:ext>
            </a:extLst>
          </p:cNvPr>
          <p:cNvSpPr txBox="1"/>
          <p:nvPr/>
        </p:nvSpPr>
        <p:spPr>
          <a:xfrm>
            <a:off x="998152" y="2361326"/>
            <a:ext cx="4404025" cy="307777"/>
          </a:xfrm>
          <a:prstGeom prst="rect">
            <a:avLst/>
          </a:prstGeom>
          <a:solidFill>
            <a:schemeClr val="bg1"/>
          </a:solidFill>
          <a:ln>
            <a:solidFill>
              <a:schemeClr val="accent2">
                <a:lumMod val="60000"/>
                <a:lumOff val="40000"/>
              </a:schemeClr>
            </a:solidFill>
          </a:ln>
        </p:spPr>
        <p:txBody>
          <a:bodyPr wrap="square" rtlCol="0">
            <a:spAutoFit/>
          </a:bodyPr>
          <a:lstStyle/>
          <a:p>
            <a:pPr algn="ctr"/>
            <a:r>
              <a:rPr lang="en-US" sz="1400" dirty="0">
                <a:latin typeface="Aptos Display" panose="020B0004020202020204" pitchFamily="34" charset="0"/>
              </a:rPr>
              <a:t>ROC CURVE OF THE MODELS</a:t>
            </a:r>
            <a:endParaRPr lang="en-GB" sz="1400" dirty="0">
              <a:latin typeface="Aptos Display" panose="020B0004020202020204" pitchFamily="34" charset="0"/>
            </a:endParaRPr>
          </a:p>
        </p:txBody>
      </p:sp>
      <p:sp>
        <p:nvSpPr>
          <p:cNvPr id="3" name="TextBox 2">
            <a:extLst>
              <a:ext uri="{FF2B5EF4-FFF2-40B4-BE49-F238E27FC236}">
                <a16:creationId xmlns:a16="http://schemas.microsoft.com/office/drawing/2014/main" id="{908B119A-8C91-A118-5323-6FFBC08EA77D}"/>
              </a:ext>
            </a:extLst>
          </p:cNvPr>
          <p:cNvSpPr txBox="1"/>
          <p:nvPr/>
        </p:nvSpPr>
        <p:spPr>
          <a:xfrm>
            <a:off x="100538" y="445017"/>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EVALUATION</a:t>
            </a:r>
            <a:endParaRPr lang="en-GB" sz="2800" b="1" dirty="0">
              <a:solidFill>
                <a:schemeClr val="accent1">
                  <a:lumMod val="60000"/>
                  <a:lumOff val="40000"/>
                </a:schemeClr>
              </a:solidFill>
              <a:latin typeface="Aptos Display" panose="020B0004020202020204" pitchFamily="34" charset="0"/>
            </a:endParaRPr>
          </a:p>
        </p:txBody>
      </p:sp>
      <p:sp>
        <p:nvSpPr>
          <p:cNvPr id="4" name="Rectangle 3">
            <a:extLst>
              <a:ext uri="{FF2B5EF4-FFF2-40B4-BE49-F238E27FC236}">
                <a16:creationId xmlns:a16="http://schemas.microsoft.com/office/drawing/2014/main" id="{62FA5A32-AE36-53CE-6022-49A55864D587}"/>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9</a:t>
            </a:r>
          </a:p>
        </p:txBody>
      </p:sp>
    </p:spTree>
    <p:extLst>
      <p:ext uri="{BB962C8B-B14F-4D97-AF65-F5344CB8AC3E}">
        <p14:creationId xmlns:p14="http://schemas.microsoft.com/office/powerpoint/2010/main" val="12778050"/>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5E92C4-2BFE-5DF1-9599-59EE7FCF382A}"/>
              </a:ext>
            </a:extLst>
          </p:cNvPr>
          <p:cNvSpPr txBox="1"/>
          <p:nvPr/>
        </p:nvSpPr>
        <p:spPr>
          <a:xfrm>
            <a:off x="232886" y="420954"/>
            <a:ext cx="1395663" cy="830997"/>
          </a:xfrm>
          <a:prstGeom prst="rect">
            <a:avLst/>
          </a:prstGeom>
          <a:noFill/>
        </p:spPr>
        <p:txBody>
          <a:bodyPr wrap="square" rtlCol="0">
            <a:spAutoFit/>
          </a:bodyPr>
          <a:lstStyle/>
          <a:p>
            <a:r>
              <a:rPr lang="en-US" sz="2400" b="1" dirty="0">
                <a:solidFill>
                  <a:schemeClr val="accent1">
                    <a:lumMod val="60000"/>
                    <a:lumOff val="40000"/>
                  </a:schemeClr>
                </a:solidFill>
                <a:latin typeface="Aptos Display" panose="020B0004020202020204" pitchFamily="34" charset="0"/>
              </a:rPr>
              <a:t>THE RESULT</a:t>
            </a:r>
            <a:endParaRPr lang="en-GB" sz="2400" b="1" dirty="0">
              <a:solidFill>
                <a:schemeClr val="accent1">
                  <a:lumMod val="60000"/>
                  <a:lumOff val="40000"/>
                </a:schemeClr>
              </a:solidFill>
              <a:latin typeface="Aptos Display" panose="020B0004020202020204" pitchFamily="34" charset="0"/>
            </a:endParaRPr>
          </a:p>
        </p:txBody>
      </p:sp>
      <p:grpSp>
        <p:nvGrpSpPr>
          <p:cNvPr id="10" name="Group 9">
            <a:extLst>
              <a:ext uri="{FF2B5EF4-FFF2-40B4-BE49-F238E27FC236}">
                <a16:creationId xmlns:a16="http://schemas.microsoft.com/office/drawing/2014/main" id="{73B081D9-95FB-21EE-6F72-CD95E506823A}"/>
              </a:ext>
            </a:extLst>
          </p:cNvPr>
          <p:cNvGrpSpPr/>
          <p:nvPr/>
        </p:nvGrpSpPr>
        <p:grpSpPr>
          <a:xfrm>
            <a:off x="358929" y="1412565"/>
            <a:ext cx="3564145" cy="2970751"/>
            <a:chOff x="626134" y="1528678"/>
            <a:chExt cx="4144690" cy="3308017"/>
          </a:xfrm>
        </p:grpSpPr>
        <p:pic>
          <p:nvPicPr>
            <p:cNvPr id="2" name="Picture 1">
              <a:extLst>
                <a:ext uri="{FF2B5EF4-FFF2-40B4-BE49-F238E27FC236}">
                  <a16:creationId xmlns:a16="http://schemas.microsoft.com/office/drawing/2014/main" id="{5FAA8702-FE25-F77E-09AB-EE28837740C0}"/>
                </a:ext>
              </a:extLst>
            </p:cNvPr>
            <p:cNvPicPr>
              <a:picLocks noChangeAspect="1"/>
            </p:cNvPicPr>
            <p:nvPr/>
          </p:nvPicPr>
          <p:blipFill>
            <a:blip r:embed="rId2"/>
            <a:stretch>
              <a:fillRect/>
            </a:stretch>
          </p:blipFill>
          <p:spPr>
            <a:xfrm>
              <a:off x="626134" y="1528678"/>
              <a:ext cx="4082234" cy="3308017"/>
            </a:xfrm>
            <a:prstGeom prst="rect">
              <a:avLst/>
            </a:prstGeom>
          </p:spPr>
        </p:pic>
        <p:sp>
          <p:nvSpPr>
            <p:cNvPr id="6" name="TextBox 5">
              <a:extLst>
                <a:ext uri="{FF2B5EF4-FFF2-40B4-BE49-F238E27FC236}">
                  <a16:creationId xmlns:a16="http://schemas.microsoft.com/office/drawing/2014/main" id="{9C55A530-3A8C-2ABD-00AE-7DB0C8514E6F}"/>
                </a:ext>
              </a:extLst>
            </p:cNvPr>
            <p:cNvSpPr txBox="1"/>
            <p:nvPr/>
          </p:nvSpPr>
          <p:spPr>
            <a:xfrm>
              <a:off x="980849" y="1758332"/>
              <a:ext cx="464535" cy="342719"/>
            </a:xfrm>
            <a:prstGeom prst="rect">
              <a:avLst/>
            </a:prstGeom>
            <a:noFill/>
          </p:spPr>
          <p:txBody>
            <a:bodyPr wrap="none" rtlCol="0">
              <a:spAutoFit/>
            </a:bodyPr>
            <a:lstStyle/>
            <a:p>
              <a:r>
                <a:rPr lang="en-US" sz="1400" b="1" i="1" dirty="0">
                  <a:latin typeface="Aptos Display" panose="020B0004020202020204" pitchFamily="34" charset="0"/>
                </a:rPr>
                <a:t>TN</a:t>
              </a:r>
              <a:endParaRPr lang="en-GB" sz="1400" b="1" i="1" dirty="0">
                <a:latin typeface="Aptos Display" panose="020B0004020202020204" pitchFamily="34" charset="0"/>
              </a:endParaRPr>
            </a:p>
          </p:txBody>
        </p:sp>
        <p:sp>
          <p:nvSpPr>
            <p:cNvPr id="7" name="TextBox 6">
              <a:extLst>
                <a:ext uri="{FF2B5EF4-FFF2-40B4-BE49-F238E27FC236}">
                  <a16:creationId xmlns:a16="http://schemas.microsoft.com/office/drawing/2014/main" id="{FFAB0C7C-EA49-8565-A7C7-AE4FF365B422}"/>
                </a:ext>
              </a:extLst>
            </p:cNvPr>
            <p:cNvSpPr txBox="1"/>
            <p:nvPr/>
          </p:nvSpPr>
          <p:spPr>
            <a:xfrm>
              <a:off x="4324930" y="4136579"/>
              <a:ext cx="442166" cy="342719"/>
            </a:xfrm>
            <a:prstGeom prst="rect">
              <a:avLst/>
            </a:prstGeom>
            <a:noFill/>
          </p:spPr>
          <p:txBody>
            <a:bodyPr wrap="none" rtlCol="0">
              <a:spAutoFit/>
            </a:bodyPr>
            <a:lstStyle/>
            <a:p>
              <a:r>
                <a:rPr lang="en-US" sz="1400" b="1" i="1" dirty="0">
                  <a:latin typeface="Aptos Display" panose="020B0004020202020204" pitchFamily="34" charset="0"/>
                </a:rPr>
                <a:t>TP</a:t>
              </a:r>
              <a:endParaRPr lang="en-GB" sz="1400" b="1" i="1" dirty="0">
                <a:latin typeface="Aptos Display" panose="020B0004020202020204" pitchFamily="34" charset="0"/>
              </a:endParaRPr>
            </a:p>
          </p:txBody>
        </p:sp>
        <p:sp>
          <p:nvSpPr>
            <p:cNvPr id="8" name="TextBox 7">
              <a:extLst>
                <a:ext uri="{FF2B5EF4-FFF2-40B4-BE49-F238E27FC236}">
                  <a16:creationId xmlns:a16="http://schemas.microsoft.com/office/drawing/2014/main" id="{29A77D45-5930-F3DD-A416-E503934F5C30}"/>
                </a:ext>
              </a:extLst>
            </p:cNvPr>
            <p:cNvSpPr txBox="1"/>
            <p:nvPr/>
          </p:nvSpPr>
          <p:spPr>
            <a:xfrm>
              <a:off x="4324930" y="1758331"/>
              <a:ext cx="445894" cy="342719"/>
            </a:xfrm>
            <a:prstGeom prst="rect">
              <a:avLst/>
            </a:prstGeom>
            <a:noFill/>
          </p:spPr>
          <p:txBody>
            <a:bodyPr wrap="none" rtlCol="0">
              <a:spAutoFit/>
            </a:bodyPr>
            <a:lstStyle/>
            <a:p>
              <a:r>
                <a:rPr lang="en-US" sz="1400" b="1" i="1" dirty="0">
                  <a:latin typeface="Aptos Display" panose="020B0004020202020204" pitchFamily="34" charset="0"/>
                </a:rPr>
                <a:t>FP</a:t>
              </a:r>
              <a:endParaRPr lang="en-GB" sz="1400" b="1" i="1" dirty="0">
                <a:latin typeface="Aptos Display" panose="020B0004020202020204" pitchFamily="34" charset="0"/>
              </a:endParaRPr>
            </a:p>
          </p:txBody>
        </p:sp>
        <p:sp>
          <p:nvSpPr>
            <p:cNvPr id="9" name="TextBox 8">
              <a:extLst>
                <a:ext uri="{FF2B5EF4-FFF2-40B4-BE49-F238E27FC236}">
                  <a16:creationId xmlns:a16="http://schemas.microsoft.com/office/drawing/2014/main" id="{0D3911BC-4876-08FB-BD5E-1F3F50CC2285}"/>
                </a:ext>
              </a:extLst>
            </p:cNvPr>
            <p:cNvSpPr txBox="1"/>
            <p:nvPr/>
          </p:nvSpPr>
          <p:spPr>
            <a:xfrm>
              <a:off x="980849" y="4136580"/>
              <a:ext cx="468263" cy="342719"/>
            </a:xfrm>
            <a:prstGeom prst="rect">
              <a:avLst/>
            </a:prstGeom>
            <a:noFill/>
          </p:spPr>
          <p:txBody>
            <a:bodyPr wrap="none" rtlCol="0">
              <a:spAutoFit/>
            </a:bodyPr>
            <a:lstStyle/>
            <a:p>
              <a:r>
                <a:rPr lang="en-US" sz="1400" b="1" i="1" dirty="0">
                  <a:latin typeface="Aptos Display" panose="020B0004020202020204" pitchFamily="34" charset="0"/>
                </a:rPr>
                <a:t>FN</a:t>
              </a:r>
              <a:endParaRPr lang="en-GB" sz="1400" b="1" i="1" dirty="0">
                <a:latin typeface="Aptos Display" panose="020B0004020202020204" pitchFamily="34" charset="0"/>
              </a:endParaRPr>
            </a:p>
          </p:txBody>
        </p:sp>
      </p:grpSp>
      <p:sp>
        <p:nvSpPr>
          <p:cNvPr id="12" name="TextBox 11">
            <a:extLst>
              <a:ext uri="{FF2B5EF4-FFF2-40B4-BE49-F238E27FC236}">
                <a16:creationId xmlns:a16="http://schemas.microsoft.com/office/drawing/2014/main" id="{C0E4448D-2FDD-F8E1-8860-4C038FD290EC}"/>
              </a:ext>
            </a:extLst>
          </p:cNvPr>
          <p:cNvSpPr txBox="1"/>
          <p:nvPr/>
        </p:nvSpPr>
        <p:spPr>
          <a:xfrm>
            <a:off x="232887" y="4569774"/>
            <a:ext cx="6410017" cy="2031325"/>
          </a:xfrm>
          <a:prstGeom prst="rect">
            <a:avLst/>
          </a:prstGeom>
          <a:noFill/>
        </p:spPr>
        <p:txBody>
          <a:bodyPr wrap="square">
            <a:spAutoFit/>
          </a:bodyPr>
          <a:lstStyle/>
          <a:p>
            <a:r>
              <a:rPr lang="en-US" i="1" dirty="0">
                <a:solidFill>
                  <a:schemeClr val="bg1"/>
                </a:solidFill>
                <a:latin typeface="-apple-system"/>
              </a:rPr>
              <a:t>The accuracy is the proportion of correct predictions out of the total predictions. As shown in the matrix, the model has an accuracy of 0.82. </a:t>
            </a:r>
          </a:p>
          <a:p>
            <a:r>
              <a:rPr lang="en-US" i="1" dirty="0">
                <a:solidFill>
                  <a:schemeClr val="bg1"/>
                </a:solidFill>
                <a:latin typeface="-apple-system"/>
              </a:rPr>
              <a:t>This means that the model can correctly identify </a:t>
            </a:r>
            <a:r>
              <a:rPr lang="en-US" b="1" i="1" dirty="0">
                <a:solidFill>
                  <a:srgbClr val="FFC000"/>
                </a:solidFill>
                <a:latin typeface="-apple-system"/>
              </a:rPr>
              <a:t>82%</a:t>
            </a:r>
            <a:r>
              <a:rPr lang="en-US" i="1" dirty="0">
                <a:solidFill>
                  <a:schemeClr val="bg1"/>
                </a:solidFill>
                <a:latin typeface="-apple-system"/>
              </a:rPr>
              <a:t> of the cases, and has a high ability to detect both ASD and non-ASD cases. The model also has a low rate of false positives and false negatives, which indicates that it is </a:t>
            </a:r>
            <a:r>
              <a:rPr lang="en-US" b="1" i="1" dirty="0">
                <a:solidFill>
                  <a:srgbClr val="FFC000"/>
                </a:solidFill>
                <a:latin typeface="-apple-system"/>
              </a:rPr>
              <a:t>reliable</a:t>
            </a:r>
            <a:r>
              <a:rPr lang="en-US" i="1" dirty="0">
                <a:solidFill>
                  <a:schemeClr val="bg1"/>
                </a:solidFill>
                <a:latin typeface="-apple-system"/>
              </a:rPr>
              <a:t> and </a:t>
            </a:r>
            <a:r>
              <a:rPr lang="en-US" b="1" i="1" dirty="0">
                <a:solidFill>
                  <a:srgbClr val="FFC000"/>
                </a:solidFill>
                <a:latin typeface="-apple-system"/>
              </a:rPr>
              <a:t>robust</a:t>
            </a:r>
            <a:r>
              <a:rPr lang="en-US" i="1" dirty="0">
                <a:solidFill>
                  <a:schemeClr val="bg1"/>
                </a:solidFill>
                <a:latin typeface="-apple-system"/>
              </a:rPr>
              <a:t>.</a:t>
            </a:r>
            <a:endParaRPr lang="en-GB" dirty="0">
              <a:solidFill>
                <a:schemeClr val="bg1"/>
              </a:solidFill>
            </a:endParaRPr>
          </a:p>
        </p:txBody>
      </p:sp>
      <p:grpSp>
        <p:nvGrpSpPr>
          <p:cNvPr id="21" name="Group 20">
            <a:extLst>
              <a:ext uri="{FF2B5EF4-FFF2-40B4-BE49-F238E27FC236}">
                <a16:creationId xmlns:a16="http://schemas.microsoft.com/office/drawing/2014/main" id="{D750613D-C04C-FA4D-EEF3-AAD71434EC09}"/>
              </a:ext>
            </a:extLst>
          </p:cNvPr>
          <p:cNvGrpSpPr/>
          <p:nvPr/>
        </p:nvGrpSpPr>
        <p:grpSpPr>
          <a:xfrm>
            <a:off x="4398308" y="2356863"/>
            <a:ext cx="2456126" cy="523220"/>
            <a:chOff x="4398308" y="2356865"/>
            <a:chExt cx="2456126" cy="523220"/>
          </a:xfrm>
        </p:grpSpPr>
        <p:sp>
          <p:nvSpPr>
            <p:cNvPr id="14" name="TextBox 13">
              <a:extLst>
                <a:ext uri="{FF2B5EF4-FFF2-40B4-BE49-F238E27FC236}">
                  <a16:creationId xmlns:a16="http://schemas.microsoft.com/office/drawing/2014/main" id="{39075950-2052-3DDE-70F4-7BD2449C6293}"/>
                </a:ext>
              </a:extLst>
            </p:cNvPr>
            <p:cNvSpPr txBox="1"/>
            <p:nvPr/>
          </p:nvSpPr>
          <p:spPr>
            <a:xfrm>
              <a:off x="4398308" y="2449197"/>
              <a:ext cx="1008491" cy="307777"/>
            </a:xfrm>
            <a:prstGeom prst="rect">
              <a:avLst/>
            </a:prstGeom>
            <a:noFill/>
          </p:spPr>
          <p:txBody>
            <a:bodyPr wrap="square">
              <a:spAutoFit/>
            </a:bodyPr>
            <a:lstStyle/>
            <a:p>
              <a:r>
                <a:rPr lang="en-US" sz="1400" i="1" dirty="0">
                  <a:solidFill>
                    <a:schemeClr val="bg1"/>
                  </a:solidFill>
                  <a:latin typeface="-apple-system"/>
                </a:rPr>
                <a:t>Accuracy = </a:t>
              </a:r>
              <a:endParaRPr lang="en-GB" sz="1400" dirty="0"/>
            </a:p>
          </p:txBody>
        </p:sp>
        <p:sp>
          <p:nvSpPr>
            <p:cNvPr id="15" name="TextBox 14">
              <a:extLst>
                <a:ext uri="{FF2B5EF4-FFF2-40B4-BE49-F238E27FC236}">
                  <a16:creationId xmlns:a16="http://schemas.microsoft.com/office/drawing/2014/main" id="{AD23D486-AF2A-1585-1198-F869053F1F8D}"/>
                </a:ext>
              </a:extLst>
            </p:cNvPr>
            <p:cNvSpPr txBox="1"/>
            <p:nvPr/>
          </p:nvSpPr>
          <p:spPr>
            <a:xfrm>
              <a:off x="5167085" y="2356865"/>
              <a:ext cx="1687349" cy="523220"/>
            </a:xfrm>
            <a:prstGeom prst="rect">
              <a:avLst/>
            </a:prstGeom>
            <a:noFill/>
          </p:spPr>
          <p:txBody>
            <a:bodyPr wrap="square">
              <a:spAutoFit/>
            </a:bodyPr>
            <a:lstStyle/>
            <a:p>
              <a:pPr algn="ctr"/>
              <a:r>
                <a:rPr lang="en-US" sz="1400" i="1" dirty="0">
                  <a:solidFill>
                    <a:schemeClr val="bg1"/>
                  </a:solidFill>
                  <a:latin typeface="-apple-system"/>
                </a:rPr>
                <a:t>TN + TP</a:t>
              </a:r>
            </a:p>
            <a:p>
              <a:pPr algn="ctr"/>
              <a:r>
                <a:rPr lang="en-US" sz="1400" i="1" dirty="0">
                  <a:solidFill>
                    <a:schemeClr val="bg1"/>
                  </a:solidFill>
                  <a:latin typeface="-apple-system"/>
                </a:rPr>
                <a:t>TN +TP +FP +FN</a:t>
              </a:r>
              <a:endParaRPr lang="en-GB" sz="1400" dirty="0"/>
            </a:p>
          </p:txBody>
        </p:sp>
        <p:cxnSp>
          <p:nvCxnSpPr>
            <p:cNvPr id="17" name="Straight Connector 16">
              <a:extLst>
                <a:ext uri="{FF2B5EF4-FFF2-40B4-BE49-F238E27FC236}">
                  <a16:creationId xmlns:a16="http://schemas.microsoft.com/office/drawing/2014/main" id="{5F7F97BD-5632-1C8F-D095-7637DE9260C0}"/>
                </a:ext>
              </a:extLst>
            </p:cNvPr>
            <p:cNvCxnSpPr>
              <a:cxnSpLocks/>
            </p:cNvCxnSpPr>
            <p:nvPr/>
          </p:nvCxnSpPr>
          <p:spPr>
            <a:xfrm>
              <a:off x="5406799" y="2618118"/>
              <a:ext cx="1217839" cy="0"/>
            </a:xfrm>
            <a:prstGeom prst="line">
              <a:avLst/>
            </a:prstGeom>
            <a:ln w="12700">
              <a:solidFill>
                <a:srgbClr val="FFC000"/>
              </a:solidFill>
            </a:ln>
          </p:spPr>
          <p:style>
            <a:lnRef idx="1">
              <a:schemeClr val="accent2"/>
            </a:lnRef>
            <a:fillRef idx="0">
              <a:schemeClr val="accent2"/>
            </a:fillRef>
            <a:effectRef idx="0">
              <a:schemeClr val="accent2"/>
            </a:effectRef>
            <a:fontRef idx="minor">
              <a:schemeClr val="tx1"/>
            </a:fontRef>
          </p:style>
        </p:cxnSp>
      </p:grpSp>
      <p:sp>
        <p:nvSpPr>
          <p:cNvPr id="22" name="Rectangle 21">
            <a:extLst>
              <a:ext uri="{FF2B5EF4-FFF2-40B4-BE49-F238E27FC236}">
                <a16:creationId xmlns:a16="http://schemas.microsoft.com/office/drawing/2014/main" id="{B8F0DD36-C42E-8EA0-DDF6-3B50CCA6A239}"/>
              </a:ext>
            </a:extLst>
          </p:cNvPr>
          <p:cNvSpPr/>
          <p:nvPr/>
        </p:nvSpPr>
        <p:spPr>
          <a:xfrm>
            <a:off x="6127750" y="0"/>
            <a:ext cx="496888"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10</a:t>
            </a:r>
          </a:p>
        </p:txBody>
      </p:sp>
    </p:spTree>
    <p:extLst>
      <p:ext uri="{BB962C8B-B14F-4D97-AF65-F5344CB8AC3E}">
        <p14:creationId xmlns:p14="http://schemas.microsoft.com/office/powerpoint/2010/main" val="3841105492"/>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084ABB5-38AC-163D-10B5-947C3152C8F5}"/>
              </a:ext>
            </a:extLst>
          </p:cNvPr>
          <p:cNvSpPr txBox="1"/>
          <p:nvPr/>
        </p:nvSpPr>
        <p:spPr>
          <a:xfrm>
            <a:off x="498474" y="1377246"/>
            <a:ext cx="5546726" cy="2893100"/>
          </a:xfrm>
          <a:prstGeom prst="rect">
            <a:avLst/>
          </a:prstGeom>
          <a:noFill/>
        </p:spPr>
        <p:txBody>
          <a:bodyPr wrap="square">
            <a:spAutoFit/>
          </a:bodyPr>
          <a:lstStyle/>
          <a:p>
            <a:pPr marL="285750" indent="-285750">
              <a:buFont typeface="Arial" panose="020B0604020202020204" pitchFamily="34" charset="0"/>
              <a:buChar char="•"/>
            </a:pPr>
            <a:r>
              <a:rPr lang="en-GB" sz="1400" dirty="0" err="1">
                <a:solidFill>
                  <a:schemeClr val="bg1"/>
                </a:solidFill>
                <a:latin typeface="Aptos Display" panose="020B0004020202020204" pitchFamily="34" charset="0"/>
              </a:rPr>
              <a:t>Vakadkar</a:t>
            </a:r>
            <a:r>
              <a:rPr lang="en-GB" sz="1400" dirty="0">
                <a:solidFill>
                  <a:schemeClr val="bg1"/>
                </a:solidFill>
                <a:latin typeface="Aptos Display" panose="020B0004020202020204" pitchFamily="34" charset="0"/>
              </a:rPr>
              <a:t>, K., </a:t>
            </a:r>
            <a:r>
              <a:rPr lang="en-GB" sz="1400" dirty="0" err="1">
                <a:solidFill>
                  <a:schemeClr val="bg1"/>
                </a:solidFill>
                <a:latin typeface="Aptos Display" panose="020B0004020202020204" pitchFamily="34" charset="0"/>
              </a:rPr>
              <a:t>Purkayastha</a:t>
            </a:r>
            <a:r>
              <a:rPr lang="en-GB" sz="1400" dirty="0">
                <a:solidFill>
                  <a:schemeClr val="bg1"/>
                </a:solidFill>
                <a:latin typeface="Aptos Display" panose="020B0004020202020204" pitchFamily="34" charset="0"/>
              </a:rPr>
              <a:t>, D., &amp; Krishnan, D. (2021). Detection of autism spectrum disorder in children using machine learning techniques. SN Computer Science, 2, 386</a:t>
            </a:r>
          </a:p>
          <a:p>
            <a:pPr marL="285750" indent="-285750">
              <a:buFont typeface="Arial" panose="020B0604020202020204" pitchFamily="34" charset="0"/>
              <a:buChar char="•"/>
            </a:pPr>
            <a:endParaRPr lang="en-GB" sz="1400" dirty="0">
              <a:solidFill>
                <a:schemeClr val="bg1"/>
              </a:solidFill>
              <a:latin typeface="Aptos Display" panose="020B0004020202020204" pitchFamily="34" charset="0"/>
            </a:endParaRPr>
          </a:p>
          <a:p>
            <a:pPr marL="285750" indent="-285750">
              <a:buFont typeface="Arial" panose="020B0604020202020204" pitchFamily="34" charset="0"/>
              <a:buChar char="•"/>
            </a:pPr>
            <a:r>
              <a:rPr lang="en-GB" sz="1400" dirty="0">
                <a:solidFill>
                  <a:schemeClr val="bg1"/>
                </a:solidFill>
                <a:latin typeface="Aptos Display" panose="020B0004020202020204" pitchFamily="34" charset="0"/>
              </a:rPr>
              <a:t>Hossain, M. D., Kabir, M. A., Anwar, A., &amp; Islam, M. Z. (2021). Detecting autism spectrum disorder using machine learning techniques: An experimental analysis on toddler, child, adolescent and adult datasets. Health Information Science and Systems, 9, 17</a:t>
            </a:r>
          </a:p>
          <a:p>
            <a:pPr marL="285750" indent="-285750">
              <a:buFont typeface="Arial" panose="020B0604020202020204" pitchFamily="34" charset="0"/>
              <a:buChar char="•"/>
            </a:pPr>
            <a:endParaRPr lang="en-GB" sz="1400" dirty="0">
              <a:solidFill>
                <a:schemeClr val="bg1"/>
              </a:solidFill>
              <a:latin typeface="Aptos Display" panose="020B0004020202020204" pitchFamily="34" charset="0"/>
            </a:endParaRPr>
          </a:p>
          <a:p>
            <a:pPr marL="285750" indent="-285750">
              <a:buFont typeface="Arial" panose="020B0604020202020204" pitchFamily="34" charset="0"/>
              <a:buChar char="•"/>
            </a:pPr>
            <a:r>
              <a:rPr lang="en-GB" sz="1400" dirty="0" err="1">
                <a:solidFill>
                  <a:schemeClr val="bg1"/>
                </a:solidFill>
                <a:latin typeface="Aptos Display" panose="020B0004020202020204" pitchFamily="34" charset="0"/>
              </a:rPr>
              <a:t>Oyebode</a:t>
            </a:r>
            <a:r>
              <a:rPr lang="en-GB" sz="1400" dirty="0">
                <a:solidFill>
                  <a:schemeClr val="bg1"/>
                </a:solidFill>
                <a:latin typeface="Aptos Display" panose="020B0004020202020204" pitchFamily="34" charset="0"/>
              </a:rPr>
              <a:t>, O., </a:t>
            </a:r>
            <a:r>
              <a:rPr lang="en-GB" sz="1400" dirty="0" err="1">
                <a:solidFill>
                  <a:schemeClr val="bg1"/>
                </a:solidFill>
                <a:latin typeface="Aptos Display" panose="020B0004020202020204" pitchFamily="34" charset="0"/>
              </a:rPr>
              <a:t>Oyebode</a:t>
            </a:r>
            <a:r>
              <a:rPr lang="en-GB" sz="1400" dirty="0">
                <a:solidFill>
                  <a:schemeClr val="bg1"/>
                </a:solidFill>
                <a:latin typeface="Aptos Display" panose="020B0004020202020204" pitchFamily="34" charset="0"/>
              </a:rPr>
              <a:t>, T., &amp; </a:t>
            </a:r>
            <a:r>
              <a:rPr lang="en-GB" sz="1400" dirty="0" err="1">
                <a:solidFill>
                  <a:schemeClr val="bg1"/>
                </a:solidFill>
                <a:latin typeface="Aptos Display" panose="020B0004020202020204" pitchFamily="34" charset="0"/>
              </a:rPr>
              <a:t>Oyebode</a:t>
            </a:r>
            <a:r>
              <a:rPr lang="en-GB" sz="1400" dirty="0">
                <a:solidFill>
                  <a:schemeClr val="bg1"/>
                </a:solidFill>
                <a:latin typeface="Aptos Display" panose="020B0004020202020204" pitchFamily="34" charset="0"/>
              </a:rPr>
              <a:t>, F. (2020). Using machine learning optimization to predict autism in toddlers. In Proceedings of the International Conference on Industrial Engineering and Operations Management (pp. 1-10)</a:t>
            </a:r>
          </a:p>
        </p:txBody>
      </p:sp>
      <p:sp>
        <p:nvSpPr>
          <p:cNvPr id="16" name="TextBox 15">
            <a:extLst>
              <a:ext uri="{FF2B5EF4-FFF2-40B4-BE49-F238E27FC236}">
                <a16:creationId xmlns:a16="http://schemas.microsoft.com/office/drawing/2014/main" id="{C2FC6091-B21B-7E79-1A6A-89B0D9ED596F}"/>
              </a:ext>
            </a:extLst>
          </p:cNvPr>
          <p:cNvSpPr txBox="1"/>
          <p:nvPr/>
        </p:nvSpPr>
        <p:spPr>
          <a:xfrm>
            <a:off x="100538" y="445017"/>
            <a:ext cx="2680762" cy="523220"/>
          </a:xfrm>
          <a:prstGeom prst="rect">
            <a:avLst/>
          </a:prstGeom>
          <a:noFill/>
        </p:spPr>
        <p:txBody>
          <a:bodyPr wrap="square" rtlCol="0">
            <a:spAutoFit/>
          </a:bodyPr>
          <a:lstStyle/>
          <a:p>
            <a:r>
              <a:rPr lang="en-US" sz="2800" b="1" dirty="0">
                <a:solidFill>
                  <a:schemeClr val="accent2">
                    <a:lumMod val="40000"/>
                    <a:lumOff val="60000"/>
                  </a:schemeClr>
                </a:solidFill>
                <a:latin typeface="Aptos Display" panose="020B0004020202020204" pitchFamily="34" charset="0"/>
              </a:rPr>
              <a:t>REFERENCES</a:t>
            </a:r>
            <a:endParaRPr lang="en-GB" sz="2800" b="1" dirty="0">
              <a:solidFill>
                <a:schemeClr val="accent2">
                  <a:lumMod val="40000"/>
                  <a:lumOff val="60000"/>
                </a:schemeClr>
              </a:solidFill>
              <a:latin typeface="Aptos Display" panose="020B0004020202020204" pitchFamily="34" charset="0"/>
            </a:endParaRPr>
          </a:p>
        </p:txBody>
      </p:sp>
    </p:spTree>
    <p:extLst>
      <p:ext uri="{BB962C8B-B14F-4D97-AF65-F5344CB8AC3E}">
        <p14:creationId xmlns:p14="http://schemas.microsoft.com/office/powerpoint/2010/main" val="197724718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EDB3167-273F-8282-7C54-3CB96E42FDF3}"/>
              </a:ext>
            </a:extLst>
          </p:cNvPr>
          <p:cNvPicPr>
            <a:picLocks noChangeAspect="1"/>
          </p:cNvPicPr>
          <p:nvPr/>
        </p:nvPicPr>
        <p:blipFill rotWithShape="1">
          <a:blip r:embed="rId2"/>
          <a:srcRect l="214" t="458"/>
          <a:stretch/>
        </p:blipFill>
        <p:spPr>
          <a:xfrm>
            <a:off x="0" y="1371599"/>
            <a:ext cx="7112635" cy="5020549"/>
          </a:xfrm>
          <a:prstGeom prst="rect">
            <a:avLst/>
          </a:prstGeom>
        </p:spPr>
      </p:pic>
    </p:spTree>
    <p:extLst>
      <p:ext uri="{BB962C8B-B14F-4D97-AF65-F5344CB8AC3E}">
        <p14:creationId xmlns:p14="http://schemas.microsoft.com/office/powerpoint/2010/main" val="3393511541"/>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E96419A-FE15-4F6A-FEBC-DFBB7C29F6C0}"/>
              </a:ext>
            </a:extLst>
          </p:cNvPr>
          <p:cNvSpPr txBox="1"/>
          <p:nvPr/>
        </p:nvSpPr>
        <p:spPr>
          <a:xfrm>
            <a:off x="232906" y="1302707"/>
            <a:ext cx="5380495" cy="1600438"/>
          </a:xfrm>
          <a:prstGeom prst="rect">
            <a:avLst/>
          </a:prstGeom>
          <a:noFill/>
        </p:spPr>
        <p:txBody>
          <a:bodyPr wrap="square">
            <a:spAutoFit/>
          </a:bodyPr>
          <a:lstStyle/>
          <a:p>
            <a:r>
              <a:rPr lang="en-US" sz="1400" b="1" dirty="0">
                <a:solidFill>
                  <a:srgbClr val="FFC000"/>
                </a:solidFill>
                <a:latin typeface="Aptos Display" panose="020B0004020202020204" pitchFamily="34" charset="0"/>
              </a:rPr>
              <a:t>Autism spectrum disorder (ASD) </a:t>
            </a:r>
            <a:r>
              <a:rPr lang="en-US" sz="1400" dirty="0">
                <a:solidFill>
                  <a:schemeClr val="bg1"/>
                </a:solidFill>
                <a:latin typeface="Aptos Display" panose="020B0004020202020204" pitchFamily="34" charset="0"/>
              </a:rPr>
              <a:t>is a complex and diverse condition that affects the development of the brain in various ways. As a result, people with ASD experience challenges and differences in how they communicate, interact, and relate with others, as well as how they express and regulate their behaviors and interests. These behaviors and interests may be limited, repetitive, or unusual, and may vary widely across individuals with ASD</a:t>
            </a:r>
            <a:endParaRPr lang="en-GB" sz="1400" dirty="0">
              <a:solidFill>
                <a:schemeClr val="bg1"/>
              </a:solidFill>
              <a:latin typeface="Aptos Display" panose="020B0004020202020204" pitchFamily="34" charset="0"/>
            </a:endParaRPr>
          </a:p>
        </p:txBody>
      </p:sp>
      <p:sp>
        <p:nvSpPr>
          <p:cNvPr id="14" name="TextBox 13">
            <a:extLst>
              <a:ext uri="{FF2B5EF4-FFF2-40B4-BE49-F238E27FC236}">
                <a16:creationId xmlns:a16="http://schemas.microsoft.com/office/drawing/2014/main" id="{F5C7CFD9-D86E-693E-A4D5-8139E8D076AF}"/>
              </a:ext>
            </a:extLst>
          </p:cNvPr>
          <p:cNvSpPr txBox="1"/>
          <p:nvPr/>
        </p:nvSpPr>
        <p:spPr>
          <a:xfrm>
            <a:off x="232905" y="4067571"/>
            <a:ext cx="4732793" cy="523220"/>
          </a:xfrm>
          <a:prstGeom prst="rect">
            <a:avLst/>
          </a:prstGeom>
          <a:noFill/>
        </p:spPr>
        <p:txBody>
          <a:bodyPr wrap="square">
            <a:spAutoFit/>
          </a:bodyPr>
          <a:lstStyle/>
          <a:p>
            <a:r>
              <a:rPr lang="en-US" sz="1400" b="1" dirty="0">
                <a:solidFill>
                  <a:srgbClr val="FFC000"/>
                </a:solidFill>
                <a:latin typeface="Aptos Display" panose="020B0004020202020204" pitchFamily="34" charset="0"/>
              </a:rPr>
              <a:t>What if we use machine learning to predict whether a person suffers from Autism or not?????</a:t>
            </a:r>
            <a:endParaRPr lang="en-GB" sz="1400" b="1" dirty="0">
              <a:solidFill>
                <a:srgbClr val="FFC000"/>
              </a:solidFill>
              <a:latin typeface="Aptos Display" panose="020B0004020202020204" pitchFamily="34" charset="0"/>
            </a:endParaRPr>
          </a:p>
        </p:txBody>
      </p:sp>
      <p:sp>
        <p:nvSpPr>
          <p:cNvPr id="24" name="TextBox 23">
            <a:extLst>
              <a:ext uri="{FF2B5EF4-FFF2-40B4-BE49-F238E27FC236}">
                <a16:creationId xmlns:a16="http://schemas.microsoft.com/office/drawing/2014/main" id="{8DADC1D4-8851-10AF-AF21-123E065C5B56}"/>
              </a:ext>
            </a:extLst>
          </p:cNvPr>
          <p:cNvSpPr txBox="1"/>
          <p:nvPr/>
        </p:nvSpPr>
        <p:spPr>
          <a:xfrm>
            <a:off x="232906" y="3223748"/>
            <a:ext cx="5380494" cy="523220"/>
          </a:xfrm>
          <a:prstGeom prst="rect">
            <a:avLst/>
          </a:prstGeom>
          <a:noFill/>
        </p:spPr>
        <p:txBody>
          <a:bodyPr wrap="square">
            <a:spAutoFit/>
          </a:bodyPr>
          <a:lstStyle/>
          <a:p>
            <a:r>
              <a:rPr lang="en-NZ" sz="1400" dirty="0">
                <a:solidFill>
                  <a:schemeClr val="bg1"/>
                </a:solidFill>
                <a:latin typeface="Aptos Display" panose="020B0004020202020204" pitchFamily="34" charset="0"/>
                <a:ea typeface="Calibri" panose="020F0502020204030204" pitchFamily="34" charset="0"/>
              </a:rPr>
              <a:t>Unfortunately, waiting times for an ASD diagnosis are lengthy and procedures are not cost effective</a:t>
            </a:r>
            <a:endParaRPr lang="en-GB" sz="1400" dirty="0">
              <a:solidFill>
                <a:schemeClr val="bg1"/>
              </a:solidFill>
              <a:latin typeface="Aptos Display" panose="020B0004020202020204" pitchFamily="34" charset="0"/>
            </a:endParaRPr>
          </a:p>
        </p:txBody>
      </p:sp>
      <p:sp>
        <p:nvSpPr>
          <p:cNvPr id="2" name="TextBox 1">
            <a:extLst>
              <a:ext uri="{FF2B5EF4-FFF2-40B4-BE49-F238E27FC236}">
                <a16:creationId xmlns:a16="http://schemas.microsoft.com/office/drawing/2014/main" id="{2C83D41F-1529-F3BA-4AF6-617F81950A57}"/>
              </a:ext>
            </a:extLst>
          </p:cNvPr>
          <p:cNvSpPr txBox="1"/>
          <p:nvPr/>
        </p:nvSpPr>
        <p:spPr>
          <a:xfrm>
            <a:off x="100538" y="445017"/>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INTRODUCTION</a:t>
            </a:r>
            <a:endParaRPr lang="en-GB" sz="2800" b="1" dirty="0">
              <a:solidFill>
                <a:schemeClr val="accent1">
                  <a:lumMod val="60000"/>
                  <a:lumOff val="40000"/>
                </a:schemeClr>
              </a:solidFill>
              <a:latin typeface="Aptos Display" panose="020B0004020202020204" pitchFamily="34" charset="0"/>
            </a:endParaRPr>
          </a:p>
        </p:txBody>
      </p:sp>
      <p:sp>
        <p:nvSpPr>
          <p:cNvPr id="3" name="Rectangle 2">
            <a:extLst>
              <a:ext uri="{FF2B5EF4-FFF2-40B4-BE49-F238E27FC236}">
                <a16:creationId xmlns:a16="http://schemas.microsoft.com/office/drawing/2014/main" id="{D04A365D-BA2E-8F41-0008-6B60743FB4ED}"/>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US" sz="2000" b="1" dirty="0">
                <a:solidFill>
                  <a:schemeClr val="accent1"/>
                </a:solidFill>
                <a:latin typeface="Aptos Display" panose="020B0004020202020204" pitchFamily="34" charset="0"/>
              </a:rPr>
              <a:t>1</a:t>
            </a:r>
            <a:endParaRPr lang="en-GB" sz="2000" b="1" dirty="0">
              <a:solidFill>
                <a:schemeClr val="accent1"/>
              </a:solidFill>
              <a:latin typeface="Aptos Display" panose="020B0004020202020204" pitchFamily="34" charset="0"/>
            </a:endParaRPr>
          </a:p>
        </p:txBody>
      </p:sp>
    </p:spTree>
    <p:extLst>
      <p:ext uri="{BB962C8B-B14F-4D97-AF65-F5344CB8AC3E}">
        <p14:creationId xmlns:p14="http://schemas.microsoft.com/office/powerpoint/2010/main" val="3160257204"/>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FC5A3A-EF99-918B-302B-F7EAF0AAACB3}"/>
              </a:ext>
            </a:extLst>
          </p:cNvPr>
          <p:cNvSpPr txBox="1"/>
          <p:nvPr/>
        </p:nvSpPr>
        <p:spPr>
          <a:xfrm>
            <a:off x="194944" y="2277282"/>
            <a:ext cx="5738131" cy="738664"/>
          </a:xfrm>
          <a:prstGeom prst="rect">
            <a:avLst/>
          </a:prstGeom>
          <a:noFill/>
        </p:spPr>
        <p:txBody>
          <a:bodyPr wrap="square">
            <a:spAutoFit/>
          </a:bodyPr>
          <a:lstStyle/>
          <a:p>
            <a:r>
              <a:rPr lang="en-GB" sz="1400" dirty="0">
                <a:solidFill>
                  <a:schemeClr val="bg1"/>
                </a:solidFill>
                <a:latin typeface="Aptos Display" panose="020B0004020202020204" pitchFamily="34" charset="0"/>
              </a:rPr>
              <a:t>The dataset used was developed by Dr </a:t>
            </a:r>
            <a:r>
              <a:rPr lang="en-GB" sz="1400" dirty="0" err="1">
                <a:solidFill>
                  <a:schemeClr val="bg1"/>
                </a:solidFill>
                <a:latin typeface="Aptos Display" panose="020B0004020202020204" pitchFamily="34" charset="0"/>
              </a:rPr>
              <a:t>Fadi</a:t>
            </a:r>
            <a:r>
              <a:rPr lang="en-GB" sz="1400" dirty="0">
                <a:solidFill>
                  <a:schemeClr val="bg1"/>
                </a:solidFill>
                <a:latin typeface="Aptos Display" panose="020B0004020202020204" pitchFamily="34" charset="0"/>
              </a:rPr>
              <a:t> Fayez </a:t>
            </a:r>
            <a:r>
              <a:rPr lang="en-GB" sz="1400" dirty="0" err="1">
                <a:solidFill>
                  <a:schemeClr val="bg1"/>
                </a:solidFill>
                <a:latin typeface="Aptos Display" panose="020B0004020202020204" pitchFamily="34" charset="0"/>
              </a:rPr>
              <a:t>Thabtah</a:t>
            </a:r>
            <a:r>
              <a:rPr lang="en-GB" sz="1400" dirty="0">
                <a:solidFill>
                  <a:schemeClr val="bg1"/>
                </a:solidFill>
                <a:latin typeface="Aptos Display" panose="020B0004020202020204" pitchFamily="34" charset="0"/>
              </a:rPr>
              <a:t> (fadifayez.com) using a mobile app called </a:t>
            </a:r>
            <a:r>
              <a:rPr lang="en-GB" sz="1400" dirty="0" err="1">
                <a:solidFill>
                  <a:schemeClr val="bg1"/>
                </a:solidFill>
                <a:latin typeface="Aptos Display" panose="020B0004020202020204" pitchFamily="34" charset="0"/>
              </a:rPr>
              <a:t>ASDTests</a:t>
            </a:r>
            <a:r>
              <a:rPr lang="en-GB" sz="1400" dirty="0">
                <a:solidFill>
                  <a:schemeClr val="bg1"/>
                </a:solidFill>
                <a:latin typeface="Aptos Display" panose="020B0004020202020204" pitchFamily="34" charset="0"/>
              </a:rPr>
              <a:t> (ASDtests.com) to screen autism in toddlers.</a:t>
            </a:r>
          </a:p>
        </p:txBody>
      </p:sp>
      <p:sp>
        <p:nvSpPr>
          <p:cNvPr id="2" name="TextBox 1">
            <a:extLst>
              <a:ext uri="{FF2B5EF4-FFF2-40B4-BE49-F238E27FC236}">
                <a16:creationId xmlns:a16="http://schemas.microsoft.com/office/drawing/2014/main" id="{E13F5CCE-3A0E-D6B8-3930-E2CF11B4A9ED}"/>
              </a:ext>
            </a:extLst>
          </p:cNvPr>
          <p:cNvSpPr txBox="1"/>
          <p:nvPr/>
        </p:nvSpPr>
        <p:spPr>
          <a:xfrm>
            <a:off x="194944" y="4018430"/>
            <a:ext cx="5999473" cy="738664"/>
          </a:xfrm>
          <a:prstGeom prst="rect">
            <a:avLst/>
          </a:prstGeom>
          <a:noFill/>
        </p:spPr>
        <p:txBody>
          <a:bodyPr wrap="square">
            <a:spAutoFit/>
          </a:bodyPr>
          <a:lstStyle/>
          <a:p>
            <a:pPr marL="285768" indent="-285768">
              <a:buFont typeface="Wingdings" panose="05000000000000000000" pitchFamily="2" charset="2"/>
              <a:buChar char="q"/>
            </a:pP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The dataset does not contain missing values </a:t>
            </a:r>
          </a:p>
          <a:p>
            <a:pPr marL="285768" indent="-285768">
              <a:buFont typeface="Wingdings" panose="05000000000000000000" pitchFamily="2" charset="2"/>
              <a:buChar char="q"/>
            </a:pPr>
            <a:endPar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endParaRPr>
          </a:p>
          <a:p>
            <a:pPr marL="285768" indent="-285768">
              <a:buFont typeface="Wingdings" panose="05000000000000000000" pitchFamily="2" charset="2"/>
              <a:buChar char="q"/>
            </a:pP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The dataset does not contain outliers</a:t>
            </a:r>
          </a:p>
        </p:txBody>
      </p:sp>
      <p:sp>
        <p:nvSpPr>
          <p:cNvPr id="11" name="TextBox 10">
            <a:extLst>
              <a:ext uri="{FF2B5EF4-FFF2-40B4-BE49-F238E27FC236}">
                <a16:creationId xmlns:a16="http://schemas.microsoft.com/office/drawing/2014/main" id="{694E12DC-E9D2-FE30-8400-E5A65DBA6099}"/>
              </a:ext>
            </a:extLst>
          </p:cNvPr>
          <p:cNvSpPr txBox="1"/>
          <p:nvPr/>
        </p:nvSpPr>
        <p:spPr>
          <a:xfrm>
            <a:off x="194943" y="3401662"/>
            <a:ext cx="5643726" cy="523220"/>
          </a:xfrm>
          <a:prstGeom prst="rect">
            <a:avLst/>
          </a:prstGeom>
          <a:noFill/>
        </p:spPr>
        <p:txBody>
          <a:bodyPr wrap="square">
            <a:spAutoFit/>
          </a:bodyPr>
          <a:lstStyle/>
          <a:p>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The dataset formed the data collection contains </a:t>
            </a:r>
            <a:r>
              <a:rPr lang="en-US" sz="1400" b="1" dirty="0">
                <a:solidFill>
                  <a:srgbClr val="FFC000"/>
                </a:solidFill>
                <a:latin typeface="Aptos Display" panose="020B0004020202020204" pitchFamily="34" charset="0"/>
                <a:ea typeface="Calibri" panose="020F0502020204030204" pitchFamily="34" charset="0"/>
                <a:cs typeface="Times New Roman" panose="02020603050405020304" pitchFamily="18" charset="0"/>
              </a:rPr>
              <a:t>1054 records </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with </a:t>
            </a:r>
            <a:r>
              <a:rPr lang="en-US" sz="1400" b="1" dirty="0">
                <a:solidFill>
                  <a:srgbClr val="FFC000"/>
                </a:solidFill>
                <a:latin typeface="Aptos Display" panose="020B0004020202020204" pitchFamily="34" charset="0"/>
                <a:ea typeface="Calibri" panose="020F0502020204030204" pitchFamily="34" charset="0"/>
                <a:cs typeface="Times New Roman" panose="02020603050405020304" pitchFamily="18" charset="0"/>
              </a:rPr>
              <a:t>18 features </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including the outcome (target variable)</a:t>
            </a:r>
          </a:p>
        </p:txBody>
      </p:sp>
      <p:sp>
        <p:nvSpPr>
          <p:cNvPr id="12" name="TextBox 11">
            <a:extLst>
              <a:ext uri="{FF2B5EF4-FFF2-40B4-BE49-F238E27FC236}">
                <a16:creationId xmlns:a16="http://schemas.microsoft.com/office/drawing/2014/main" id="{B7313520-0B13-EFEA-6160-4E89BE4FD4CE}"/>
              </a:ext>
            </a:extLst>
          </p:cNvPr>
          <p:cNvSpPr txBox="1"/>
          <p:nvPr/>
        </p:nvSpPr>
        <p:spPr>
          <a:xfrm>
            <a:off x="100538" y="445017"/>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THE DATASET</a:t>
            </a:r>
            <a:endParaRPr lang="en-GB" sz="2800" b="1" dirty="0">
              <a:solidFill>
                <a:schemeClr val="accent1">
                  <a:lumMod val="60000"/>
                  <a:lumOff val="40000"/>
                </a:schemeClr>
              </a:solidFill>
              <a:latin typeface="Aptos Display" panose="020B0004020202020204" pitchFamily="34" charset="0"/>
            </a:endParaRPr>
          </a:p>
        </p:txBody>
      </p:sp>
      <p:sp>
        <p:nvSpPr>
          <p:cNvPr id="3" name="Rectangle 2">
            <a:extLst>
              <a:ext uri="{FF2B5EF4-FFF2-40B4-BE49-F238E27FC236}">
                <a16:creationId xmlns:a16="http://schemas.microsoft.com/office/drawing/2014/main" id="{12ADAB76-DD11-E776-5ED9-3EF186B30CCD}"/>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US" sz="2000" b="1" dirty="0">
                <a:solidFill>
                  <a:schemeClr val="accent1"/>
                </a:solidFill>
                <a:latin typeface="Aptos Display" panose="020B0004020202020204" pitchFamily="34" charset="0"/>
              </a:rPr>
              <a:t>2</a:t>
            </a:r>
            <a:endParaRPr lang="en-GB" sz="2000" b="1" dirty="0">
              <a:solidFill>
                <a:schemeClr val="accent1"/>
              </a:solidFill>
              <a:latin typeface="Aptos Display" panose="020B0004020202020204" pitchFamily="34" charset="0"/>
            </a:endParaRPr>
          </a:p>
        </p:txBody>
      </p:sp>
    </p:spTree>
    <p:extLst>
      <p:ext uri="{BB962C8B-B14F-4D97-AF65-F5344CB8AC3E}">
        <p14:creationId xmlns:p14="http://schemas.microsoft.com/office/powerpoint/2010/main" val="2998905616"/>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EFE25AF-668A-2898-E1F6-3C6152FB3A43}"/>
              </a:ext>
            </a:extLst>
          </p:cNvPr>
          <p:cNvSpPr txBox="1"/>
          <p:nvPr/>
        </p:nvSpPr>
        <p:spPr>
          <a:xfrm>
            <a:off x="100538" y="445017"/>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THE DATASET</a:t>
            </a:r>
            <a:endParaRPr lang="en-GB" sz="2800" b="1" dirty="0">
              <a:solidFill>
                <a:schemeClr val="accent1">
                  <a:lumMod val="60000"/>
                  <a:lumOff val="40000"/>
                </a:schemeClr>
              </a:solidFill>
              <a:latin typeface="Aptos Display" panose="020B0004020202020204" pitchFamily="34" charset="0"/>
            </a:endParaRPr>
          </a:p>
        </p:txBody>
      </p:sp>
      <p:sp>
        <p:nvSpPr>
          <p:cNvPr id="3" name="TextBox 2">
            <a:extLst>
              <a:ext uri="{FF2B5EF4-FFF2-40B4-BE49-F238E27FC236}">
                <a16:creationId xmlns:a16="http://schemas.microsoft.com/office/drawing/2014/main" id="{6FA45614-521F-BC89-038B-D87020C7FFEE}"/>
              </a:ext>
            </a:extLst>
          </p:cNvPr>
          <p:cNvSpPr txBox="1"/>
          <p:nvPr/>
        </p:nvSpPr>
        <p:spPr>
          <a:xfrm>
            <a:off x="100538" y="1327419"/>
            <a:ext cx="6926799" cy="4832092"/>
          </a:xfrm>
          <a:prstGeom prst="rect">
            <a:avLst/>
          </a:prstGeom>
          <a:noFill/>
        </p:spPr>
        <p:txBody>
          <a:bodyPr wrap="square">
            <a:spAutoFit/>
          </a:bodyPr>
          <a:lstStyle/>
          <a:p>
            <a:r>
              <a:rPr lang="en-US" sz="1400" b="1" dirty="0">
                <a:solidFill>
                  <a:schemeClr val="accent2">
                    <a:lumMod val="75000"/>
                  </a:schemeClr>
                </a:solidFill>
                <a:latin typeface="Aptos Display" panose="020B0004020202020204" pitchFamily="34" charset="0"/>
                <a:ea typeface="Calibri" panose="020F0502020204030204" pitchFamily="34" charset="0"/>
                <a:cs typeface="Times New Roman" panose="02020603050405020304" pitchFamily="18" charset="0"/>
              </a:rPr>
              <a:t>Features on the dataset</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A1</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Does your child look at you when you call his/her name?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A2</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How easy is it for you to get eye contact with your child?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A3</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Does your child point to indicate that s/he wants something? (e.g. a toy that is out of reach)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 </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A4</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Does your child point to share interest with you? (e.g. pointing at an interesting sight)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A5</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Does your child pretend? (e.g. care for dolls, talk on a toy phone)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A6</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Does your child follow where you’re looking?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A7</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If you or someone else in the family is visibly upset, does your child show signs  of wanting to comfort them? (e.g. stroking hair, hugging them)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A8</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Would you describe your child’s first words as: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A9</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Does your child use simple gestures? (e.g. wave goodbye)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endPar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endParaRPr>
          </a:p>
          <a:p>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A10</a:t>
            </a:r>
            <a:r>
              <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 - Does your child stare at nothing with no apparent purpose? </a:t>
            </a:r>
            <a:r>
              <a:rPr lang="en-US" sz="1400" b="1" dirty="0">
                <a:solidFill>
                  <a:schemeClr val="bg1"/>
                </a:solidFill>
                <a:latin typeface="Aptos Display" panose="020B0004020202020204" pitchFamily="34" charset="0"/>
                <a:ea typeface="Calibri" panose="020F0502020204030204" pitchFamily="34" charset="0"/>
                <a:cs typeface="Times New Roman" panose="02020603050405020304" pitchFamily="18" charset="0"/>
              </a:rPr>
              <a:t>(Binary 0, 1)</a:t>
            </a:r>
            <a:endPar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endParaRPr>
          </a:p>
          <a:p>
            <a:r>
              <a:rPr lang="en-US" sz="1400" b="1" dirty="0">
                <a:solidFill>
                  <a:schemeClr val="bg1"/>
                </a:solidFill>
                <a:latin typeface="Aptos Display" panose="020B0004020202020204" pitchFamily="34" charset="0"/>
              </a:rPr>
              <a:t>Age (in months) (Number)</a:t>
            </a:r>
          </a:p>
          <a:p>
            <a:r>
              <a:rPr lang="en-US" sz="1400" b="1" dirty="0">
                <a:solidFill>
                  <a:schemeClr val="bg1"/>
                </a:solidFill>
                <a:latin typeface="Aptos Display" panose="020B0004020202020204" pitchFamily="34" charset="0"/>
              </a:rPr>
              <a:t>Score by Q-chat-10 (Number)</a:t>
            </a:r>
          </a:p>
          <a:p>
            <a:r>
              <a:rPr lang="en-US" sz="1400" b="1" dirty="0">
                <a:solidFill>
                  <a:schemeClr val="bg1"/>
                </a:solidFill>
                <a:latin typeface="Aptos Display" panose="020B0004020202020204" pitchFamily="34" charset="0"/>
              </a:rPr>
              <a:t>Sex (String)</a:t>
            </a:r>
          </a:p>
          <a:p>
            <a:r>
              <a:rPr lang="en-US" sz="1400" b="1" dirty="0">
                <a:solidFill>
                  <a:schemeClr val="bg1"/>
                </a:solidFill>
                <a:latin typeface="Aptos Display" panose="020B0004020202020204" pitchFamily="34" charset="0"/>
              </a:rPr>
              <a:t>Ethnicity (String)</a:t>
            </a:r>
          </a:p>
          <a:p>
            <a:r>
              <a:rPr lang="en-US" sz="1400" b="1" dirty="0">
                <a:solidFill>
                  <a:schemeClr val="bg1"/>
                </a:solidFill>
                <a:latin typeface="Aptos Display" panose="020B0004020202020204" pitchFamily="34" charset="0"/>
              </a:rPr>
              <a:t>Born with jaundice (String)</a:t>
            </a:r>
          </a:p>
          <a:p>
            <a:r>
              <a:rPr lang="en-US" sz="1400" b="1" dirty="0">
                <a:solidFill>
                  <a:schemeClr val="bg1"/>
                </a:solidFill>
                <a:latin typeface="Aptos Display" panose="020B0004020202020204" pitchFamily="34" charset="0"/>
              </a:rPr>
              <a:t>Family member with ASD history (String)</a:t>
            </a:r>
          </a:p>
          <a:p>
            <a:r>
              <a:rPr lang="en-US" sz="1400" b="1" dirty="0">
                <a:solidFill>
                  <a:schemeClr val="bg1"/>
                </a:solidFill>
                <a:latin typeface="Aptos Display" panose="020B0004020202020204" pitchFamily="34" charset="0"/>
              </a:rPr>
              <a:t>Who is completing the test (String)</a:t>
            </a:r>
          </a:p>
          <a:p>
            <a:r>
              <a:rPr lang="en-US" sz="1400" b="1" dirty="0">
                <a:solidFill>
                  <a:srgbClr val="FFC000"/>
                </a:solidFill>
                <a:latin typeface="Aptos Display" panose="020B0004020202020204" pitchFamily="34" charset="0"/>
              </a:rPr>
              <a:t>Class/ASD Traits </a:t>
            </a:r>
            <a:r>
              <a:rPr lang="en-US" sz="1400" b="1" dirty="0">
                <a:solidFill>
                  <a:schemeClr val="bg1"/>
                </a:solidFill>
                <a:latin typeface="Aptos Display" panose="020B0004020202020204" pitchFamily="34" charset="0"/>
              </a:rPr>
              <a:t>(Binary 0, 1)</a:t>
            </a:r>
            <a:endParaRPr lang="en-US" sz="1400" dirty="0">
              <a:solidFill>
                <a:schemeClr val="bg1"/>
              </a:solidFill>
              <a:latin typeface="Aptos Display" panose="020B000402020202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AD2CBE45-2376-C6F7-B54A-B50674E7094C}"/>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US" sz="2000" b="1" dirty="0">
                <a:solidFill>
                  <a:schemeClr val="accent1"/>
                </a:solidFill>
                <a:latin typeface="Aptos Display" panose="020B0004020202020204" pitchFamily="34" charset="0"/>
              </a:rPr>
              <a:t>3</a:t>
            </a:r>
            <a:endParaRPr lang="en-GB" sz="2000" b="1" dirty="0">
              <a:solidFill>
                <a:schemeClr val="accent1"/>
              </a:solidFill>
              <a:latin typeface="Aptos Display" panose="020B0004020202020204" pitchFamily="34" charset="0"/>
            </a:endParaRPr>
          </a:p>
        </p:txBody>
      </p:sp>
    </p:spTree>
    <p:extLst>
      <p:ext uri="{BB962C8B-B14F-4D97-AF65-F5344CB8AC3E}">
        <p14:creationId xmlns:p14="http://schemas.microsoft.com/office/powerpoint/2010/main" val="1748964885"/>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0826931-38BE-48DA-563C-B05925F64D8E}"/>
              </a:ext>
            </a:extLst>
          </p:cNvPr>
          <p:cNvGrpSpPr/>
          <p:nvPr/>
        </p:nvGrpSpPr>
        <p:grpSpPr>
          <a:xfrm>
            <a:off x="-588790" y="968237"/>
            <a:ext cx="7119234" cy="2743082"/>
            <a:chOff x="2742491" y="1566318"/>
            <a:chExt cx="7119234" cy="2334038"/>
          </a:xfrm>
        </p:grpSpPr>
        <p:graphicFrame>
          <p:nvGraphicFramePr>
            <p:cNvPr id="28" name="Chart 27">
              <a:extLst>
                <a:ext uri="{FF2B5EF4-FFF2-40B4-BE49-F238E27FC236}">
                  <a16:creationId xmlns:a16="http://schemas.microsoft.com/office/drawing/2014/main" id="{A69E65CB-75ED-91C0-08D5-B4E76C99D8B2}"/>
                </a:ext>
              </a:extLst>
            </p:cNvPr>
            <p:cNvGraphicFramePr/>
            <p:nvPr>
              <p:extLst>
                <p:ext uri="{D42A27DB-BD31-4B8C-83A1-F6EECF244321}">
                  <p14:modId xmlns:p14="http://schemas.microsoft.com/office/powerpoint/2010/main" val="2059262234"/>
                </p:ext>
              </p:extLst>
            </p:nvPr>
          </p:nvGraphicFramePr>
          <p:xfrm>
            <a:off x="2742491" y="1566318"/>
            <a:ext cx="4152727" cy="2334038"/>
          </p:xfrm>
          <a:graphic>
            <a:graphicData uri="http://schemas.openxmlformats.org/drawingml/2006/chart">
              <c:chart xmlns:c="http://schemas.openxmlformats.org/drawingml/2006/chart" xmlns:r="http://schemas.openxmlformats.org/officeDocument/2006/relationships" r:id="rId2"/>
            </a:graphicData>
          </a:graphic>
        </p:graphicFrame>
        <p:sp>
          <p:nvSpPr>
            <p:cNvPr id="29" name="TextBox 28">
              <a:extLst>
                <a:ext uri="{FF2B5EF4-FFF2-40B4-BE49-F238E27FC236}">
                  <a16:creationId xmlns:a16="http://schemas.microsoft.com/office/drawing/2014/main" id="{6D1293F6-5387-A55D-AD56-13E7222C314B}"/>
                </a:ext>
              </a:extLst>
            </p:cNvPr>
            <p:cNvSpPr txBox="1"/>
            <p:nvPr/>
          </p:nvSpPr>
          <p:spPr>
            <a:xfrm>
              <a:off x="7142005" y="1922927"/>
              <a:ext cx="2719720" cy="864209"/>
            </a:xfrm>
            <a:prstGeom prst="rect">
              <a:avLst/>
            </a:prstGeom>
            <a:noFill/>
          </p:spPr>
          <p:txBody>
            <a:bodyPr wrap="square" rtlCol="0">
              <a:spAutoFit/>
            </a:bodyPr>
            <a:lstStyle/>
            <a:p>
              <a:r>
                <a:rPr lang="en-US" sz="1200" dirty="0">
                  <a:solidFill>
                    <a:schemeClr val="bg1"/>
                  </a:solidFill>
                  <a:latin typeface="Aptos Display" panose="020B0004020202020204" pitchFamily="34" charset="0"/>
                </a:rPr>
                <a:t>The distribution of the outcome variable is imbalanced with the majority class being the positive outcome.</a:t>
              </a:r>
            </a:p>
            <a:p>
              <a:r>
                <a:rPr lang="en-US" sz="1200" dirty="0">
                  <a:solidFill>
                    <a:schemeClr val="bg1"/>
                  </a:solidFill>
                  <a:latin typeface="Aptos Display" panose="020B0004020202020204" pitchFamily="34" charset="0"/>
                </a:rPr>
                <a:t>The imbalance nature of the variable is </a:t>
              </a:r>
              <a:r>
                <a:rPr lang="en-US" sz="1200" b="1" dirty="0">
                  <a:solidFill>
                    <a:srgbClr val="FFC000"/>
                  </a:solidFill>
                  <a:latin typeface="Aptos Display" panose="020B0004020202020204" pitchFamily="34" charset="0"/>
                </a:rPr>
                <a:t>SMOTENED</a:t>
              </a:r>
              <a:r>
                <a:rPr lang="en-US" sz="1200" dirty="0">
                  <a:solidFill>
                    <a:schemeClr val="bg1"/>
                  </a:solidFill>
                  <a:latin typeface="Aptos Display" panose="020B0004020202020204" pitchFamily="34" charset="0"/>
                </a:rPr>
                <a:t> out before modeling building</a:t>
              </a:r>
              <a:endParaRPr lang="en-GB" sz="1200" dirty="0">
                <a:solidFill>
                  <a:schemeClr val="bg1"/>
                </a:solidFill>
                <a:latin typeface="Aptos Display" panose="020B0004020202020204" pitchFamily="34" charset="0"/>
              </a:endParaRPr>
            </a:p>
          </p:txBody>
        </p:sp>
      </p:grpSp>
      <p:graphicFrame>
        <p:nvGraphicFramePr>
          <p:cNvPr id="4" name="Chart 3">
            <a:extLst>
              <a:ext uri="{FF2B5EF4-FFF2-40B4-BE49-F238E27FC236}">
                <a16:creationId xmlns:a16="http://schemas.microsoft.com/office/drawing/2014/main" id="{C5C99847-B2DD-707F-FBEC-7B87B0F6A9C7}"/>
              </a:ext>
            </a:extLst>
          </p:cNvPr>
          <p:cNvGraphicFramePr/>
          <p:nvPr>
            <p:extLst>
              <p:ext uri="{D42A27DB-BD31-4B8C-83A1-F6EECF244321}">
                <p14:modId xmlns:p14="http://schemas.microsoft.com/office/powerpoint/2010/main" val="2526459245"/>
              </p:ext>
            </p:extLst>
          </p:nvPr>
        </p:nvGraphicFramePr>
        <p:xfrm>
          <a:off x="363101" y="3711320"/>
          <a:ext cx="3682198" cy="3281231"/>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500D4776-BA7F-BC5A-C69F-4E7C05B15BB1}"/>
              </a:ext>
            </a:extLst>
          </p:cNvPr>
          <p:cNvSpPr txBox="1"/>
          <p:nvPr/>
        </p:nvSpPr>
        <p:spPr>
          <a:xfrm>
            <a:off x="100538" y="445017"/>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OBSERVATIONS</a:t>
            </a:r>
            <a:endParaRPr lang="en-GB" sz="2800" b="1" dirty="0">
              <a:solidFill>
                <a:schemeClr val="accent1">
                  <a:lumMod val="60000"/>
                  <a:lumOff val="40000"/>
                </a:schemeClr>
              </a:solidFill>
              <a:latin typeface="Aptos Display" panose="020B0004020202020204" pitchFamily="34" charset="0"/>
            </a:endParaRPr>
          </a:p>
        </p:txBody>
      </p:sp>
      <p:sp>
        <p:nvSpPr>
          <p:cNvPr id="3" name="TextBox 2">
            <a:extLst>
              <a:ext uri="{FF2B5EF4-FFF2-40B4-BE49-F238E27FC236}">
                <a16:creationId xmlns:a16="http://schemas.microsoft.com/office/drawing/2014/main" id="{016D1A56-E099-731A-AA21-4251DD7D65DB}"/>
              </a:ext>
            </a:extLst>
          </p:cNvPr>
          <p:cNvSpPr txBox="1"/>
          <p:nvPr/>
        </p:nvSpPr>
        <p:spPr>
          <a:xfrm>
            <a:off x="4045054" y="4991099"/>
            <a:ext cx="2719720" cy="646331"/>
          </a:xfrm>
          <a:prstGeom prst="rect">
            <a:avLst/>
          </a:prstGeom>
          <a:noFill/>
        </p:spPr>
        <p:txBody>
          <a:bodyPr wrap="square" rtlCol="0">
            <a:spAutoFit/>
          </a:bodyPr>
          <a:lstStyle/>
          <a:p>
            <a:r>
              <a:rPr lang="en-US" sz="1200" dirty="0">
                <a:solidFill>
                  <a:schemeClr val="bg1"/>
                </a:solidFill>
                <a:latin typeface="Aptos Display" panose="020B0004020202020204" pitchFamily="34" charset="0"/>
              </a:rPr>
              <a:t>The dataset contained mostly </a:t>
            </a:r>
            <a:r>
              <a:rPr lang="en-US" sz="1200" dirty="0">
                <a:solidFill>
                  <a:srgbClr val="FFC000"/>
                </a:solidFill>
                <a:latin typeface="Aptos Display" panose="020B0004020202020204" pitchFamily="34" charset="0"/>
              </a:rPr>
              <a:t>male patients</a:t>
            </a:r>
            <a:r>
              <a:rPr lang="en-US" sz="1200" dirty="0">
                <a:solidFill>
                  <a:schemeClr val="bg1"/>
                </a:solidFill>
                <a:latin typeface="Aptos Display" panose="020B0004020202020204" pitchFamily="34" charset="0"/>
              </a:rPr>
              <a:t> and a high percentage of them were diagnosed with ASD traits</a:t>
            </a:r>
            <a:endParaRPr lang="en-GB" sz="1200" dirty="0">
              <a:solidFill>
                <a:schemeClr val="bg1"/>
              </a:solidFill>
              <a:latin typeface="Aptos Display" panose="020B0004020202020204" pitchFamily="34" charset="0"/>
            </a:endParaRPr>
          </a:p>
        </p:txBody>
      </p:sp>
      <p:sp>
        <p:nvSpPr>
          <p:cNvPr id="6" name="TextBox 5">
            <a:extLst>
              <a:ext uri="{FF2B5EF4-FFF2-40B4-BE49-F238E27FC236}">
                <a16:creationId xmlns:a16="http://schemas.microsoft.com/office/drawing/2014/main" id="{6B8CC009-5C42-9B43-2040-3E06D29D1A82}"/>
              </a:ext>
            </a:extLst>
          </p:cNvPr>
          <p:cNvSpPr txBox="1"/>
          <p:nvPr/>
        </p:nvSpPr>
        <p:spPr>
          <a:xfrm>
            <a:off x="3448469" y="7458716"/>
            <a:ext cx="3618802" cy="276999"/>
          </a:xfrm>
          <a:prstGeom prst="rect">
            <a:avLst/>
          </a:prstGeom>
          <a:noFill/>
        </p:spPr>
        <p:txBody>
          <a:bodyPr wrap="square" rtlCol="0">
            <a:spAutoFit/>
          </a:bodyPr>
          <a:lstStyle/>
          <a:p>
            <a:r>
              <a:rPr lang="en-US" sz="1200" b="1" dirty="0">
                <a:solidFill>
                  <a:srgbClr val="FFC000"/>
                </a:solidFill>
                <a:latin typeface="Aptos Display" panose="020B0004020202020204" pitchFamily="34" charset="0"/>
              </a:rPr>
              <a:t>Check out the EDA notebook for more visualizations</a:t>
            </a:r>
            <a:endParaRPr lang="en-GB" sz="1200" b="1" dirty="0">
              <a:solidFill>
                <a:srgbClr val="FFC000"/>
              </a:solidFill>
              <a:latin typeface="Aptos Display" panose="020B0004020202020204" pitchFamily="34" charset="0"/>
            </a:endParaRPr>
          </a:p>
        </p:txBody>
      </p:sp>
      <p:sp>
        <p:nvSpPr>
          <p:cNvPr id="8" name="Rectangle 7">
            <a:extLst>
              <a:ext uri="{FF2B5EF4-FFF2-40B4-BE49-F238E27FC236}">
                <a16:creationId xmlns:a16="http://schemas.microsoft.com/office/drawing/2014/main" id="{F2055BD0-A0B4-EB4F-8523-84DB3B61B0BE}"/>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4</a:t>
            </a:r>
          </a:p>
        </p:txBody>
      </p:sp>
    </p:spTree>
    <p:extLst>
      <p:ext uri="{BB962C8B-B14F-4D97-AF65-F5344CB8AC3E}">
        <p14:creationId xmlns:p14="http://schemas.microsoft.com/office/powerpoint/2010/main" val="35396213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7D177179-7CB6-3509-C5B0-D0D8A66856B9}"/>
              </a:ext>
            </a:extLst>
          </p:cNvPr>
          <p:cNvPicPr>
            <a:picLocks noChangeAspect="1"/>
          </p:cNvPicPr>
          <p:nvPr/>
        </p:nvPicPr>
        <p:blipFill>
          <a:blip r:embed="rId2"/>
          <a:stretch>
            <a:fillRect/>
          </a:stretch>
        </p:blipFill>
        <p:spPr>
          <a:xfrm>
            <a:off x="632173" y="4006842"/>
            <a:ext cx="5228992" cy="2420584"/>
          </a:xfrm>
          <a:prstGeom prst="rect">
            <a:avLst/>
          </a:prstGeom>
        </p:spPr>
      </p:pic>
      <p:sp>
        <p:nvSpPr>
          <p:cNvPr id="32" name="TextBox 31">
            <a:extLst>
              <a:ext uri="{FF2B5EF4-FFF2-40B4-BE49-F238E27FC236}">
                <a16:creationId xmlns:a16="http://schemas.microsoft.com/office/drawing/2014/main" id="{838EBCF1-24CD-AC60-9163-6672B6C47344}"/>
              </a:ext>
            </a:extLst>
          </p:cNvPr>
          <p:cNvSpPr txBox="1"/>
          <p:nvPr/>
        </p:nvSpPr>
        <p:spPr>
          <a:xfrm>
            <a:off x="580788" y="6679687"/>
            <a:ext cx="5331761" cy="461665"/>
          </a:xfrm>
          <a:prstGeom prst="rect">
            <a:avLst/>
          </a:prstGeom>
          <a:noFill/>
        </p:spPr>
        <p:txBody>
          <a:bodyPr wrap="square" rtlCol="0">
            <a:spAutoFit/>
          </a:bodyPr>
          <a:lstStyle/>
          <a:p>
            <a:r>
              <a:rPr lang="en-US" sz="1200" dirty="0">
                <a:solidFill>
                  <a:schemeClr val="bg1"/>
                </a:solidFill>
                <a:latin typeface="Aptos Display" panose="020B0004020202020204" pitchFamily="34" charset="0"/>
              </a:rPr>
              <a:t>The dataset contains records majorly from white European and Asian children and the least from Native Indian and Pacifica</a:t>
            </a:r>
            <a:endParaRPr lang="en-GB" sz="1200" dirty="0">
              <a:solidFill>
                <a:schemeClr val="bg1"/>
              </a:solidFill>
              <a:latin typeface="Aptos Display" panose="020B0004020202020204" pitchFamily="34" charset="0"/>
            </a:endParaRPr>
          </a:p>
        </p:txBody>
      </p:sp>
      <p:sp>
        <p:nvSpPr>
          <p:cNvPr id="40" name="TextBox 39">
            <a:extLst>
              <a:ext uri="{FF2B5EF4-FFF2-40B4-BE49-F238E27FC236}">
                <a16:creationId xmlns:a16="http://schemas.microsoft.com/office/drawing/2014/main" id="{B893B3FE-C064-B2A9-AF2F-0E00E79ACD8C}"/>
              </a:ext>
            </a:extLst>
          </p:cNvPr>
          <p:cNvSpPr txBox="1"/>
          <p:nvPr/>
        </p:nvSpPr>
        <p:spPr>
          <a:xfrm>
            <a:off x="3448469" y="7458716"/>
            <a:ext cx="3618802" cy="276999"/>
          </a:xfrm>
          <a:prstGeom prst="rect">
            <a:avLst/>
          </a:prstGeom>
          <a:noFill/>
        </p:spPr>
        <p:txBody>
          <a:bodyPr wrap="square" rtlCol="0">
            <a:spAutoFit/>
          </a:bodyPr>
          <a:lstStyle/>
          <a:p>
            <a:r>
              <a:rPr lang="en-US" sz="1200" b="1" dirty="0">
                <a:solidFill>
                  <a:srgbClr val="FFC000"/>
                </a:solidFill>
                <a:latin typeface="Aptos Display" panose="020B0004020202020204" pitchFamily="34" charset="0"/>
              </a:rPr>
              <a:t>Check out the EDA notebook for more visualizations</a:t>
            </a:r>
            <a:endParaRPr lang="en-GB" sz="1200" b="1" dirty="0">
              <a:solidFill>
                <a:srgbClr val="FFC000"/>
              </a:solidFill>
              <a:latin typeface="Aptos Display" panose="020B0004020202020204" pitchFamily="34" charset="0"/>
            </a:endParaRPr>
          </a:p>
        </p:txBody>
      </p:sp>
      <p:sp>
        <p:nvSpPr>
          <p:cNvPr id="2" name="TextBox 1">
            <a:extLst>
              <a:ext uri="{FF2B5EF4-FFF2-40B4-BE49-F238E27FC236}">
                <a16:creationId xmlns:a16="http://schemas.microsoft.com/office/drawing/2014/main" id="{500D4776-BA7F-BC5A-C69F-4E7C05B15BB1}"/>
              </a:ext>
            </a:extLst>
          </p:cNvPr>
          <p:cNvSpPr txBox="1"/>
          <p:nvPr/>
        </p:nvSpPr>
        <p:spPr>
          <a:xfrm>
            <a:off x="100538" y="445017"/>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OBSERVATIONS</a:t>
            </a:r>
            <a:endParaRPr lang="en-GB" sz="2800" b="1" dirty="0">
              <a:solidFill>
                <a:schemeClr val="accent1">
                  <a:lumMod val="60000"/>
                  <a:lumOff val="40000"/>
                </a:schemeClr>
              </a:solidFill>
              <a:latin typeface="Aptos Display" panose="020B0004020202020204" pitchFamily="34" charset="0"/>
            </a:endParaRPr>
          </a:p>
        </p:txBody>
      </p:sp>
      <p:graphicFrame>
        <p:nvGraphicFramePr>
          <p:cNvPr id="6" name="Chart 5">
            <a:extLst>
              <a:ext uri="{FF2B5EF4-FFF2-40B4-BE49-F238E27FC236}">
                <a16:creationId xmlns:a16="http://schemas.microsoft.com/office/drawing/2014/main" id="{A6671709-E019-0DF6-1B58-EE30994C2780}"/>
              </a:ext>
            </a:extLst>
          </p:cNvPr>
          <p:cNvGraphicFramePr/>
          <p:nvPr>
            <p:extLst>
              <p:ext uri="{D42A27DB-BD31-4B8C-83A1-F6EECF244321}">
                <p14:modId xmlns:p14="http://schemas.microsoft.com/office/powerpoint/2010/main" val="604506412"/>
              </p:ext>
            </p:extLst>
          </p:nvPr>
        </p:nvGraphicFramePr>
        <p:xfrm>
          <a:off x="187940" y="1033456"/>
          <a:ext cx="3982277" cy="272112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E93BC82-6B4D-7502-965B-2B4693CEECAE}"/>
              </a:ext>
            </a:extLst>
          </p:cNvPr>
          <p:cNvSpPr txBox="1"/>
          <p:nvPr/>
        </p:nvSpPr>
        <p:spPr>
          <a:xfrm>
            <a:off x="3766595" y="2281371"/>
            <a:ext cx="3300676" cy="830997"/>
          </a:xfrm>
          <a:prstGeom prst="rect">
            <a:avLst/>
          </a:prstGeom>
          <a:noFill/>
        </p:spPr>
        <p:txBody>
          <a:bodyPr wrap="square" rtlCol="0">
            <a:spAutoFit/>
          </a:bodyPr>
          <a:lstStyle/>
          <a:p>
            <a:r>
              <a:rPr lang="en-US" sz="1200" dirty="0">
                <a:solidFill>
                  <a:schemeClr val="bg1"/>
                </a:solidFill>
                <a:latin typeface="Aptos Display" panose="020B0004020202020204" pitchFamily="34" charset="0"/>
              </a:rPr>
              <a:t>Only about </a:t>
            </a:r>
            <a:r>
              <a:rPr lang="en-US" sz="1200" b="1" dirty="0">
                <a:solidFill>
                  <a:srgbClr val="FFC000"/>
                </a:solidFill>
                <a:latin typeface="Aptos Display" panose="020B0004020202020204" pitchFamily="34" charset="0"/>
              </a:rPr>
              <a:t>30%</a:t>
            </a:r>
            <a:r>
              <a:rPr lang="en-US" sz="1200" dirty="0">
                <a:solidFill>
                  <a:schemeClr val="bg1"/>
                </a:solidFill>
                <a:latin typeface="Aptos Display" panose="020B0004020202020204" pitchFamily="34" charset="0"/>
              </a:rPr>
              <a:t> of the ASD diagnosed patients is also diagnosed with Jaundice signifying little correlation between the data points (ASD and Jaundice)</a:t>
            </a:r>
            <a:endParaRPr lang="en-GB" sz="1200" dirty="0">
              <a:solidFill>
                <a:schemeClr val="bg1"/>
              </a:solidFill>
              <a:latin typeface="Aptos Display" panose="020B0004020202020204" pitchFamily="34" charset="0"/>
            </a:endParaRPr>
          </a:p>
        </p:txBody>
      </p:sp>
      <p:sp>
        <p:nvSpPr>
          <p:cNvPr id="8" name="Rectangle 7">
            <a:extLst>
              <a:ext uri="{FF2B5EF4-FFF2-40B4-BE49-F238E27FC236}">
                <a16:creationId xmlns:a16="http://schemas.microsoft.com/office/drawing/2014/main" id="{9D54F81D-888C-BCC2-D8E4-BB32B13DBBA0}"/>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5</a:t>
            </a:r>
          </a:p>
        </p:txBody>
      </p:sp>
    </p:spTree>
    <p:extLst>
      <p:ext uri="{BB962C8B-B14F-4D97-AF65-F5344CB8AC3E}">
        <p14:creationId xmlns:p14="http://schemas.microsoft.com/office/powerpoint/2010/main" val="421291656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2E90B5-D882-CF2F-D18D-2CDF8FA51BA3}"/>
              </a:ext>
            </a:extLst>
          </p:cNvPr>
          <p:cNvSpPr txBox="1"/>
          <p:nvPr/>
        </p:nvSpPr>
        <p:spPr>
          <a:xfrm>
            <a:off x="129746" y="3632527"/>
            <a:ext cx="4371305" cy="523220"/>
          </a:xfrm>
          <a:prstGeom prst="rect">
            <a:avLst/>
          </a:prstGeom>
          <a:noFill/>
        </p:spPr>
        <p:txBody>
          <a:bodyPr wrap="square" rtlCol="0">
            <a:spAutoFit/>
          </a:bodyPr>
          <a:lstStyle/>
          <a:p>
            <a:r>
              <a:rPr lang="en-US" sz="1400" dirty="0">
                <a:solidFill>
                  <a:schemeClr val="bg1"/>
                </a:solidFill>
                <a:latin typeface="Aptos Display" panose="020B0004020202020204" pitchFamily="34" charset="0"/>
              </a:rPr>
              <a:t>Class imbalance in the dataset was addressed using the </a:t>
            </a:r>
            <a:r>
              <a:rPr lang="en-US" sz="1400" b="1" dirty="0">
                <a:solidFill>
                  <a:srgbClr val="FFC000"/>
                </a:solidFill>
                <a:latin typeface="Aptos Display" panose="020B0004020202020204" pitchFamily="34" charset="0"/>
              </a:rPr>
              <a:t>SMOTE</a:t>
            </a:r>
            <a:r>
              <a:rPr lang="en-US" sz="1400" dirty="0">
                <a:solidFill>
                  <a:schemeClr val="bg1"/>
                </a:solidFill>
                <a:latin typeface="Aptos Display" panose="020B0004020202020204" pitchFamily="34" charset="0"/>
              </a:rPr>
              <a:t> technique</a:t>
            </a:r>
            <a:endParaRPr lang="en-GB" sz="1400" dirty="0">
              <a:solidFill>
                <a:schemeClr val="bg1"/>
              </a:solidFill>
              <a:latin typeface="Aptos Display" panose="020B0004020202020204" pitchFamily="34" charset="0"/>
            </a:endParaRPr>
          </a:p>
        </p:txBody>
      </p:sp>
      <p:sp>
        <p:nvSpPr>
          <p:cNvPr id="23" name="TextBox 22">
            <a:extLst>
              <a:ext uri="{FF2B5EF4-FFF2-40B4-BE49-F238E27FC236}">
                <a16:creationId xmlns:a16="http://schemas.microsoft.com/office/drawing/2014/main" id="{AE860075-4F27-5BDF-C74E-082A60F8611E}"/>
              </a:ext>
            </a:extLst>
          </p:cNvPr>
          <p:cNvSpPr txBox="1"/>
          <p:nvPr/>
        </p:nvSpPr>
        <p:spPr>
          <a:xfrm>
            <a:off x="87072" y="1869534"/>
            <a:ext cx="4413978" cy="1169551"/>
          </a:xfrm>
          <a:prstGeom prst="rect">
            <a:avLst/>
          </a:prstGeom>
          <a:noFill/>
        </p:spPr>
        <p:txBody>
          <a:bodyPr wrap="square" rtlCol="0">
            <a:spAutoFit/>
          </a:bodyPr>
          <a:lstStyle/>
          <a:p>
            <a:r>
              <a:rPr lang="en-US" sz="1400" dirty="0">
                <a:solidFill>
                  <a:schemeClr val="bg1"/>
                </a:solidFill>
                <a:latin typeface="Aptos Display" panose="020B0004020202020204" pitchFamily="34" charset="0"/>
              </a:rPr>
              <a:t>The </a:t>
            </a:r>
            <a:r>
              <a:rPr lang="en-US" sz="1400" b="1" dirty="0">
                <a:solidFill>
                  <a:srgbClr val="FFC000"/>
                </a:solidFill>
                <a:latin typeface="Aptos Display" panose="020B0004020202020204" pitchFamily="34" charset="0"/>
              </a:rPr>
              <a:t>Score by Q-chat-10 </a:t>
            </a:r>
            <a:r>
              <a:rPr lang="en-US" sz="1400" dirty="0">
                <a:solidFill>
                  <a:schemeClr val="bg1"/>
                </a:solidFill>
                <a:latin typeface="Aptos Display" panose="020B0004020202020204" pitchFamily="34" charset="0"/>
              </a:rPr>
              <a:t>column in the dataset is a sum of the A1-A10 values. This value has a correlation of over 80% with the target value. Hence the column is dropped to avoid multicollinearity in the model, along side some other columns</a:t>
            </a:r>
            <a:endParaRPr lang="en-GB" sz="1400" dirty="0">
              <a:solidFill>
                <a:schemeClr val="bg1"/>
              </a:solidFill>
              <a:latin typeface="Aptos Display" panose="020B0004020202020204" pitchFamily="34" charset="0"/>
            </a:endParaRPr>
          </a:p>
        </p:txBody>
      </p:sp>
      <p:pic>
        <p:nvPicPr>
          <p:cNvPr id="25" name="Picture 24">
            <a:extLst>
              <a:ext uri="{FF2B5EF4-FFF2-40B4-BE49-F238E27FC236}">
                <a16:creationId xmlns:a16="http://schemas.microsoft.com/office/drawing/2014/main" id="{28CECD57-2B3C-888A-F9B9-326F0743FDC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07619" y="1460609"/>
            <a:ext cx="2390510" cy="1785254"/>
          </a:xfrm>
          <a:prstGeom prst="rect">
            <a:avLst/>
          </a:prstGeom>
        </p:spPr>
      </p:pic>
      <p:graphicFrame>
        <p:nvGraphicFramePr>
          <p:cNvPr id="28" name="Chart 27">
            <a:extLst>
              <a:ext uri="{FF2B5EF4-FFF2-40B4-BE49-F238E27FC236}">
                <a16:creationId xmlns:a16="http://schemas.microsoft.com/office/drawing/2014/main" id="{F38FC2E5-57F2-383B-0645-15C1A967ACE9}"/>
              </a:ext>
            </a:extLst>
          </p:cNvPr>
          <p:cNvGraphicFramePr/>
          <p:nvPr>
            <p:extLst>
              <p:ext uri="{D42A27DB-BD31-4B8C-83A1-F6EECF244321}">
                <p14:modId xmlns:p14="http://schemas.microsoft.com/office/powerpoint/2010/main" val="2727111873"/>
              </p:ext>
            </p:extLst>
          </p:nvPr>
        </p:nvGraphicFramePr>
        <p:xfrm>
          <a:off x="129747" y="4432747"/>
          <a:ext cx="3168419" cy="20162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a:extLst>
              <a:ext uri="{FF2B5EF4-FFF2-40B4-BE49-F238E27FC236}">
                <a16:creationId xmlns:a16="http://schemas.microsoft.com/office/drawing/2014/main" id="{6A28C337-4CC9-2D3C-D543-0A5FF2868976}"/>
              </a:ext>
            </a:extLst>
          </p:cNvPr>
          <p:cNvGraphicFramePr/>
          <p:nvPr>
            <p:extLst>
              <p:ext uri="{D42A27DB-BD31-4B8C-83A1-F6EECF244321}">
                <p14:modId xmlns:p14="http://schemas.microsoft.com/office/powerpoint/2010/main" val="4284633400"/>
              </p:ext>
            </p:extLst>
          </p:nvPr>
        </p:nvGraphicFramePr>
        <p:xfrm>
          <a:off x="3419441" y="4432747"/>
          <a:ext cx="3168419" cy="2016212"/>
        </p:xfrm>
        <a:graphic>
          <a:graphicData uri="http://schemas.openxmlformats.org/drawingml/2006/chart">
            <c:chart xmlns:c="http://schemas.openxmlformats.org/drawingml/2006/chart" xmlns:r="http://schemas.openxmlformats.org/officeDocument/2006/relationships" r:id="rId4"/>
          </a:graphicData>
        </a:graphic>
      </p:graphicFrame>
      <p:sp>
        <p:nvSpPr>
          <p:cNvPr id="30" name="TextBox 29">
            <a:extLst>
              <a:ext uri="{FF2B5EF4-FFF2-40B4-BE49-F238E27FC236}">
                <a16:creationId xmlns:a16="http://schemas.microsoft.com/office/drawing/2014/main" id="{2DF40637-8837-E261-BB7F-0D33FC62D4F3}"/>
              </a:ext>
            </a:extLst>
          </p:cNvPr>
          <p:cNvSpPr txBox="1"/>
          <p:nvPr/>
        </p:nvSpPr>
        <p:spPr>
          <a:xfrm>
            <a:off x="1099941" y="6448958"/>
            <a:ext cx="1281889" cy="276999"/>
          </a:xfrm>
          <a:prstGeom prst="rect">
            <a:avLst/>
          </a:prstGeom>
          <a:noFill/>
        </p:spPr>
        <p:txBody>
          <a:bodyPr wrap="none" rtlCol="0">
            <a:spAutoFit/>
          </a:bodyPr>
          <a:lstStyle/>
          <a:p>
            <a:r>
              <a:rPr lang="en-US" sz="1200" b="1" dirty="0">
                <a:solidFill>
                  <a:srgbClr val="FFC000"/>
                </a:solidFill>
                <a:latin typeface="Aptos Display" panose="020B0004020202020204" pitchFamily="34" charset="0"/>
              </a:rPr>
              <a:t>Before balancing</a:t>
            </a:r>
            <a:endParaRPr lang="en-GB" sz="1200" b="1" dirty="0">
              <a:solidFill>
                <a:srgbClr val="FFC000"/>
              </a:solidFill>
              <a:latin typeface="Aptos Display" panose="020B0004020202020204" pitchFamily="34" charset="0"/>
            </a:endParaRPr>
          </a:p>
        </p:txBody>
      </p:sp>
      <p:sp>
        <p:nvSpPr>
          <p:cNvPr id="31" name="TextBox 30">
            <a:extLst>
              <a:ext uri="{FF2B5EF4-FFF2-40B4-BE49-F238E27FC236}">
                <a16:creationId xmlns:a16="http://schemas.microsoft.com/office/drawing/2014/main" id="{C0EBC806-21FC-9184-5305-90A5397DEFC2}"/>
              </a:ext>
            </a:extLst>
          </p:cNvPr>
          <p:cNvSpPr txBox="1"/>
          <p:nvPr/>
        </p:nvSpPr>
        <p:spPr>
          <a:xfrm>
            <a:off x="4419420" y="6448958"/>
            <a:ext cx="1177438" cy="276999"/>
          </a:xfrm>
          <a:prstGeom prst="rect">
            <a:avLst/>
          </a:prstGeom>
          <a:noFill/>
        </p:spPr>
        <p:txBody>
          <a:bodyPr wrap="none" rtlCol="0">
            <a:spAutoFit/>
          </a:bodyPr>
          <a:lstStyle/>
          <a:p>
            <a:r>
              <a:rPr lang="en-US" sz="1200" b="1" dirty="0">
                <a:solidFill>
                  <a:srgbClr val="FFC000"/>
                </a:solidFill>
                <a:latin typeface="Aptos Display" panose="020B0004020202020204" pitchFamily="34" charset="0"/>
              </a:rPr>
              <a:t>After balancing</a:t>
            </a:r>
            <a:endParaRPr lang="en-GB" sz="1200" b="1" dirty="0">
              <a:solidFill>
                <a:srgbClr val="FFC000"/>
              </a:solidFill>
              <a:latin typeface="Aptos Display" panose="020B0004020202020204" pitchFamily="34" charset="0"/>
            </a:endParaRPr>
          </a:p>
        </p:txBody>
      </p:sp>
      <p:sp>
        <p:nvSpPr>
          <p:cNvPr id="32" name="TextBox 31">
            <a:extLst>
              <a:ext uri="{FF2B5EF4-FFF2-40B4-BE49-F238E27FC236}">
                <a16:creationId xmlns:a16="http://schemas.microsoft.com/office/drawing/2014/main" id="{84D63A28-B1F4-BA65-FC76-FF69404B01EB}"/>
              </a:ext>
            </a:extLst>
          </p:cNvPr>
          <p:cNvSpPr txBox="1"/>
          <p:nvPr/>
        </p:nvSpPr>
        <p:spPr>
          <a:xfrm>
            <a:off x="100538" y="445017"/>
            <a:ext cx="1395663" cy="830997"/>
          </a:xfrm>
          <a:prstGeom prst="rect">
            <a:avLst/>
          </a:prstGeom>
          <a:noFill/>
        </p:spPr>
        <p:txBody>
          <a:bodyPr wrap="square" rtlCol="0">
            <a:spAutoFit/>
          </a:bodyPr>
          <a:lstStyle/>
          <a:p>
            <a:r>
              <a:rPr lang="en-US" sz="2400" b="1" dirty="0">
                <a:solidFill>
                  <a:schemeClr val="accent1">
                    <a:lumMod val="60000"/>
                    <a:lumOff val="40000"/>
                  </a:schemeClr>
                </a:solidFill>
                <a:latin typeface="Aptos Display" panose="020B0004020202020204" pitchFamily="34" charset="0"/>
              </a:rPr>
              <a:t>THE MODEL</a:t>
            </a:r>
            <a:endParaRPr lang="en-GB" sz="2400" b="1" dirty="0">
              <a:solidFill>
                <a:schemeClr val="accent1">
                  <a:lumMod val="60000"/>
                  <a:lumOff val="40000"/>
                </a:schemeClr>
              </a:solidFill>
              <a:latin typeface="Aptos Display" panose="020B0004020202020204" pitchFamily="34" charset="0"/>
            </a:endParaRPr>
          </a:p>
        </p:txBody>
      </p:sp>
      <p:sp>
        <p:nvSpPr>
          <p:cNvPr id="2" name="Rectangle 1">
            <a:extLst>
              <a:ext uri="{FF2B5EF4-FFF2-40B4-BE49-F238E27FC236}">
                <a16:creationId xmlns:a16="http://schemas.microsoft.com/office/drawing/2014/main" id="{7E0753EE-47A6-9018-3AFD-60B474F0AB34}"/>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6</a:t>
            </a:r>
          </a:p>
        </p:txBody>
      </p:sp>
    </p:spTree>
    <p:extLst>
      <p:ext uri="{BB962C8B-B14F-4D97-AF65-F5344CB8AC3E}">
        <p14:creationId xmlns:p14="http://schemas.microsoft.com/office/powerpoint/2010/main" val="180032128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5E92C4-2BFE-5DF1-9599-59EE7FCF382A}"/>
              </a:ext>
            </a:extLst>
          </p:cNvPr>
          <p:cNvSpPr txBox="1"/>
          <p:nvPr/>
        </p:nvSpPr>
        <p:spPr>
          <a:xfrm>
            <a:off x="100538" y="445017"/>
            <a:ext cx="1395663" cy="830997"/>
          </a:xfrm>
          <a:prstGeom prst="rect">
            <a:avLst/>
          </a:prstGeom>
          <a:noFill/>
        </p:spPr>
        <p:txBody>
          <a:bodyPr wrap="square" rtlCol="0">
            <a:spAutoFit/>
          </a:bodyPr>
          <a:lstStyle/>
          <a:p>
            <a:r>
              <a:rPr lang="en-US" sz="2400" b="1" dirty="0">
                <a:solidFill>
                  <a:schemeClr val="accent1">
                    <a:lumMod val="60000"/>
                    <a:lumOff val="40000"/>
                  </a:schemeClr>
                </a:solidFill>
                <a:latin typeface="Aptos Display" panose="020B0004020202020204" pitchFamily="34" charset="0"/>
              </a:rPr>
              <a:t>THE MODEL</a:t>
            </a:r>
            <a:endParaRPr lang="en-GB" sz="2400" b="1" dirty="0">
              <a:solidFill>
                <a:schemeClr val="accent1">
                  <a:lumMod val="60000"/>
                  <a:lumOff val="40000"/>
                </a:schemeClr>
              </a:solidFill>
              <a:latin typeface="Aptos Display" panose="020B0004020202020204" pitchFamily="34" charset="0"/>
            </a:endParaRPr>
          </a:p>
        </p:txBody>
      </p:sp>
      <p:sp>
        <p:nvSpPr>
          <p:cNvPr id="12" name="TextBox 11">
            <a:extLst>
              <a:ext uri="{FF2B5EF4-FFF2-40B4-BE49-F238E27FC236}">
                <a16:creationId xmlns:a16="http://schemas.microsoft.com/office/drawing/2014/main" id="{583BB1CA-590B-3E17-3659-446B7B6F592F}"/>
              </a:ext>
            </a:extLst>
          </p:cNvPr>
          <p:cNvSpPr txBox="1"/>
          <p:nvPr/>
        </p:nvSpPr>
        <p:spPr>
          <a:xfrm>
            <a:off x="100538" y="2288688"/>
            <a:ext cx="6035567" cy="2246769"/>
          </a:xfrm>
          <a:prstGeom prst="rect">
            <a:avLst/>
          </a:prstGeom>
          <a:noFill/>
        </p:spPr>
        <p:txBody>
          <a:bodyPr wrap="square" rtlCol="0">
            <a:spAutoFit/>
          </a:bodyPr>
          <a:lstStyle/>
          <a:p>
            <a:r>
              <a:rPr lang="en-US" sz="1400" dirty="0">
                <a:solidFill>
                  <a:schemeClr val="bg1"/>
                </a:solidFill>
                <a:latin typeface="Aptos Display" panose="020B0004020202020204" pitchFamily="34" charset="0"/>
              </a:rPr>
              <a:t>85% of the imbalanced data was used to train the </a:t>
            </a:r>
            <a:r>
              <a:rPr lang="en-US" sz="1400" b="1" dirty="0">
                <a:solidFill>
                  <a:srgbClr val="FFC000"/>
                </a:solidFill>
                <a:latin typeface="Aptos Display" panose="020B0004020202020204" pitchFamily="34" charset="0"/>
              </a:rPr>
              <a:t>LOGISTIC REGRESSION</a:t>
            </a:r>
            <a:r>
              <a:rPr lang="en-US" sz="1400" dirty="0">
                <a:solidFill>
                  <a:schemeClr val="bg1"/>
                </a:solidFill>
                <a:latin typeface="Aptos Display" panose="020B0004020202020204" pitchFamily="34" charset="0"/>
              </a:rPr>
              <a:t>, </a:t>
            </a:r>
            <a:r>
              <a:rPr lang="en-US" sz="1400" b="1" dirty="0">
                <a:solidFill>
                  <a:srgbClr val="FFC000"/>
                </a:solidFill>
                <a:latin typeface="Aptos Display" panose="020B0004020202020204" pitchFamily="34" charset="0"/>
              </a:rPr>
              <a:t>RANDOM FOREST CLASSIFIER, XGBOOST CLASSIFIER</a:t>
            </a:r>
            <a:r>
              <a:rPr lang="en-US" sz="1400" dirty="0">
                <a:solidFill>
                  <a:srgbClr val="FFC000"/>
                </a:solidFill>
                <a:latin typeface="Aptos Display" panose="020B0004020202020204" pitchFamily="34" charset="0"/>
              </a:rPr>
              <a:t> </a:t>
            </a:r>
            <a:r>
              <a:rPr lang="en-US" sz="1400" b="1" dirty="0">
                <a:solidFill>
                  <a:schemeClr val="bg1"/>
                </a:solidFill>
                <a:latin typeface="Aptos Display" panose="020B0004020202020204" pitchFamily="34" charset="0"/>
              </a:rPr>
              <a:t> </a:t>
            </a:r>
            <a:r>
              <a:rPr lang="en-US" sz="1400" dirty="0">
                <a:solidFill>
                  <a:schemeClr val="bg1"/>
                </a:solidFill>
                <a:latin typeface="Aptos Display" panose="020B0004020202020204" pitchFamily="34" charset="0"/>
              </a:rPr>
              <a:t>and </a:t>
            </a:r>
            <a:r>
              <a:rPr lang="en-US" sz="1400" b="1" dirty="0">
                <a:solidFill>
                  <a:srgbClr val="FFC000"/>
                </a:solidFill>
                <a:latin typeface="Aptos Display" panose="020B0004020202020204" pitchFamily="34" charset="0"/>
              </a:rPr>
              <a:t>NAÏVE BAYES</a:t>
            </a:r>
            <a:r>
              <a:rPr lang="en-US" sz="1400" dirty="0">
                <a:solidFill>
                  <a:srgbClr val="FFC000"/>
                </a:solidFill>
                <a:latin typeface="Aptos Display" panose="020B0004020202020204" pitchFamily="34" charset="0"/>
              </a:rPr>
              <a:t> </a:t>
            </a:r>
            <a:r>
              <a:rPr lang="en-US" sz="1400" dirty="0">
                <a:solidFill>
                  <a:schemeClr val="bg1"/>
                </a:solidFill>
                <a:latin typeface="Aptos Display" panose="020B0004020202020204" pitchFamily="34" charset="0"/>
              </a:rPr>
              <a:t>algorithms</a:t>
            </a:r>
            <a:endParaRPr lang="en-GB" sz="1400" dirty="0">
              <a:solidFill>
                <a:schemeClr val="bg1"/>
              </a:solidFill>
              <a:latin typeface="Aptos Display" panose="020B0004020202020204" pitchFamily="34" charset="0"/>
            </a:endParaRPr>
          </a:p>
          <a:p>
            <a:endParaRPr lang="en-US" sz="1400" dirty="0">
              <a:solidFill>
                <a:schemeClr val="bg1"/>
              </a:solidFill>
              <a:latin typeface="Aptos Display" panose="020B0004020202020204" pitchFamily="34" charset="0"/>
            </a:endParaRPr>
          </a:p>
          <a:p>
            <a:endParaRPr lang="en-US" sz="1400" dirty="0">
              <a:solidFill>
                <a:schemeClr val="bg1"/>
              </a:solidFill>
              <a:latin typeface="Aptos Display" panose="020B0004020202020204" pitchFamily="34" charset="0"/>
            </a:endParaRPr>
          </a:p>
          <a:p>
            <a:r>
              <a:rPr lang="en-US" sz="1400" dirty="0">
                <a:solidFill>
                  <a:schemeClr val="bg1"/>
                </a:solidFill>
                <a:latin typeface="Aptos Display" panose="020B0004020202020204" pitchFamily="34" charset="0"/>
              </a:rPr>
              <a:t>After the implementation of the </a:t>
            </a:r>
            <a:r>
              <a:rPr lang="en-US" sz="1400" b="1" dirty="0">
                <a:solidFill>
                  <a:srgbClr val="FFC000"/>
                </a:solidFill>
                <a:latin typeface="Aptos Display" panose="020B0004020202020204" pitchFamily="34" charset="0"/>
              </a:rPr>
              <a:t>SMOTENER</a:t>
            </a:r>
            <a:r>
              <a:rPr lang="en-US" sz="1400" dirty="0">
                <a:solidFill>
                  <a:schemeClr val="bg1"/>
                </a:solidFill>
                <a:latin typeface="Aptos Display" panose="020B0004020202020204" pitchFamily="34" charset="0"/>
              </a:rPr>
              <a:t>, the models were retrained and re-evaluated</a:t>
            </a:r>
          </a:p>
          <a:p>
            <a:endParaRPr lang="en-GB" sz="1400" dirty="0">
              <a:solidFill>
                <a:schemeClr val="bg1"/>
              </a:solidFill>
              <a:latin typeface="Aptos Display" panose="020B0004020202020204" pitchFamily="34" charset="0"/>
            </a:endParaRPr>
          </a:p>
          <a:p>
            <a:r>
              <a:rPr lang="en-GB" sz="1400" dirty="0">
                <a:solidFill>
                  <a:schemeClr val="bg1"/>
                </a:solidFill>
                <a:latin typeface="Aptos Display" panose="020B0004020202020204" pitchFamily="34" charset="0"/>
              </a:rPr>
              <a:t>The metrics used to evaluate the model are the </a:t>
            </a:r>
            <a:r>
              <a:rPr lang="en-GB" sz="1400" b="1" dirty="0">
                <a:solidFill>
                  <a:srgbClr val="FFC000"/>
                </a:solidFill>
                <a:latin typeface="Aptos Display" panose="020B0004020202020204" pitchFamily="34" charset="0"/>
              </a:rPr>
              <a:t>F1_Score, Precision, Recall </a:t>
            </a:r>
            <a:r>
              <a:rPr lang="en-GB" sz="1400" b="1" dirty="0" err="1">
                <a:solidFill>
                  <a:srgbClr val="FFC000"/>
                </a:solidFill>
                <a:latin typeface="Aptos Display" panose="020B0004020202020204" pitchFamily="34" charset="0"/>
              </a:rPr>
              <a:t>nd</a:t>
            </a:r>
            <a:r>
              <a:rPr lang="en-GB" sz="1400" b="1" dirty="0">
                <a:solidFill>
                  <a:srgbClr val="FFC000"/>
                </a:solidFill>
                <a:latin typeface="Aptos Display" panose="020B0004020202020204" pitchFamily="34" charset="0"/>
              </a:rPr>
              <a:t> AUC_ROC score</a:t>
            </a:r>
          </a:p>
        </p:txBody>
      </p:sp>
      <p:sp>
        <p:nvSpPr>
          <p:cNvPr id="13" name="TextBox 12">
            <a:extLst>
              <a:ext uri="{FF2B5EF4-FFF2-40B4-BE49-F238E27FC236}">
                <a16:creationId xmlns:a16="http://schemas.microsoft.com/office/drawing/2014/main" id="{6E9AF31C-516F-9992-F791-EF46926EAAC7}"/>
              </a:ext>
            </a:extLst>
          </p:cNvPr>
          <p:cNvSpPr txBox="1"/>
          <p:nvPr/>
        </p:nvSpPr>
        <p:spPr>
          <a:xfrm>
            <a:off x="100538" y="1612338"/>
            <a:ext cx="6389162" cy="307777"/>
          </a:xfrm>
          <a:prstGeom prst="rect">
            <a:avLst/>
          </a:prstGeom>
          <a:noFill/>
        </p:spPr>
        <p:txBody>
          <a:bodyPr wrap="square" rtlCol="0">
            <a:spAutoFit/>
          </a:bodyPr>
          <a:lstStyle/>
          <a:p>
            <a:r>
              <a:rPr lang="en-US" sz="1400" dirty="0">
                <a:solidFill>
                  <a:schemeClr val="bg1"/>
                </a:solidFill>
                <a:latin typeface="Aptos Display" panose="020B0004020202020204" pitchFamily="34" charset="0"/>
              </a:rPr>
              <a:t>The dataset was split into a </a:t>
            </a:r>
            <a:r>
              <a:rPr lang="en-US" sz="1400" dirty="0">
                <a:solidFill>
                  <a:srgbClr val="FFC000"/>
                </a:solidFill>
                <a:latin typeface="Aptos Display" panose="020B0004020202020204" pitchFamily="34" charset="0"/>
              </a:rPr>
              <a:t>4:1</a:t>
            </a:r>
            <a:r>
              <a:rPr lang="en-US" sz="1400" dirty="0">
                <a:solidFill>
                  <a:schemeClr val="bg1"/>
                </a:solidFill>
                <a:latin typeface="Aptos Display" panose="020B0004020202020204" pitchFamily="34" charset="0"/>
              </a:rPr>
              <a:t> ratio for training and testing respectively.</a:t>
            </a:r>
          </a:p>
        </p:txBody>
      </p:sp>
      <p:sp>
        <p:nvSpPr>
          <p:cNvPr id="2" name="Rectangle 1">
            <a:extLst>
              <a:ext uri="{FF2B5EF4-FFF2-40B4-BE49-F238E27FC236}">
                <a16:creationId xmlns:a16="http://schemas.microsoft.com/office/drawing/2014/main" id="{6B1D2D7E-A2D3-67E7-A45F-449CCAAA90B2}"/>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7</a:t>
            </a:r>
          </a:p>
        </p:txBody>
      </p:sp>
    </p:spTree>
    <p:extLst>
      <p:ext uri="{BB962C8B-B14F-4D97-AF65-F5344CB8AC3E}">
        <p14:creationId xmlns:p14="http://schemas.microsoft.com/office/powerpoint/2010/main" val="158802857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0CEF14B-45D2-0927-B8E3-10501424C751}"/>
              </a:ext>
            </a:extLst>
          </p:cNvPr>
          <p:cNvGraphicFramePr/>
          <p:nvPr>
            <p:extLst>
              <p:ext uri="{D42A27DB-BD31-4B8C-83A1-F6EECF244321}">
                <p14:modId xmlns:p14="http://schemas.microsoft.com/office/powerpoint/2010/main" val="1821926274"/>
              </p:ext>
            </p:extLst>
          </p:nvPr>
        </p:nvGraphicFramePr>
        <p:xfrm>
          <a:off x="279083" y="1653227"/>
          <a:ext cx="6569708" cy="316794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D7C89A05-2B9D-E33C-BEC6-FE34B0E9EB6B}"/>
              </a:ext>
            </a:extLst>
          </p:cNvPr>
          <p:cNvSpPr txBox="1"/>
          <p:nvPr/>
        </p:nvSpPr>
        <p:spPr>
          <a:xfrm>
            <a:off x="221749" y="1227659"/>
            <a:ext cx="4639904" cy="307777"/>
          </a:xfrm>
          <a:prstGeom prst="rect">
            <a:avLst/>
          </a:prstGeom>
          <a:noFill/>
        </p:spPr>
        <p:txBody>
          <a:bodyPr wrap="square" rtlCol="0">
            <a:spAutoFit/>
          </a:bodyPr>
          <a:lstStyle/>
          <a:p>
            <a:r>
              <a:rPr lang="en-US" sz="1400" dirty="0">
                <a:solidFill>
                  <a:schemeClr val="bg1"/>
                </a:solidFill>
                <a:latin typeface="Aptos Display" panose="020B0004020202020204" pitchFamily="34" charset="0"/>
              </a:rPr>
              <a:t>The evaluation report of the models are visualized below</a:t>
            </a:r>
          </a:p>
        </p:txBody>
      </p:sp>
      <p:sp>
        <p:nvSpPr>
          <p:cNvPr id="7" name="TextBox 6">
            <a:extLst>
              <a:ext uri="{FF2B5EF4-FFF2-40B4-BE49-F238E27FC236}">
                <a16:creationId xmlns:a16="http://schemas.microsoft.com/office/drawing/2014/main" id="{9361CA05-D482-48E0-7947-5FEF12AFE148}"/>
              </a:ext>
            </a:extLst>
          </p:cNvPr>
          <p:cNvSpPr txBox="1"/>
          <p:nvPr/>
        </p:nvSpPr>
        <p:spPr>
          <a:xfrm>
            <a:off x="279084" y="5290323"/>
            <a:ext cx="6243221" cy="954107"/>
          </a:xfrm>
          <a:prstGeom prst="rect">
            <a:avLst/>
          </a:prstGeom>
          <a:noFill/>
        </p:spPr>
        <p:txBody>
          <a:bodyPr wrap="square" rtlCol="0">
            <a:spAutoFit/>
          </a:bodyPr>
          <a:lstStyle/>
          <a:p>
            <a:pPr marL="285768" indent="-285768">
              <a:buFont typeface="Arial" panose="020B0604020202020204" pitchFamily="34" charset="0"/>
              <a:buChar char="•"/>
            </a:pPr>
            <a:r>
              <a:rPr lang="en-US" sz="1400" dirty="0">
                <a:solidFill>
                  <a:schemeClr val="bg1"/>
                </a:solidFill>
                <a:latin typeface="Aptos Display" panose="020B0004020202020204" pitchFamily="34" charset="0"/>
              </a:rPr>
              <a:t>The logistic regression model performed the least in terms of F1, Precision and AUC score</a:t>
            </a:r>
          </a:p>
          <a:p>
            <a:pPr marL="285768" indent="-285768">
              <a:buFont typeface="Arial" panose="020B0604020202020204" pitchFamily="34" charset="0"/>
              <a:buChar char="•"/>
            </a:pPr>
            <a:r>
              <a:rPr lang="en-US" sz="1400" dirty="0">
                <a:solidFill>
                  <a:schemeClr val="bg1"/>
                </a:solidFill>
                <a:latin typeface="Aptos Display" panose="020B0004020202020204" pitchFamily="34" charset="0"/>
              </a:rPr>
              <a:t>On an average, the Naive Bayes classifier performed better than the other models </a:t>
            </a:r>
          </a:p>
        </p:txBody>
      </p:sp>
      <p:sp>
        <p:nvSpPr>
          <p:cNvPr id="4" name="TextBox 3">
            <a:extLst>
              <a:ext uri="{FF2B5EF4-FFF2-40B4-BE49-F238E27FC236}">
                <a16:creationId xmlns:a16="http://schemas.microsoft.com/office/drawing/2014/main" id="{06EAE07D-2A45-719C-A292-042A4CD1250E}"/>
              </a:ext>
            </a:extLst>
          </p:cNvPr>
          <p:cNvSpPr txBox="1"/>
          <p:nvPr/>
        </p:nvSpPr>
        <p:spPr>
          <a:xfrm>
            <a:off x="100538" y="445017"/>
            <a:ext cx="2680762" cy="523220"/>
          </a:xfrm>
          <a:prstGeom prst="rect">
            <a:avLst/>
          </a:prstGeom>
          <a:noFill/>
        </p:spPr>
        <p:txBody>
          <a:bodyPr wrap="square" rtlCol="0">
            <a:spAutoFit/>
          </a:bodyPr>
          <a:lstStyle/>
          <a:p>
            <a:r>
              <a:rPr lang="en-US" sz="2800" b="1" dirty="0">
                <a:solidFill>
                  <a:schemeClr val="accent1">
                    <a:lumMod val="60000"/>
                    <a:lumOff val="40000"/>
                  </a:schemeClr>
                </a:solidFill>
                <a:latin typeface="Aptos Display" panose="020B0004020202020204" pitchFamily="34" charset="0"/>
              </a:rPr>
              <a:t>EVALUATION</a:t>
            </a:r>
            <a:endParaRPr lang="en-GB" sz="2800" b="1" dirty="0">
              <a:solidFill>
                <a:schemeClr val="accent1">
                  <a:lumMod val="60000"/>
                  <a:lumOff val="40000"/>
                </a:schemeClr>
              </a:solidFill>
              <a:latin typeface="Aptos Display" panose="020B0004020202020204" pitchFamily="34" charset="0"/>
            </a:endParaRPr>
          </a:p>
        </p:txBody>
      </p:sp>
      <p:sp>
        <p:nvSpPr>
          <p:cNvPr id="8" name="Rectangle 7">
            <a:extLst>
              <a:ext uri="{FF2B5EF4-FFF2-40B4-BE49-F238E27FC236}">
                <a16:creationId xmlns:a16="http://schemas.microsoft.com/office/drawing/2014/main" id="{9FD89651-9EE5-4719-6269-1F82FE1C07E6}"/>
              </a:ext>
            </a:extLst>
          </p:cNvPr>
          <p:cNvSpPr/>
          <p:nvPr/>
        </p:nvSpPr>
        <p:spPr>
          <a:xfrm>
            <a:off x="6127750" y="0"/>
            <a:ext cx="419100" cy="635000"/>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accent1"/>
              </a:solidFill>
              <a:latin typeface="Aptos Display" panose="020B0004020202020204" pitchFamily="34" charset="0"/>
            </a:endParaRPr>
          </a:p>
          <a:p>
            <a:pPr algn="ctr"/>
            <a:r>
              <a:rPr lang="en-GB" sz="2000" b="1" dirty="0">
                <a:solidFill>
                  <a:schemeClr val="accent1"/>
                </a:solidFill>
                <a:latin typeface="Aptos Display" panose="020B0004020202020204" pitchFamily="34" charset="0"/>
              </a:rPr>
              <a:t>8</a:t>
            </a:r>
          </a:p>
        </p:txBody>
      </p:sp>
    </p:spTree>
    <p:extLst>
      <p:ext uri="{BB962C8B-B14F-4D97-AF65-F5344CB8AC3E}">
        <p14:creationId xmlns:p14="http://schemas.microsoft.com/office/powerpoint/2010/main" val="3147082445"/>
      </p:ext>
    </p:extLst>
  </p:cSld>
  <p:clrMapOvr>
    <a:masterClrMapping/>
  </p:clrMapOvr>
  <p:transition spd="slow">
    <p:push/>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3531</TotalTime>
  <Words>1138</Words>
  <Application>Microsoft Office PowerPoint</Application>
  <PresentationFormat>Custom</PresentationFormat>
  <Paragraphs>114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Aptos Display</vt:lpstr>
      <vt:lpstr>Arial</vt:lpstr>
      <vt:lpstr>Calibri</vt:lpstr>
      <vt:lpstr>Calibri Light</vt:lpstr>
      <vt:lpstr>Segoe Script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chibuike onuba</dc:creator>
  <cp:lastModifiedBy>chibuike onuba</cp:lastModifiedBy>
  <cp:revision>11</cp:revision>
  <dcterms:created xsi:type="dcterms:W3CDTF">2024-01-21T06:59:17Z</dcterms:created>
  <dcterms:modified xsi:type="dcterms:W3CDTF">2024-02-06T11:27:53Z</dcterms:modified>
</cp:coreProperties>
</file>