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9" r:id="rId4"/>
    <p:sldId id="270" r:id="rId5"/>
    <p:sldId id="258" r:id="rId6"/>
    <p:sldId id="265" r:id="rId7"/>
    <p:sldId id="266" r:id="rId8"/>
    <p:sldId id="260" r:id="rId9"/>
  </p:sldIdLst>
  <p:sldSz cx="7127875" cy="7740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D335"/>
    <a:srgbClr val="FB1D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1176"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4591" y="1266817"/>
            <a:ext cx="6058694" cy="2694893"/>
          </a:xfrm>
        </p:spPr>
        <p:txBody>
          <a:bodyPr anchor="b"/>
          <a:lstStyle>
            <a:lvl1pPr algn="ctr">
              <a:defRPr sz="4677"/>
            </a:lvl1pPr>
          </a:lstStyle>
          <a:p>
            <a:r>
              <a:rPr lang="en-US"/>
              <a:t>Click to edit Master title style</a:t>
            </a:r>
            <a:endParaRPr lang="en-US" dirty="0"/>
          </a:p>
        </p:txBody>
      </p:sp>
      <p:sp>
        <p:nvSpPr>
          <p:cNvPr id="3" name="Subtitle 2"/>
          <p:cNvSpPr>
            <a:spLocks noGrp="1"/>
          </p:cNvSpPr>
          <p:nvPr>
            <p:ph type="subTitle" idx="1"/>
          </p:nvPr>
        </p:nvSpPr>
        <p:spPr>
          <a:xfrm>
            <a:off x="890985" y="4065635"/>
            <a:ext cx="5345906" cy="1868865"/>
          </a:xfrm>
        </p:spPr>
        <p:txBody>
          <a:bodyPr/>
          <a:lstStyle>
            <a:lvl1pPr marL="0" indent="0" algn="ctr">
              <a:buNone/>
              <a:defRPr sz="1871"/>
            </a:lvl1pPr>
            <a:lvl2pPr marL="356410" indent="0" algn="ctr">
              <a:buNone/>
              <a:defRPr sz="1559"/>
            </a:lvl2pPr>
            <a:lvl3pPr marL="712821" indent="0" algn="ctr">
              <a:buNone/>
              <a:defRPr sz="1403"/>
            </a:lvl3pPr>
            <a:lvl4pPr marL="1069231" indent="0" algn="ctr">
              <a:buNone/>
              <a:defRPr sz="1247"/>
            </a:lvl4pPr>
            <a:lvl5pPr marL="1425642" indent="0" algn="ctr">
              <a:buNone/>
              <a:defRPr sz="1247"/>
            </a:lvl5pPr>
            <a:lvl6pPr marL="1782052" indent="0" algn="ctr">
              <a:buNone/>
              <a:defRPr sz="1247"/>
            </a:lvl6pPr>
            <a:lvl7pPr marL="2138462" indent="0" algn="ctr">
              <a:buNone/>
              <a:defRPr sz="1247"/>
            </a:lvl7pPr>
            <a:lvl8pPr marL="2494873" indent="0" algn="ctr">
              <a:buNone/>
              <a:defRPr sz="1247"/>
            </a:lvl8pPr>
            <a:lvl9pPr marL="2851283" indent="0" algn="ctr">
              <a:buNone/>
              <a:defRPr sz="124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D7CA89-035C-461F-A28A-036EEABBFB41}" type="datetimeFigureOut">
              <a:rPr lang="en-GB" smtClean="0"/>
              <a:t>11/03/2024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26448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7CA89-035C-461F-A28A-036EEABBFB41}" type="datetimeFigureOut">
              <a:rPr lang="en-GB" smtClean="0"/>
              <a:t>11/03/2024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340659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00886" y="412120"/>
            <a:ext cx="1536948" cy="65598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90042" y="412120"/>
            <a:ext cx="4521746" cy="6559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7CA89-035C-461F-A28A-036EEABBFB41}" type="datetimeFigureOut">
              <a:rPr lang="en-GB" smtClean="0"/>
              <a:t>11/03/2024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578387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7CA89-035C-461F-A28A-036EEABBFB41}" type="datetimeFigureOut">
              <a:rPr lang="en-GB" smtClean="0"/>
              <a:t>11/03/2024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389641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6329" y="1929791"/>
            <a:ext cx="6147792" cy="3219895"/>
          </a:xfrm>
        </p:spPr>
        <p:txBody>
          <a:bodyPr anchor="b"/>
          <a:lstStyle>
            <a:lvl1pPr>
              <a:defRPr sz="4677"/>
            </a:lvl1pPr>
          </a:lstStyle>
          <a:p>
            <a:r>
              <a:rPr lang="en-US"/>
              <a:t>Click to edit Master title style</a:t>
            </a:r>
            <a:endParaRPr lang="en-US" dirty="0"/>
          </a:p>
        </p:txBody>
      </p:sp>
      <p:sp>
        <p:nvSpPr>
          <p:cNvPr id="3" name="Text Placeholder 2"/>
          <p:cNvSpPr>
            <a:spLocks noGrp="1"/>
          </p:cNvSpPr>
          <p:nvPr>
            <p:ph type="body" idx="1"/>
          </p:nvPr>
        </p:nvSpPr>
        <p:spPr>
          <a:xfrm>
            <a:off x="486329" y="5180147"/>
            <a:ext cx="6147792" cy="1693267"/>
          </a:xfrm>
        </p:spPr>
        <p:txBody>
          <a:bodyPr/>
          <a:lstStyle>
            <a:lvl1pPr marL="0" indent="0">
              <a:buNone/>
              <a:defRPr sz="1871">
                <a:solidFill>
                  <a:schemeClr val="tx1"/>
                </a:solidFill>
              </a:defRPr>
            </a:lvl1pPr>
            <a:lvl2pPr marL="356410" indent="0">
              <a:buNone/>
              <a:defRPr sz="1559">
                <a:solidFill>
                  <a:schemeClr val="tx1">
                    <a:tint val="75000"/>
                  </a:schemeClr>
                </a:solidFill>
              </a:defRPr>
            </a:lvl2pPr>
            <a:lvl3pPr marL="712821" indent="0">
              <a:buNone/>
              <a:defRPr sz="1403">
                <a:solidFill>
                  <a:schemeClr val="tx1">
                    <a:tint val="75000"/>
                  </a:schemeClr>
                </a:solidFill>
              </a:defRPr>
            </a:lvl3pPr>
            <a:lvl4pPr marL="1069231" indent="0">
              <a:buNone/>
              <a:defRPr sz="1247">
                <a:solidFill>
                  <a:schemeClr val="tx1">
                    <a:tint val="75000"/>
                  </a:schemeClr>
                </a:solidFill>
              </a:defRPr>
            </a:lvl4pPr>
            <a:lvl5pPr marL="1425642" indent="0">
              <a:buNone/>
              <a:defRPr sz="1247">
                <a:solidFill>
                  <a:schemeClr val="tx1">
                    <a:tint val="75000"/>
                  </a:schemeClr>
                </a:solidFill>
              </a:defRPr>
            </a:lvl5pPr>
            <a:lvl6pPr marL="1782052" indent="0">
              <a:buNone/>
              <a:defRPr sz="1247">
                <a:solidFill>
                  <a:schemeClr val="tx1">
                    <a:tint val="75000"/>
                  </a:schemeClr>
                </a:solidFill>
              </a:defRPr>
            </a:lvl6pPr>
            <a:lvl7pPr marL="2138462" indent="0">
              <a:buNone/>
              <a:defRPr sz="1247">
                <a:solidFill>
                  <a:schemeClr val="tx1">
                    <a:tint val="75000"/>
                  </a:schemeClr>
                </a:solidFill>
              </a:defRPr>
            </a:lvl7pPr>
            <a:lvl8pPr marL="2494873" indent="0">
              <a:buNone/>
              <a:defRPr sz="1247">
                <a:solidFill>
                  <a:schemeClr val="tx1">
                    <a:tint val="75000"/>
                  </a:schemeClr>
                </a:solidFill>
              </a:defRPr>
            </a:lvl8pPr>
            <a:lvl9pPr marL="2851283" indent="0">
              <a:buNone/>
              <a:defRPr sz="124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7CA89-035C-461F-A28A-036EEABBFB41}" type="datetimeFigureOut">
              <a:rPr lang="en-GB" smtClean="0"/>
              <a:t>11/03/2024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202664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0041" y="2060592"/>
            <a:ext cx="3029347" cy="4911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08487" y="2060592"/>
            <a:ext cx="3029347" cy="4911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D7CA89-035C-461F-A28A-036EEABBFB41}" type="datetimeFigureOut">
              <a:rPr lang="en-GB" smtClean="0"/>
              <a:t>11/03/2024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2463768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0970" y="412120"/>
            <a:ext cx="6147792" cy="14961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490971" y="1897537"/>
            <a:ext cx="3015425" cy="929953"/>
          </a:xfrm>
        </p:spPr>
        <p:txBody>
          <a:bodyPr anchor="b"/>
          <a:lstStyle>
            <a:lvl1pPr marL="0" indent="0">
              <a:buNone/>
              <a:defRPr sz="1871" b="1"/>
            </a:lvl1pPr>
            <a:lvl2pPr marL="356410" indent="0">
              <a:buNone/>
              <a:defRPr sz="1559" b="1"/>
            </a:lvl2pPr>
            <a:lvl3pPr marL="712821" indent="0">
              <a:buNone/>
              <a:defRPr sz="1403" b="1"/>
            </a:lvl3pPr>
            <a:lvl4pPr marL="1069231" indent="0">
              <a:buNone/>
              <a:defRPr sz="1247" b="1"/>
            </a:lvl4pPr>
            <a:lvl5pPr marL="1425642" indent="0">
              <a:buNone/>
              <a:defRPr sz="1247" b="1"/>
            </a:lvl5pPr>
            <a:lvl6pPr marL="1782052" indent="0">
              <a:buNone/>
              <a:defRPr sz="1247" b="1"/>
            </a:lvl6pPr>
            <a:lvl7pPr marL="2138462" indent="0">
              <a:buNone/>
              <a:defRPr sz="1247" b="1"/>
            </a:lvl7pPr>
            <a:lvl8pPr marL="2494873" indent="0">
              <a:buNone/>
              <a:defRPr sz="1247" b="1"/>
            </a:lvl8pPr>
            <a:lvl9pPr marL="2851283" indent="0">
              <a:buNone/>
              <a:defRPr sz="1247" b="1"/>
            </a:lvl9pPr>
          </a:lstStyle>
          <a:p>
            <a:pPr lvl="0"/>
            <a:r>
              <a:rPr lang="en-US"/>
              <a:t>Click to edit Master text styles</a:t>
            </a:r>
          </a:p>
        </p:txBody>
      </p:sp>
      <p:sp>
        <p:nvSpPr>
          <p:cNvPr id="4" name="Content Placeholder 3"/>
          <p:cNvSpPr>
            <a:spLocks noGrp="1"/>
          </p:cNvSpPr>
          <p:nvPr>
            <p:ph sz="half" idx="2"/>
          </p:nvPr>
        </p:nvSpPr>
        <p:spPr>
          <a:xfrm>
            <a:off x="490971" y="2827487"/>
            <a:ext cx="3015425" cy="4158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08488" y="1897537"/>
            <a:ext cx="3030275" cy="929953"/>
          </a:xfrm>
        </p:spPr>
        <p:txBody>
          <a:bodyPr anchor="b"/>
          <a:lstStyle>
            <a:lvl1pPr marL="0" indent="0">
              <a:buNone/>
              <a:defRPr sz="1871" b="1"/>
            </a:lvl1pPr>
            <a:lvl2pPr marL="356410" indent="0">
              <a:buNone/>
              <a:defRPr sz="1559" b="1"/>
            </a:lvl2pPr>
            <a:lvl3pPr marL="712821" indent="0">
              <a:buNone/>
              <a:defRPr sz="1403" b="1"/>
            </a:lvl3pPr>
            <a:lvl4pPr marL="1069231" indent="0">
              <a:buNone/>
              <a:defRPr sz="1247" b="1"/>
            </a:lvl4pPr>
            <a:lvl5pPr marL="1425642" indent="0">
              <a:buNone/>
              <a:defRPr sz="1247" b="1"/>
            </a:lvl5pPr>
            <a:lvl6pPr marL="1782052" indent="0">
              <a:buNone/>
              <a:defRPr sz="1247" b="1"/>
            </a:lvl6pPr>
            <a:lvl7pPr marL="2138462" indent="0">
              <a:buNone/>
              <a:defRPr sz="1247" b="1"/>
            </a:lvl7pPr>
            <a:lvl8pPr marL="2494873" indent="0">
              <a:buNone/>
              <a:defRPr sz="1247" b="1"/>
            </a:lvl8pPr>
            <a:lvl9pPr marL="2851283" indent="0">
              <a:buNone/>
              <a:defRPr sz="1247" b="1"/>
            </a:lvl9pPr>
          </a:lstStyle>
          <a:p>
            <a:pPr lvl="0"/>
            <a:r>
              <a:rPr lang="en-US"/>
              <a:t>Click to edit Master text styles</a:t>
            </a:r>
          </a:p>
        </p:txBody>
      </p:sp>
      <p:sp>
        <p:nvSpPr>
          <p:cNvPr id="6" name="Content Placeholder 5"/>
          <p:cNvSpPr>
            <a:spLocks noGrp="1"/>
          </p:cNvSpPr>
          <p:nvPr>
            <p:ph sz="quarter" idx="4"/>
          </p:nvPr>
        </p:nvSpPr>
        <p:spPr>
          <a:xfrm>
            <a:off x="3608488" y="2827487"/>
            <a:ext cx="3030275" cy="4158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D7CA89-035C-461F-A28A-036EEABBFB41}" type="datetimeFigureOut">
              <a:rPr lang="en-GB" smtClean="0"/>
              <a:t>11/03/2024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106903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D7CA89-035C-461F-A28A-036EEABBFB41}" type="datetimeFigureOut">
              <a:rPr lang="en-GB" smtClean="0"/>
              <a:t>11/03/2024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3599996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7CA89-035C-461F-A28A-036EEABBFB41}" type="datetimeFigureOut">
              <a:rPr lang="en-GB" smtClean="0"/>
              <a:t>11/03/2024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23783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0971" y="516043"/>
            <a:ext cx="2298925" cy="1806152"/>
          </a:xfrm>
        </p:spPr>
        <p:txBody>
          <a:bodyPr anchor="b"/>
          <a:lstStyle>
            <a:lvl1pPr>
              <a:defRPr sz="2494"/>
            </a:lvl1pPr>
          </a:lstStyle>
          <a:p>
            <a:r>
              <a:rPr lang="en-US"/>
              <a:t>Click to edit Master title style</a:t>
            </a:r>
            <a:endParaRPr lang="en-US" dirty="0"/>
          </a:p>
        </p:txBody>
      </p:sp>
      <p:sp>
        <p:nvSpPr>
          <p:cNvPr id="3" name="Content Placeholder 2"/>
          <p:cNvSpPr>
            <a:spLocks noGrp="1"/>
          </p:cNvSpPr>
          <p:nvPr>
            <p:ph idx="1"/>
          </p:nvPr>
        </p:nvSpPr>
        <p:spPr>
          <a:xfrm>
            <a:off x="3030276" y="1114514"/>
            <a:ext cx="3608487" cy="5500879"/>
          </a:xfrm>
        </p:spPr>
        <p:txBody>
          <a:bodyPr/>
          <a:lstStyle>
            <a:lvl1pPr>
              <a:defRPr sz="2494"/>
            </a:lvl1pPr>
            <a:lvl2pPr>
              <a:defRPr sz="2183"/>
            </a:lvl2pPr>
            <a:lvl3pPr>
              <a:defRPr sz="1871"/>
            </a:lvl3pPr>
            <a:lvl4pPr>
              <a:defRPr sz="1559"/>
            </a:lvl4pPr>
            <a:lvl5pPr>
              <a:defRPr sz="1559"/>
            </a:lvl5pPr>
            <a:lvl6pPr>
              <a:defRPr sz="1559"/>
            </a:lvl6pPr>
            <a:lvl7pPr>
              <a:defRPr sz="1559"/>
            </a:lvl7pPr>
            <a:lvl8pPr>
              <a:defRPr sz="1559"/>
            </a:lvl8pPr>
            <a:lvl9pPr>
              <a:defRPr sz="155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0971" y="2322197"/>
            <a:ext cx="2298925" cy="4302153"/>
          </a:xfrm>
        </p:spPr>
        <p:txBody>
          <a:bodyPr/>
          <a:lstStyle>
            <a:lvl1pPr marL="0" indent="0">
              <a:buNone/>
              <a:defRPr sz="1247"/>
            </a:lvl1pPr>
            <a:lvl2pPr marL="356410" indent="0">
              <a:buNone/>
              <a:defRPr sz="1091"/>
            </a:lvl2pPr>
            <a:lvl3pPr marL="712821" indent="0">
              <a:buNone/>
              <a:defRPr sz="935"/>
            </a:lvl3pPr>
            <a:lvl4pPr marL="1069231" indent="0">
              <a:buNone/>
              <a:defRPr sz="780"/>
            </a:lvl4pPr>
            <a:lvl5pPr marL="1425642" indent="0">
              <a:buNone/>
              <a:defRPr sz="780"/>
            </a:lvl5pPr>
            <a:lvl6pPr marL="1782052" indent="0">
              <a:buNone/>
              <a:defRPr sz="780"/>
            </a:lvl6pPr>
            <a:lvl7pPr marL="2138462" indent="0">
              <a:buNone/>
              <a:defRPr sz="780"/>
            </a:lvl7pPr>
            <a:lvl8pPr marL="2494873" indent="0">
              <a:buNone/>
              <a:defRPr sz="780"/>
            </a:lvl8pPr>
            <a:lvl9pPr marL="2851283" indent="0">
              <a:buNone/>
              <a:defRPr sz="780"/>
            </a:lvl9pPr>
          </a:lstStyle>
          <a:p>
            <a:pPr lvl="0"/>
            <a:r>
              <a:rPr lang="en-US"/>
              <a:t>Click to edit Master text styles</a:t>
            </a:r>
          </a:p>
        </p:txBody>
      </p:sp>
      <p:sp>
        <p:nvSpPr>
          <p:cNvPr id="5" name="Date Placeholder 4"/>
          <p:cNvSpPr>
            <a:spLocks noGrp="1"/>
          </p:cNvSpPr>
          <p:nvPr>
            <p:ph type="dt" sz="half" idx="10"/>
          </p:nvPr>
        </p:nvSpPr>
        <p:spPr/>
        <p:txBody>
          <a:bodyPr/>
          <a:lstStyle/>
          <a:p>
            <a:fld id="{66D7CA89-035C-461F-A28A-036EEABBFB41}" type="datetimeFigureOut">
              <a:rPr lang="en-GB" smtClean="0"/>
              <a:t>11/03/2024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149887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0971" y="516043"/>
            <a:ext cx="2298925" cy="1806152"/>
          </a:xfrm>
        </p:spPr>
        <p:txBody>
          <a:bodyPr anchor="b"/>
          <a:lstStyle>
            <a:lvl1pPr>
              <a:defRPr sz="2494"/>
            </a:lvl1pPr>
          </a:lstStyle>
          <a:p>
            <a:r>
              <a:rPr lang="en-US"/>
              <a:t>Click to edit Master title style</a:t>
            </a:r>
            <a:endParaRPr lang="en-US" dirty="0"/>
          </a:p>
        </p:txBody>
      </p:sp>
      <p:sp>
        <p:nvSpPr>
          <p:cNvPr id="3" name="Picture Placeholder 2"/>
          <p:cNvSpPr>
            <a:spLocks noGrp="1" noChangeAspect="1"/>
          </p:cNvSpPr>
          <p:nvPr>
            <p:ph type="pic" idx="1"/>
          </p:nvPr>
        </p:nvSpPr>
        <p:spPr>
          <a:xfrm>
            <a:off x="3030276" y="1114514"/>
            <a:ext cx="3608487" cy="5500879"/>
          </a:xfrm>
        </p:spPr>
        <p:txBody>
          <a:bodyPr anchor="t"/>
          <a:lstStyle>
            <a:lvl1pPr marL="0" indent="0">
              <a:buNone/>
              <a:defRPr sz="2494"/>
            </a:lvl1pPr>
            <a:lvl2pPr marL="356410" indent="0">
              <a:buNone/>
              <a:defRPr sz="2183"/>
            </a:lvl2pPr>
            <a:lvl3pPr marL="712821" indent="0">
              <a:buNone/>
              <a:defRPr sz="1871"/>
            </a:lvl3pPr>
            <a:lvl4pPr marL="1069231" indent="0">
              <a:buNone/>
              <a:defRPr sz="1559"/>
            </a:lvl4pPr>
            <a:lvl5pPr marL="1425642" indent="0">
              <a:buNone/>
              <a:defRPr sz="1559"/>
            </a:lvl5pPr>
            <a:lvl6pPr marL="1782052" indent="0">
              <a:buNone/>
              <a:defRPr sz="1559"/>
            </a:lvl6pPr>
            <a:lvl7pPr marL="2138462" indent="0">
              <a:buNone/>
              <a:defRPr sz="1559"/>
            </a:lvl7pPr>
            <a:lvl8pPr marL="2494873" indent="0">
              <a:buNone/>
              <a:defRPr sz="1559"/>
            </a:lvl8pPr>
            <a:lvl9pPr marL="2851283" indent="0">
              <a:buNone/>
              <a:defRPr sz="1559"/>
            </a:lvl9pPr>
          </a:lstStyle>
          <a:p>
            <a:r>
              <a:rPr lang="en-US"/>
              <a:t>Click icon to add picture</a:t>
            </a:r>
            <a:endParaRPr lang="en-US" dirty="0"/>
          </a:p>
        </p:txBody>
      </p:sp>
      <p:sp>
        <p:nvSpPr>
          <p:cNvPr id="4" name="Text Placeholder 3"/>
          <p:cNvSpPr>
            <a:spLocks noGrp="1"/>
          </p:cNvSpPr>
          <p:nvPr>
            <p:ph type="body" sz="half" idx="2"/>
          </p:nvPr>
        </p:nvSpPr>
        <p:spPr>
          <a:xfrm>
            <a:off x="490971" y="2322197"/>
            <a:ext cx="2298925" cy="4302153"/>
          </a:xfrm>
        </p:spPr>
        <p:txBody>
          <a:bodyPr/>
          <a:lstStyle>
            <a:lvl1pPr marL="0" indent="0">
              <a:buNone/>
              <a:defRPr sz="1247"/>
            </a:lvl1pPr>
            <a:lvl2pPr marL="356410" indent="0">
              <a:buNone/>
              <a:defRPr sz="1091"/>
            </a:lvl2pPr>
            <a:lvl3pPr marL="712821" indent="0">
              <a:buNone/>
              <a:defRPr sz="935"/>
            </a:lvl3pPr>
            <a:lvl4pPr marL="1069231" indent="0">
              <a:buNone/>
              <a:defRPr sz="780"/>
            </a:lvl4pPr>
            <a:lvl5pPr marL="1425642" indent="0">
              <a:buNone/>
              <a:defRPr sz="780"/>
            </a:lvl5pPr>
            <a:lvl6pPr marL="1782052" indent="0">
              <a:buNone/>
              <a:defRPr sz="780"/>
            </a:lvl6pPr>
            <a:lvl7pPr marL="2138462" indent="0">
              <a:buNone/>
              <a:defRPr sz="780"/>
            </a:lvl7pPr>
            <a:lvl8pPr marL="2494873" indent="0">
              <a:buNone/>
              <a:defRPr sz="780"/>
            </a:lvl8pPr>
            <a:lvl9pPr marL="2851283" indent="0">
              <a:buNone/>
              <a:defRPr sz="780"/>
            </a:lvl9pPr>
          </a:lstStyle>
          <a:p>
            <a:pPr lvl="0"/>
            <a:r>
              <a:rPr lang="en-US"/>
              <a:t>Click to edit Master text styles</a:t>
            </a:r>
          </a:p>
        </p:txBody>
      </p:sp>
      <p:sp>
        <p:nvSpPr>
          <p:cNvPr id="5" name="Date Placeholder 4"/>
          <p:cNvSpPr>
            <a:spLocks noGrp="1"/>
          </p:cNvSpPr>
          <p:nvPr>
            <p:ph type="dt" sz="half" idx="10"/>
          </p:nvPr>
        </p:nvSpPr>
        <p:spPr/>
        <p:txBody>
          <a:bodyPr/>
          <a:lstStyle/>
          <a:p>
            <a:fld id="{66D7CA89-035C-461F-A28A-036EEABBFB41}" type="datetimeFigureOut">
              <a:rPr lang="en-GB" smtClean="0"/>
              <a:t>11/03/2024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167444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9000" r="-5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0042" y="412120"/>
            <a:ext cx="6147792" cy="149616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0042" y="2060592"/>
            <a:ext cx="6147792" cy="49113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90041" y="7174437"/>
            <a:ext cx="1603772" cy="412118"/>
          </a:xfrm>
          <a:prstGeom prst="rect">
            <a:avLst/>
          </a:prstGeom>
        </p:spPr>
        <p:txBody>
          <a:bodyPr vert="horz" lIns="91440" tIns="45720" rIns="91440" bIns="45720" rtlCol="0" anchor="ctr"/>
          <a:lstStyle>
            <a:lvl1pPr algn="l">
              <a:defRPr sz="935">
                <a:solidFill>
                  <a:schemeClr val="tx1">
                    <a:tint val="75000"/>
                  </a:schemeClr>
                </a:solidFill>
              </a:defRPr>
            </a:lvl1pPr>
          </a:lstStyle>
          <a:p>
            <a:fld id="{66D7CA89-035C-461F-A28A-036EEABBFB41}" type="datetimeFigureOut">
              <a:rPr lang="en-GB" smtClean="0"/>
              <a:t>11/03/2024</a:t>
            </a:fld>
            <a:endParaRPr lang="en-GB"/>
          </a:p>
        </p:txBody>
      </p:sp>
      <p:sp>
        <p:nvSpPr>
          <p:cNvPr id="5" name="Footer Placeholder 4"/>
          <p:cNvSpPr>
            <a:spLocks noGrp="1"/>
          </p:cNvSpPr>
          <p:nvPr>
            <p:ph type="ftr" sz="quarter" idx="3"/>
          </p:nvPr>
        </p:nvSpPr>
        <p:spPr>
          <a:xfrm>
            <a:off x="2361109" y="7174437"/>
            <a:ext cx="2405658" cy="412118"/>
          </a:xfrm>
          <a:prstGeom prst="rect">
            <a:avLst/>
          </a:prstGeom>
        </p:spPr>
        <p:txBody>
          <a:bodyPr vert="horz" lIns="91440" tIns="45720" rIns="91440" bIns="45720" rtlCol="0" anchor="ctr"/>
          <a:lstStyle>
            <a:lvl1pPr algn="ctr">
              <a:defRPr sz="935">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034062" y="7174437"/>
            <a:ext cx="1603772" cy="412118"/>
          </a:xfrm>
          <a:prstGeom prst="rect">
            <a:avLst/>
          </a:prstGeom>
        </p:spPr>
        <p:txBody>
          <a:bodyPr vert="horz" lIns="91440" tIns="45720" rIns="91440" bIns="45720" rtlCol="0" anchor="ctr"/>
          <a:lstStyle>
            <a:lvl1pPr algn="r">
              <a:defRPr sz="935">
                <a:solidFill>
                  <a:schemeClr val="tx1">
                    <a:tint val="75000"/>
                  </a:schemeClr>
                </a:solidFill>
              </a:defRPr>
            </a:lvl1pPr>
          </a:lstStyle>
          <a:p>
            <a:fld id="{88A9386E-F12D-45BF-9AEF-1343C59EF274}" type="slidenum">
              <a:rPr lang="en-GB" smtClean="0"/>
              <a:t>‹#›</a:t>
            </a:fld>
            <a:endParaRPr lang="en-GB"/>
          </a:p>
        </p:txBody>
      </p:sp>
    </p:spTree>
    <p:extLst>
      <p:ext uri="{BB962C8B-B14F-4D97-AF65-F5344CB8AC3E}">
        <p14:creationId xmlns:p14="http://schemas.microsoft.com/office/powerpoint/2010/main" val="369371162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712821" rtl="0" eaLnBrk="1" latinLnBrk="0" hangingPunct="1">
        <a:lnSpc>
          <a:spcPct val="90000"/>
        </a:lnSpc>
        <a:spcBef>
          <a:spcPct val="0"/>
        </a:spcBef>
        <a:buNone/>
        <a:defRPr sz="3430" kern="1200">
          <a:solidFill>
            <a:schemeClr val="tx1"/>
          </a:solidFill>
          <a:latin typeface="+mj-lt"/>
          <a:ea typeface="+mj-ea"/>
          <a:cs typeface="+mj-cs"/>
        </a:defRPr>
      </a:lvl1pPr>
    </p:titleStyle>
    <p:bodyStyle>
      <a:lvl1pPr marL="178205" indent="-178205" algn="l" defTabSz="712821" rtl="0" eaLnBrk="1" latinLnBrk="0" hangingPunct="1">
        <a:lnSpc>
          <a:spcPct val="90000"/>
        </a:lnSpc>
        <a:spcBef>
          <a:spcPts val="780"/>
        </a:spcBef>
        <a:buFont typeface="Arial" panose="020B0604020202020204" pitchFamily="34" charset="0"/>
        <a:buChar char="•"/>
        <a:defRPr sz="2183" kern="1200">
          <a:solidFill>
            <a:schemeClr val="tx1"/>
          </a:solidFill>
          <a:latin typeface="+mn-lt"/>
          <a:ea typeface="+mn-ea"/>
          <a:cs typeface="+mn-cs"/>
        </a:defRPr>
      </a:lvl1pPr>
      <a:lvl2pPr marL="534616" indent="-178205" algn="l" defTabSz="712821" rtl="0" eaLnBrk="1" latinLnBrk="0" hangingPunct="1">
        <a:lnSpc>
          <a:spcPct val="90000"/>
        </a:lnSpc>
        <a:spcBef>
          <a:spcPts val="390"/>
        </a:spcBef>
        <a:buFont typeface="Arial" panose="020B0604020202020204" pitchFamily="34" charset="0"/>
        <a:buChar char="•"/>
        <a:defRPr sz="1871" kern="1200">
          <a:solidFill>
            <a:schemeClr val="tx1"/>
          </a:solidFill>
          <a:latin typeface="+mn-lt"/>
          <a:ea typeface="+mn-ea"/>
          <a:cs typeface="+mn-cs"/>
        </a:defRPr>
      </a:lvl2pPr>
      <a:lvl3pPr marL="891026" indent="-178205" algn="l" defTabSz="712821" rtl="0" eaLnBrk="1" latinLnBrk="0" hangingPunct="1">
        <a:lnSpc>
          <a:spcPct val="90000"/>
        </a:lnSpc>
        <a:spcBef>
          <a:spcPts val="390"/>
        </a:spcBef>
        <a:buFont typeface="Arial" panose="020B0604020202020204" pitchFamily="34" charset="0"/>
        <a:buChar char="•"/>
        <a:defRPr sz="1559" kern="1200">
          <a:solidFill>
            <a:schemeClr val="tx1"/>
          </a:solidFill>
          <a:latin typeface="+mn-lt"/>
          <a:ea typeface="+mn-ea"/>
          <a:cs typeface="+mn-cs"/>
        </a:defRPr>
      </a:lvl3pPr>
      <a:lvl4pPr marL="1247437" indent="-178205" algn="l" defTabSz="712821" rtl="0" eaLnBrk="1" latinLnBrk="0" hangingPunct="1">
        <a:lnSpc>
          <a:spcPct val="90000"/>
        </a:lnSpc>
        <a:spcBef>
          <a:spcPts val="390"/>
        </a:spcBef>
        <a:buFont typeface="Arial" panose="020B0604020202020204" pitchFamily="34" charset="0"/>
        <a:buChar char="•"/>
        <a:defRPr sz="1403" kern="1200">
          <a:solidFill>
            <a:schemeClr val="tx1"/>
          </a:solidFill>
          <a:latin typeface="+mn-lt"/>
          <a:ea typeface="+mn-ea"/>
          <a:cs typeface="+mn-cs"/>
        </a:defRPr>
      </a:lvl4pPr>
      <a:lvl5pPr marL="1603846" indent="-178205" algn="l" defTabSz="712821" rtl="0" eaLnBrk="1" latinLnBrk="0" hangingPunct="1">
        <a:lnSpc>
          <a:spcPct val="90000"/>
        </a:lnSpc>
        <a:spcBef>
          <a:spcPts val="390"/>
        </a:spcBef>
        <a:buFont typeface="Arial" panose="020B0604020202020204" pitchFamily="34" charset="0"/>
        <a:buChar char="•"/>
        <a:defRPr sz="1403" kern="1200">
          <a:solidFill>
            <a:schemeClr val="tx1"/>
          </a:solidFill>
          <a:latin typeface="+mn-lt"/>
          <a:ea typeface="+mn-ea"/>
          <a:cs typeface="+mn-cs"/>
        </a:defRPr>
      </a:lvl5pPr>
      <a:lvl6pPr marL="1960258" indent="-178205" algn="l" defTabSz="712821" rtl="0" eaLnBrk="1" latinLnBrk="0" hangingPunct="1">
        <a:lnSpc>
          <a:spcPct val="90000"/>
        </a:lnSpc>
        <a:spcBef>
          <a:spcPts val="390"/>
        </a:spcBef>
        <a:buFont typeface="Arial" panose="020B0604020202020204" pitchFamily="34" charset="0"/>
        <a:buChar char="•"/>
        <a:defRPr sz="1403" kern="1200">
          <a:solidFill>
            <a:schemeClr val="tx1"/>
          </a:solidFill>
          <a:latin typeface="+mn-lt"/>
          <a:ea typeface="+mn-ea"/>
          <a:cs typeface="+mn-cs"/>
        </a:defRPr>
      </a:lvl6pPr>
      <a:lvl7pPr marL="2316667" indent="-178205" algn="l" defTabSz="712821" rtl="0" eaLnBrk="1" latinLnBrk="0" hangingPunct="1">
        <a:lnSpc>
          <a:spcPct val="90000"/>
        </a:lnSpc>
        <a:spcBef>
          <a:spcPts val="390"/>
        </a:spcBef>
        <a:buFont typeface="Arial" panose="020B0604020202020204" pitchFamily="34" charset="0"/>
        <a:buChar char="•"/>
        <a:defRPr sz="1403" kern="1200">
          <a:solidFill>
            <a:schemeClr val="tx1"/>
          </a:solidFill>
          <a:latin typeface="+mn-lt"/>
          <a:ea typeface="+mn-ea"/>
          <a:cs typeface="+mn-cs"/>
        </a:defRPr>
      </a:lvl7pPr>
      <a:lvl8pPr marL="2673079" indent="-178205" algn="l" defTabSz="712821" rtl="0" eaLnBrk="1" latinLnBrk="0" hangingPunct="1">
        <a:lnSpc>
          <a:spcPct val="90000"/>
        </a:lnSpc>
        <a:spcBef>
          <a:spcPts val="390"/>
        </a:spcBef>
        <a:buFont typeface="Arial" panose="020B0604020202020204" pitchFamily="34" charset="0"/>
        <a:buChar char="•"/>
        <a:defRPr sz="1403" kern="1200">
          <a:solidFill>
            <a:schemeClr val="tx1"/>
          </a:solidFill>
          <a:latin typeface="+mn-lt"/>
          <a:ea typeface="+mn-ea"/>
          <a:cs typeface="+mn-cs"/>
        </a:defRPr>
      </a:lvl8pPr>
      <a:lvl9pPr marL="3029488" indent="-178205" algn="l" defTabSz="712821" rtl="0" eaLnBrk="1" latinLnBrk="0" hangingPunct="1">
        <a:lnSpc>
          <a:spcPct val="90000"/>
        </a:lnSpc>
        <a:spcBef>
          <a:spcPts val="390"/>
        </a:spcBef>
        <a:buFont typeface="Arial" panose="020B0604020202020204" pitchFamily="34" charset="0"/>
        <a:buChar char="•"/>
        <a:defRPr sz="1403" kern="1200">
          <a:solidFill>
            <a:schemeClr val="tx1"/>
          </a:solidFill>
          <a:latin typeface="+mn-lt"/>
          <a:ea typeface="+mn-ea"/>
          <a:cs typeface="+mn-cs"/>
        </a:defRPr>
      </a:lvl9pPr>
    </p:bodyStyle>
    <p:otherStyle>
      <a:defPPr>
        <a:defRPr lang="en-US"/>
      </a:defPPr>
      <a:lvl1pPr marL="0" algn="l" defTabSz="712821" rtl="0" eaLnBrk="1" latinLnBrk="0" hangingPunct="1">
        <a:defRPr sz="1403" kern="1200">
          <a:solidFill>
            <a:schemeClr val="tx1"/>
          </a:solidFill>
          <a:latin typeface="+mn-lt"/>
          <a:ea typeface="+mn-ea"/>
          <a:cs typeface="+mn-cs"/>
        </a:defRPr>
      </a:lvl1pPr>
      <a:lvl2pPr marL="356410" algn="l" defTabSz="712821" rtl="0" eaLnBrk="1" latinLnBrk="0" hangingPunct="1">
        <a:defRPr sz="1403" kern="1200">
          <a:solidFill>
            <a:schemeClr val="tx1"/>
          </a:solidFill>
          <a:latin typeface="+mn-lt"/>
          <a:ea typeface="+mn-ea"/>
          <a:cs typeface="+mn-cs"/>
        </a:defRPr>
      </a:lvl2pPr>
      <a:lvl3pPr marL="712821" algn="l" defTabSz="712821" rtl="0" eaLnBrk="1" latinLnBrk="0" hangingPunct="1">
        <a:defRPr sz="1403" kern="1200">
          <a:solidFill>
            <a:schemeClr val="tx1"/>
          </a:solidFill>
          <a:latin typeface="+mn-lt"/>
          <a:ea typeface="+mn-ea"/>
          <a:cs typeface="+mn-cs"/>
        </a:defRPr>
      </a:lvl3pPr>
      <a:lvl4pPr marL="1069231" algn="l" defTabSz="712821" rtl="0" eaLnBrk="1" latinLnBrk="0" hangingPunct="1">
        <a:defRPr sz="1403" kern="1200">
          <a:solidFill>
            <a:schemeClr val="tx1"/>
          </a:solidFill>
          <a:latin typeface="+mn-lt"/>
          <a:ea typeface="+mn-ea"/>
          <a:cs typeface="+mn-cs"/>
        </a:defRPr>
      </a:lvl4pPr>
      <a:lvl5pPr marL="1425642" algn="l" defTabSz="712821" rtl="0" eaLnBrk="1" latinLnBrk="0" hangingPunct="1">
        <a:defRPr sz="1403" kern="1200">
          <a:solidFill>
            <a:schemeClr val="tx1"/>
          </a:solidFill>
          <a:latin typeface="+mn-lt"/>
          <a:ea typeface="+mn-ea"/>
          <a:cs typeface="+mn-cs"/>
        </a:defRPr>
      </a:lvl5pPr>
      <a:lvl6pPr marL="1782052" algn="l" defTabSz="712821" rtl="0" eaLnBrk="1" latinLnBrk="0" hangingPunct="1">
        <a:defRPr sz="1403" kern="1200">
          <a:solidFill>
            <a:schemeClr val="tx1"/>
          </a:solidFill>
          <a:latin typeface="+mn-lt"/>
          <a:ea typeface="+mn-ea"/>
          <a:cs typeface="+mn-cs"/>
        </a:defRPr>
      </a:lvl6pPr>
      <a:lvl7pPr marL="2138462" algn="l" defTabSz="712821" rtl="0" eaLnBrk="1" latinLnBrk="0" hangingPunct="1">
        <a:defRPr sz="1403" kern="1200">
          <a:solidFill>
            <a:schemeClr val="tx1"/>
          </a:solidFill>
          <a:latin typeface="+mn-lt"/>
          <a:ea typeface="+mn-ea"/>
          <a:cs typeface="+mn-cs"/>
        </a:defRPr>
      </a:lvl7pPr>
      <a:lvl8pPr marL="2494873" algn="l" defTabSz="712821" rtl="0" eaLnBrk="1" latinLnBrk="0" hangingPunct="1">
        <a:defRPr sz="1403" kern="1200">
          <a:solidFill>
            <a:schemeClr val="tx1"/>
          </a:solidFill>
          <a:latin typeface="+mn-lt"/>
          <a:ea typeface="+mn-ea"/>
          <a:cs typeface="+mn-cs"/>
        </a:defRPr>
      </a:lvl8pPr>
      <a:lvl9pPr marL="2851283" algn="l" defTabSz="712821" rtl="0" eaLnBrk="1" latinLnBrk="0" hangingPunct="1">
        <a:defRPr sz="140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github/sejas/pytorch-pos-tagging/blob/master/2%20-%20Fine-tuning%20Pretrained%20Transformers%20for%20PoS%20Tagging.ipynb#scrollTo=zrlTQ4RsXU-V"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40438A-B10E-76EB-F107-9956A74EEAF8}"/>
              </a:ext>
            </a:extLst>
          </p:cNvPr>
          <p:cNvSpPr txBox="1"/>
          <p:nvPr/>
        </p:nvSpPr>
        <p:spPr>
          <a:xfrm>
            <a:off x="685623" y="409456"/>
            <a:ext cx="5417262" cy="3477875"/>
          </a:xfrm>
          <a:prstGeom prst="rect">
            <a:avLst/>
          </a:prstGeom>
          <a:noFill/>
        </p:spPr>
        <p:txBody>
          <a:bodyPr wrap="square">
            <a:spAutoFit/>
          </a:bodyPr>
          <a:lstStyle/>
          <a:p>
            <a:r>
              <a:rPr lang="en-GB" sz="4400" b="1" dirty="0">
                <a:solidFill>
                  <a:schemeClr val="bg1"/>
                </a:solidFill>
                <a:latin typeface="Aptos Display" panose="020B0004020202020204" pitchFamily="34" charset="0"/>
              </a:rPr>
              <a:t>Parts of Speech Tagging </a:t>
            </a:r>
          </a:p>
          <a:p>
            <a:r>
              <a:rPr lang="en-GB" sz="4400" b="1" dirty="0">
                <a:solidFill>
                  <a:schemeClr val="bg1"/>
                </a:solidFill>
                <a:latin typeface="Aptos Display" panose="020B0004020202020204" pitchFamily="34" charset="0"/>
              </a:rPr>
              <a:t>with </a:t>
            </a:r>
          </a:p>
          <a:p>
            <a:r>
              <a:rPr lang="en-GB" sz="4400" b="1" dirty="0">
                <a:solidFill>
                  <a:schemeClr val="bg1"/>
                </a:solidFill>
                <a:latin typeface="Aptos Display" panose="020B0004020202020204" pitchFamily="34" charset="0"/>
              </a:rPr>
              <a:t>Natural language Processing (NLP)</a:t>
            </a:r>
          </a:p>
        </p:txBody>
      </p:sp>
      <p:sp>
        <p:nvSpPr>
          <p:cNvPr id="3" name="TextBox 2">
            <a:extLst>
              <a:ext uri="{FF2B5EF4-FFF2-40B4-BE49-F238E27FC236}">
                <a16:creationId xmlns:a16="http://schemas.microsoft.com/office/drawing/2014/main" id="{83EB9737-7807-E295-FBF2-1CB3FF6550EC}"/>
              </a:ext>
            </a:extLst>
          </p:cNvPr>
          <p:cNvSpPr txBox="1"/>
          <p:nvPr/>
        </p:nvSpPr>
        <p:spPr>
          <a:xfrm>
            <a:off x="112716" y="6859760"/>
            <a:ext cx="2208810" cy="646331"/>
          </a:xfrm>
          <a:prstGeom prst="rect">
            <a:avLst/>
          </a:prstGeom>
          <a:noFill/>
        </p:spPr>
        <p:txBody>
          <a:bodyPr wrap="none" rtlCol="0">
            <a:spAutoFit/>
          </a:bodyPr>
          <a:lstStyle/>
          <a:p>
            <a:r>
              <a:rPr lang="en-US" sz="1200" b="1" dirty="0">
                <a:solidFill>
                  <a:schemeClr val="bg1"/>
                </a:solidFill>
                <a:latin typeface="Aptos Display" panose="020B0004020202020204" pitchFamily="34" charset="0"/>
              </a:rPr>
              <a:t>ONUBA CHIBUIKE WINNER*</a:t>
            </a:r>
          </a:p>
          <a:p>
            <a:endParaRPr lang="en-GB" sz="1200" b="1" dirty="0">
              <a:solidFill>
                <a:schemeClr val="bg1"/>
              </a:solidFill>
              <a:latin typeface="Aptos Display" panose="020B0004020202020204" pitchFamily="34" charset="0"/>
            </a:endParaRPr>
          </a:p>
          <a:p>
            <a:r>
              <a:rPr lang="en-GB" sz="1200" b="1" dirty="0">
                <a:solidFill>
                  <a:schemeClr val="bg1"/>
                </a:solidFill>
                <a:latin typeface="Aptos Display" panose="020B0004020202020204" pitchFamily="34" charset="0"/>
              </a:rPr>
              <a:t>* onubawinner042@gmail.com</a:t>
            </a:r>
          </a:p>
        </p:txBody>
      </p:sp>
      <p:sp>
        <p:nvSpPr>
          <p:cNvPr id="4" name="Rectangle: Rounded Corners 3">
            <a:extLst>
              <a:ext uri="{FF2B5EF4-FFF2-40B4-BE49-F238E27FC236}">
                <a16:creationId xmlns:a16="http://schemas.microsoft.com/office/drawing/2014/main" id="{89F65EA4-022A-322D-15CE-CEC71070C773}"/>
              </a:ext>
            </a:extLst>
          </p:cNvPr>
          <p:cNvSpPr/>
          <p:nvPr/>
        </p:nvSpPr>
        <p:spPr>
          <a:xfrm>
            <a:off x="507999" y="551543"/>
            <a:ext cx="45719" cy="3275240"/>
          </a:xfrm>
          <a:prstGeom prst="roundRect">
            <a:avLst>
              <a:gd name="adj" fmla="val 50000"/>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An image of puzzle tags with POS written on each tag. The tags are colorful and have different shapes. The letters POS are bold and white. The background is dark and has a subtle pattern. The image looks fun and creative.. Image 2 of 4">
            <a:extLst>
              <a:ext uri="{FF2B5EF4-FFF2-40B4-BE49-F238E27FC236}">
                <a16:creationId xmlns:a16="http://schemas.microsoft.com/office/drawing/2014/main" id="{690C902E-A1F8-7DA1-B5A0-AD8783BDB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6580" y="3826783"/>
            <a:ext cx="3860595" cy="3860595"/>
          </a:xfrm>
          <a:prstGeom prst="rect">
            <a:avLst/>
          </a:prstGeom>
          <a:noFill/>
          <a:effectLst>
            <a:softEdge rad="6223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44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4A365D-BA2E-8F41-0008-6B60743FB4ED}"/>
              </a:ext>
            </a:extLst>
          </p:cNvPr>
          <p:cNvSpPr/>
          <p:nvPr/>
        </p:nvSpPr>
        <p:spPr>
          <a:xfrm>
            <a:off x="6127750" y="0"/>
            <a:ext cx="419100" cy="635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solidFill>
              <a:latin typeface="Aptos Display" panose="020B0004020202020204" pitchFamily="34" charset="0"/>
            </a:endParaRPr>
          </a:p>
          <a:p>
            <a:pPr algn="ctr"/>
            <a:r>
              <a:rPr lang="en-US" sz="2000" b="1" dirty="0">
                <a:solidFill>
                  <a:schemeClr val="accent1"/>
                </a:solidFill>
                <a:latin typeface="Aptos Display" panose="020B0004020202020204" pitchFamily="34" charset="0"/>
              </a:rPr>
              <a:t>1</a:t>
            </a:r>
            <a:endParaRPr lang="en-GB" sz="2000" b="1" dirty="0">
              <a:solidFill>
                <a:schemeClr val="accent1"/>
              </a:solidFill>
              <a:latin typeface="Aptos Display" panose="020B0004020202020204" pitchFamily="34" charset="0"/>
            </a:endParaRPr>
          </a:p>
        </p:txBody>
      </p:sp>
      <p:sp>
        <p:nvSpPr>
          <p:cNvPr id="4" name="Rectangle 1">
            <a:extLst>
              <a:ext uri="{FF2B5EF4-FFF2-40B4-BE49-F238E27FC236}">
                <a16:creationId xmlns:a16="http://schemas.microsoft.com/office/drawing/2014/main" id="{F1602083-9E65-804F-C5DA-53B040359797}"/>
              </a:ext>
            </a:extLst>
          </p:cNvPr>
          <p:cNvSpPr>
            <a:spLocks noChangeArrowheads="1"/>
          </p:cNvSpPr>
          <p:nvPr/>
        </p:nvSpPr>
        <p:spPr bwMode="auto">
          <a:xfrm>
            <a:off x="777875" y="1615798"/>
            <a:ext cx="4790290" cy="30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96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dirty="0">
                <a:ln>
                  <a:noFill/>
                </a:ln>
                <a:solidFill>
                  <a:srgbClr val="FFC000"/>
                </a:solidFill>
                <a:effectLst/>
                <a:latin typeface="Aptos Display" panose="020B0004020202020204" pitchFamily="34" charset="0"/>
              </a:rPr>
              <a:t>Part of speech tagging, also known as POS tagging</a:t>
            </a:r>
            <a:r>
              <a:rPr kumimoji="0" lang="en-US" altLang="en-US" sz="1200" b="0" i="0" u="none" strike="noStrike" cap="none" normalizeH="0" baseline="0" dirty="0">
                <a:ln>
                  <a:noFill/>
                </a:ln>
                <a:solidFill>
                  <a:schemeClr val="bg1"/>
                </a:solidFill>
                <a:effectLst/>
                <a:latin typeface="Aptos Display" panose="020B0004020202020204" pitchFamily="34" charset="0"/>
              </a:rPr>
              <a:t> or word class tagging, is the process of assigning a grammatical category to each word in a text, such as noun, verb, adjective, adverb, etc. </a:t>
            </a: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1200" dirty="0">
              <a:solidFill>
                <a:schemeClr val="bg1"/>
              </a:solidFill>
              <a:latin typeface="Aptos Display" panose="020B00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tos Display" panose="020B0004020202020204" pitchFamily="34" charset="0"/>
              </a:rPr>
              <a:t>For example, </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1200" dirty="0">
                <a:solidFill>
                  <a:schemeClr val="bg1"/>
                </a:solidFill>
                <a:latin typeface="Aptos Display" panose="020B0004020202020204" pitchFamily="34" charset="0"/>
              </a:rPr>
              <a:t>I</a:t>
            </a:r>
            <a:r>
              <a:rPr kumimoji="0" lang="en-US" altLang="en-US" sz="1200" b="0" i="0" u="none" strike="noStrike" cap="none" normalizeH="0" baseline="0" dirty="0">
                <a:ln>
                  <a:noFill/>
                </a:ln>
                <a:solidFill>
                  <a:schemeClr val="bg1"/>
                </a:solidFill>
                <a:effectLst/>
                <a:latin typeface="Aptos Display" panose="020B0004020202020204" pitchFamily="34" charset="0"/>
              </a:rPr>
              <a:t>n the sentence "She likes to read books", the POS tags are: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tos Display" panose="020B0004020202020204" pitchFamily="34" charset="0"/>
              </a:rPr>
              <a:t>She - pronoun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tos Display" panose="020B0004020202020204" pitchFamily="34" charset="0"/>
              </a:rPr>
              <a:t>likes - verb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tos Display" panose="020B0004020202020204" pitchFamily="34" charset="0"/>
              </a:rPr>
              <a:t>to - preposition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tos Display" panose="020B0004020202020204" pitchFamily="34" charset="0"/>
              </a:rPr>
              <a:t>read - verb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tos Display" panose="020B0004020202020204" pitchFamily="34" charset="0"/>
              </a:rPr>
              <a:t>books - noun </a:t>
            </a:r>
          </a:p>
        </p:txBody>
      </p:sp>
      <p:sp>
        <p:nvSpPr>
          <p:cNvPr id="5" name="Rectangle 2">
            <a:extLst>
              <a:ext uri="{FF2B5EF4-FFF2-40B4-BE49-F238E27FC236}">
                <a16:creationId xmlns:a16="http://schemas.microsoft.com/office/drawing/2014/main" id="{390AABCC-F07C-2D38-FD75-6CAD4228110C}"/>
              </a:ext>
            </a:extLst>
          </p:cNvPr>
          <p:cNvSpPr>
            <a:spLocks noChangeArrowheads="1"/>
          </p:cNvSpPr>
          <p:nvPr/>
        </p:nvSpPr>
        <p:spPr bwMode="auto">
          <a:xfrm>
            <a:off x="777875" y="4725181"/>
            <a:ext cx="4790290" cy="1398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96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tos Display" panose="020B0004020202020204" pitchFamily="34" charset="0"/>
              </a:rPr>
              <a:t>POS tagging is useful for many downstream NLP applications, such as syntactic parsing, semantic analysis, information extraction, machine translation, sentiment analysis, and more. By knowing the POS tags of words, we can better understand the structure and meaning of sentences, and perform more accurate and efficient processing. </a:t>
            </a:r>
          </a:p>
        </p:txBody>
      </p:sp>
      <p:pic>
        <p:nvPicPr>
          <p:cNvPr id="6" name="Picture 2" descr="An image of puzzle tags with POS written on each tag. The tags are colorful and have different shapes. The letters POS are bold and white. The background is dark and has a subtle pattern. The image looks fun and creative.. Image 2 of 4">
            <a:extLst>
              <a:ext uri="{FF2B5EF4-FFF2-40B4-BE49-F238E27FC236}">
                <a16:creationId xmlns:a16="http://schemas.microsoft.com/office/drawing/2014/main" id="{6CE73E27-5F4B-EE56-F8B2-A3541083D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2720" y="3826783"/>
            <a:ext cx="3860595" cy="3860595"/>
          </a:xfrm>
          <a:prstGeom prst="rect">
            <a:avLst/>
          </a:prstGeom>
          <a:noFill/>
          <a:effectLst>
            <a:softEdge rad="6223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41433FF-30B0-14BC-F4DE-1A146E4CBD5D}"/>
              </a:ext>
            </a:extLst>
          </p:cNvPr>
          <p:cNvSpPr txBox="1"/>
          <p:nvPr/>
        </p:nvSpPr>
        <p:spPr>
          <a:xfrm>
            <a:off x="661265" y="806465"/>
            <a:ext cx="2680762" cy="523220"/>
          </a:xfrm>
          <a:prstGeom prst="rect">
            <a:avLst/>
          </a:prstGeom>
          <a:noFill/>
        </p:spPr>
        <p:txBody>
          <a:bodyPr wrap="square" rtlCol="0">
            <a:spAutoFit/>
          </a:bodyPr>
          <a:lstStyle/>
          <a:p>
            <a:r>
              <a:rPr lang="en-US" sz="2800" b="1" dirty="0">
                <a:solidFill>
                  <a:schemeClr val="accent1">
                    <a:lumMod val="60000"/>
                    <a:lumOff val="40000"/>
                  </a:schemeClr>
                </a:solidFill>
                <a:latin typeface="Aptos Display" panose="020B0004020202020204" pitchFamily="34" charset="0"/>
              </a:rPr>
              <a:t>INTRODUCTION</a:t>
            </a:r>
            <a:endParaRPr lang="en-GB" sz="2800" b="1" dirty="0">
              <a:solidFill>
                <a:schemeClr val="accent1">
                  <a:lumMod val="60000"/>
                  <a:lumOff val="40000"/>
                </a:schemeClr>
              </a:solidFill>
              <a:latin typeface="Aptos Display" panose="020B0004020202020204" pitchFamily="34" charset="0"/>
            </a:endParaRPr>
          </a:p>
        </p:txBody>
      </p:sp>
    </p:spTree>
    <p:extLst>
      <p:ext uri="{BB962C8B-B14F-4D97-AF65-F5344CB8AC3E}">
        <p14:creationId xmlns:p14="http://schemas.microsoft.com/office/powerpoint/2010/main" val="3160257204"/>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4A365D-BA2E-8F41-0008-6B60743FB4ED}"/>
              </a:ext>
            </a:extLst>
          </p:cNvPr>
          <p:cNvSpPr/>
          <p:nvPr/>
        </p:nvSpPr>
        <p:spPr>
          <a:xfrm>
            <a:off x="6127750" y="0"/>
            <a:ext cx="419100" cy="635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solidFill>
              <a:latin typeface="Aptos Display" panose="020B0004020202020204" pitchFamily="34" charset="0"/>
            </a:endParaRPr>
          </a:p>
          <a:p>
            <a:pPr algn="ctr"/>
            <a:r>
              <a:rPr lang="en-US" sz="2000" b="1" dirty="0">
                <a:solidFill>
                  <a:schemeClr val="accent1"/>
                </a:solidFill>
                <a:latin typeface="Aptos Display" panose="020B0004020202020204" pitchFamily="34" charset="0"/>
              </a:rPr>
              <a:t>2</a:t>
            </a:r>
            <a:endParaRPr lang="en-GB" sz="2000" b="1" dirty="0">
              <a:solidFill>
                <a:schemeClr val="accent1"/>
              </a:solidFill>
              <a:latin typeface="Aptos Display" panose="020B0004020202020204" pitchFamily="34" charset="0"/>
            </a:endParaRPr>
          </a:p>
        </p:txBody>
      </p:sp>
      <p:sp>
        <p:nvSpPr>
          <p:cNvPr id="7" name="TextBox 6">
            <a:extLst>
              <a:ext uri="{FF2B5EF4-FFF2-40B4-BE49-F238E27FC236}">
                <a16:creationId xmlns:a16="http://schemas.microsoft.com/office/drawing/2014/main" id="{BDEF9C0B-BE99-CFEF-9348-9DD6A3CEC8F4}"/>
              </a:ext>
            </a:extLst>
          </p:cNvPr>
          <p:cNvSpPr txBox="1"/>
          <p:nvPr/>
        </p:nvSpPr>
        <p:spPr>
          <a:xfrm>
            <a:off x="657224" y="1501150"/>
            <a:ext cx="5889626" cy="3481979"/>
          </a:xfrm>
          <a:prstGeom prst="rect">
            <a:avLst/>
          </a:prstGeom>
          <a:noFill/>
        </p:spPr>
        <p:txBody>
          <a:bodyPr wrap="square">
            <a:spAutoFit/>
          </a:bodyPr>
          <a:lstStyle/>
          <a:p>
            <a:pPr algn="l">
              <a:lnSpc>
                <a:spcPct val="200000"/>
              </a:lnSpc>
            </a:pPr>
            <a:r>
              <a:rPr lang="en-US" sz="1200" b="0" i="0" dirty="0">
                <a:solidFill>
                  <a:srgbClr val="ECECEC"/>
                </a:solidFill>
                <a:effectLst/>
                <a:latin typeface="Aptos Display" panose="020B0004020202020204" pitchFamily="34" charset="0"/>
              </a:rPr>
              <a:t>With POS tagging, NLP algorithms can:</a:t>
            </a:r>
          </a:p>
          <a:p>
            <a:pPr algn="l">
              <a:lnSpc>
                <a:spcPct val="150000"/>
              </a:lnSpc>
            </a:pPr>
            <a:r>
              <a:rPr lang="en-US" sz="1200" b="0" i="0" dirty="0">
                <a:solidFill>
                  <a:srgbClr val="ECECEC"/>
                </a:solidFill>
                <a:effectLst/>
                <a:latin typeface="Aptos Display" panose="020B0004020202020204" pitchFamily="34" charset="0"/>
              </a:rPr>
              <a:t>🔰 </a:t>
            </a:r>
            <a:r>
              <a:rPr lang="en-US" sz="1200" b="1" i="0" dirty="0">
                <a:solidFill>
                  <a:srgbClr val="FFC000"/>
                </a:solidFill>
                <a:effectLst/>
                <a:latin typeface="Aptos Display" panose="020B0004020202020204" pitchFamily="34" charset="0"/>
              </a:rPr>
              <a:t>Enhance Text Understanding</a:t>
            </a:r>
            <a:r>
              <a:rPr lang="en-US" sz="1200" b="0" i="0" dirty="0">
                <a:solidFill>
                  <a:srgbClr val="ECECEC"/>
                </a:solidFill>
                <a:effectLst/>
                <a:latin typeface="Aptos Display" panose="020B0004020202020204" pitchFamily="34" charset="0"/>
              </a:rPr>
              <a:t>: By identifying the roles of words in a sentence, machines can grasp context more accurately, leading to better comprehension of human language.</a:t>
            </a:r>
            <a:endParaRPr lang="en-US" sz="1050" b="0" i="0" dirty="0">
              <a:solidFill>
                <a:srgbClr val="ECECEC"/>
              </a:solidFill>
              <a:effectLst/>
              <a:latin typeface="Aptos Display" panose="020B0004020202020204" pitchFamily="34" charset="0"/>
            </a:endParaRPr>
          </a:p>
          <a:p>
            <a:pPr>
              <a:lnSpc>
                <a:spcPct val="150000"/>
              </a:lnSpc>
            </a:pPr>
            <a:r>
              <a:rPr lang="en-US" sz="1200" dirty="0">
                <a:solidFill>
                  <a:srgbClr val="ECECEC"/>
                </a:solidFill>
                <a:latin typeface="Aptos Display" panose="020B0004020202020204" pitchFamily="34" charset="0"/>
              </a:rPr>
              <a:t>🔰 </a:t>
            </a:r>
            <a:r>
              <a:rPr lang="en-US" sz="1200" b="1" i="0" dirty="0">
                <a:solidFill>
                  <a:srgbClr val="FFC000"/>
                </a:solidFill>
                <a:effectLst/>
                <a:latin typeface="Aptos Display" panose="020B0004020202020204" pitchFamily="34" charset="0"/>
              </a:rPr>
              <a:t>Improve Search &amp; Information Retrieval</a:t>
            </a:r>
            <a:r>
              <a:rPr lang="en-US" sz="1200" b="0" i="0" dirty="0">
                <a:solidFill>
                  <a:srgbClr val="ECECEC"/>
                </a:solidFill>
                <a:effectLst/>
                <a:latin typeface="Aptos Display" panose="020B0004020202020204" pitchFamily="34" charset="0"/>
              </a:rPr>
              <a:t>: POS tagging enables more precise indexing and retrieval of information, making search engines smarter and more efficient.</a:t>
            </a:r>
          </a:p>
          <a:p>
            <a:pPr>
              <a:lnSpc>
                <a:spcPct val="150000"/>
              </a:lnSpc>
            </a:pPr>
            <a:r>
              <a:rPr lang="en-US" sz="1200" dirty="0">
                <a:solidFill>
                  <a:srgbClr val="ECECEC"/>
                </a:solidFill>
                <a:latin typeface="Aptos Display" panose="020B0004020202020204" pitchFamily="34" charset="0"/>
              </a:rPr>
              <a:t>🔰 </a:t>
            </a:r>
            <a:r>
              <a:rPr lang="en-US" sz="1200" b="1" i="0" dirty="0">
                <a:solidFill>
                  <a:srgbClr val="FFC000"/>
                </a:solidFill>
                <a:effectLst/>
                <a:latin typeface="Aptos Display" panose="020B0004020202020204" pitchFamily="34" charset="0"/>
              </a:rPr>
              <a:t>Facilitate Sentiment Analysis</a:t>
            </a:r>
            <a:r>
              <a:rPr lang="en-US" sz="1200" b="0" i="0" dirty="0">
                <a:solidFill>
                  <a:srgbClr val="ECECEC"/>
                </a:solidFill>
                <a:effectLst/>
                <a:latin typeface="Aptos Display" panose="020B0004020202020204" pitchFamily="34" charset="0"/>
              </a:rPr>
              <a:t>: Understanding the grammatical structure helps in extracting sentiment from text, empowering businesses to gauge customer opinions more effectively.</a:t>
            </a:r>
          </a:p>
          <a:p>
            <a:pPr>
              <a:lnSpc>
                <a:spcPct val="150000"/>
              </a:lnSpc>
            </a:pPr>
            <a:r>
              <a:rPr lang="en-US" sz="1200" dirty="0">
                <a:solidFill>
                  <a:srgbClr val="ECECEC"/>
                </a:solidFill>
                <a:latin typeface="Aptos Display" panose="020B0004020202020204" pitchFamily="34" charset="0"/>
              </a:rPr>
              <a:t>🔰 </a:t>
            </a:r>
            <a:r>
              <a:rPr lang="en-US" sz="1200" b="1" i="0" dirty="0">
                <a:solidFill>
                  <a:srgbClr val="FFC000"/>
                </a:solidFill>
                <a:effectLst/>
                <a:latin typeface="Aptos Display" panose="020B0004020202020204" pitchFamily="34" charset="0"/>
              </a:rPr>
              <a:t>Enable Machine Translation</a:t>
            </a:r>
            <a:r>
              <a:rPr lang="en-US" sz="1200" b="0" i="0" dirty="0">
                <a:solidFill>
                  <a:srgbClr val="ECECEC"/>
                </a:solidFill>
                <a:effectLst/>
                <a:latin typeface="Aptos Display" panose="020B0004020202020204" pitchFamily="34" charset="0"/>
              </a:rPr>
              <a:t>: Accurate POS tagging is crucial for translating text between languages, ensuring grammatical correctness and preserving meaning.</a:t>
            </a:r>
          </a:p>
          <a:p>
            <a:pPr>
              <a:lnSpc>
                <a:spcPct val="150000"/>
              </a:lnSpc>
            </a:pPr>
            <a:r>
              <a:rPr lang="en-US" sz="1200" dirty="0">
                <a:solidFill>
                  <a:srgbClr val="ECECEC"/>
                </a:solidFill>
                <a:latin typeface="Aptos Display" panose="020B0004020202020204" pitchFamily="34" charset="0"/>
              </a:rPr>
              <a:t>🔰 </a:t>
            </a:r>
            <a:r>
              <a:rPr lang="en-US" sz="1200" b="1" i="0" dirty="0">
                <a:solidFill>
                  <a:srgbClr val="FFC000"/>
                </a:solidFill>
                <a:effectLst/>
                <a:latin typeface="Aptos Display" panose="020B0004020202020204" pitchFamily="34" charset="0"/>
              </a:rPr>
              <a:t>Support Text Summarization &amp; Generation</a:t>
            </a:r>
            <a:r>
              <a:rPr lang="en-US" sz="1200" b="0" i="0" dirty="0">
                <a:solidFill>
                  <a:srgbClr val="FFC000"/>
                </a:solidFill>
                <a:effectLst/>
                <a:latin typeface="Aptos Display" panose="020B0004020202020204" pitchFamily="34" charset="0"/>
              </a:rPr>
              <a:t>: </a:t>
            </a:r>
            <a:r>
              <a:rPr lang="en-US" sz="1200" b="0" i="0" dirty="0">
                <a:solidFill>
                  <a:srgbClr val="ECECEC"/>
                </a:solidFill>
                <a:effectLst/>
                <a:latin typeface="Aptos Display" panose="020B0004020202020204" pitchFamily="34" charset="0"/>
              </a:rPr>
              <a:t>POS tagging aids in identifying key information in a text, facilitating summarization and generation of concise, coherent content.</a:t>
            </a:r>
          </a:p>
        </p:txBody>
      </p:sp>
      <p:sp>
        <p:nvSpPr>
          <p:cNvPr id="4" name="TextBox 3">
            <a:extLst>
              <a:ext uri="{FF2B5EF4-FFF2-40B4-BE49-F238E27FC236}">
                <a16:creationId xmlns:a16="http://schemas.microsoft.com/office/drawing/2014/main" id="{A076F06C-7146-CA4E-BC2B-9356D2461BDF}"/>
              </a:ext>
            </a:extLst>
          </p:cNvPr>
          <p:cNvSpPr txBox="1"/>
          <p:nvPr/>
        </p:nvSpPr>
        <p:spPr>
          <a:xfrm>
            <a:off x="657224" y="806465"/>
            <a:ext cx="2680762" cy="523220"/>
          </a:xfrm>
          <a:prstGeom prst="rect">
            <a:avLst/>
          </a:prstGeom>
          <a:noFill/>
        </p:spPr>
        <p:txBody>
          <a:bodyPr wrap="square" rtlCol="0">
            <a:spAutoFit/>
          </a:bodyPr>
          <a:lstStyle/>
          <a:p>
            <a:r>
              <a:rPr lang="en-US" sz="2800" b="1" dirty="0">
                <a:solidFill>
                  <a:schemeClr val="accent1">
                    <a:lumMod val="60000"/>
                    <a:lumOff val="40000"/>
                  </a:schemeClr>
                </a:solidFill>
                <a:latin typeface="Aptos Display" panose="020B0004020202020204" pitchFamily="34" charset="0"/>
              </a:rPr>
              <a:t>APPLICATIONS</a:t>
            </a:r>
            <a:endParaRPr lang="en-GB" sz="2800" b="1" dirty="0">
              <a:solidFill>
                <a:schemeClr val="accent1">
                  <a:lumMod val="60000"/>
                  <a:lumOff val="40000"/>
                </a:schemeClr>
              </a:solidFill>
              <a:latin typeface="Aptos Display" panose="020B0004020202020204" pitchFamily="34" charset="0"/>
            </a:endParaRPr>
          </a:p>
        </p:txBody>
      </p:sp>
    </p:spTree>
    <p:extLst>
      <p:ext uri="{BB962C8B-B14F-4D97-AF65-F5344CB8AC3E}">
        <p14:creationId xmlns:p14="http://schemas.microsoft.com/office/powerpoint/2010/main" val="86572809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3941DCC2-91E2-8381-DF0B-C66921F77671}"/>
              </a:ext>
            </a:extLst>
          </p:cNvPr>
          <p:cNvSpPr/>
          <p:nvPr/>
        </p:nvSpPr>
        <p:spPr>
          <a:xfrm>
            <a:off x="3734377" y="6032564"/>
            <a:ext cx="2812473" cy="1246909"/>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Display" panose="020B0004020202020204" pitchFamily="34" charset="0"/>
            </a:endParaRPr>
          </a:p>
        </p:txBody>
      </p:sp>
      <p:sp>
        <p:nvSpPr>
          <p:cNvPr id="3" name="Rectangle 2">
            <a:extLst>
              <a:ext uri="{FF2B5EF4-FFF2-40B4-BE49-F238E27FC236}">
                <a16:creationId xmlns:a16="http://schemas.microsoft.com/office/drawing/2014/main" id="{D04A365D-BA2E-8F41-0008-6B60743FB4ED}"/>
              </a:ext>
            </a:extLst>
          </p:cNvPr>
          <p:cNvSpPr/>
          <p:nvPr/>
        </p:nvSpPr>
        <p:spPr>
          <a:xfrm>
            <a:off x="6127750" y="0"/>
            <a:ext cx="419100" cy="635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solidFill>
              <a:latin typeface="Aptos Display" panose="020B0004020202020204" pitchFamily="34" charset="0"/>
            </a:endParaRPr>
          </a:p>
          <a:p>
            <a:pPr algn="ctr"/>
            <a:r>
              <a:rPr lang="en-US" sz="2000" b="1" dirty="0">
                <a:solidFill>
                  <a:schemeClr val="accent1"/>
                </a:solidFill>
                <a:latin typeface="Aptos Display" panose="020B0004020202020204" pitchFamily="34" charset="0"/>
              </a:rPr>
              <a:t>3</a:t>
            </a:r>
            <a:endParaRPr lang="en-GB" sz="2000" b="1" dirty="0">
              <a:solidFill>
                <a:schemeClr val="accent1"/>
              </a:solidFill>
              <a:latin typeface="Aptos Display" panose="020B0004020202020204" pitchFamily="34" charset="0"/>
            </a:endParaRPr>
          </a:p>
        </p:txBody>
      </p:sp>
      <p:sp>
        <p:nvSpPr>
          <p:cNvPr id="4" name="TextBox 3">
            <a:extLst>
              <a:ext uri="{FF2B5EF4-FFF2-40B4-BE49-F238E27FC236}">
                <a16:creationId xmlns:a16="http://schemas.microsoft.com/office/drawing/2014/main" id="{A076F06C-7146-CA4E-BC2B-9356D2461BDF}"/>
              </a:ext>
            </a:extLst>
          </p:cNvPr>
          <p:cNvSpPr txBox="1"/>
          <p:nvPr/>
        </p:nvSpPr>
        <p:spPr>
          <a:xfrm>
            <a:off x="657224" y="806465"/>
            <a:ext cx="2680762" cy="523220"/>
          </a:xfrm>
          <a:prstGeom prst="rect">
            <a:avLst/>
          </a:prstGeom>
          <a:noFill/>
        </p:spPr>
        <p:txBody>
          <a:bodyPr wrap="square" rtlCol="0">
            <a:spAutoFit/>
          </a:bodyPr>
          <a:lstStyle/>
          <a:p>
            <a:r>
              <a:rPr lang="en-US" sz="2800" b="1" dirty="0">
                <a:solidFill>
                  <a:schemeClr val="accent1">
                    <a:lumMod val="60000"/>
                    <a:lumOff val="40000"/>
                  </a:schemeClr>
                </a:solidFill>
                <a:latin typeface="Aptos Display" panose="020B0004020202020204" pitchFamily="34" charset="0"/>
              </a:rPr>
              <a:t>WORKFLOW</a:t>
            </a:r>
            <a:endParaRPr lang="en-GB" sz="2800" b="1" dirty="0">
              <a:solidFill>
                <a:schemeClr val="accent1">
                  <a:lumMod val="60000"/>
                  <a:lumOff val="40000"/>
                </a:schemeClr>
              </a:solidFill>
              <a:latin typeface="Aptos Display" panose="020B0004020202020204" pitchFamily="34" charset="0"/>
            </a:endParaRPr>
          </a:p>
        </p:txBody>
      </p:sp>
      <p:sp>
        <p:nvSpPr>
          <p:cNvPr id="6" name="TextBox 5">
            <a:extLst>
              <a:ext uri="{FF2B5EF4-FFF2-40B4-BE49-F238E27FC236}">
                <a16:creationId xmlns:a16="http://schemas.microsoft.com/office/drawing/2014/main" id="{EAD92B1A-719F-55D9-F9F8-8C2CC0663C37}"/>
              </a:ext>
            </a:extLst>
          </p:cNvPr>
          <p:cNvSpPr txBox="1"/>
          <p:nvPr/>
        </p:nvSpPr>
        <p:spPr>
          <a:xfrm>
            <a:off x="317080" y="1520576"/>
            <a:ext cx="1633781" cy="307777"/>
          </a:xfrm>
          <a:prstGeom prst="rect">
            <a:avLst/>
          </a:prstGeom>
          <a:noFill/>
        </p:spPr>
        <p:txBody>
          <a:bodyPr wrap="none" rtlCol="0">
            <a:spAutoFit/>
          </a:bodyPr>
          <a:lstStyle/>
          <a:p>
            <a:r>
              <a:rPr lang="en-US" sz="1400" b="1" dirty="0">
                <a:solidFill>
                  <a:srgbClr val="FFC000"/>
                </a:solidFill>
                <a:latin typeface="Aptos Display" panose="020B0004020202020204" pitchFamily="34" charset="0"/>
              </a:rPr>
              <a:t>QUICK FOX JUMPS</a:t>
            </a:r>
            <a:endParaRPr lang="en-GB" sz="1400" b="1" dirty="0">
              <a:solidFill>
                <a:srgbClr val="FFC000"/>
              </a:solidFill>
              <a:latin typeface="Aptos Display" panose="020B0004020202020204" pitchFamily="34" charset="0"/>
            </a:endParaRPr>
          </a:p>
        </p:txBody>
      </p:sp>
      <p:sp>
        <p:nvSpPr>
          <p:cNvPr id="8" name="TextBox 7">
            <a:extLst>
              <a:ext uri="{FF2B5EF4-FFF2-40B4-BE49-F238E27FC236}">
                <a16:creationId xmlns:a16="http://schemas.microsoft.com/office/drawing/2014/main" id="{9C2F7BF1-D717-2D99-9A15-005D1260138B}"/>
              </a:ext>
            </a:extLst>
          </p:cNvPr>
          <p:cNvSpPr txBox="1"/>
          <p:nvPr/>
        </p:nvSpPr>
        <p:spPr>
          <a:xfrm>
            <a:off x="1997605" y="2303395"/>
            <a:ext cx="1145614" cy="738664"/>
          </a:xfrm>
          <a:prstGeom prst="rect">
            <a:avLst/>
          </a:prstGeom>
          <a:noFill/>
        </p:spPr>
        <p:txBody>
          <a:bodyPr wrap="square" rtlCol="0">
            <a:spAutoFit/>
          </a:bodyPr>
          <a:lstStyle/>
          <a:p>
            <a:r>
              <a:rPr lang="en-US" sz="1400" b="1" dirty="0">
                <a:solidFill>
                  <a:srgbClr val="FFC000"/>
                </a:solidFill>
                <a:latin typeface="Aptos Display" panose="020B0004020202020204" pitchFamily="34" charset="0"/>
              </a:rPr>
              <a:t>“QUICK” “FOX”</a:t>
            </a:r>
          </a:p>
          <a:p>
            <a:r>
              <a:rPr lang="en-GB" sz="1400" b="1" dirty="0">
                <a:solidFill>
                  <a:srgbClr val="FFC000"/>
                </a:solidFill>
                <a:latin typeface="Aptos Display" panose="020B0004020202020204" pitchFamily="34" charset="0"/>
              </a:rPr>
              <a:t>“JUMPS”</a:t>
            </a:r>
          </a:p>
        </p:txBody>
      </p:sp>
      <p:sp>
        <p:nvSpPr>
          <p:cNvPr id="10" name="Rectangle: Rounded Corners 9">
            <a:extLst>
              <a:ext uri="{FF2B5EF4-FFF2-40B4-BE49-F238E27FC236}">
                <a16:creationId xmlns:a16="http://schemas.microsoft.com/office/drawing/2014/main" id="{E1B0504B-5165-7995-689E-386B434D38AF}"/>
              </a:ext>
            </a:extLst>
          </p:cNvPr>
          <p:cNvSpPr/>
          <p:nvPr/>
        </p:nvSpPr>
        <p:spPr>
          <a:xfrm>
            <a:off x="955975" y="1804727"/>
            <a:ext cx="1415750" cy="52322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50000"/>
                    <a:lumOff val="50000"/>
                  </a:schemeClr>
                </a:solidFill>
                <a:latin typeface="Aptos Display" panose="020B0004020202020204" pitchFamily="34" charset="0"/>
              </a:rPr>
              <a:t>TOKENIZER</a:t>
            </a:r>
            <a:endParaRPr lang="en-GB" b="1" dirty="0">
              <a:solidFill>
                <a:schemeClr val="tx1">
                  <a:lumMod val="50000"/>
                  <a:lumOff val="50000"/>
                </a:schemeClr>
              </a:solidFill>
              <a:latin typeface="Aptos Display" panose="020B0004020202020204" pitchFamily="34" charset="0"/>
            </a:endParaRPr>
          </a:p>
        </p:txBody>
      </p:sp>
      <p:sp>
        <p:nvSpPr>
          <p:cNvPr id="11" name="Arrow: Bent 10">
            <a:extLst>
              <a:ext uri="{FF2B5EF4-FFF2-40B4-BE49-F238E27FC236}">
                <a16:creationId xmlns:a16="http://schemas.microsoft.com/office/drawing/2014/main" id="{1EB629D3-0290-4FE9-849A-D4C17AC28472}"/>
              </a:ext>
            </a:extLst>
          </p:cNvPr>
          <p:cNvSpPr/>
          <p:nvPr/>
        </p:nvSpPr>
        <p:spPr>
          <a:xfrm rot="5400000">
            <a:off x="2835664" y="3040123"/>
            <a:ext cx="738664" cy="717882"/>
          </a:xfrm>
          <a:prstGeom prst="bentArrow">
            <a:avLst>
              <a:gd name="adj1" fmla="val 29354"/>
              <a:gd name="adj2" fmla="val 29220"/>
              <a:gd name="adj3" fmla="val 33108"/>
              <a:gd name="adj4" fmla="val 2483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Aptos Display" panose="020B0004020202020204" pitchFamily="34" charset="0"/>
            </a:endParaRPr>
          </a:p>
        </p:txBody>
      </p:sp>
      <p:sp>
        <p:nvSpPr>
          <p:cNvPr id="12" name="Oval 11">
            <a:extLst>
              <a:ext uri="{FF2B5EF4-FFF2-40B4-BE49-F238E27FC236}">
                <a16:creationId xmlns:a16="http://schemas.microsoft.com/office/drawing/2014/main" id="{DC593FB9-7037-CB1E-D3D1-C8C225D174F8}"/>
              </a:ext>
            </a:extLst>
          </p:cNvPr>
          <p:cNvSpPr/>
          <p:nvPr/>
        </p:nvSpPr>
        <p:spPr>
          <a:xfrm>
            <a:off x="2570412" y="3779451"/>
            <a:ext cx="1460500" cy="1432565"/>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ptos Display" panose="020B0004020202020204" pitchFamily="34" charset="0"/>
            </a:endParaRPr>
          </a:p>
        </p:txBody>
      </p:sp>
      <p:sp>
        <p:nvSpPr>
          <p:cNvPr id="14" name="TextBox 13">
            <a:extLst>
              <a:ext uri="{FF2B5EF4-FFF2-40B4-BE49-F238E27FC236}">
                <a16:creationId xmlns:a16="http://schemas.microsoft.com/office/drawing/2014/main" id="{E9A1A97B-A479-652A-E864-B7BC4C9275B5}"/>
              </a:ext>
            </a:extLst>
          </p:cNvPr>
          <p:cNvSpPr txBox="1"/>
          <p:nvPr/>
        </p:nvSpPr>
        <p:spPr>
          <a:xfrm>
            <a:off x="674389" y="4176808"/>
            <a:ext cx="1924966" cy="738664"/>
          </a:xfrm>
          <a:prstGeom prst="rect">
            <a:avLst/>
          </a:prstGeom>
          <a:noFill/>
        </p:spPr>
        <p:txBody>
          <a:bodyPr wrap="square">
            <a:spAutoFit/>
          </a:bodyPr>
          <a:lstStyle/>
          <a:p>
            <a:pPr algn="r"/>
            <a:r>
              <a:rPr lang="en-US" sz="1050" b="0" i="0" dirty="0">
                <a:solidFill>
                  <a:schemeClr val="bg1"/>
                </a:solidFill>
                <a:effectLst/>
                <a:latin typeface="Aptos Display" panose="020B0004020202020204" pitchFamily="34" charset="0"/>
              </a:rPr>
              <a:t>These models provide a foundation for understanding a language’s grammatical structure</a:t>
            </a:r>
            <a:endParaRPr lang="en-GB" sz="1050" dirty="0">
              <a:solidFill>
                <a:schemeClr val="bg1"/>
              </a:solidFill>
              <a:latin typeface="Aptos Display" panose="020B0004020202020204" pitchFamily="34" charset="0"/>
            </a:endParaRPr>
          </a:p>
        </p:txBody>
      </p:sp>
      <p:sp>
        <p:nvSpPr>
          <p:cNvPr id="16" name="TextBox 15">
            <a:extLst>
              <a:ext uri="{FF2B5EF4-FFF2-40B4-BE49-F238E27FC236}">
                <a16:creationId xmlns:a16="http://schemas.microsoft.com/office/drawing/2014/main" id="{B643CB76-3BFA-E02A-1F36-457C6A8F8C49}"/>
              </a:ext>
            </a:extLst>
          </p:cNvPr>
          <p:cNvSpPr txBox="1"/>
          <p:nvPr/>
        </p:nvSpPr>
        <p:spPr>
          <a:xfrm>
            <a:off x="2695616" y="4187956"/>
            <a:ext cx="1349833" cy="615553"/>
          </a:xfrm>
          <a:prstGeom prst="rect">
            <a:avLst/>
          </a:prstGeom>
          <a:noFill/>
        </p:spPr>
        <p:txBody>
          <a:bodyPr wrap="square">
            <a:spAutoFit/>
          </a:bodyPr>
          <a:lstStyle/>
          <a:p>
            <a:r>
              <a:rPr lang="en-US" sz="1200" b="1" i="0" dirty="0">
                <a:solidFill>
                  <a:srgbClr val="002060"/>
                </a:solidFill>
                <a:effectLst/>
                <a:latin typeface="Aptos Display" panose="020B0004020202020204" pitchFamily="34" charset="0"/>
              </a:rPr>
              <a:t>Language Models</a:t>
            </a:r>
            <a:r>
              <a:rPr lang="en-US" sz="1200" b="0" i="0" dirty="0">
                <a:solidFill>
                  <a:srgbClr val="002060"/>
                </a:solidFill>
                <a:effectLst/>
                <a:latin typeface="Aptos Display" panose="020B0004020202020204" pitchFamily="34" charset="0"/>
              </a:rPr>
              <a:t> </a:t>
            </a:r>
            <a:r>
              <a:rPr lang="en-US" sz="1100" b="0" i="0" dirty="0">
                <a:solidFill>
                  <a:srgbClr val="111111"/>
                </a:solidFill>
                <a:effectLst/>
                <a:latin typeface="Aptos Display" panose="020B0004020202020204" pitchFamily="34" charset="0"/>
              </a:rPr>
              <a:t>(e.g., NLTK or </a:t>
            </a:r>
            <a:r>
              <a:rPr lang="en-US" sz="1100" b="0" i="0" dirty="0" err="1">
                <a:solidFill>
                  <a:srgbClr val="111111"/>
                </a:solidFill>
                <a:effectLst/>
                <a:latin typeface="Aptos Display" panose="020B0004020202020204" pitchFamily="34" charset="0"/>
              </a:rPr>
              <a:t>SpaCy</a:t>
            </a:r>
            <a:r>
              <a:rPr lang="en-US" sz="1100" b="0" i="0" dirty="0">
                <a:solidFill>
                  <a:srgbClr val="111111"/>
                </a:solidFill>
                <a:effectLst/>
                <a:latin typeface="Aptos Display" panose="020B0004020202020204" pitchFamily="34" charset="0"/>
              </a:rPr>
              <a:t>)</a:t>
            </a:r>
            <a:endParaRPr lang="en-GB" sz="1100" dirty="0">
              <a:latin typeface="Aptos Display" panose="020B0004020202020204" pitchFamily="34" charset="0"/>
            </a:endParaRPr>
          </a:p>
        </p:txBody>
      </p:sp>
      <p:cxnSp>
        <p:nvCxnSpPr>
          <p:cNvPr id="18" name="Connector: Elbow 17">
            <a:extLst>
              <a:ext uri="{FF2B5EF4-FFF2-40B4-BE49-F238E27FC236}">
                <a16:creationId xmlns:a16="http://schemas.microsoft.com/office/drawing/2014/main" id="{E63225D2-E537-5D24-2CC1-2AEEA48B434D}"/>
              </a:ext>
            </a:extLst>
          </p:cNvPr>
          <p:cNvCxnSpPr/>
          <p:nvPr/>
        </p:nvCxnSpPr>
        <p:spPr>
          <a:xfrm rot="16200000" flipH="1">
            <a:off x="1744560" y="2418823"/>
            <a:ext cx="296990" cy="203050"/>
          </a:xfrm>
          <a:prstGeom prst="bentConnector3">
            <a:avLst>
              <a:gd name="adj1" fmla="val 98910"/>
            </a:avLst>
          </a:prstGeom>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49E4A86B-EC5F-7521-57A6-DF4BE80C07F0}"/>
              </a:ext>
            </a:extLst>
          </p:cNvPr>
          <p:cNvSpPr txBox="1"/>
          <p:nvPr/>
        </p:nvSpPr>
        <p:spPr>
          <a:xfrm>
            <a:off x="4127173" y="6183009"/>
            <a:ext cx="2077748" cy="738664"/>
          </a:xfrm>
          <a:prstGeom prst="rect">
            <a:avLst/>
          </a:prstGeom>
          <a:noFill/>
        </p:spPr>
        <p:txBody>
          <a:bodyPr wrap="square" rtlCol="0">
            <a:spAutoFit/>
          </a:bodyPr>
          <a:lstStyle/>
          <a:p>
            <a:r>
              <a:rPr lang="en-US" sz="1400" b="1" dirty="0">
                <a:solidFill>
                  <a:srgbClr val="FFC000"/>
                </a:solidFill>
                <a:latin typeface="Aptos Display" panose="020B0004020202020204" pitchFamily="34" charset="0"/>
              </a:rPr>
              <a:t>“QUICK”</a:t>
            </a:r>
            <a:r>
              <a:rPr lang="en-GB" sz="1400" b="1" i="0" dirty="0">
                <a:solidFill>
                  <a:srgbClr val="111111"/>
                </a:solidFill>
                <a:effectLst/>
                <a:latin typeface="Aptos Display" panose="020B0004020202020204" pitchFamily="34" charset="0"/>
              </a:rPr>
              <a:t> </a:t>
            </a:r>
            <a:r>
              <a:rPr lang="en-GB" sz="1400" b="0" i="0" dirty="0">
                <a:solidFill>
                  <a:srgbClr val="111111"/>
                </a:solidFill>
                <a:effectLst/>
                <a:latin typeface="Aptos Display" panose="020B0004020202020204" pitchFamily="34" charset="0"/>
              </a:rPr>
              <a:t>➡️</a:t>
            </a:r>
            <a:r>
              <a:rPr lang="en-GB" sz="1400" b="0" i="0" dirty="0">
                <a:solidFill>
                  <a:schemeClr val="bg2">
                    <a:lumMod val="90000"/>
                  </a:schemeClr>
                </a:solidFill>
                <a:effectLst/>
                <a:latin typeface="Aptos Display" panose="020B0004020202020204" pitchFamily="34" charset="0"/>
              </a:rPr>
              <a:t>Adjective (JJ)</a:t>
            </a:r>
            <a:endParaRPr lang="en-US" sz="1400" dirty="0">
              <a:solidFill>
                <a:schemeClr val="bg2">
                  <a:lumMod val="90000"/>
                </a:schemeClr>
              </a:solidFill>
              <a:latin typeface="Aptos Display" panose="020B0004020202020204" pitchFamily="34" charset="0"/>
            </a:endParaRPr>
          </a:p>
          <a:p>
            <a:r>
              <a:rPr lang="en-US" sz="1400" b="1" dirty="0">
                <a:solidFill>
                  <a:srgbClr val="FFC000"/>
                </a:solidFill>
                <a:latin typeface="Aptos Display" panose="020B0004020202020204" pitchFamily="34" charset="0"/>
              </a:rPr>
              <a:t>“FOX”</a:t>
            </a:r>
            <a:r>
              <a:rPr lang="en-GB" sz="1400" b="1" i="0" dirty="0">
                <a:solidFill>
                  <a:srgbClr val="111111"/>
                </a:solidFill>
                <a:effectLst/>
                <a:latin typeface="Aptos Display" panose="020B0004020202020204" pitchFamily="34" charset="0"/>
              </a:rPr>
              <a:t> </a:t>
            </a:r>
            <a:r>
              <a:rPr lang="en-GB" sz="1400" b="0" i="0" dirty="0">
                <a:solidFill>
                  <a:srgbClr val="111111"/>
                </a:solidFill>
                <a:effectLst/>
                <a:latin typeface="Aptos Display" panose="020B0004020202020204" pitchFamily="34" charset="0"/>
              </a:rPr>
              <a:t>➡️</a:t>
            </a:r>
            <a:r>
              <a:rPr lang="en-GB" sz="1400" b="0" i="0" dirty="0">
                <a:solidFill>
                  <a:schemeClr val="bg2">
                    <a:lumMod val="90000"/>
                  </a:schemeClr>
                </a:solidFill>
                <a:effectLst/>
                <a:latin typeface="Aptos Display" panose="020B0004020202020204" pitchFamily="34" charset="0"/>
              </a:rPr>
              <a:t>Noun (NN)</a:t>
            </a:r>
          </a:p>
          <a:p>
            <a:r>
              <a:rPr lang="en-GB" sz="1400" b="1" dirty="0">
                <a:solidFill>
                  <a:srgbClr val="FFC000"/>
                </a:solidFill>
                <a:latin typeface="Aptos Display" panose="020B0004020202020204" pitchFamily="34" charset="0"/>
              </a:rPr>
              <a:t>“JUMPS</a:t>
            </a:r>
            <a:r>
              <a:rPr lang="en-GB" sz="1400" dirty="0">
                <a:solidFill>
                  <a:srgbClr val="FFC000"/>
                </a:solidFill>
                <a:latin typeface="Aptos Display" panose="020B0004020202020204" pitchFamily="34" charset="0"/>
              </a:rPr>
              <a:t>”</a:t>
            </a:r>
            <a:r>
              <a:rPr lang="en-GB" sz="1400" b="0" i="0" dirty="0">
                <a:solidFill>
                  <a:srgbClr val="FFC000"/>
                </a:solidFill>
                <a:effectLst/>
                <a:latin typeface="Aptos Display" panose="020B0004020202020204" pitchFamily="34" charset="0"/>
              </a:rPr>
              <a:t> </a:t>
            </a:r>
            <a:r>
              <a:rPr lang="en-GB" sz="1400" b="0" i="0" dirty="0">
                <a:solidFill>
                  <a:srgbClr val="111111"/>
                </a:solidFill>
                <a:effectLst/>
                <a:latin typeface="Aptos Display" panose="020B0004020202020204" pitchFamily="34" charset="0"/>
              </a:rPr>
              <a:t>➡️</a:t>
            </a:r>
            <a:r>
              <a:rPr lang="en-GB" sz="1400" b="0" i="0" dirty="0">
                <a:solidFill>
                  <a:schemeClr val="bg2">
                    <a:lumMod val="90000"/>
                  </a:schemeClr>
                </a:solidFill>
                <a:effectLst/>
                <a:latin typeface="Aptos Display" panose="020B0004020202020204" pitchFamily="34" charset="0"/>
              </a:rPr>
              <a:t>Verb (VBZ)</a:t>
            </a:r>
            <a:endParaRPr lang="en-GB" sz="1400" dirty="0">
              <a:solidFill>
                <a:schemeClr val="bg2">
                  <a:lumMod val="90000"/>
                </a:schemeClr>
              </a:solidFill>
              <a:latin typeface="Aptos Display" panose="020B0004020202020204" pitchFamily="34" charset="0"/>
            </a:endParaRPr>
          </a:p>
        </p:txBody>
      </p:sp>
      <p:sp>
        <p:nvSpPr>
          <p:cNvPr id="25" name="TextBox 24">
            <a:extLst>
              <a:ext uri="{FF2B5EF4-FFF2-40B4-BE49-F238E27FC236}">
                <a16:creationId xmlns:a16="http://schemas.microsoft.com/office/drawing/2014/main" id="{8DAAF838-FEC2-2E37-C31D-3D981F318D9D}"/>
              </a:ext>
            </a:extLst>
          </p:cNvPr>
          <p:cNvSpPr txBox="1"/>
          <p:nvPr/>
        </p:nvSpPr>
        <p:spPr>
          <a:xfrm>
            <a:off x="4127173" y="5755565"/>
            <a:ext cx="836696" cy="276999"/>
          </a:xfrm>
          <a:prstGeom prst="rect">
            <a:avLst/>
          </a:prstGeom>
          <a:noFill/>
        </p:spPr>
        <p:txBody>
          <a:bodyPr wrap="square">
            <a:spAutoFit/>
          </a:bodyPr>
          <a:lstStyle/>
          <a:p>
            <a:pPr algn="r"/>
            <a:r>
              <a:rPr lang="en-US" sz="1200" b="1" dirty="0">
                <a:solidFill>
                  <a:schemeClr val="bg1"/>
                </a:solidFill>
                <a:latin typeface="Aptos Display" panose="020B0004020202020204" pitchFamily="34" charset="0"/>
              </a:rPr>
              <a:t>TAGGING</a:t>
            </a:r>
            <a:endParaRPr lang="en-GB" sz="1200" b="1" dirty="0">
              <a:solidFill>
                <a:schemeClr val="bg1"/>
              </a:solidFill>
              <a:latin typeface="Aptos Display" panose="020B0004020202020204" pitchFamily="34" charset="0"/>
            </a:endParaRPr>
          </a:p>
        </p:txBody>
      </p:sp>
      <p:sp>
        <p:nvSpPr>
          <p:cNvPr id="26" name="Arrow: Bent 25">
            <a:extLst>
              <a:ext uri="{FF2B5EF4-FFF2-40B4-BE49-F238E27FC236}">
                <a16:creationId xmlns:a16="http://schemas.microsoft.com/office/drawing/2014/main" id="{C7B4B8B8-D597-0A01-0A8A-6610F1FB29EB}"/>
              </a:ext>
            </a:extLst>
          </p:cNvPr>
          <p:cNvSpPr/>
          <p:nvPr/>
        </p:nvSpPr>
        <p:spPr>
          <a:xfrm rot="5400000">
            <a:off x="3924267" y="4931038"/>
            <a:ext cx="931171" cy="717882"/>
          </a:xfrm>
          <a:prstGeom prst="bentArrow">
            <a:avLst>
              <a:gd name="adj1" fmla="val 29354"/>
              <a:gd name="adj2" fmla="val 29220"/>
              <a:gd name="adj3" fmla="val 33108"/>
              <a:gd name="adj4" fmla="val 2483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Aptos Display" panose="020B0004020202020204" pitchFamily="34" charset="0"/>
            </a:endParaRPr>
          </a:p>
        </p:txBody>
      </p:sp>
      <p:sp>
        <p:nvSpPr>
          <p:cNvPr id="28" name="TextBox 27">
            <a:extLst>
              <a:ext uri="{FF2B5EF4-FFF2-40B4-BE49-F238E27FC236}">
                <a16:creationId xmlns:a16="http://schemas.microsoft.com/office/drawing/2014/main" id="{B543D59A-DA7A-5173-77D0-E7042A18B9F5}"/>
              </a:ext>
            </a:extLst>
          </p:cNvPr>
          <p:cNvSpPr txBox="1"/>
          <p:nvPr/>
        </p:nvSpPr>
        <p:spPr>
          <a:xfrm>
            <a:off x="2412969" y="1814084"/>
            <a:ext cx="1460500" cy="461665"/>
          </a:xfrm>
          <a:prstGeom prst="rect">
            <a:avLst/>
          </a:prstGeom>
          <a:noFill/>
        </p:spPr>
        <p:txBody>
          <a:bodyPr wrap="square">
            <a:spAutoFit/>
          </a:bodyPr>
          <a:lstStyle/>
          <a:p>
            <a:r>
              <a:rPr lang="en-US" sz="1200" b="0" i="0" dirty="0">
                <a:solidFill>
                  <a:schemeClr val="bg1"/>
                </a:solidFill>
                <a:effectLst/>
                <a:latin typeface="Aptos Display" panose="020B0004020202020204" pitchFamily="34" charset="0"/>
              </a:rPr>
              <a:t>Divide the input text into discrete tokens</a:t>
            </a:r>
            <a:endParaRPr lang="en-GB" sz="1200" dirty="0">
              <a:solidFill>
                <a:schemeClr val="bg1"/>
              </a:solidFill>
              <a:latin typeface="Aptos Display" panose="020B0004020202020204" pitchFamily="34" charset="0"/>
            </a:endParaRPr>
          </a:p>
        </p:txBody>
      </p:sp>
    </p:spTree>
    <p:extLst>
      <p:ext uri="{BB962C8B-B14F-4D97-AF65-F5344CB8AC3E}">
        <p14:creationId xmlns:p14="http://schemas.microsoft.com/office/powerpoint/2010/main" val="922374267"/>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ADAB76-DD11-E776-5ED9-3EF186B30CCD}"/>
              </a:ext>
            </a:extLst>
          </p:cNvPr>
          <p:cNvSpPr/>
          <p:nvPr/>
        </p:nvSpPr>
        <p:spPr>
          <a:xfrm>
            <a:off x="6127750" y="0"/>
            <a:ext cx="419100" cy="635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solidFill>
              <a:latin typeface="Aptos Display" panose="020B0004020202020204" pitchFamily="34" charset="0"/>
            </a:endParaRPr>
          </a:p>
          <a:p>
            <a:pPr algn="ctr"/>
            <a:r>
              <a:rPr lang="en-US" sz="2000" b="1" dirty="0">
                <a:solidFill>
                  <a:schemeClr val="accent1"/>
                </a:solidFill>
                <a:latin typeface="Aptos Display" panose="020B0004020202020204" pitchFamily="34" charset="0"/>
              </a:rPr>
              <a:t>4</a:t>
            </a:r>
            <a:endParaRPr lang="en-GB" sz="2000" b="1" dirty="0">
              <a:solidFill>
                <a:schemeClr val="accent1"/>
              </a:solidFill>
              <a:latin typeface="Aptos Display" panose="020B0004020202020204" pitchFamily="34" charset="0"/>
            </a:endParaRPr>
          </a:p>
        </p:txBody>
      </p:sp>
      <p:sp>
        <p:nvSpPr>
          <p:cNvPr id="4" name="Rectangle 1">
            <a:extLst>
              <a:ext uri="{FF2B5EF4-FFF2-40B4-BE49-F238E27FC236}">
                <a16:creationId xmlns:a16="http://schemas.microsoft.com/office/drawing/2014/main" id="{04B96704-D870-3B75-8A78-37164E172170}"/>
              </a:ext>
            </a:extLst>
          </p:cNvPr>
          <p:cNvSpPr>
            <a:spLocks noChangeArrowheads="1"/>
          </p:cNvSpPr>
          <p:nvPr/>
        </p:nvSpPr>
        <p:spPr bwMode="auto">
          <a:xfrm>
            <a:off x="442912" y="870160"/>
            <a:ext cx="6242050" cy="1121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96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tos Display" panose="020B0004020202020204" pitchFamily="34" charset="0"/>
              </a:rPr>
              <a:t>There are different methods and tools for POS tagging, ranging from rule-based systems to statistical models to neural networks. Some of the popular POS taggers are NLTK, </a:t>
            </a:r>
            <a:r>
              <a:rPr kumimoji="0" lang="en-US" altLang="en-US" sz="1200" b="0" i="0" u="none" strike="noStrike" cap="none" normalizeH="0" baseline="0" dirty="0" err="1">
                <a:ln>
                  <a:noFill/>
                </a:ln>
                <a:solidFill>
                  <a:schemeClr val="bg1"/>
                </a:solidFill>
                <a:effectLst/>
                <a:latin typeface="Aptos Display" panose="020B0004020202020204" pitchFamily="34" charset="0"/>
              </a:rPr>
              <a:t>spaCy</a:t>
            </a:r>
            <a:r>
              <a:rPr kumimoji="0" lang="en-US" altLang="en-US" sz="1200" b="0" i="0" u="none" strike="noStrike" cap="none" normalizeH="0" baseline="0" dirty="0">
                <a:ln>
                  <a:noFill/>
                </a:ln>
                <a:solidFill>
                  <a:schemeClr val="bg1"/>
                </a:solidFill>
                <a:effectLst/>
                <a:latin typeface="Aptos Display" panose="020B0004020202020204" pitchFamily="34" charset="0"/>
              </a:rPr>
              <a:t>, Stanford </a:t>
            </a:r>
            <a:r>
              <a:rPr kumimoji="0" lang="en-US" altLang="en-US" sz="1200" b="0" i="0" u="none" strike="noStrike" cap="none" normalizeH="0" baseline="0" dirty="0" err="1">
                <a:ln>
                  <a:noFill/>
                </a:ln>
                <a:solidFill>
                  <a:schemeClr val="bg1"/>
                </a:solidFill>
                <a:effectLst/>
                <a:latin typeface="Aptos Display" panose="020B0004020202020204" pitchFamily="34" charset="0"/>
              </a:rPr>
              <a:t>CoreNLP</a:t>
            </a:r>
            <a:r>
              <a:rPr kumimoji="0" lang="en-US" altLang="en-US" sz="1200" b="0" i="0" u="none" strike="noStrike" cap="none" normalizeH="0" baseline="0" dirty="0">
                <a:ln>
                  <a:noFill/>
                </a:ln>
                <a:solidFill>
                  <a:schemeClr val="bg1"/>
                </a:solidFill>
                <a:effectLst/>
                <a:latin typeface="Aptos Display" panose="020B0004020202020204" pitchFamily="34" charset="0"/>
              </a:rPr>
              <a:t>, and Transformers. Each of these tools has its own advantages and disadvantages, such as speed, accuracy, coverage, and language support. </a:t>
            </a:r>
          </a:p>
        </p:txBody>
      </p:sp>
      <p:sp>
        <p:nvSpPr>
          <p:cNvPr id="6" name="Rectangle 1">
            <a:extLst>
              <a:ext uri="{FF2B5EF4-FFF2-40B4-BE49-F238E27FC236}">
                <a16:creationId xmlns:a16="http://schemas.microsoft.com/office/drawing/2014/main" id="{78D4DABD-697C-E771-C8B6-C9CF3324574A}"/>
              </a:ext>
            </a:extLst>
          </p:cNvPr>
          <p:cNvSpPr>
            <a:spLocks noChangeArrowheads="1"/>
          </p:cNvSpPr>
          <p:nvPr/>
        </p:nvSpPr>
        <p:spPr bwMode="auto">
          <a:xfrm>
            <a:off x="442912" y="1948449"/>
            <a:ext cx="1335088" cy="707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96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200" b="1" i="0" u="none" strike="noStrike" cap="none" normalizeH="0" baseline="0" dirty="0">
                <a:ln>
                  <a:noFill/>
                </a:ln>
                <a:solidFill>
                  <a:srgbClr val="FFC000"/>
                </a:solidFill>
                <a:effectLst/>
                <a:latin typeface="Aptos Display" panose="020B0004020202020204" pitchFamily="34" charset="0"/>
              </a:rPr>
              <a:t>NLTK</a:t>
            </a:r>
          </a:p>
        </p:txBody>
      </p:sp>
      <p:sp>
        <p:nvSpPr>
          <p:cNvPr id="7" name="Rectangle 2">
            <a:extLst>
              <a:ext uri="{FF2B5EF4-FFF2-40B4-BE49-F238E27FC236}">
                <a16:creationId xmlns:a16="http://schemas.microsoft.com/office/drawing/2014/main" id="{CA33E8B7-7619-1DC7-172A-641AEEC4B92D}"/>
              </a:ext>
            </a:extLst>
          </p:cNvPr>
          <p:cNvSpPr>
            <a:spLocks noChangeArrowheads="1"/>
          </p:cNvSpPr>
          <p:nvPr/>
        </p:nvSpPr>
        <p:spPr bwMode="auto">
          <a:xfrm>
            <a:off x="442912" y="2656195"/>
            <a:ext cx="5780088" cy="844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96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dirty="0">
                <a:ln>
                  <a:noFill/>
                </a:ln>
                <a:solidFill>
                  <a:srgbClr val="FFC000"/>
                </a:solidFill>
                <a:effectLst/>
                <a:latin typeface="Aptos Display" panose="020B0004020202020204" pitchFamily="34" charset="0"/>
              </a:rPr>
              <a:t>NLTK</a:t>
            </a:r>
            <a:r>
              <a:rPr kumimoji="0" lang="en-US" altLang="en-US" sz="1200" b="0" i="0" u="none" strike="noStrike" cap="none" normalizeH="0" baseline="0" dirty="0">
                <a:ln>
                  <a:noFill/>
                </a:ln>
                <a:solidFill>
                  <a:schemeClr val="bg1"/>
                </a:solidFill>
                <a:effectLst/>
                <a:latin typeface="Aptos Display" panose="020B0004020202020204" pitchFamily="34" charset="0"/>
              </a:rPr>
              <a:t> is a widely used library for NLP, which provides a simple interface for POS tagging. To use NLTK, we need to import the library, tokenize the sentence, and apply the </a:t>
            </a:r>
            <a:r>
              <a:rPr kumimoji="0" lang="en-US" altLang="en-US" sz="1200" b="0" i="0" u="none" strike="noStrike" cap="none" normalizeH="0" baseline="0" dirty="0">
                <a:ln>
                  <a:noFill/>
                </a:ln>
                <a:solidFill>
                  <a:srgbClr val="FFC000"/>
                </a:solidFill>
                <a:effectLst/>
                <a:latin typeface="Aptos Display" panose="020B0004020202020204" pitchFamily="34" charset="0"/>
              </a:rPr>
              <a:t>`</a:t>
            </a:r>
            <a:r>
              <a:rPr kumimoji="0" lang="en-US" altLang="en-US" sz="1200" b="0" i="0" u="none" strike="noStrike" cap="none" normalizeH="0" baseline="0" dirty="0" err="1">
                <a:ln>
                  <a:noFill/>
                </a:ln>
                <a:solidFill>
                  <a:srgbClr val="FFC000"/>
                </a:solidFill>
                <a:effectLst/>
                <a:latin typeface="Aptos Display" panose="020B0004020202020204" pitchFamily="34" charset="0"/>
              </a:rPr>
              <a:t>pos_tag</a:t>
            </a:r>
            <a:r>
              <a:rPr kumimoji="0" lang="en-US" altLang="en-US" sz="1200" b="0" i="0" u="none" strike="noStrike" cap="none" normalizeH="0" baseline="0" dirty="0">
                <a:ln>
                  <a:noFill/>
                </a:ln>
                <a:solidFill>
                  <a:srgbClr val="FFC000"/>
                </a:solidFill>
                <a:effectLst/>
                <a:latin typeface="Aptos Display" panose="020B0004020202020204" pitchFamily="34" charset="0"/>
              </a:rPr>
              <a:t>` </a:t>
            </a:r>
            <a:r>
              <a:rPr kumimoji="0" lang="en-US" altLang="en-US" sz="1200" b="0" i="0" u="none" strike="noStrike" cap="none" normalizeH="0" baseline="0" dirty="0">
                <a:ln>
                  <a:noFill/>
                </a:ln>
                <a:solidFill>
                  <a:schemeClr val="bg1"/>
                </a:solidFill>
                <a:effectLst/>
                <a:latin typeface="Aptos Display" panose="020B0004020202020204" pitchFamily="34" charset="0"/>
              </a:rPr>
              <a:t>function. The output is a list of tuples, where each tuple contains a word and its corresponding POS tag. </a:t>
            </a:r>
          </a:p>
        </p:txBody>
      </p:sp>
      <p:pic>
        <p:nvPicPr>
          <p:cNvPr id="5" name="Picture 4">
            <a:extLst>
              <a:ext uri="{FF2B5EF4-FFF2-40B4-BE49-F238E27FC236}">
                <a16:creationId xmlns:a16="http://schemas.microsoft.com/office/drawing/2014/main" id="{1301A978-284E-5F88-0DDE-3C6B6F948C3F}"/>
              </a:ext>
            </a:extLst>
          </p:cNvPr>
          <p:cNvPicPr>
            <a:picLocks noChangeAspect="1"/>
          </p:cNvPicPr>
          <p:nvPr/>
        </p:nvPicPr>
        <p:blipFill>
          <a:blip r:embed="rId2"/>
          <a:stretch>
            <a:fillRect/>
          </a:stretch>
        </p:blipFill>
        <p:spPr>
          <a:xfrm>
            <a:off x="438149" y="3708498"/>
            <a:ext cx="5638800" cy="3464071"/>
          </a:xfrm>
          <a:prstGeom prst="rect">
            <a:avLst/>
          </a:prstGeom>
        </p:spPr>
      </p:pic>
    </p:spTree>
    <p:extLst>
      <p:ext uri="{BB962C8B-B14F-4D97-AF65-F5344CB8AC3E}">
        <p14:creationId xmlns:p14="http://schemas.microsoft.com/office/powerpoint/2010/main" val="2998905616"/>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2CBE45-2376-C6F7-B54A-B50674E7094C}"/>
              </a:ext>
            </a:extLst>
          </p:cNvPr>
          <p:cNvSpPr/>
          <p:nvPr/>
        </p:nvSpPr>
        <p:spPr>
          <a:xfrm>
            <a:off x="6127750" y="0"/>
            <a:ext cx="419100" cy="635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solidFill>
              <a:latin typeface="Aptos Display" panose="020B0004020202020204" pitchFamily="34" charset="0"/>
            </a:endParaRPr>
          </a:p>
          <a:p>
            <a:pPr algn="ctr"/>
            <a:r>
              <a:rPr lang="en-US" sz="2000" b="1" dirty="0">
                <a:solidFill>
                  <a:schemeClr val="accent1"/>
                </a:solidFill>
                <a:latin typeface="Aptos Display" panose="020B0004020202020204" pitchFamily="34" charset="0"/>
              </a:rPr>
              <a:t>5</a:t>
            </a:r>
            <a:endParaRPr lang="en-GB" sz="2000" b="1" dirty="0">
              <a:solidFill>
                <a:schemeClr val="accent1"/>
              </a:solidFill>
              <a:latin typeface="Aptos Display" panose="020B0004020202020204" pitchFamily="34" charset="0"/>
            </a:endParaRPr>
          </a:p>
        </p:txBody>
      </p:sp>
      <p:sp>
        <p:nvSpPr>
          <p:cNvPr id="4" name="Rectangle 1">
            <a:extLst>
              <a:ext uri="{FF2B5EF4-FFF2-40B4-BE49-F238E27FC236}">
                <a16:creationId xmlns:a16="http://schemas.microsoft.com/office/drawing/2014/main" id="{0239B5EC-02C0-353B-4BEA-EB99B2F86DBF}"/>
              </a:ext>
            </a:extLst>
          </p:cNvPr>
          <p:cNvSpPr>
            <a:spLocks noChangeArrowheads="1"/>
          </p:cNvSpPr>
          <p:nvPr/>
        </p:nvSpPr>
        <p:spPr bwMode="auto">
          <a:xfrm>
            <a:off x="455612" y="830849"/>
            <a:ext cx="1335088" cy="707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96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200" b="1" i="0" u="none" strike="noStrike" cap="none" normalizeH="0" baseline="0" dirty="0">
                <a:ln>
                  <a:noFill/>
                </a:ln>
                <a:solidFill>
                  <a:srgbClr val="FFC000"/>
                </a:solidFill>
                <a:effectLst/>
                <a:latin typeface="Aptos Display" panose="020B0004020202020204" pitchFamily="34" charset="0"/>
              </a:rPr>
              <a:t>SPACY</a:t>
            </a:r>
          </a:p>
        </p:txBody>
      </p:sp>
      <p:sp>
        <p:nvSpPr>
          <p:cNvPr id="5" name="Rectangle 2">
            <a:extLst>
              <a:ext uri="{FF2B5EF4-FFF2-40B4-BE49-F238E27FC236}">
                <a16:creationId xmlns:a16="http://schemas.microsoft.com/office/drawing/2014/main" id="{23C40706-732D-4B6A-3B50-FBB4FF270258}"/>
              </a:ext>
            </a:extLst>
          </p:cNvPr>
          <p:cNvSpPr>
            <a:spLocks noChangeArrowheads="1"/>
          </p:cNvSpPr>
          <p:nvPr/>
        </p:nvSpPr>
        <p:spPr bwMode="auto">
          <a:xfrm>
            <a:off x="455612" y="1398757"/>
            <a:ext cx="5780088" cy="1675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96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dirty="0" err="1">
                <a:ln>
                  <a:noFill/>
                </a:ln>
                <a:solidFill>
                  <a:srgbClr val="FFC000"/>
                </a:solidFill>
                <a:effectLst/>
                <a:latin typeface="Aptos Display" panose="020B0004020202020204" pitchFamily="34" charset="0"/>
              </a:rPr>
              <a:t>spaCy</a:t>
            </a:r>
            <a:r>
              <a:rPr kumimoji="0" lang="en-US" altLang="en-US" sz="1200" b="0" i="0" u="none" strike="noStrike" cap="none" normalizeH="0" baseline="0" dirty="0">
                <a:ln>
                  <a:noFill/>
                </a:ln>
                <a:solidFill>
                  <a:schemeClr val="bg1"/>
                </a:solidFill>
                <a:effectLst/>
                <a:latin typeface="Aptos Display" panose="020B0004020202020204" pitchFamily="34" charset="0"/>
              </a:rPr>
              <a:t> is another popular library for NLP, which offers a fast and accurate POS tagger. To use </a:t>
            </a:r>
            <a:r>
              <a:rPr kumimoji="0" lang="en-US" altLang="en-US" sz="1200" b="0" i="0" u="none" strike="noStrike" cap="none" normalizeH="0" baseline="0" dirty="0" err="1">
                <a:ln>
                  <a:noFill/>
                </a:ln>
                <a:solidFill>
                  <a:schemeClr val="bg1"/>
                </a:solidFill>
                <a:effectLst/>
                <a:latin typeface="Aptos Display" panose="020B0004020202020204" pitchFamily="34" charset="0"/>
              </a:rPr>
              <a:t>spaCy</a:t>
            </a:r>
            <a:r>
              <a:rPr kumimoji="0" lang="en-US" altLang="en-US" sz="1200" b="0" i="0" u="none" strike="noStrike" cap="none" normalizeH="0" baseline="0" dirty="0">
                <a:ln>
                  <a:noFill/>
                </a:ln>
                <a:solidFill>
                  <a:schemeClr val="bg1"/>
                </a:solidFill>
                <a:effectLst/>
                <a:latin typeface="Aptos Display" panose="020B0004020202020204" pitchFamily="34" charset="0"/>
              </a:rPr>
              <a:t>, we need to import the spacy library, load a language model, and create a Doc object from the sentence. The output is an </a:t>
            </a:r>
            <a:r>
              <a:rPr kumimoji="0" lang="en-US" altLang="en-US" sz="1200" b="0" i="0" u="none" strike="noStrike" cap="none" normalizeH="0" baseline="0" dirty="0" err="1">
                <a:ln>
                  <a:noFill/>
                </a:ln>
                <a:solidFill>
                  <a:schemeClr val="bg1"/>
                </a:solidFill>
                <a:effectLst/>
                <a:latin typeface="Aptos Display" panose="020B0004020202020204" pitchFamily="34" charset="0"/>
              </a:rPr>
              <a:t>iterable</a:t>
            </a:r>
            <a:r>
              <a:rPr kumimoji="0" lang="en-US" altLang="en-US" sz="1200" b="0" i="0" u="none" strike="noStrike" cap="none" normalizeH="0" baseline="0" dirty="0">
                <a:ln>
                  <a:noFill/>
                </a:ln>
                <a:solidFill>
                  <a:schemeClr val="bg1"/>
                </a:solidFill>
                <a:effectLst/>
                <a:latin typeface="Aptos Display" panose="020B0004020202020204" pitchFamily="34" charset="0"/>
              </a:rPr>
              <a:t> of Token objects, which have attributes such as text and pos_. </a:t>
            </a: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1200" dirty="0">
              <a:solidFill>
                <a:schemeClr val="bg1"/>
              </a:solidFill>
              <a:latin typeface="Aptos Display" panose="020B00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tos Display" panose="020B0004020202020204" pitchFamily="34" charset="0"/>
              </a:rPr>
              <a:t>The language model in this case is the pretrained Engl</a:t>
            </a:r>
            <a:r>
              <a:rPr lang="en-US" altLang="en-US" sz="1200" dirty="0">
                <a:solidFill>
                  <a:schemeClr val="bg1"/>
                </a:solidFill>
                <a:latin typeface="Aptos Display" panose="020B0004020202020204" pitchFamily="34" charset="0"/>
              </a:rPr>
              <a:t>ish model</a:t>
            </a:r>
            <a:endParaRPr kumimoji="0" lang="en-US" altLang="en-US" sz="1200" b="0" i="0" u="none" strike="noStrike" cap="none" normalizeH="0" baseline="0" dirty="0">
              <a:ln>
                <a:noFill/>
              </a:ln>
              <a:solidFill>
                <a:schemeClr val="bg1"/>
              </a:solidFill>
              <a:effectLst/>
              <a:latin typeface="Aptos Display" panose="020B0004020202020204" pitchFamily="34" charset="0"/>
            </a:endParaRPr>
          </a:p>
        </p:txBody>
      </p:sp>
      <p:pic>
        <p:nvPicPr>
          <p:cNvPr id="6" name="Picture 5">
            <a:extLst>
              <a:ext uri="{FF2B5EF4-FFF2-40B4-BE49-F238E27FC236}">
                <a16:creationId xmlns:a16="http://schemas.microsoft.com/office/drawing/2014/main" id="{3FD2C0EB-A6B4-C095-F956-907F833CDD99}"/>
              </a:ext>
            </a:extLst>
          </p:cNvPr>
          <p:cNvPicPr>
            <a:picLocks noChangeAspect="1"/>
          </p:cNvPicPr>
          <p:nvPr/>
        </p:nvPicPr>
        <p:blipFill rotWithShape="1">
          <a:blip r:embed="rId2"/>
          <a:srcRect r="10089"/>
          <a:stretch/>
        </p:blipFill>
        <p:spPr>
          <a:xfrm>
            <a:off x="455612" y="2771115"/>
            <a:ext cx="6394450" cy="2960419"/>
          </a:xfrm>
          <a:prstGeom prst="rect">
            <a:avLst/>
          </a:prstGeom>
        </p:spPr>
      </p:pic>
    </p:spTree>
    <p:extLst>
      <p:ext uri="{BB962C8B-B14F-4D97-AF65-F5344CB8AC3E}">
        <p14:creationId xmlns:p14="http://schemas.microsoft.com/office/powerpoint/2010/main" val="1748964885"/>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54F81D-888C-BCC2-D8E4-BB32B13DBBA0}"/>
              </a:ext>
            </a:extLst>
          </p:cNvPr>
          <p:cNvSpPr/>
          <p:nvPr/>
        </p:nvSpPr>
        <p:spPr>
          <a:xfrm>
            <a:off x="6127750" y="0"/>
            <a:ext cx="419100" cy="635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solidFill>
              <a:latin typeface="Aptos Display" panose="020B0004020202020204" pitchFamily="34" charset="0"/>
            </a:endParaRPr>
          </a:p>
          <a:p>
            <a:pPr algn="ctr"/>
            <a:r>
              <a:rPr lang="en-GB" sz="2000" b="1" dirty="0">
                <a:solidFill>
                  <a:schemeClr val="accent1"/>
                </a:solidFill>
                <a:latin typeface="Aptos Display" panose="020B0004020202020204" pitchFamily="34" charset="0"/>
              </a:rPr>
              <a:t>6</a:t>
            </a:r>
          </a:p>
        </p:txBody>
      </p:sp>
      <p:sp>
        <p:nvSpPr>
          <p:cNvPr id="10" name="TextBox 9">
            <a:extLst>
              <a:ext uri="{FF2B5EF4-FFF2-40B4-BE49-F238E27FC236}">
                <a16:creationId xmlns:a16="http://schemas.microsoft.com/office/drawing/2014/main" id="{83A5E457-2AB0-7436-9946-3BBF04EFED9C}"/>
              </a:ext>
            </a:extLst>
          </p:cNvPr>
          <p:cNvSpPr txBox="1"/>
          <p:nvPr/>
        </p:nvSpPr>
        <p:spPr>
          <a:xfrm>
            <a:off x="455612" y="1538595"/>
            <a:ext cx="5349875" cy="1450654"/>
          </a:xfrm>
          <a:prstGeom prst="rect">
            <a:avLst/>
          </a:prstGeom>
          <a:noFill/>
        </p:spPr>
        <p:txBody>
          <a:bodyPr wrap="square">
            <a:spAutoFit/>
          </a:bodyPr>
          <a:lstStyle/>
          <a:p>
            <a:pPr marL="0" marR="0" indent="0" algn="l" rtl="0" eaLnBrk="0" fontAlgn="base" latinLnBrk="0" hangingPunct="0">
              <a:lnSpc>
                <a:spcPct val="150000"/>
              </a:lnSpc>
              <a:spcBef>
                <a:spcPts val="0"/>
              </a:spcBef>
              <a:spcAft>
                <a:spcPts val="0"/>
              </a:spcAft>
            </a:pPr>
            <a:r>
              <a:rPr lang="en-US" sz="1200" b="1" i="0" kern="1200" baseline="0" dirty="0">
                <a:ln>
                  <a:noFill/>
                </a:ln>
                <a:solidFill>
                  <a:srgbClr val="FFC000"/>
                </a:solidFill>
                <a:effectLst/>
                <a:latin typeface="Aptos Display" panose="020B0004020202020204" pitchFamily="34" charset="0"/>
              </a:rPr>
              <a:t>Transformers</a:t>
            </a:r>
            <a:r>
              <a:rPr lang="en-US" sz="1200" b="0" i="0" kern="1200" baseline="0" dirty="0">
                <a:ln>
                  <a:noFill/>
                </a:ln>
                <a:solidFill>
                  <a:schemeClr val="bg1"/>
                </a:solidFill>
                <a:effectLst/>
                <a:latin typeface="Aptos Display" panose="020B0004020202020204" pitchFamily="34" charset="0"/>
              </a:rPr>
              <a:t> is a library for NLP that provides easy access to pre-trained models for various NLP tasks, such as POS tagging. To use Transformers, we need to import the library, load a pipeline object, and pass the sentence as an argument. The output is a list of dictionaries, where each dictionary contains a word and its corresponding POS tag. </a:t>
            </a:r>
          </a:p>
        </p:txBody>
      </p:sp>
      <p:sp>
        <p:nvSpPr>
          <p:cNvPr id="13" name="Rectangle 1">
            <a:extLst>
              <a:ext uri="{FF2B5EF4-FFF2-40B4-BE49-F238E27FC236}">
                <a16:creationId xmlns:a16="http://schemas.microsoft.com/office/drawing/2014/main" id="{19430BB9-182E-746C-0FAF-9B36C321B8AB}"/>
              </a:ext>
            </a:extLst>
          </p:cNvPr>
          <p:cNvSpPr>
            <a:spLocks noChangeArrowheads="1"/>
          </p:cNvSpPr>
          <p:nvPr/>
        </p:nvSpPr>
        <p:spPr bwMode="auto">
          <a:xfrm>
            <a:off x="455612" y="830849"/>
            <a:ext cx="3811588" cy="707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9675"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200" b="1" i="0" u="none" strike="noStrike" cap="none" normalizeH="0" baseline="0" dirty="0">
                <a:ln>
                  <a:noFill/>
                </a:ln>
                <a:solidFill>
                  <a:srgbClr val="FFC000"/>
                </a:solidFill>
                <a:effectLst/>
                <a:latin typeface="Aptos Display" panose="020B0004020202020204" pitchFamily="34" charset="0"/>
              </a:rPr>
              <a:t>Transformers</a:t>
            </a:r>
          </a:p>
        </p:txBody>
      </p:sp>
      <p:pic>
        <p:nvPicPr>
          <p:cNvPr id="3" name="Picture 2">
            <a:extLst>
              <a:ext uri="{FF2B5EF4-FFF2-40B4-BE49-F238E27FC236}">
                <a16:creationId xmlns:a16="http://schemas.microsoft.com/office/drawing/2014/main" id="{A8097F1B-BE93-F91A-1C22-6D301210C053}"/>
              </a:ext>
            </a:extLst>
          </p:cNvPr>
          <p:cNvPicPr>
            <a:picLocks noChangeAspect="1"/>
          </p:cNvPicPr>
          <p:nvPr/>
        </p:nvPicPr>
        <p:blipFill rotWithShape="1">
          <a:blip r:embed="rId2"/>
          <a:srcRect r="7156"/>
          <a:stretch/>
        </p:blipFill>
        <p:spPr>
          <a:xfrm>
            <a:off x="455612" y="3449022"/>
            <a:ext cx="6617777" cy="3143387"/>
          </a:xfrm>
          <a:prstGeom prst="rect">
            <a:avLst/>
          </a:prstGeom>
        </p:spPr>
      </p:pic>
      <p:sp>
        <p:nvSpPr>
          <p:cNvPr id="4" name="TextBox 3">
            <a:extLst>
              <a:ext uri="{FF2B5EF4-FFF2-40B4-BE49-F238E27FC236}">
                <a16:creationId xmlns:a16="http://schemas.microsoft.com/office/drawing/2014/main" id="{B631DDE9-E410-B5EE-195B-9986B2362037}"/>
              </a:ext>
            </a:extLst>
          </p:cNvPr>
          <p:cNvSpPr txBox="1"/>
          <p:nvPr/>
        </p:nvSpPr>
        <p:spPr>
          <a:xfrm>
            <a:off x="5706341" y="6592409"/>
            <a:ext cx="1421534" cy="342210"/>
          </a:xfrm>
          <a:prstGeom prst="rect">
            <a:avLst/>
          </a:prstGeom>
          <a:noFill/>
        </p:spPr>
        <p:txBody>
          <a:bodyPr wrap="square">
            <a:spAutoFit/>
          </a:bodyPr>
          <a:lstStyle/>
          <a:p>
            <a:pPr marL="0" marR="0" indent="0" algn="just" rtl="0" eaLnBrk="0" fontAlgn="base" latinLnBrk="0" hangingPunct="0">
              <a:lnSpc>
                <a:spcPct val="150000"/>
              </a:lnSpc>
              <a:spcBef>
                <a:spcPts val="0"/>
              </a:spcBef>
              <a:spcAft>
                <a:spcPts val="0"/>
              </a:spcAft>
            </a:pPr>
            <a:r>
              <a:rPr lang="en-GB" sz="1200" dirty="0">
                <a:solidFill>
                  <a:schemeClr val="bg1"/>
                </a:solidFill>
                <a:latin typeface="Aptos Display" panose="020B0004020202020204" pitchFamily="34" charset="0"/>
              </a:rPr>
              <a:t>View notebook </a:t>
            </a:r>
            <a:r>
              <a:rPr lang="en-GB" sz="1200" b="1" dirty="0">
                <a:solidFill>
                  <a:srgbClr val="FFC000"/>
                </a:solidFill>
                <a:latin typeface="Aptos Display" panose="020B0004020202020204" pitchFamily="34" charset="0"/>
                <a:hlinkClick r:id="rId3">
                  <a:extLst>
                    <a:ext uri="{A12FA001-AC4F-418D-AE19-62706E023703}">
                      <ahyp:hlinkClr xmlns:ahyp="http://schemas.microsoft.com/office/drawing/2018/hyperlinkcolor" val="tx"/>
                    </a:ext>
                  </a:extLst>
                </a:hlinkClick>
              </a:rPr>
              <a:t>here</a:t>
            </a:r>
            <a:endParaRPr lang="en-US" sz="1200" b="1" i="0" kern="1200" baseline="0" dirty="0">
              <a:ln>
                <a:noFill/>
              </a:ln>
              <a:solidFill>
                <a:srgbClr val="FFC000"/>
              </a:solidFill>
              <a:effectLst/>
              <a:latin typeface="Aptos Display" panose="020B0004020202020204" pitchFamily="34" charset="0"/>
            </a:endParaRPr>
          </a:p>
        </p:txBody>
      </p:sp>
    </p:spTree>
    <p:extLst>
      <p:ext uri="{BB962C8B-B14F-4D97-AF65-F5344CB8AC3E}">
        <p14:creationId xmlns:p14="http://schemas.microsoft.com/office/powerpoint/2010/main" val="4212916565"/>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0753EE-47A6-9018-3AFD-60B474F0AB34}"/>
              </a:ext>
            </a:extLst>
          </p:cNvPr>
          <p:cNvSpPr/>
          <p:nvPr/>
        </p:nvSpPr>
        <p:spPr>
          <a:xfrm>
            <a:off x="6127750" y="0"/>
            <a:ext cx="419100" cy="635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solidFill>
              <a:latin typeface="Aptos Display" panose="020B0004020202020204" pitchFamily="34" charset="0"/>
            </a:endParaRPr>
          </a:p>
          <a:p>
            <a:pPr algn="ctr"/>
            <a:r>
              <a:rPr lang="en-GB" sz="2000" b="1" dirty="0">
                <a:solidFill>
                  <a:schemeClr val="accent1"/>
                </a:solidFill>
                <a:latin typeface="Aptos Display" panose="020B0004020202020204" pitchFamily="34" charset="0"/>
              </a:rPr>
              <a:t>7</a:t>
            </a:r>
          </a:p>
        </p:txBody>
      </p:sp>
      <p:graphicFrame>
        <p:nvGraphicFramePr>
          <p:cNvPr id="7" name="Table 6">
            <a:extLst>
              <a:ext uri="{FF2B5EF4-FFF2-40B4-BE49-F238E27FC236}">
                <a16:creationId xmlns:a16="http://schemas.microsoft.com/office/drawing/2014/main" id="{484641AA-3C90-ED0D-3124-B6D7EBDB78EB}"/>
              </a:ext>
            </a:extLst>
          </p:cNvPr>
          <p:cNvGraphicFramePr>
            <a:graphicFrameLocks noGrp="1"/>
          </p:cNvGraphicFramePr>
          <p:nvPr>
            <p:extLst>
              <p:ext uri="{D42A27DB-BD31-4B8C-83A1-F6EECF244321}">
                <p14:modId xmlns:p14="http://schemas.microsoft.com/office/powerpoint/2010/main" val="1753397893"/>
              </p:ext>
            </p:extLst>
          </p:nvPr>
        </p:nvGraphicFramePr>
        <p:xfrm>
          <a:off x="296579" y="1940866"/>
          <a:ext cx="6534715" cy="3452542"/>
        </p:xfrm>
        <a:graphic>
          <a:graphicData uri="http://schemas.openxmlformats.org/drawingml/2006/table">
            <a:tbl>
              <a:tblPr firstRow="1" firstCol="1">
                <a:tableStyleId>{72833802-FEF1-4C79-8D5D-14CF1EAF98D9}</a:tableStyleId>
              </a:tblPr>
              <a:tblGrid>
                <a:gridCol w="2350200">
                  <a:extLst>
                    <a:ext uri="{9D8B030D-6E8A-4147-A177-3AD203B41FA5}">
                      <a16:colId xmlns:a16="http://schemas.microsoft.com/office/drawing/2014/main" val="4118761200"/>
                    </a:ext>
                  </a:extLst>
                </a:gridCol>
                <a:gridCol w="4184515">
                  <a:extLst>
                    <a:ext uri="{9D8B030D-6E8A-4147-A177-3AD203B41FA5}">
                      <a16:colId xmlns:a16="http://schemas.microsoft.com/office/drawing/2014/main" val="3203036677"/>
                    </a:ext>
                  </a:extLst>
                </a:gridCol>
              </a:tblGrid>
              <a:tr h="462402">
                <a:tc>
                  <a:txBody>
                    <a:bodyPr/>
                    <a:lstStyle/>
                    <a:p>
                      <a:pPr algn="l" fontAlgn="base"/>
                      <a:r>
                        <a:rPr lang="en-GB" sz="1600" dirty="0">
                          <a:solidFill>
                            <a:schemeClr val="bg1"/>
                          </a:solidFill>
                          <a:effectLst/>
                        </a:rPr>
                        <a:t>Method</a:t>
                      </a:r>
                      <a:endParaRPr lang="en-GB" sz="1600" dirty="0">
                        <a:solidFill>
                          <a:schemeClr val="bg1"/>
                        </a:solidFill>
                        <a:effectLst/>
                        <a:latin typeface="Aptos Display" panose="020B0004020202020204" pitchFamily="34" charset="0"/>
                      </a:endParaRPr>
                    </a:p>
                  </a:txBody>
                  <a:tcPr marL="28425" marR="28425" marT="56849" marB="568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GB" sz="1600">
                          <a:solidFill>
                            <a:schemeClr val="bg1"/>
                          </a:solidFill>
                          <a:effectLst/>
                        </a:rPr>
                        <a:t>Advantage</a:t>
                      </a:r>
                      <a:endParaRPr lang="en-GB" sz="1600">
                        <a:solidFill>
                          <a:schemeClr val="bg1"/>
                        </a:solidFill>
                        <a:effectLst/>
                        <a:latin typeface="Aptos Display" panose="020B0004020202020204" pitchFamily="34" charset="0"/>
                      </a:endParaRPr>
                    </a:p>
                  </a:txBody>
                  <a:tcPr marL="28425" marR="28425" marT="56849" marB="568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6403927"/>
                  </a:ext>
                </a:extLst>
              </a:tr>
              <a:tr h="747535">
                <a:tc>
                  <a:txBody>
                    <a:bodyPr/>
                    <a:lstStyle/>
                    <a:p>
                      <a:pPr algn="l" fontAlgn="base"/>
                      <a:r>
                        <a:rPr lang="en-GB" sz="1600" dirty="0">
                          <a:solidFill>
                            <a:schemeClr val="bg1"/>
                          </a:solidFill>
                          <a:effectLst/>
                        </a:rPr>
                        <a:t>NLTK</a:t>
                      </a:r>
                      <a:endParaRPr lang="en-GB" sz="1600" dirty="0">
                        <a:solidFill>
                          <a:schemeClr val="bg1"/>
                        </a:solidFill>
                        <a:effectLst/>
                        <a:latin typeface="Aptos Display" panose="020B0004020202020204" pitchFamily="34" charset="0"/>
                      </a:endParaRPr>
                    </a:p>
                  </a:txBody>
                  <a:tcPr marL="28425" marR="28425" marT="56849" marB="568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600">
                          <a:solidFill>
                            <a:schemeClr val="bg1"/>
                          </a:solidFill>
                          <a:effectLst/>
                        </a:rPr>
                        <a:t>Simple and easy to use, widely adopted, supports many languages and tag sets</a:t>
                      </a:r>
                      <a:endParaRPr lang="en-US" sz="1600">
                        <a:solidFill>
                          <a:schemeClr val="bg1"/>
                        </a:solidFill>
                        <a:effectLst/>
                        <a:latin typeface="Aptos Display" panose="020B0004020202020204" pitchFamily="34" charset="0"/>
                      </a:endParaRPr>
                    </a:p>
                  </a:txBody>
                  <a:tcPr marL="28425" marR="28425" marT="56849" marB="568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0437960"/>
                  </a:ext>
                </a:extLst>
              </a:tr>
              <a:tr h="747535">
                <a:tc>
                  <a:txBody>
                    <a:bodyPr/>
                    <a:lstStyle/>
                    <a:p>
                      <a:pPr algn="l" fontAlgn="base"/>
                      <a:r>
                        <a:rPr lang="en-GB" sz="1600">
                          <a:solidFill>
                            <a:schemeClr val="bg1"/>
                          </a:solidFill>
                          <a:effectLst/>
                        </a:rPr>
                        <a:t>spaCy</a:t>
                      </a:r>
                      <a:endParaRPr lang="en-GB" sz="1600">
                        <a:solidFill>
                          <a:schemeClr val="bg1"/>
                        </a:solidFill>
                        <a:effectLst/>
                        <a:latin typeface="Aptos Display" panose="020B0004020202020204" pitchFamily="34" charset="0"/>
                      </a:endParaRPr>
                    </a:p>
                  </a:txBody>
                  <a:tcPr marL="28425" marR="28425" marT="56849" marB="568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600">
                          <a:solidFill>
                            <a:schemeClr val="bg1"/>
                          </a:solidFill>
                          <a:effectLst/>
                        </a:rPr>
                        <a:t>Fast and accurate, integrates well with other NLP components, provides rich linguistic features</a:t>
                      </a:r>
                      <a:endParaRPr lang="en-US" sz="1600">
                        <a:solidFill>
                          <a:schemeClr val="bg1"/>
                        </a:solidFill>
                        <a:effectLst/>
                        <a:latin typeface="Aptos Display" panose="020B0004020202020204" pitchFamily="34" charset="0"/>
                      </a:endParaRPr>
                    </a:p>
                  </a:txBody>
                  <a:tcPr marL="28425" marR="28425" marT="56849" marB="568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0525050"/>
                  </a:ext>
                </a:extLst>
              </a:tr>
              <a:tr h="747535">
                <a:tc>
                  <a:txBody>
                    <a:bodyPr/>
                    <a:lstStyle/>
                    <a:p>
                      <a:pPr algn="l" fontAlgn="base"/>
                      <a:r>
                        <a:rPr lang="en-GB" sz="1600">
                          <a:solidFill>
                            <a:schemeClr val="bg1"/>
                          </a:solidFill>
                          <a:effectLst/>
                        </a:rPr>
                        <a:t>Stanford CoreNLP</a:t>
                      </a:r>
                      <a:endParaRPr lang="en-GB" sz="1600">
                        <a:solidFill>
                          <a:schemeClr val="bg1"/>
                        </a:solidFill>
                        <a:effectLst/>
                        <a:latin typeface="Aptos Display" panose="020B0004020202020204" pitchFamily="34" charset="0"/>
                      </a:endParaRPr>
                    </a:p>
                  </a:txBody>
                  <a:tcPr marL="28425" marR="28425" marT="56849" marB="568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600" dirty="0">
                          <a:solidFill>
                            <a:schemeClr val="bg1"/>
                          </a:solidFill>
                          <a:effectLst/>
                        </a:rPr>
                        <a:t>Comprehensive and robust, covers a wide range of NLP tasks, offers high-quality annotations</a:t>
                      </a:r>
                      <a:endParaRPr lang="en-US" sz="1600" dirty="0">
                        <a:solidFill>
                          <a:schemeClr val="bg1"/>
                        </a:solidFill>
                        <a:effectLst/>
                        <a:latin typeface="Aptos Display" panose="020B0004020202020204" pitchFamily="34" charset="0"/>
                      </a:endParaRPr>
                    </a:p>
                  </a:txBody>
                  <a:tcPr marL="28425" marR="28425" marT="56849" marB="568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2477481"/>
                  </a:ext>
                </a:extLst>
              </a:tr>
              <a:tr h="747535">
                <a:tc>
                  <a:txBody>
                    <a:bodyPr/>
                    <a:lstStyle/>
                    <a:p>
                      <a:pPr algn="l" fontAlgn="base"/>
                      <a:r>
                        <a:rPr lang="en-GB" sz="1600" dirty="0">
                          <a:solidFill>
                            <a:schemeClr val="bg1"/>
                          </a:solidFill>
                          <a:effectLst/>
                        </a:rPr>
                        <a:t>Transformers</a:t>
                      </a:r>
                      <a:endParaRPr lang="en-GB" sz="1600" dirty="0">
                        <a:solidFill>
                          <a:schemeClr val="bg1"/>
                        </a:solidFill>
                        <a:effectLst/>
                        <a:latin typeface="Aptos Display" panose="020B0004020202020204" pitchFamily="34" charset="0"/>
                      </a:endParaRPr>
                    </a:p>
                  </a:txBody>
                  <a:tcPr marL="28425" marR="28425" marT="56849" marB="568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600" dirty="0">
                          <a:solidFill>
                            <a:schemeClr val="bg1"/>
                          </a:solidFill>
                          <a:effectLst/>
                        </a:rPr>
                        <a:t>Powerful and versatile, provides access to pre-trained models, supports various NLP tasks</a:t>
                      </a:r>
                      <a:endParaRPr lang="en-US" sz="1600" dirty="0">
                        <a:solidFill>
                          <a:schemeClr val="bg1"/>
                        </a:solidFill>
                        <a:effectLst/>
                        <a:latin typeface="Aptos Display" panose="020B0004020202020204" pitchFamily="34" charset="0"/>
                      </a:endParaRPr>
                    </a:p>
                  </a:txBody>
                  <a:tcPr marL="28425" marR="28425" marT="56849" marB="568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5945071"/>
                  </a:ext>
                </a:extLst>
              </a:tr>
            </a:tbl>
          </a:graphicData>
        </a:graphic>
      </p:graphicFrame>
    </p:spTree>
    <p:extLst>
      <p:ext uri="{BB962C8B-B14F-4D97-AF65-F5344CB8AC3E}">
        <p14:creationId xmlns:p14="http://schemas.microsoft.com/office/powerpoint/2010/main" val="1800321280"/>
      </p:ext>
    </p:extLst>
  </p:cSld>
  <p:clrMapOvr>
    <a:masterClrMapping/>
  </p:clrMapOvr>
  <p:transition spd="slow">
    <p:push/>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4720</TotalTime>
  <Words>705</Words>
  <Application>Microsoft Office PowerPoint</Application>
  <PresentationFormat>Custom</PresentationFormat>
  <Paragraphs>70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 Display</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chibuike onuba</dc:creator>
  <cp:lastModifiedBy>chibuike onuba</cp:lastModifiedBy>
  <cp:revision>19</cp:revision>
  <dcterms:created xsi:type="dcterms:W3CDTF">2024-01-21T06:59:17Z</dcterms:created>
  <dcterms:modified xsi:type="dcterms:W3CDTF">2024-03-11T02:26:04Z</dcterms:modified>
</cp:coreProperties>
</file>