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68" r:id="rId4"/>
    <p:sldId id="291" r:id="rId5"/>
    <p:sldId id="272" r:id="rId6"/>
    <p:sldId id="295" r:id="rId7"/>
    <p:sldId id="296" r:id="rId8"/>
    <p:sldId id="269" r:id="rId9"/>
    <p:sldId id="292" r:id="rId10"/>
    <p:sldId id="293" r:id="rId11"/>
    <p:sldId id="300" r:id="rId12"/>
    <p:sldId id="290" r:id="rId13"/>
    <p:sldId id="302" r:id="rId14"/>
    <p:sldId id="303" r:id="rId15"/>
    <p:sldId id="304" r:id="rId16"/>
    <p:sldId id="294" r:id="rId17"/>
    <p:sldId id="298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985"/>
    <a:srgbClr val="917FB6"/>
    <a:srgbClr val="7851DD"/>
    <a:srgbClr val="C8B6D4"/>
    <a:srgbClr val="5F9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/>
    <p:restoredTop sz="84681" autoAdjust="0"/>
  </p:normalViewPr>
  <p:slideViewPr>
    <p:cSldViewPr snapToGrid="0" snapToObjects="1">
      <p:cViewPr>
        <p:scale>
          <a:sx n="180" d="100"/>
          <a:sy n="180" d="100"/>
        </p:scale>
        <p:origin x="-96" y="-2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17C1C-E7F6-4F13-855B-E006DBFD2259}" type="doc">
      <dgm:prSet loTypeId="urn:microsoft.com/office/officeart/2005/8/layout/vList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E8CE7A3-5F1C-4BFE-970B-00176BF39771}">
      <dgm:prSet/>
      <dgm:spPr/>
      <dgm:t>
        <a:bodyPr/>
        <a:lstStyle/>
        <a:p>
          <a:r>
            <a:rPr lang="en-US" b="1" dirty="0">
              <a:latin typeface="Cambria" panose="02040503050406030204" pitchFamily="18" charset="0"/>
              <a:cs typeface="Times New Roman" panose="02020603050405020304" pitchFamily="18" charset="0"/>
            </a:rPr>
            <a:t>I. Introduction &amp; Target Audience</a:t>
          </a:r>
        </a:p>
      </dgm:t>
    </dgm:pt>
    <dgm:pt modelId="{2A60FF12-4FF5-44B4-A501-9D1BCBFD08B4}" type="parTrans" cxnId="{59D90BE9-6FD7-4AC3-AD08-7517A822204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CF3C798-9984-4E60-A9AE-833716A7739F}" type="sibTrans" cxnId="{59D90BE9-6FD7-4AC3-AD08-7517A822204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1217D06-65F0-4DD5-B107-A1637B559817}">
      <dgm:prSet/>
      <dgm:spPr/>
      <dgm:t>
        <a:bodyPr/>
        <a:lstStyle/>
        <a:p>
          <a:r>
            <a:rPr lang="en-US" b="1" dirty="0">
              <a:latin typeface="Cambria" panose="02040503050406030204" pitchFamily="18" charset="0"/>
              <a:cs typeface="Times New Roman" panose="02020603050405020304" pitchFamily="18" charset="0"/>
            </a:rPr>
            <a:t>II. Prior Research</a:t>
          </a:r>
        </a:p>
      </dgm:t>
    </dgm:pt>
    <dgm:pt modelId="{0CAB46A1-5CBD-4813-B0F7-CB900EC761C7}" type="parTrans" cxnId="{E69C5487-4F89-4E03-9D21-62CB7A821475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537EC5D-8ADA-414E-BABC-FB1E211D018E}" type="sibTrans" cxnId="{E69C5487-4F89-4E03-9D21-62CB7A821475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1ACD319-F11F-4022-9C4E-632FCBA2C021}">
      <dgm:prSet/>
      <dgm:spPr/>
      <dgm:t>
        <a:bodyPr/>
        <a:lstStyle/>
        <a:p>
          <a:r>
            <a:rPr lang="en-US" b="1" kern="1200" dirty="0">
              <a:latin typeface="Cambria" panose="02040503050406030204" pitchFamily="18" charset="0"/>
              <a:ea typeface="+mn-ea"/>
              <a:cs typeface="Times New Roman" panose="02020603050405020304" pitchFamily="18" charset="0"/>
            </a:rPr>
            <a:t>III. Data Preparation &amp; EDA</a:t>
          </a:r>
        </a:p>
      </dgm:t>
    </dgm:pt>
    <dgm:pt modelId="{660283B0-A140-40B6-B991-F57C075DA82F}" type="parTrans" cxnId="{44B6C473-FFCE-482E-8879-940F17D1A648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A3CB5481-4962-455A-BF99-D7D8B0D7F5A9}" type="sibTrans" cxnId="{44B6C473-FFCE-482E-8879-940F17D1A648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A1EE84AA-E5BB-4B50-8BB2-FC6424512A02}">
      <dgm:prSet/>
      <dgm:spPr/>
      <dgm:t>
        <a:bodyPr/>
        <a:lstStyle/>
        <a:p>
          <a:r>
            <a:rPr lang="en-US" b="1" dirty="0">
              <a:latin typeface="Cambria" panose="02040503050406030204" pitchFamily="18" charset="0"/>
              <a:cs typeface="Times New Roman" panose="02020603050405020304" pitchFamily="18" charset="0"/>
            </a:rPr>
            <a:t>IV. Model</a:t>
          </a:r>
        </a:p>
      </dgm:t>
    </dgm:pt>
    <dgm:pt modelId="{FA3A3CFC-9276-4F58-9371-3BE8F9259C07}" type="parTrans" cxnId="{92A07019-3513-4F93-ABF9-A6087D9FD59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B4C04B38-8EC1-4539-A5A8-4662684496FC}" type="sibTrans" cxnId="{92A07019-3513-4F93-ABF9-A6087D9FD59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36EB736-5D39-4B4C-A022-04A320E5A3EA}">
      <dgm:prSet/>
      <dgm:spPr/>
      <dgm:t>
        <a:bodyPr/>
        <a:lstStyle/>
        <a:p>
          <a:r>
            <a:rPr lang="en-US" b="1" kern="1200" dirty="0">
              <a:latin typeface="Cambria" panose="02040503050406030204" pitchFamily="18" charset="0"/>
              <a:ea typeface="+mn-ea"/>
              <a:cs typeface="Times New Roman" panose="02020603050405020304" pitchFamily="18" charset="0"/>
            </a:rPr>
            <a:t>V. Results</a:t>
          </a:r>
        </a:p>
      </dgm:t>
    </dgm:pt>
    <dgm:pt modelId="{5135C0A7-96DA-45F6-A323-472BD06D2C45}" type="parTrans" cxnId="{C515FB29-035A-47F3-8C6C-71C58F6FCA89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34177F9-6973-40D3-9B61-084A8CD42690}" type="sibTrans" cxnId="{C515FB29-035A-47F3-8C6C-71C58F6FCA89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8C21F118-764F-4A72-BB87-48DE705F7599}">
      <dgm:prSet/>
      <dgm:spPr/>
      <dgm:t>
        <a:bodyPr/>
        <a:lstStyle/>
        <a:p>
          <a:r>
            <a:rPr lang="en-US" b="1" dirty="0">
              <a:latin typeface="Cambria" panose="02040503050406030204" pitchFamily="18" charset="0"/>
              <a:cs typeface="Times New Roman" panose="02020603050405020304" pitchFamily="18" charset="0"/>
            </a:rPr>
            <a:t>VI. Policy Insights</a:t>
          </a:r>
        </a:p>
      </dgm:t>
    </dgm:pt>
    <dgm:pt modelId="{1C1E92BC-86DF-4D8C-93DE-E4751A67FE6E}" type="parTrans" cxnId="{94255DB2-01C8-47BD-94BA-93E9906D1AC2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016335F-4E2A-44E0-8486-92B0282EB021}" type="sibTrans" cxnId="{94255DB2-01C8-47BD-94BA-93E9906D1AC2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34618CA-42B4-ED48-AF1B-1E80E9D85B38}">
      <dgm:prSet/>
      <dgm:spPr/>
      <dgm:t>
        <a:bodyPr/>
        <a:lstStyle/>
        <a:p>
          <a:r>
            <a:rPr lang="en-US" b="1" dirty="0">
              <a:latin typeface="Cambria" panose="02040503050406030204" pitchFamily="18" charset="0"/>
            </a:rPr>
            <a:t>VII. Next Steps</a:t>
          </a:r>
        </a:p>
      </dgm:t>
    </dgm:pt>
    <dgm:pt modelId="{2112575A-E932-EB46-B72A-973B519EEF55}" type="parTrans" cxnId="{2AD9AF1B-1BB5-1C47-ABF1-3AF0FA8CE9E1}">
      <dgm:prSet/>
      <dgm:spPr/>
      <dgm:t>
        <a:bodyPr/>
        <a:lstStyle/>
        <a:p>
          <a:endParaRPr lang="en-US"/>
        </a:p>
      </dgm:t>
    </dgm:pt>
    <dgm:pt modelId="{C2B2E243-27F6-324A-976B-9E2D14903F9A}" type="sibTrans" cxnId="{2AD9AF1B-1BB5-1C47-ABF1-3AF0FA8CE9E1}">
      <dgm:prSet/>
      <dgm:spPr/>
      <dgm:t>
        <a:bodyPr/>
        <a:lstStyle/>
        <a:p>
          <a:endParaRPr lang="en-US"/>
        </a:p>
      </dgm:t>
    </dgm:pt>
    <dgm:pt modelId="{5DD3932A-9525-B246-8B82-D00B1FAF7903}" type="pres">
      <dgm:prSet presAssocID="{38E17C1C-E7F6-4F13-855B-E006DBFD2259}" presName="linearFlow" presStyleCnt="0">
        <dgm:presLayoutVars>
          <dgm:dir/>
          <dgm:resizeHandles val="exact"/>
        </dgm:presLayoutVars>
      </dgm:prSet>
      <dgm:spPr/>
    </dgm:pt>
    <dgm:pt modelId="{CFFD04C1-DC36-374A-8ABE-5A5D94BC5EA0}" type="pres">
      <dgm:prSet presAssocID="{AE8CE7A3-5F1C-4BFE-970B-00176BF39771}" presName="composite" presStyleCnt="0"/>
      <dgm:spPr/>
    </dgm:pt>
    <dgm:pt modelId="{F4E39C87-71CF-AB49-B90B-69097462CF18}" type="pres">
      <dgm:prSet presAssocID="{AE8CE7A3-5F1C-4BFE-970B-00176BF39771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灯泡"/>
        </a:ext>
      </dgm:extLst>
    </dgm:pt>
    <dgm:pt modelId="{631535C4-09CA-F142-BB3C-B7FAC74B8B99}" type="pres">
      <dgm:prSet presAssocID="{AE8CE7A3-5F1C-4BFE-970B-00176BF39771}" presName="txShp" presStyleLbl="node1" presStyleIdx="0" presStyleCnt="7">
        <dgm:presLayoutVars>
          <dgm:bulletEnabled val="1"/>
        </dgm:presLayoutVars>
      </dgm:prSet>
      <dgm:spPr/>
    </dgm:pt>
    <dgm:pt modelId="{B12062C6-0BD3-7C40-B3CC-A1B314984EB3}" type="pres">
      <dgm:prSet presAssocID="{CCF3C798-9984-4E60-A9AE-833716A7739F}" presName="spacing" presStyleCnt="0"/>
      <dgm:spPr/>
    </dgm:pt>
    <dgm:pt modelId="{577DD491-B0AC-E243-8A97-25D6FF62FEFF}" type="pres">
      <dgm:prSet presAssocID="{41217D06-65F0-4DD5-B107-A1637B559817}" presName="composite" presStyleCnt="0"/>
      <dgm:spPr/>
    </dgm:pt>
    <dgm:pt modelId="{110D2073-73C8-2C44-A30E-12984AEA26FA}" type="pres">
      <dgm:prSet presAssocID="{41217D06-65F0-4DD5-B107-A1637B559817}" presName="imgShp" presStyleLbl="fgImgPlac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书籍"/>
        </a:ext>
      </dgm:extLst>
    </dgm:pt>
    <dgm:pt modelId="{FD8BAD9C-DEAE-F342-887F-9AF47C16ACBD}" type="pres">
      <dgm:prSet presAssocID="{41217D06-65F0-4DD5-B107-A1637B559817}" presName="txShp" presStyleLbl="node1" presStyleIdx="1" presStyleCnt="7">
        <dgm:presLayoutVars>
          <dgm:bulletEnabled val="1"/>
        </dgm:presLayoutVars>
      </dgm:prSet>
      <dgm:spPr/>
    </dgm:pt>
    <dgm:pt modelId="{1CF0E0FC-63DC-F542-A97A-7921E7220219}" type="pres">
      <dgm:prSet presAssocID="{E537EC5D-8ADA-414E-BABC-FB1E211D018E}" presName="spacing" presStyleCnt="0"/>
      <dgm:spPr/>
    </dgm:pt>
    <dgm:pt modelId="{8FEAD997-F853-A74D-9BBB-81D80BACBFE3}" type="pres">
      <dgm:prSet presAssocID="{C1ACD319-F11F-4022-9C4E-632FCBA2C021}" presName="composite" presStyleCnt="0"/>
      <dgm:spPr/>
    </dgm:pt>
    <dgm:pt modelId="{3E8FCEEE-E71A-9640-A92A-9B43EB414BE7}" type="pres">
      <dgm:prSet presAssocID="{C1ACD319-F11F-4022-9C4E-632FCBA2C021}" presName="imgShp" presStyleLbl="fgImgPlac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清单"/>
        </a:ext>
      </dgm:extLst>
    </dgm:pt>
    <dgm:pt modelId="{AA136EE0-216C-9D49-88E6-49D9BCE627BE}" type="pres">
      <dgm:prSet presAssocID="{C1ACD319-F11F-4022-9C4E-632FCBA2C021}" presName="txShp" presStyleLbl="node1" presStyleIdx="2" presStyleCnt="7">
        <dgm:presLayoutVars>
          <dgm:bulletEnabled val="1"/>
        </dgm:presLayoutVars>
      </dgm:prSet>
      <dgm:spPr/>
    </dgm:pt>
    <dgm:pt modelId="{3AF7A348-E79B-4445-AB52-8860E4007647}" type="pres">
      <dgm:prSet presAssocID="{A3CB5481-4962-455A-BF99-D7D8B0D7F5A9}" presName="spacing" presStyleCnt="0"/>
      <dgm:spPr/>
    </dgm:pt>
    <dgm:pt modelId="{26006B25-9E73-2847-8C4F-72B4E9BFE007}" type="pres">
      <dgm:prSet presAssocID="{A1EE84AA-E5BB-4B50-8BB2-FC6424512A02}" presName="composite" presStyleCnt="0"/>
      <dgm:spPr/>
    </dgm:pt>
    <dgm:pt modelId="{8971AABC-CB6F-A542-B1C4-278BC15DDB04}" type="pres">
      <dgm:prSet presAssocID="{A1EE84AA-E5BB-4B50-8BB2-FC6424512A02}" presName="imgShp" presStyleLbl="fgImgPlac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齿轮"/>
        </a:ext>
      </dgm:extLst>
    </dgm:pt>
    <dgm:pt modelId="{52FF7100-B673-D042-9DED-B745C7DACD3F}" type="pres">
      <dgm:prSet presAssocID="{A1EE84AA-E5BB-4B50-8BB2-FC6424512A02}" presName="txShp" presStyleLbl="node1" presStyleIdx="3" presStyleCnt="7">
        <dgm:presLayoutVars>
          <dgm:bulletEnabled val="1"/>
        </dgm:presLayoutVars>
      </dgm:prSet>
      <dgm:spPr/>
    </dgm:pt>
    <dgm:pt modelId="{02014C60-4C56-9B46-A929-3CC62709F1E5}" type="pres">
      <dgm:prSet presAssocID="{B4C04B38-8EC1-4539-A5A8-4662684496FC}" presName="spacing" presStyleCnt="0"/>
      <dgm:spPr/>
    </dgm:pt>
    <dgm:pt modelId="{E3F1C206-5BC4-6A4A-B3A0-BC0AA966FE58}" type="pres">
      <dgm:prSet presAssocID="{436EB736-5D39-4B4C-A022-04A320E5A3EA}" presName="composite" presStyleCnt="0"/>
      <dgm:spPr/>
    </dgm:pt>
    <dgm:pt modelId="{E993A30D-5489-5042-8373-E8A375193393}" type="pres">
      <dgm:prSet presAssocID="{436EB736-5D39-4B4C-A022-04A320E5A3EA}" presName="imgShp" presStyleLbl="fgImgPlac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2DCA60E-246D-EC42-9147-FD8DCF46ABDA}" type="pres">
      <dgm:prSet presAssocID="{436EB736-5D39-4B4C-A022-04A320E5A3EA}" presName="txShp" presStyleLbl="node1" presStyleIdx="4" presStyleCnt="7">
        <dgm:presLayoutVars>
          <dgm:bulletEnabled val="1"/>
        </dgm:presLayoutVars>
      </dgm:prSet>
      <dgm:spPr/>
    </dgm:pt>
    <dgm:pt modelId="{920A509E-6AC7-1842-8024-D186B86AC261}" type="pres">
      <dgm:prSet presAssocID="{E34177F9-6973-40D3-9B61-084A8CD42690}" presName="spacing" presStyleCnt="0"/>
      <dgm:spPr/>
    </dgm:pt>
    <dgm:pt modelId="{E255F416-6D86-034B-8CBC-575A18E65962}" type="pres">
      <dgm:prSet presAssocID="{8C21F118-764F-4A72-BB87-48DE705F7599}" presName="composite" presStyleCnt="0"/>
      <dgm:spPr/>
    </dgm:pt>
    <dgm:pt modelId="{12435BF5-89EC-FA4B-82B1-3C8B9EFC26C6}" type="pres">
      <dgm:prSet presAssocID="{8C21F118-764F-4A72-BB87-48DE705F7599}" presName="imgShp" presStyleLbl="fgImgPlac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079E45-043B-F347-91AF-DC19D50D718E}" type="pres">
      <dgm:prSet presAssocID="{8C21F118-764F-4A72-BB87-48DE705F7599}" presName="txShp" presStyleLbl="node1" presStyleIdx="5" presStyleCnt="7">
        <dgm:presLayoutVars>
          <dgm:bulletEnabled val="1"/>
        </dgm:presLayoutVars>
      </dgm:prSet>
      <dgm:spPr/>
    </dgm:pt>
    <dgm:pt modelId="{C9FBAF03-838D-2E4A-AD7C-6F47E74D43F3}" type="pres">
      <dgm:prSet presAssocID="{4016335F-4E2A-44E0-8486-92B0282EB021}" presName="spacing" presStyleCnt="0"/>
      <dgm:spPr/>
    </dgm:pt>
    <dgm:pt modelId="{CBC7A4A9-3864-B142-948E-6E707FC1A87B}" type="pres">
      <dgm:prSet presAssocID="{E34618CA-42B4-ED48-AF1B-1E80E9D85B38}" presName="composite" presStyleCnt="0"/>
      <dgm:spPr/>
    </dgm:pt>
    <dgm:pt modelId="{A26DAA79-ACC4-CC4B-BBE9-D3131E466839}" type="pres">
      <dgm:prSet presAssocID="{E34618CA-42B4-ED48-AF1B-1E80E9D85B38}" presName="imgShp" presStyleLbl="fgImgPlace1" presStyleIdx="6" presStyleCnt="7" custLinFactNeighborX="2843" custLinFactNeighborY="-897"/>
      <dgm:spPr>
        <a:xfrm>
          <a:off x="1249900" y="4009059"/>
          <a:ext cx="514229" cy="51422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1DBF98F7-CAB6-FF48-BD9D-D0E99B4D2CC8}" type="pres">
      <dgm:prSet presAssocID="{E34618CA-42B4-ED48-AF1B-1E80E9D85B38}" presName="txShp" presStyleLbl="node1" presStyleIdx="6" presStyleCnt="7">
        <dgm:presLayoutVars>
          <dgm:bulletEnabled val="1"/>
        </dgm:presLayoutVars>
      </dgm:prSet>
      <dgm:spPr/>
    </dgm:pt>
  </dgm:ptLst>
  <dgm:cxnLst>
    <dgm:cxn modelId="{005CF312-F580-F344-8514-E44ACC7652E1}" type="presOf" srcId="{C1ACD319-F11F-4022-9C4E-632FCBA2C021}" destId="{AA136EE0-216C-9D49-88E6-49D9BCE627BE}" srcOrd="0" destOrd="0" presId="urn:microsoft.com/office/officeart/2005/8/layout/vList3"/>
    <dgm:cxn modelId="{92A07019-3513-4F93-ABF9-A6087D9FD59E}" srcId="{38E17C1C-E7F6-4F13-855B-E006DBFD2259}" destId="{A1EE84AA-E5BB-4B50-8BB2-FC6424512A02}" srcOrd="3" destOrd="0" parTransId="{FA3A3CFC-9276-4F58-9371-3BE8F9259C07}" sibTransId="{B4C04B38-8EC1-4539-A5A8-4662684496FC}"/>
    <dgm:cxn modelId="{2AD9AF1B-1BB5-1C47-ABF1-3AF0FA8CE9E1}" srcId="{38E17C1C-E7F6-4F13-855B-E006DBFD2259}" destId="{E34618CA-42B4-ED48-AF1B-1E80E9D85B38}" srcOrd="6" destOrd="0" parTransId="{2112575A-E932-EB46-B72A-973B519EEF55}" sibTransId="{C2B2E243-27F6-324A-976B-9E2D14903F9A}"/>
    <dgm:cxn modelId="{281A4629-AA49-AF40-AD98-A1BDA7BA3C3B}" type="presOf" srcId="{AE8CE7A3-5F1C-4BFE-970B-00176BF39771}" destId="{631535C4-09CA-F142-BB3C-B7FAC74B8B99}" srcOrd="0" destOrd="0" presId="urn:microsoft.com/office/officeart/2005/8/layout/vList3"/>
    <dgm:cxn modelId="{C515FB29-035A-47F3-8C6C-71C58F6FCA89}" srcId="{38E17C1C-E7F6-4F13-855B-E006DBFD2259}" destId="{436EB736-5D39-4B4C-A022-04A320E5A3EA}" srcOrd="4" destOrd="0" parTransId="{5135C0A7-96DA-45F6-A323-472BD06D2C45}" sibTransId="{E34177F9-6973-40D3-9B61-084A8CD42690}"/>
    <dgm:cxn modelId="{F2B62B3D-C057-2E4B-94AE-13B9825FF1B4}" type="presOf" srcId="{A1EE84AA-E5BB-4B50-8BB2-FC6424512A02}" destId="{52FF7100-B673-D042-9DED-B745C7DACD3F}" srcOrd="0" destOrd="0" presId="urn:microsoft.com/office/officeart/2005/8/layout/vList3"/>
    <dgm:cxn modelId="{94E6BB49-9013-904B-ACC0-0AD313F4101B}" type="presOf" srcId="{436EB736-5D39-4B4C-A022-04A320E5A3EA}" destId="{02DCA60E-246D-EC42-9147-FD8DCF46ABDA}" srcOrd="0" destOrd="0" presId="urn:microsoft.com/office/officeart/2005/8/layout/vList3"/>
    <dgm:cxn modelId="{44B6C473-FFCE-482E-8879-940F17D1A648}" srcId="{38E17C1C-E7F6-4F13-855B-E006DBFD2259}" destId="{C1ACD319-F11F-4022-9C4E-632FCBA2C021}" srcOrd="2" destOrd="0" parTransId="{660283B0-A140-40B6-B991-F57C075DA82F}" sibTransId="{A3CB5481-4962-455A-BF99-D7D8B0D7F5A9}"/>
    <dgm:cxn modelId="{F921AA75-EAF0-2946-AD98-B3DA846B526E}" type="presOf" srcId="{8C21F118-764F-4A72-BB87-48DE705F7599}" destId="{B5079E45-043B-F347-91AF-DC19D50D718E}" srcOrd="0" destOrd="0" presId="urn:microsoft.com/office/officeart/2005/8/layout/vList3"/>
    <dgm:cxn modelId="{E69C5487-4F89-4E03-9D21-62CB7A821475}" srcId="{38E17C1C-E7F6-4F13-855B-E006DBFD2259}" destId="{41217D06-65F0-4DD5-B107-A1637B559817}" srcOrd="1" destOrd="0" parTransId="{0CAB46A1-5CBD-4813-B0F7-CB900EC761C7}" sibTransId="{E537EC5D-8ADA-414E-BABC-FB1E211D018E}"/>
    <dgm:cxn modelId="{89317BAA-1DFE-DB45-A27A-5F02BC6F9529}" type="presOf" srcId="{41217D06-65F0-4DD5-B107-A1637B559817}" destId="{FD8BAD9C-DEAE-F342-887F-9AF47C16ACBD}" srcOrd="0" destOrd="0" presId="urn:microsoft.com/office/officeart/2005/8/layout/vList3"/>
    <dgm:cxn modelId="{94255DB2-01C8-47BD-94BA-93E9906D1AC2}" srcId="{38E17C1C-E7F6-4F13-855B-E006DBFD2259}" destId="{8C21F118-764F-4A72-BB87-48DE705F7599}" srcOrd="5" destOrd="0" parTransId="{1C1E92BC-86DF-4D8C-93DE-E4751A67FE6E}" sibTransId="{4016335F-4E2A-44E0-8486-92B0282EB021}"/>
    <dgm:cxn modelId="{C6E8CCD3-0A2F-3C4C-B9DF-F7C557CA4CB5}" type="presOf" srcId="{E34618CA-42B4-ED48-AF1B-1E80E9D85B38}" destId="{1DBF98F7-CAB6-FF48-BD9D-D0E99B4D2CC8}" srcOrd="0" destOrd="0" presId="urn:microsoft.com/office/officeart/2005/8/layout/vList3"/>
    <dgm:cxn modelId="{59D90BE9-6FD7-4AC3-AD08-7517A8222043}" srcId="{38E17C1C-E7F6-4F13-855B-E006DBFD2259}" destId="{AE8CE7A3-5F1C-4BFE-970B-00176BF39771}" srcOrd="0" destOrd="0" parTransId="{2A60FF12-4FF5-44B4-A501-9D1BCBFD08B4}" sibTransId="{CCF3C798-9984-4E60-A9AE-833716A7739F}"/>
    <dgm:cxn modelId="{FB5BA9FD-A3B8-1A49-9C15-439982469A47}" type="presOf" srcId="{38E17C1C-E7F6-4F13-855B-E006DBFD2259}" destId="{5DD3932A-9525-B246-8B82-D00B1FAF7903}" srcOrd="0" destOrd="0" presId="urn:microsoft.com/office/officeart/2005/8/layout/vList3"/>
    <dgm:cxn modelId="{CA275D68-5DCB-BD43-8602-780FA13CC718}" type="presParOf" srcId="{5DD3932A-9525-B246-8B82-D00B1FAF7903}" destId="{CFFD04C1-DC36-374A-8ABE-5A5D94BC5EA0}" srcOrd="0" destOrd="0" presId="urn:microsoft.com/office/officeart/2005/8/layout/vList3"/>
    <dgm:cxn modelId="{7B19F7E6-1399-8044-9083-832209980706}" type="presParOf" srcId="{CFFD04C1-DC36-374A-8ABE-5A5D94BC5EA0}" destId="{F4E39C87-71CF-AB49-B90B-69097462CF18}" srcOrd="0" destOrd="0" presId="urn:microsoft.com/office/officeart/2005/8/layout/vList3"/>
    <dgm:cxn modelId="{98A881E7-6244-ED45-8D3D-F1F3B01B88D2}" type="presParOf" srcId="{CFFD04C1-DC36-374A-8ABE-5A5D94BC5EA0}" destId="{631535C4-09CA-F142-BB3C-B7FAC74B8B99}" srcOrd="1" destOrd="0" presId="urn:microsoft.com/office/officeart/2005/8/layout/vList3"/>
    <dgm:cxn modelId="{7BD05F6D-0F2B-CD43-BC62-2B93331A852B}" type="presParOf" srcId="{5DD3932A-9525-B246-8B82-D00B1FAF7903}" destId="{B12062C6-0BD3-7C40-B3CC-A1B314984EB3}" srcOrd="1" destOrd="0" presId="urn:microsoft.com/office/officeart/2005/8/layout/vList3"/>
    <dgm:cxn modelId="{002D4313-6B17-5440-BB7C-DBDF46A5855F}" type="presParOf" srcId="{5DD3932A-9525-B246-8B82-D00B1FAF7903}" destId="{577DD491-B0AC-E243-8A97-25D6FF62FEFF}" srcOrd="2" destOrd="0" presId="urn:microsoft.com/office/officeart/2005/8/layout/vList3"/>
    <dgm:cxn modelId="{3DF8507B-3630-4149-A6F5-A36186EC2F95}" type="presParOf" srcId="{577DD491-B0AC-E243-8A97-25D6FF62FEFF}" destId="{110D2073-73C8-2C44-A30E-12984AEA26FA}" srcOrd="0" destOrd="0" presId="urn:microsoft.com/office/officeart/2005/8/layout/vList3"/>
    <dgm:cxn modelId="{556EB65B-EF23-4147-AB78-F9E42A1FCA18}" type="presParOf" srcId="{577DD491-B0AC-E243-8A97-25D6FF62FEFF}" destId="{FD8BAD9C-DEAE-F342-887F-9AF47C16ACBD}" srcOrd="1" destOrd="0" presId="urn:microsoft.com/office/officeart/2005/8/layout/vList3"/>
    <dgm:cxn modelId="{0E4C46E9-F93A-5348-980F-8A2CEF1CB3AB}" type="presParOf" srcId="{5DD3932A-9525-B246-8B82-D00B1FAF7903}" destId="{1CF0E0FC-63DC-F542-A97A-7921E7220219}" srcOrd="3" destOrd="0" presId="urn:microsoft.com/office/officeart/2005/8/layout/vList3"/>
    <dgm:cxn modelId="{06226BCD-4170-7049-BF5A-C8699FDC1AB2}" type="presParOf" srcId="{5DD3932A-9525-B246-8B82-D00B1FAF7903}" destId="{8FEAD997-F853-A74D-9BBB-81D80BACBFE3}" srcOrd="4" destOrd="0" presId="urn:microsoft.com/office/officeart/2005/8/layout/vList3"/>
    <dgm:cxn modelId="{A29596B5-37A0-7543-923D-DD81FDD94054}" type="presParOf" srcId="{8FEAD997-F853-A74D-9BBB-81D80BACBFE3}" destId="{3E8FCEEE-E71A-9640-A92A-9B43EB414BE7}" srcOrd="0" destOrd="0" presId="urn:microsoft.com/office/officeart/2005/8/layout/vList3"/>
    <dgm:cxn modelId="{AEB1077D-50A2-604A-B68E-D87D91DE90FE}" type="presParOf" srcId="{8FEAD997-F853-A74D-9BBB-81D80BACBFE3}" destId="{AA136EE0-216C-9D49-88E6-49D9BCE627BE}" srcOrd="1" destOrd="0" presId="urn:microsoft.com/office/officeart/2005/8/layout/vList3"/>
    <dgm:cxn modelId="{15A0FF9E-CF13-CC49-A6EA-EF50C7CB9961}" type="presParOf" srcId="{5DD3932A-9525-B246-8B82-D00B1FAF7903}" destId="{3AF7A348-E79B-4445-AB52-8860E4007647}" srcOrd="5" destOrd="0" presId="urn:microsoft.com/office/officeart/2005/8/layout/vList3"/>
    <dgm:cxn modelId="{B998001B-9640-FF48-88A1-D73D8F9C3E7A}" type="presParOf" srcId="{5DD3932A-9525-B246-8B82-D00B1FAF7903}" destId="{26006B25-9E73-2847-8C4F-72B4E9BFE007}" srcOrd="6" destOrd="0" presId="urn:microsoft.com/office/officeart/2005/8/layout/vList3"/>
    <dgm:cxn modelId="{DE7BB881-5BEF-224A-899F-389C905D47F1}" type="presParOf" srcId="{26006B25-9E73-2847-8C4F-72B4E9BFE007}" destId="{8971AABC-CB6F-A542-B1C4-278BC15DDB04}" srcOrd="0" destOrd="0" presId="urn:microsoft.com/office/officeart/2005/8/layout/vList3"/>
    <dgm:cxn modelId="{531B07B2-0726-904D-9CA4-5CA52A36D631}" type="presParOf" srcId="{26006B25-9E73-2847-8C4F-72B4E9BFE007}" destId="{52FF7100-B673-D042-9DED-B745C7DACD3F}" srcOrd="1" destOrd="0" presId="urn:microsoft.com/office/officeart/2005/8/layout/vList3"/>
    <dgm:cxn modelId="{40BB8A54-5798-4D4A-9EAE-93E1037FB602}" type="presParOf" srcId="{5DD3932A-9525-B246-8B82-D00B1FAF7903}" destId="{02014C60-4C56-9B46-A929-3CC62709F1E5}" srcOrd="7" destOrd="0" presId="urn:microsoft.com/office/officeart/2005/8/layout/vList3"/>
    <dgm:cxn modelId="{89F2F2E2-2E48-6342-BA1E-3946A7B4907E}" type="presParOf" srcId="{5DD3932A-9525-B246-8B82-D00B1FAF7903}" destId="{E3F1C206-5BC4-6A4A-B3A0-BC0AA966FE58}" srcOrd="8" destOrd="0" presId="urn:microsoft.com/office/officeart/2005/8/layout/vList3"/>
    <dgm:cxn modelId="{3F5E4E20-6A53-9D45-A585-37DA009D43F7}" type="presParOf" srcId="{E3F1C206-5BC4-6A4A-B3A0-BC0AA966FE58}" destId="{E993A30D-5489-5042-8373-E8A375193393}" srcOrd="0" destOrd="0" presId="urn:microsoft.com/office/officeart/2005/8/layout/vList3"/>
    <dgm:cxn modelId="{DDCFC3FE-1F55-6549-9D68-BE151AFD450F}" type="presParOf" srcId="{E3F1C206-5BC4-6A4A-B3A0-BC0AA966FE58}" destId="{02DCA60E-246D-EC42-9147-FD8DCF46ABDA}" srcOrd="1" destOrd="0" presId="urn:microsoft.com/office/officeart/2005/8/layout/vList3"/>
    <dgm:cxn modelId="{A5C28762-DBFB-DA4E-A272-3708388FDE3C}" type="presParOf" srcId="{5DD3932A-9525-B246-8B82-D00B1FAF7903}" destId="{920A509E-6AC7-1842-8024-D186B86AC261}" srcOrd="9" destOrd="0" presId="urn:microsoft.com/office/officeart/2005/8/layout/vList3"/>
    <dgm:cxn modelId="{4D4FDD84-7AF3-C54C-AA8D-575F763FFDB9}" type="presParOf" srcId="{5DD3932A-9525-B246-8B82-D00B1FAF7903}" destId="{E255F416-6D86-034B-8CBC-575A18E65962}" srcOrd="10" destOrd="0" presId="urn:microsoft.com/office/officeart/2005/8/layout/vList3"/>
    <dgm:cxn modelId="{AE886BC4-93D2-BD41-B0E1-D2CD9747CB6A}" type="presParOf" srcId="{E255F416-6D86-034B-8CBC-575A18E65962}" destId="{12435BF5-89EC-FA4B-82B1-3C8B9EFC26C6}" srcOrd="0" destOrd="0" presId="urn:microsoft.com/office/officeart/2005/8/layout/vList3"/>
    <dgm:cxn modelId="{464DB2EC-7434-0948-9CF6-7157EC07EA6A}" type="presParOf" srcId="{E255F416-6D86-034B-8CBC-575A18E65962}" destId="{B5079E45-043B-F347-91AF-DC19D50D718E}" srcOrd="1" destOrd="0" presId="urn:microsoft.com/office/officeart/2005/8/layout/vList3"/>
    <dgm:cxn modelId="{C1C30781-A0F1-1941-8680-D13CF4C6AE74}" type="presParOf" srcId="{5DD3932A-9525-B246-8B82-D00B1FAF7903}" destId="{C9FBAF03-838D-2E4A-AD7C-6F47E74D43F3}" srcOrd="11" destOrd="0" presId="urn:microsoft.com/office/officeart/2005/8/layout/vList3"/>
    <dgm:cxn modelId="{52879392-B574-2642-B1B4-DB2BA6D45AF0}" type="presParOf" srcId="{5DD3932A-9525-B246-8B82-D00B1FAF7903}" destId="{CBC7A4A9-3864-B142-948E-6E707FC1A87B}" srcOrd="12" destOrd="0" presId="urn:microsoft.com/office/officeart/2005/8/layout/vList3"/>
    <dgm:cxn modelId="{0BDEBC8F-3744-F448-A1AE-37B940A9222F}" type="presParOf" srcId="{CBC7A4A9-3864-B142-948E-6E707FC1A87B}" destId="{A26DAA79-ACC4-CC4B-BBE9-D3131E466839}" srcOrd="0" destOrd="0" presId="urn:microsoft.com/office/officeart/2005/8/layout/vList3"/>
    <dgm:cxn modelId="{9F1B194E-F7F6-4445-8753-D834053B36D6}" type="presParOf" srcId="{CBC7A4A9-3864-B142-948E-6E707FC1A87B}" destId="{1DBF98F7-CAB6-FF48-BD9D-D0E99B4D2C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DC05E1-BF19-CE44-8FE6-7F43002A4CC8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F54A78D-0A1D-E741-8A8A-8C8CDCF59601}">
      <dgm:prSet custT="1"/>
      <dgm:spPr/>
      <dgm:t>
        <a:bodyPr/>
        <a:lstStyle/>
        <a:p>
          <a:r>
            <a:rPr lang="en-US" sz="2000" b="1" dirty="0">
              <a:latin typeface="Cambria" panose="02040503050406030204" pitchFamily="18" charset="0"/>
            </a:rPr>
            <a:t>Research Purpose </a:t>
          </a:r>
          <a:endParaRPr lang="en-US" sz="2000" dirty="0">
            <a:latin typeface="Cambria" panose="02040503050406030204" pitchFamily="18" charset="0"/>
          </a:endParaRPr>
        </a:p>
      </dgm:t>
    </dgm:pt>
    <dgm:pt modelId="{21BAF135-645C-CE42-B637-8E3891BDCC77}" type="parTrans" cxnId="{DFF9DC30-6305-C44D-BAD3-F6ED32BB6DBF}">
      <dgm:prSet/>
      <dgm:spPr/>
      <dgm:t>
        <a:bodyPr/>
        <a:lstStyle/>
        <a:p>
          <a:endParaRPr lang="en-US"/>
        </a:p>
      </dgm:t>
    </dgm:pt>
    <dgm:pt modelId="{E74655C7-231B-0A4E-AA84-388C61288DA4}" type="sibTrans" cxnId="{DFF9DC30-6305-C44D-BAD3-F6ED32BB6DBF}">
      <dgm:prSet/>
      <dgm:spPr/>
      <dgm:t>
        <a:bodyPr/>
        <a:lstStyle/>
        <a:p>
          <a:endParaRPr lang="en-US"/>
        </a:p>
      </dgm:t>
    </dgm:pt>
    <dgm:pt modelId="{4073A81F-E239-3944-85D5-8C96044A9F12}">
      <dgm:prSet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</a:rPr>
            <a:t>To examine the correlation between </a:t>
          </a:r>
          <a:r>
            <a:rPr lang="en-US" sz="1800" dirty="0">
              <a:latin typeface="Cambria" panose="02040503050406030204" pitchFamily="18" charset="0"/>
              <a:cs typeface="Arial"/>
            </a:rPr>
            <a:t>Federal Open Market Committee (FOMC) </a:t>
          </a:r>
          <a:r>
            <a:rPr lang="en-US" sz="1800" dirty="0">
              <a:latin typeface="Cambria" panose="02040503050406030204" pitchFamily="18" charset="0"/>
            </a:rPr>
            <a:t>statements and financial markets, particularly stock price movements.</a:t>
          </a:r>
        </a:p>
      </dgm:t>
    </dgm:pt>
    <dgm:pt modelId="{9ACCE13C-ABE3-514E-84DB-F69A3F7CCF24}" type="parTrans" cxnId="{B684AAE9-591C-D646-9B27-797EF25C9AA1}">
      <dgm:prSet/>
      <dgm:spPr/>
      <dgm:t>
        <a:bodyPr/>
        <a:lstStyle/>
        <a:p>
          <a:endParaRPr lang="en-US"/>
        </a:p>
      </dgm:t>
    </dgm:pt>
    <dgm:pt modelId="{1B73B680-873A-B941-A160-3195538A4426}" type="sibTrans" cxnId="{B684AAE9-591C-D646-9B27-797EF25C9AA1}">
      <dgm:prSet/>
      <dgm:spPr/>
      <dgm:t>
        <a:bodyPr/>
        <a:lstStyle/>
        <a:p>
          <a:endParaRPr lang="en-US"/>
        </a:p>
      </dgm:t>
    </dgm:pt>
    <dgm:pt modelId="{B31267BF-F5BF-A445-AA6A-A5EB5B10C318}">
      <dgm:prSet custT="1"/>
      <dgm:spPr/>
      <dgm:t>
        <a:bodyPr/>
        <a:lstStyle/>
        <a:p>
          <a:r>
            <a:rPr lang="en-US" sz="2000" b="1" dirty="0">
              <a:latin typeface="Cambria" panose="02040503050406030204" pitchFamily="18" charset="0"/>
            </a:rPr>
            <a:t>Motivation for This Research</a:t>
          </a:r>
          <a:endParaRPr lang="en-US" sz="2000" dirty="0">
            <a:latin typeface="Cambria" panose="02040503050406030204" pitchFamily="18" charset="0"/>
          </a:endParaRPr>
        </a:p>
      </dgm:t>
    </dgm:pt>
    <dgm:pt modelId="{268A65A6-5404-8945-895D-2BD542BCE22C}" type="parTrans" cxnId="{39221432-9C0F-0146-B73C-4836DBA136DD}">
      <dgm:prSet/>
      <dgm:spPr/>
      <dgm:t>
        <a:bodyPr/>
        <a:lstStyle/>
        <a:p>
          <a:endParaRPr lang="en-US"/>
        </a:p>
      </dgm:t>
    </dgm:pt>
    <dgm:pt modelId="{580C01C3-D28E-F941-A163-D5F110B69133}" type="sibTrans" cxnId="{39221432-9C0F-0146-B73C-4836DBA136DD}">
      <dgm:prSet/>
      <dgm:spPr/>
      <dgm:t>
        <a:bodyPr/>
        <a:lstStyle/>
        <a:p>
          <a:endParaRPr lang="en-US"/>
        </a:p>
      </dgm:t>
    </dgm:pt>
    <dgm:pt modelId="{95413EF2-50F5-5A43-A0CA-E111FDAA4344}">
      <dgm:prSet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</a:rPr>
            <a:t>Financial Market Sensitivity</a:t>
          </a:r>
        </a:p>
      </dgm:t>
    </dgm:pt>
    <dgm:pt modelId="{A715E1A4-21D0-BA43-B2ED-2C51B34BC004}" type="parTrans" cxnId="{4FC98C01-B679-7C4E-B5C9-2B6E7F3B4E1C}">
      <dgm:prSet/>
      <dgm:spPr/>
      <dgm:t>
        <a:bodyPr/>
        <a:lstStyle/>
        <a:p>
          <a:endParaRPr lang="en-US"/>
        </a:p>
      </dgm:t>
    </dgm:pt>
    <dgm:pt modelId="{8DAF49E9-A0C1-6F4A-B4AD-FC422458EB49}" type="sibTrans" cxnId="{4FC98C01-B679-7C4E-B5C9-2B6E7F3B4E1C}">
      <dgm:prSet/>
      <dgm:spPr/>
      <dgm:t>
        <a:bodyPr/>
        <a:lstStyle/>
        <a:p>
          <a:endParaRPr lang="en-US"/>
        </a:p>
      </dgm:t>
    </dgm:pt>
    <dgm:pt modelId="{33045E68-2FF8-504F-AE9D-46248D577F56}">
      <dgm:prSet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</a:rPr>
            <a:t>Bridging Economic Policy &amp; Market Behavior</a:t>
          </a:r>
        </a:p>
      </dgm:t>
    </dgm:pt>
    <dgm:pt modelId="{563F3EE7-150A-5345-98C0-0BFE9FC865A3}" type="parTrans" cxnId="{103F1F56-7963-FE47-9596-8407538B24D2}">
      <dgm:prSet/>
      <dgm:spPr/>
      <dgm:t>
        <a:bodyPr/>
        <a:lstStyle/>
        <a:p>
          <a:endParaRPr lang="en-US"/>
        </a:p>
      </dgm:t>
    </dgm:pt>
    <dgm:pt modelId="{5AAECA9D-75C9-0545-AF29-CE4361951F3D}" type="sibTrans" cxnId="{103F1F56-7963-FE47-9596-8407538B24D2}">
      <dgm:prSet/>
      <dgm:spPr/>
      <dgm:t>
        <a:bodyPr/>
        <a:lstStyle/>
        <a:p>
          <a:endParaRPr lang="en-US"/>
        </a:p>
      </dgm:t>
    </dgm:pt>
    <dgm:pt modelId="{F292660A-80A3-504C-9521-B0917B06F835}">
      <dgm:prSet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</a:rPr>
            <a:t>Advancements in NLP Tools</a:t>
          </a:r>
        </a:p>
      </dgm:t>
    </dgm:pt>
    <dgm:pt modelId="{57B5F125-F75A-3A4C-AD5C-49D1BC8D68B8}" type="parTrans" cxnId="{904E6023-D1A5-D14B-A688-83717011A14C}">
      <dgm:prSet/>
      <dgm:spPr/>
      <dgm:t>
        <a:bodyPr/>
        <a:lstStyle/>
        <a:p>
          <a:endParaRPr lang="en-US"/>
        </a:p>
      </dgm:t>
    </dgm:pt>
    <dgm:pt modelId="{13C0ACC8-E31C-0042-A588-B3381D681E73}" type="sibTrans" cxnId="{904E6023-D1A5-D14B-A688-83717011A14C}">
      <dgm:prSet/>
      <dgm:spPr/>
      <dgm:t>
        <a:bodyPr/>
        <a:lstStyle/>
        <a:p>
          <a:endParaRPr lang="en-US"/>
        </a:p>
      </dgm:t>
    </dgm:pt>
    <dgm:pt modelId="{6B18963E-8B60-7940-A2F9-6529A3BCD371}">
      <dgm:prSet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</a:rPr>
            <a:t>Central Bank Communication is Critical</a:t>
          </a:r>
        </a:p>
      </dgm:t>
    </dgm:pt>
    <dgm:pt modelId="{4535ADC9-405D-6F4A-875C-B43179FBBE58}" type="sibTrans" cxnId="{380220A2-CB02-0649-AC13-DFE8E32C0292}">
      <dgm:prSet/>
      <dgm:spPr/>
      <dgm:t>
        <a:bodyPr/>
        <a:lstStyle/>
        <a:p>
          <a:endParaRPr lang="en-US"/>
        </a:p>
      </dgm:t>
    </dgm:pt>
    <dgm:pt modelId="{C7AB3D99-AE8A-624E-9737-E43B336A1B54}" type="parTrans" cxnId="{380220A2-CB02-0649-AC13-DFE8E32C0292}">
      <dgm:prSet/>
      <dgm:spPr/>
      <dgm:t>
        <a:bodyPr/>
        <a:lstStyle/>
        <a:p>
          <a:endParaRPr lang="en-US"/>
        </a:p>
      </dgm:t>
    </dgm:pt>
    <dgm:pt modelId="{E67147F3-284F-184F-A5BE-E5555501459C}" type="pres">
      <dgm:prSet presAssocID="{B2DC05E1-BF19-CE44-8FE6-7F43002A4CC8}" presName="linear" presStyleCnt="0">
        <dgm:presLayoutVars>
          <dgm:dir/>
          <dgm:animLvl val="lvl"/>
          <dgm:resizeHandles val="exact"/>
        </dgm:presLayoutVars>
      </dgm:prSet>
      <dgm:spPr/>
    </dgm:pt>
    <dgm:pt modelId="{5C08575E-4114-5F43-9C7B-FC9D399E7E02}" type="pres">
      <dgm:prSet presAssocID="{0F54A78D-0A1D-E741-8A8A-8C8CDCF59601}" presName="parentLin" presStyleCnt="0"/>
      <dgm:spPr/>
    </dgm:pt>
    <dgm:pt modelId="{D85A873F-96C7-894B-80E7-36F1EAD1008F}" type="pres">
      <dgm:prSet presAssocID="{0F54A78D-0A1D-E741-8A8A-8C8CDCF59601}" presName="parentLeftMargin" presStyleLbl="node1" presStyleIdx="0" presStyleCnt="2"/>
      <dgm:spPr/>
    </dgm:pt>
    <dgm:pt modelId="{8920606D-369E-724E-9C6A-570A8EEB4AF2}" type="pres">
      <dgm:prSet presAssocID="{0F54A78D-0A1D-E741-8A8A-8C8CDCF596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336148-2F8A-5549-B7F8-236516064002}" type="pres">
      <dgm:prSet presAssocID="{0F54A78D-0A1D-E741-8A8A-8C8CDCF59601}" presName="negativeSpace" presStyleCnt="0"/>
      <dgm:spPr/>
    </dgm:pt>
    <dgm:pt modelId="{80CB4DA6-CB2F-6A4A-98D3-115639301A8E}" type="pres">
      <dgm:prSet presAssocID="{0F54A78D-0A1D-E741-8A8A-8C8CDCF59601}" presName="childText" presStyleLbl="conFgAcc1" presStyleIdx="0" presStyleCnt="2">
        <dgm:presLayoutVars>
          <dgm:bulletEnabled val="1"/>
        </dgm:presLayoutVars>
      </dgm:prSet>
      <dgm:spPr/>
    </dgm:pt>
    <dgm:pt modelId="{A27C8B78-D329-5B43-87E9-14967DFCB746}" type="pres">
      <dgm:prSet presAssocID="{E74655C7-231B-0A4E-AA84-388C61288DA4}" presName="spaceBetweenRectangles" presStyleCnt="0"/>
      <dgm:spPr/>
    </dgm:pt>
    <dgm:pt modelId="{C16E225F-0121-5540-8EC1-241552BC5CFB}" type="pres">
      <dgm:prSet presAssocID="{B31267BF-F5BF-A445-AA6A-A5EB5B10C318}" presName="parentLin" presStyleCnt="0"/>
      <dgm:spPr/>
    </dgm:pt>
    <dgm:pt modelId="{2BC45539-BD26-0B4C-B899-5FC9711DB94C}" type="pres">
      <dgm:prSet presAssocID="{B31267BF-F5BF-A445-AA6A-A5EB5B10C318}" presName="parentLeftMargin" presStyleLbl="node1" presStyleIdx="0" presStyleCnt="2"/>
      <dgm:spPr/>
    </dgm:pt>
    <dgm:pt modelId="{29813B5D-3CA7-F748-970D-80D6C55ACC2E}" type="pres">
      <dgm:prSet presAssocID="{B31267BF-F5BF-A445-AA6A-A5EB5B10C3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A7A8EB1-D99A-D943-8E84-A1065B7A4CEB}" type="pres">
      <dgm:prSet presAssocID="{B31267BF-F5BF-A445-AA6A-A5EB5B10C318}" presName="negativeSpace" presStyleCnt="0"/>
      <dgm:spPr/>
    </dgm:pt>
    <dgm:pt modelId="{6C97FCB2-1A93-1448-AF17-505613046F60}" type="pres">
      <dgm:prSet presAssocID="{B31267BF-F5BF-A445-AA6A-A5EB5B10C31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FC98C01-B679-7C4E-B5C9-2B6E7F3B4E1C}" srcId="{B31267BF-F5BF-A445-AA6A-A5EB5B10C318}" destId="{95413EF2-50F5-5A43-A0CA-E111FDAA4344}" srcOrd="1" destOrd="0" parTransId="{A715E1A4-21D0-BA43-B2ED-2C51B34BC004}" sibTransId="{8DAF49E9-A0C1-6F4A-B4AD-FC422458EB49}"/>
    <dgm:cxn modelId="{14F3010A-ECF9-E24C-B2E1-BF38C8DA077B}" type="presOf" srcId="{F292660A-80A3-504C-9521-B0917B06F835}" destId="{6C97FCB2-1A93-1448-AF17-505613046F60}" srcOrd="0" destOrd="3" presId="urn:microsoft.com/office/officeart/2005/8/layout/list1"/>
    <dgm:cxn modelId="{BB4EE21C-A7CA-9B45-B526-49791B429422}" type="presOf" srcId="{4073A81F-E239-3944-85D5-8C96044A9F12}" destId="{80CB4DA6-CB2F-6A4A-98D3-115639301A8E}" srcOrd="0" destOrd="0" presId="urn:microsoft.com/office/officeart/2005/8/layout/list1"/>
    <dgm:cxn modelId="{904E6023-D1A5-D14B-A688-83717011A14C}" srcId="{B31267BF-F5BF-A445-AA6A-A5EB5B10C318}" destId="{F292660A-80A3-504C-9521-B0917B06F835}" srcOrd="3" destOrd="0" parTransId="{57B5F125-F75A-3A4C-AD5C-49D1BC8D68B8}" sibTransId="{13C0ACC8-E31C-0042-A588-B3381D681E73}"/>
    <dgm:cxn modelId="{DFF9DC30-6305-C44D-BAD3-F6ED32BB6DBF}" srcId="{B2DC05E1-BF19-CE44-8FE6-7F43002A4CC8}" destId="{0F54A78D-0A1D-E741-8A8A-8C8CDCF59601}" srcOrd="0" destOrd="0" parTransId="{21BAF135-645C-CE42-B637-8E3891BDCC77}" sibTransId="{E74655C7-231B-0A4E-AA84-388C61288DA4}"/>
    <dgm:cxn modelId="{39221432-9C0F-0146-B73C-4836DBA136DD}" srcId="{B2DC05E1-BF19-CE44-8FE6-7F43002A4CC8}" destId="{B31267BF-F5BF-A445-AA6A-A5EB5B10C318}" srcOrd="1" destOrd="0" parTransId="{268A65A6-5404-8945-895D-2BD542BCE22C}" sibTransId="{580C01C3-D28E-F941-A163-D5F110B69133}"/>
    <dgm:cxn modelId="{8FA40046-B55C-C940-A73E-285A2597CBD3}" type="presOf" srcId="{B31267BF-F5BF-A445-AA6A-A5EB5B10C318}" destId="{29813B5D-3CA7-F748-970D-80D6C55ACC2E}" srcOrd="1" destOrd="0" presId="urn:microsoft.com/office/officeart/2005/8/layout/list1"/>
    <dgm:cxn modelId="{103F1F56-7963-FE47-9596-8407538B24D2}" srcId="{B31267BF-F5BF-A445-AA6A-A5EB5B10C318}" destId="{33045E68-2FF8-504F-AE9D-46248D577F56}" srcOrd="2" destOrd="0" parTransId="{563F3EE7-150A-5345-98C0-0BFE9FC865A3}" sibTransId="{5AAECA9D-75C9-0545-AF29-CE4361951F3D}"/>
    <dgm:cxn modelId="{C1FC2D60-EBED-4947-B6EF-ACD1338B230E}" type="presOf" srcId="{33045E68-2FF8-504F-AE9D-46248D577F56}" destId="{6C97FCB2-1A93-1448-AF17-505613046F60}" srcOrd="0" destOrd="2" presId="urn:microsoft.com/office/officeart/2005/8/layout/list1"/>
    <dgm:cxn modelId="{6A498666-C059-F548-AA19-C660493FD49E}" type="presOf" srcId="{6B18963E-8B60-7940-A2F9-6529A3BCD371}" destId="{6C97FCB2-1A93-1448-AF17-505613046F60}" srcOrd="0" destOrd="0" presId="urn:microsoft.com/office/officeart/2005/8/layout/list1"/>
    <dgm:cxn modelId="{380220A2-CB02-0649-AC13-DFE8E32C0292}" srcId="{B31267BF-F5BF-A445-AA6A-A5EB5B10C318}" destId="{6B18963E-8B60-7940-A2F9-6529A3BCD371}" srcOrd="0" destOrd="0" parTransId="{C7AB3D99-AE8A-624E-9737-E43B336A1B54}" sibTransId="{4535ADC9-405D-6F4A-875C-B43179FBBE58}"/>
    <dgm:cxn modelId="{43AFA7B6-EBDC-0143-A8F2-AE0EEA8D9E8D}" type="presOf" srcId="{B2DC05E1-BF19-CE44-8FE6-7F43002A4CC8}" destId="{E67147F3-284F-184F-A5BE-E5555501459C}" srcOrd="0" destOrd="0" presId="urn:microsoft.com/office/officeart/2005/8/layout/list1"/>
    <dgm:cxn modelId="{B90AF3D2-10D4-DE4C-9584-41867D999E04}" type="presOf" srcId="{0F54A78D-0A1D-E741-8A8A-8C8CDCF59601}" destId="{8920606D-369E-724E-9C6A-570A8EEB4AF2}" srcOrd="1" destOrd="0" presId="urn:microsoft.com/office/officeart/2005/8/layout/list1"/>
    <dgm:cxn modelId="{B684AAE9-591C-D646-9B27-797EF25C9AA1}" srcId="{0F54A78D-0A1D-E741-8A8A-8C8CDCF59601}" destId="{4073A81F-E239-3944-85D5-8C96044A9F12}" srcOrd="0" destOrd="0" parTransId="{9ACCE13C-ABE3-514E-84DB-F69A3F7CCF24}" sibTransId="{1B73B680-873A-B941-A160-3195538A4426}"/>
    <dgm:cxn modelId="{5BB5D5F7-F4EF-664D-9C1E-075C7E6335F6}" type="presOf" srcId="{B31267BF-F5BF-A445-AA6A-A5EB5B10C318}" destId="{2BC45539-BD26-0B4C-B899-5FC9711DB94C}" srcOrd="0" destOrd="0" presId="urn:microsoft.com/office/officeart/2005/8/layout/list1"/>
    <dgm:cxn modelId="{3C2BE3FB-ED92-BF4C-96D7-C4392F7185C4}" type="presOf" srcId="{95413EF2-50F5-5A43-A0CA-E111FDAA4344}" destId="{6C97FCB2-1A93-1448-AF17-505613046F60}" srcOrd="0" destOrd="1" presId="urn:microsoft.com/office/officeart/2005/8/layout/list1"/>
    <dgm:cxn modelId="{C525C2FC-F159-8F4D-BDA6-F903D6A61242}" type="presOf" srcId="{0F54A78D-0A1D-E741-8A8A-8C8CDCF59601}" destId="{D85A873F-96C7-894B-80E7-36F1EAD1008F}" srcOrd="0" destOrd="0" presId="urn:microsoft.com/office/officeart/2005/8/layout/list1"/>
    <dgm:cxn modelId="{2D2F23F6-FBEB-2D4C-B6E4-CB07F86C8154}" type="presParOf" srcId="{E67147F3-284F-184F-A5BE-E5555501459C}" destId="{5C08575E-4114-5F43-9C7B-FC9D399E7E02}" srcOrd="0" destOrd="0" presId="urn:microsoft.com/office/officeart/2005/8/layout/list1"/>
    <dgm:cxn modelId="{0EACDE8D-6A97-1F40-813C-2DC9EAD622D5}" type="presParOf" srcId="{5C08575E-4114-5F43-9C7B-FC9D399E7E02}" destId="{D85A873F-96C7-894B-80E7-36F1EAD1008F}" srcOrd="0" destOrd="0" presId="urn:microsoft.com/office/officeart/2005/8/layout/list1"/>
    <dgm:cxn modelId="{47B89BAB-FE2A-BB41-B96B-1FB1FBE8BC71}" type="presParOf" srcId="{5C08575E-4114-5F43-9C7B-FC9D399E7E02}" destId="{8920606D-369E-724E-9C6A-570A8EEB4AF2}" srcOrd="1" destOrd="0" presId="urn:microsoft.com/office/officeart/2005/8/layout/list1"/>
    <dgm:cxn modelId="{4B02E96A-6B95-364F-98D6-F0035F2F4E5A}" type="presParOf" srcId="{E67147F3-284F-184F-A5BE-E5555501459C}" destId="{A0336148-2F8A-5549-B7F8-236516064002}" srcOrd="1" destOrd="0" presId="urn:microsoft.com/office/officeart/2005/8/layout/list1"/>
    <dgm:cxn modelId="{B10D55B9-9F70-B041-B7AA-289DC16D9F31}" type="presParOf" srcId="{E67147F3-284F-184F-A5BE-E5555501459C}" destId="{80CB4DA6-CB2F-6A4A-98D3-115639301A8E}" srcOrd="2" destOrd="0" presId="urn:microsoft.com/office/officeart/2005/8/layout/list1"/>
    <dgm:cxn modelId="{D01BCCF9-AB3C-6E4C-A0D3-5FC6B08E50E8}" type="presParOf" srcId="{E67147F3-284F-184F-A5BE-E5555501459C}" destId="{A27C8B78-D329-5B43-87E9-14967DFCB746}" srcOrd="3" destOrd="0" presId="urn:microsoft.com/office/officeart/2005/8/layout/list1"/>
    <dgm:cxn modelId="{DAFDD8CB-9C0E-0F42-89E0-06382BD923E7}" type="presParOf" srcId="{E67147F3-284F-184F-A5BE-E5555501459C}" destId="{C16E225F-0121-5540-8EC1-241552BC5CFB}" srcOrd="4" destOrd="0" presId="urn:microsoft.com/office/officeart/2005/8/layout/list1"/>
    <dgm:cxn modelId="{470DEB87-323B-A046-940C-C7037A761AD4}" type="presParOf" srcId="{C16E225F-0121-5540-8EC1-241552BC5CFB}" destId="{2BC45539-BD26-0B4C-B899-5FC9711DB94C}" srcOrd="0" destOrd="0" presId="urn:microsoft.com/office/officeart/2005/8/layout/list1"/>
    <dgm:cxn modelId="{92675765-4D1A-DC42-9C53-A27578569528}" type="presParOf" srcId="{C16E225F-0121-5540-8EC1-241552BC5CFB}" destId="{29813B5D-3CA7-F748-970D-80D6C55ACC2E}" srcOrd="1" destOrd="0" presId="urn:microsoft.com/office/officeart/2005/8/layout/list1"/>
    <dgm:cxn modelId="{BA875CA6-59B8-AF4E-98A9-746E7C3DFAA9}" type="presParOf" srcId="{E67147F3-284F-184F-A5BE-E5555501459C}" destId="{0A7A8EB1-D99A-D943-8E84-A1065B7A4CEB}" srcOrd="5" destOrd="0" presId="urn:microsoft.com/office/officeart/2005/8/layout/list1"/>
    <dgm:cxn modelId="{96974271-0E9A-CF40-A5C0-0115E5F2BD18}" type="presParOf" srcId="{E67147F3-284F-184F-A5BE-E5555501459C}" destId="{6C97FCB2-1A93-1448-AF17-505613046F6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7D1ED0-B4E9-1446-AE34-0EEA6AB9A42A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C8DB267-90C8-F448-882F-73D8688FF690}">
      <dgm:prSet/>
      <dgm:spPr/>
      <dgm:t>
        <a:bodyPr/>
        <a:lstStyle/>
        <a:p>
          <a:r>
            <a:rPr lang="en-US" b="1" dirty="0">
              <a:latin typeface="Cambria" panose="02040503050406030204" pitchFamily="18" charset="0"/>
            </a:rPr>
            <a:t>Dovish sentiment (orange, high values)</a:t>
          </a:r>
          <a:endParaRPr lang="en-US" dirty="0">
            <a:latin typeface="Cambria" panose="02040503050406030204" pitchFamily="18" charset="0"/>
          </a:endParaRPr>
        </a:p>
      </dgm:t>
    </dgm:pt>
    <dgm:pt modelId="{F9A2DE34-A9E1-234A-8EC5-178647639443}" type="parTrans" cxnId="{DFE85519-AF48-6B4E-A25F-9E290649474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2154E5F-BD7A-3144-AA41-059EBFE28B51}" type="sibTrans" cxnId="{DFE85519-AF48-6B4E-A25F-9E290649474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9143335B-6CD3-0B4C-A740-801FB35A5948}">
      <dgm:prSet/>
      <dgm:spPr/>
      <dgm:t>
        <a:bodyPr/>
        <a:lstStyle/>
        <a:p>
          <a:r>
            <a:rPr lang="en-US" b="1" dirty="0">
              <a:latin typeface="Cambria" panose="02040503050406030204" pitchFamily="18" charset="0"/>
            </a:rPr>
            <a:t>Hawkish sentiment (red, fluctuating)</a:t>
          </a:r>
          <a:endParaRPr lang="en-US" dirty="0">
            <a:latin typeface="Cambria" panose="02040503050406030204" pitchFamily="18" charset="0"/>
          </a:endParaRPr>
        </a:p>
      </dgm:t>
    </dgm:pt>
    <dgm:pt modelId="{19FB4096-D114-8141-B361-D4C71BC4D8EC}" type="parTrans" cxnId="{3CE48698-8581-BC4C-8638-29FB3973711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2D563E0F-F1D1-C24E-95AE-24BC90FE068A}" type="sibTrans" cxnId="{3CE48698-8581-BC4C-8638-29FB3973711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10E5B690-F47E-DF4E-879B-DA30F0DEE9B4}">
      <dgm:prSet/>
      <dgm:spPr/>
      <dgm:t>
        <a:bodyPr/>
        <a:lstStyle/>
        <a:p>
          <a:r>
            <a:rPr lang="en-US" b="1" dirty="0">
              <a:latin typeface="Cambria" panose="02040503050406030204" pitchFamily="18" charset="0"/>
            </a:rPr>
            <a:t>Neutral sentiment (blue, consistently low)</a:t>
          </a:r>
          <a:endParaRPr lang="en-US" dirty="0">
            <a:latin typeface="Cambria" panose="02040503050406030204" pitchFamily="18" charset="0"/>
          </a:endParaRPr>
        </a:p>
      </dgm:t>
    </dgm:pt>
    <dgm:pt modelId="{1CB31F84-89C0-4843-ABF9-C9572E8DD972}" type="parTrans" cxnId="{359DFEE4-E514-0A44-A3D1-7ADA59765AB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92C4D297-B062-BF45-96B3-C962E9411CFF}" type="sibTrans" cxnId="{359DFEE4-E514-0A44-A3D1-7ADA59765AB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B859D8B2-F59A-954B-935D-C3C470FFCCC9}">
      <dgm:prSet custT="1"/>
      <dgm:spPr/>
      <dgm:t>
        <a:bodyPr/>
        <a:lstStyle/>
        <a:p>
          <a:r>
            <a:rPr lang="en-US" sz="1400" dirty="0">
              <a:latin typeface="Cambria" panose="02040503050406030204" pitchFamily="18" charset="0"/>
            </a:rPr>
            <a:t>dominates, suggesting a preference for </a:t>
          </a:r>
          <a:r>
            <a:rPr lang="en-US" sz="1400" b="1" dirty="0">
              <a:latin typeface="Cambria" panose="02040503050406030204" pitchFamily="18" charset="0"/>
            </a:rPr>
            <a:t>lower interest rates and economic support</a:t>
          </a:r>
          <a:r>
            <a:rPr lang="en-US" sz="1400" dirty="0">
              <a:latin typeface="Cambria" panose="02040503050406030204" pitchFamily="18" charset="0"/>
            </a:rPr>
            <a:t>. </a:t>
          </a:r>
        </a:p>
      </dgm:t>
    </dgm:pt>
    <dgm:pt modelId="{3A944766-6FB1-5141-BA9B-EBE114999380}" type="parTrans" cxnId="{067E57B2-1440-3A4F-BC44-9C12B8ECFDF5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2D85709B-925C-5E45-B0C2-58AB1E040440}" type="sibTrans" cxnId="{067E57B2-1440-3A4F-BC44-9C12B8ECFDF5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E4DD5C3-8AAD-6A4A-81E3-38F28BA40D06}">
      <dgm:prSet custT="1"/>
      <dgm:spPr/>
      <dgm:t>
        <a:bodyPr/>
        <a:lstStyle/>
        <a:p>
          <a:r>
            <a:rPr lang="en-US" sz="1400" dirty="0">
              <a:latin typeface="Cambria" panose="02040503050406030204" pitchFamily="18" charset="0"/>
            </a:rPr>
            <a:t>spikes during </a:t>
          </a:r>
          <a:r>
            <a:rPr lang="en-US" sz="1400" b="1" dirty="0">
              <a:latin typeface="Cambria" panose="02040503050406030204" pitchFamily="18" charset="0"/>
            </a:rPr>
            <a:t>2008-2010 and 2016-2018</a:t>
          </a:r>
          <a:r>
            <a:rPr lang="en-US" sz="1400" dirty="0">
              <a:latin typeface="Cambria" panose="02040503050406030204" pitchFamily="18" charset="0"/>
            </a:rPr>
            <a:t>, aligning with </a:t>
          </a:r>
          <a:r>
            <a:rPr lang="en-US" sz="1400" b="1" dirty="0">
              <a:latin typeface="Cambria" panose="02040503050406030204" pitchFamily="18" charset="0"/>
            </a:rPr>
            <a:t>tightening cycles and rate hikes</a:t>
          </a:r>
          <a:r>
            <a:rPr lang="en-US" sz="1400" dirty="0">
              <a:latin typeface="Cambria" panose="02040503050406030204" pitchFamily="18" charset="0"/>
            </a:rPr>
            <a:t>. </a:t>
          </a:r>
        </a:p>
      </dgm:t>
    </dgm:pt>
    <dgm:pt modelId="{21634C93-6BCC-9D44-ACCA-39928D2C4A64}" type="parTrans" cxnId="{2EB452F6-4FB7-F642-9622-1315EB1DCE2F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2A210B8F-4CCF-CB41-8FCC-6E6AD8F20BE0}" type="sibTrans" cxnId="{2EB452F6-4FB7-F642-9622-1315EB1DCE2F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19D469ED-E013-E14E-8989-B0C8200BED12}">
      <dgm:prSet custT="1"/>
      <dgm:spPr/>
      <dgm:t>
        <a:bodyPr/>
        <a:lstStyle/>
        <a:p>
          <a:r>
            <a:rPr lang="en-US" sz="1400" dirty="0">
              <a:latin typeface="Cambria" panose="02040503050406030204" pitchFamily="18" charset="0"/>
            </a:rPr>
            <a:t>remains minor, indicating statements generally lean </a:t>
          </a:r>
          <a:r>
            <a:rPr lang="en-US" sz="1400" b="1" dirty="0">
              <a:latin typeface="Cambria" panose="02040503050406030204" pitchFamily="18" charset="0"/>
            </a:rPr>
            <a:t>toward a stance rather than neutrality</a:t>
          </a:r>
          <a:r>
            <a:rPr lang="en-US" sz="1400" dirty="0">
              <a:latin typeface="Cambria" panose="02040503050406030204" pitchFamily="18" charset="0"/>
            </a:rPr>
            <a:t>.</a:t>
          </a:r>
        </a:p>
      </dgm:t>
    </dgm:pt>
    <dgm:pt modelId="{B87F7045-B351-A341-AC8E-E1F8324BE7DF}" type="parTrans" cxnId="{42C9539E-D41E-F24D-AEB7-D271CD5FAA1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AA822A74-9CBD-174F-B0B2-F90D4FD4613C}" type="sibTrans" cxnId="{42C9539E-D41E-F24D-AEB7-D271CD5FAA1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CCC0064-FA18-3941-A71B-33FEDB8DF017}" type="pres">
      <dgm:prSet presAssocID="{007D1ED0-B4E9-1446-AE34-0EEA6AB9A42A}" presName="Name0" presStyleCnt="0">
        <dgm:presLayoutVars>
          <dgm:dir/>
          <dgm:animLvl val="lvl"/>
          <dgm:resizeHandles val="exact"/>
        </dgm:presLayoutVars>
      </dgm:prSet>
      <dgm:spPr/>
    </dgm:pt>
    <dgm:pt modelId="{A2A77277-C245-7948-A1E7-565EB601CD94}" type="pres">
      <dgm:prSet presAssocID="{2C8DB267-90C8-F448-882F-73D8688FF690}" presName="linNode" presStyleCnt="0"/>
      <dgm:spPr/>
    </dgm:pt>
    <dgm:pt modelId="{3BB9EE0A-582C-CA4E-B6D6-1C59753DC2BF}" type="pres">
      <dgm:prSet presAssocID="{2C8DB267-90C8-F448-882F-73D8688FF690}" presName="parentText" presStyleLbl="node1" presStyleIdx="0" presStyleCnt="3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37F1BCD8-58B5-134D-824C-927F1615B014}" type="pres">
      <dgm:prSet presAssocID="{2C8DB267-90C8-F448-882F-73D8688FF690}" presName="descendantText" presStyleLbl="alignAccFollow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F7DB7AE1-80AE-5544-8857-E12C3153CA95}" type="pres">
      <dgm:prSet presAssocID="{C2154E5F-BD7A-3144-AA41-059EBFE28B51}" presName="sp" presStyleCnt="0"/>
      <dgm:spPr/>
    </dgm:pt>
    <dgm:pt modelId="{64F4B248-BAE3-D74A-BB43-D71CBB86CBF2}" type="pres">
      <dgm:prSet presAssocID="{9143335B-6CD3-0B4C-A740-801FB35A5948}" presName="linNode" presStyleCnt="0"/>
      <dgm:spPr/>
    </dgm:pt>
    <dgm:pt modelId="{D221AB05-ADA8-7540-8111-5174D708FCD0}" type="pres">
      <dgm:prSet presAssocID="{9143335B-6CD3-0B4C-A740-801FB35A5948}" presName="parentText" presStyleLbl="node1" presStyleIdx="1" presStyleCnt="3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22C3FA1E-DF50-9F4C-B658-F40C28CE1E6D}" type="pres">
      <dgm:prSet presAssocID="{9143335B-6CD3-0B4C-A740-801FB35A5948}" presName="descendantText" presStyleLbl="alignAccFollow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D276622D-FAF7-8C4F-B3BF-F7FFF4658F3F}" type="pres">
      <dgm:prSet presAssocID="{2D563E0F-F1D1-C24E-95AE-24BC90FE068A}" presName="sp" presStyleCnt="0"/>
      <dgm:spPr/>
    </dgm:pt>
    <dgm:pt modelId="{36DACA53-CF9B-B949-A4A9-E89D40A57CA8}" type="pres">
      <dgm:prSet presAssocID="{10E5B690-F47E-DF4E-879B-DA30F0DEE9B4}" presName="linNode" presStyleCnt="0"/>
      <dgm:spPr/>
    </dgm:pt>
    <dgm:pt modelId="{547A4E0E-B793-A247-8476-CFA204D55699}" type="pres">
      <dgm:prSet presAssocID="{10E5B690-F47E-DF4E-879B-DA30F0DEE9B4}" presName="parentText" presStyleLbl="node1" presStyleIdx="2" presStyleCnt="3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846931AB-C35B-C142-8EDA-599D2CA942D8}" type="pres">
      <dgm:prSet presAssocID="{10E5B690-F47E-DF4E-879B-DA30F0DEE9B4}" presName="descendantText" presStyleLbl="alignAccFollow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44B5614-2608-4641-9671-3E5A957E0598}" type="presOf" srcId="{10E5B690-F47E-DF4E-879B-DA30F0DEE9B4}" destId="{547A4E0E-B793-A247-8476-CFA204D55699}" srcOrd="0" destOrd="0" presId="urn:microsoft.com/office/officeart/2005/8/layout/vList5"/>
    <dgm:cxn modelId="{DFE85519-AF48-6B4E-A25F-9E2906494740}" srcId="{007D1ED0-B4E9-1446-AE34-0EEA6AB9A42A}" destId="{2C8DB267-90C8-F448-882F-73D8688FF690}" srcOrd="0" destOrd="0" parTransId="{F9A2DE34-A9E1-234A-8EC5-178647639443}" sibTransId="{C2154E5F-BD7A-3144-AA41-059EBFE28B51}"/>
    <dgm:cxn modelId="{AA0A3721-A1C0-2D46-B683-317CB4874A19}" type="presOf" srcId="{B859D8B2-F59A-954B-935D-C3C470FFCCC9}" destId="{37F1BCD8-58B5-134D-824C-927F1615B014}" srcOrd="0" destOrd="0" presId="urn:microsoft.com/office/officeart/2005/8/layout/vList5"/>
    <dgm:cxn modelId="{1D559826-C366-EB4A-B981-72C659E64B98}" type="presOf" srcId="{19D469ED-E013-E14E-8989-B0C8200BED12}" destId="{846931AB-C35B-C142-8EDA-599D2CA942D8}" srcOrd="0" destOrd="0" presId="urn:microsoft.com/office/officeart/2005/8/layout/vList5"/>
    <dgm:cxn modelId="{5D22E252-B0DE-EB48-A522-AF882BACFCBB}" type="presOf" srcId="{9143335B-6CD3-0B4C-A740-801FB35A5948}" destId="{D221AB05-ADA8-7540-8111-5174D708FCD0}" srcOrd="0" destOrd="0" presId="urn:microsoft.com/office/officeart/2005/8/layout/vList5"/>
    <dgm:cxn modelId="{43576667-B129-1145-B6DA-401ABFC14841}" type="presOf" srcId="{2C8DB267-90C8-F448-882F-73D8688FF690}" destId="{3BB9EE0A-582C-CA4E-B6D6-1C59753DC2BF}" srcOrd="0" destOrd="0" presId="urn:microsoft.com/office/officeart/2005/8/layout/vList5"/>
    <dgm:cxn modelId="{97BBC285-48A9-AB46-88CD-7E951BA0EB5F}" type="presOf" srcId="{007D1ED0-B4E9-1446-AE34-0EEA6AB9A42A}" destId="{3CCC0064-FA18-3941-A71B-33FEDB8DF017}" srcOrd="0" destOrd="0" presId="urn:microsoft.com/office/officeart/2005/8/layout/vList5"/>
    <dgm:cxn modelId="{3CE48698-8581-BC4C-8638-29FB3973711A}" srcId="{007D1ED0-B4E9-1446-AE34-0EEA6AB9A42A}" destId="{9143335B-6CD3-0B4C-A740-801FB35A5948}" srcOrd="1" destOrd="0" parTransId="{19FB4096-D114-8141-B361-D4C71BC4D8EC}" sibTransId="{2D563E0F-F1D1-C24E-95AE-24BC90FE068A}"/>
    <dgm:cxn modelId="{42C9539E-D41E-F24D-AEB7-D271CD5FAA13}" srcId="{10E5B690-F47E-DF4E-879B-DA30F0DEE9B4}" destId="{19D469ED-E013-E14E-8989-B0C8200BED12}" srcOrd="0" destOrd="0" parTransId="{B87F7045-B351-A341-AC8E-E1F8324BE7DF}" sibTransId="{AA822A74-9CBD-174F-B0B2-F90D4FD4613C}"/>
    <dgm:cxn modelId="{069662A8-1A0E-144A-AA6C-B8359B5F7729}" type="presOf" srcId="{0E4DD5C3-8AAD-6A4A-81E3-38F28BA40D06}" destId="{22C3FA1E-DF50-9F4C-B658-F40C28CE1E6D}" srcOrd="0" destOrd="0" presId="urn:microsoft.com/office/officeart/2005/8/layout/vList5"/>
    <dgm:cxn modelId="{067E57B2-1440-3A4F-BC44-9C12B8ECFDF5}" srcId="{2C8DB267-90C8-F448-882F-73D8688FF690}" destId="{B859D8B2-F59A-954B-935D-C3C470FFCCC9}" srcOrd="0" destOrd="0" parTransId="{3A944766-6FB1-5141-BA9B-EBE114999380}" sibTransId="{2D85709B-925C-5E45-B0C2-58AB1E040440}"/>
    <dgm:cxn modelId="{359DFEE4-E514-0A44-A3D1-7ADA59765ABB}" srcId="{007D1ED0-B4E9-1446-AE34-0EEA6AB9A42A}" destId="{10E5B690-F47E-DF4E-879B-DA30F0DEE9B4}" srcOrd="2" destOrd="0" parTransId="{1CB31F84-89C0-4843-ABF9-C9572E8DD972}" sibTransId="{92C4D297-B062-BF45-96B3-C962E9411CFF}"/>
    <dgm:cxn modelId="{2EB452F6-4FB7-F642-9622-1315EB1DCE2F}" srcId="{9143335B-6CD3-0B4C-A740-801FB35A5948}" destId="{0E4DD5C3-8AAD-6A4A-81E3-38F28BA40D06}" srcOrd="0" destOrd="0" parTransId="{21634C93-6BCC-9D44-ACCA-39928D2C4A64}" sibTransId="{2A210B8F-4CCF-CB41-8FCC-6E6AD8F20BE0}"/>
    <dgm:cxn modelId="{C1C1BA6A-F00A-164C-AF39-BEC8F15729F8}" type="presParOf" srcId="{3CCC0064-FA18-3941-A71B-33FEDB8DF017}" destId="{A2A77277-C245-7948-A1E7-565EB601CD94}" srcOrd="0" destOrd="0" presId="urn:microsoft.com/office/officeart/2005/8/layout/vList5"/>
    <dgm:cxn modelId="{C5D14B5F-4EF8-F449-8653-53191B2C19D6}" type="presParOf" srcId="{A2A77277-C245-7948-A1E7-565EB601CD94}" destId="{3BB9EE0A-582C-CA4E-B6D6-1C59753DC2BF}" srcOrd="0" destOrd="0" presId="urn:microsoft.com/office/officeart/2005/8/layout/vList5"/>
    <dgm:cxn modelId="{7BDEBF07-5ECE-AE4F-AD82-7C2E33E9E859}" type="presParOf" srcId="{A2A77277-C245-7948-A1E7-565EB601CD94}" destId="{37F1BCD8-58B5-134D-824C-927F1615B014}" srcOrd="1" destOrd="0" presId="urn:microsoft.com/office/officeart/2005/8/layout/vList5"/>
    <dgm:cxn modelId="{DB01F7AC-12B9-E740-80A4-F1B4DBC9CC9C}" type="presParOf" srcId="{3CCC0064-FA18-3941-A71B-33FEDB8DF017}" destId="{F7DB7AE1-80AE-5544-8857-E12C3153CA95}" srcOrd="1" destOrd="0" presId="urn:microsoft.com/office/officeart/2005/8/layout/vList5"/>
    <dgm:cxn modelId="{9554EE01-388E-534B-936C-746C03F7EB57}" type="presParOf" srcId="{3CCC0064-FA18-3941-A71B-33FEDB8DF017}" destId="{64F4B248-BAE3-D74A-BB43-D71CBB86CBF2}" srcOrd="2" destOrd="0" presId="urn:microsoft.com/office/officeart/2005/8/layout/vList5"/>
    <dgm:cxn modelId="{ABC2D036-3344-5E4B-83B0-3F33B8699B8D}" type="presParOf" srcId="{64F4B248-BAE3-D74A-BB43-D71CBB86CBF2}" destId="{D221AB05-ADA8-7540-8111-5174D708FCD0}" srcOrd="0" destOrd="0" presId="urn:microsoft.com/office/officeart/2005/8/layout/vList5"/>
    <dgm:cxn modelId="{88BBD741-D6FF-474C-A9FE-DE7238868A86}" type="presParOf" srcId="{64F4B248-BAE3-D74A-BB43-D71CBB86CBF2}" destId="{22C3FA1E-DF50-9F4C-B658-F40C28CE1E6D}" srcOrd="1" destOrd="0" presId="urn:microsoft.com/office/officeart/2005/8/layout/vList5"/>
    <dgm:cxn modelId="{2A322B1F-DB81-CE40-ABA1-511B08939872}" type="presParOf" srcId="{3CCC0064-FA18-3941-A71B-33FEDB8DF017}" destId="{D276622D-FAF7-8C4F-B3BF-F7FFF4658F3F}" srcOrd="3" destOrd="0" presId="urn:microsoft.com/office/officeart/2005/8/layout/vList5"/>
    <dgm:cxn modelId="{2D156B3B-68BE-4046-836D-D1E50A7C2A3B}" type="presParOf" srcId="{3CCC0064-FA18-3941-A71B-33FEDB8DF017}" destId="{36DACA53-CF9B-B949-A4A9-E89D40A57CA8}" srcOrd="4" destOrd="0" presId="urn:microsoft.com/office/officeart/2005/8/layout/vList5"/>
    <dgm:cxn modelId="{1B93DA04-AEA5-6B45-92EE-219F6D8E3FB9}" type="presParOf" srcId="{36DACA53-CF9B-B949-A4A9-E89D40A57CA8}" destId="{547A4E0E-B793-A247-8476-CFA204D55699}" srcOrd="0" destOrd="0" presId="urn:microsoft.com/office/officeart/2005/8/layout/vList5"/>
    <dgm:cxn modelId="{A704D678-370A-FA45-9FC6-E252432AC6BA}" type="presParOf" srcId="{36DACA53-CF9B-B949-A4A9-E89D40A57CA8}" destId="{846931AB-C35B-C142-8EDA-599D2CA942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6DD470-1A88-404B-8E54-9EC9F4C6155D}" type="doc">
      <dgm:prSet loTypeId="urn:microsoft.com/office/officeart/2005/8/layout/vList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87AA759-67F7-4A4A-88B5-D0397D8FEA0B}">
      <dgm:prSet phldrT="[Text]" custT="1"/>
      <dgm:spPr/>
      <dgm:t>
        <a:bodyPr/>
        <a:lstStyle/>
        <a:p>
          <a:r>
            <a:rPr lang="en-US" sz="1400" b="1" dirty="0">
              <a:latin typeface="Cambria" panose="02040503050406030204" pitchFamily="18" charset="0"/>
            </a:rPr>
            <a:t>2008 Crisis</a:t>
          </a:r>
        </a:p>
      </dgm:t>
    </dgm:pt>
    <dgm:pt modelId="{006EBB26-1A70-CE4C-85CE-67168C50123E}" type="parTrans" cxnId="{9BC93C16-F34D-3440-9B97-77DC8867BF4F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144595F4-D384-FB49-816D-4E6A1873023D}" type="sibTrans" cxnId="{9BC93C16-F34D-3440-9B97-77DC8867BF4F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2C73C865-03F5-3C47-B314-009C0835D5E3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dirty="0">
              <a:latin typeface="Cambria" panose="02040503050406030204" pitchFamily="18" charset="0"/>
            </a:rPr>
            <a:t>Dovish sentiment drops sharply, while Hawkish sentiment rises, reflecting crisis-driven uncertainty.</a:t>
          </a:r>
        </a:p>
      </dgm:t>
    </dgm:pt>
    <dgm:pt modelId="{9B018D81-A64B-8540-8AEB-C2BC424E5078}" type="parTrans" cxnId="{5DD958F1-E156-1748-87C7-9F482ECDABE8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D20C99A1-6F1E-9E4F-BFA8-16BA87EFEC48}" type="sibTrans" cxnId="{5DD958F1-E156-1748-87C7-9F482ECDABE8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4B1F71E4-540F-064E-81D8-F0B7AF8E4135}">
      <dgm:prSet phldrT="[Text]" custT="1"/>
      <dgm:spPr/>
      <dgm:t>
        <a:bodyPr/>
        <a:lstStyle/>
        <a:p>
          <a:r>
            <a:rPr lang="en-US" sz="1400" b="1" dirty="0">
              <a:latin typeface="Cambria" panose="02040503050406030204" pitchFamily="18" charset="0"/>
            </a:rPr>
            <a:t>2016 - 2018</a:t>
          </a:r>
        </a:p>
      </dgm:t>
    </dgm:pt>
    <dgm:pt modelId="{E6ADEB8A-20F4-104B-97F8-435EB994725F}" type="parTrans" cxnId="{B0F4A538-5B02-D940-AACD-5ECCC400E48B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48926F92-EE9F-5C40-B5A7-01321DE08B26}" type="sibTrans" cxnId="{B0F4A538-5B02-D940-AACD-5ECCC400E48B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DFE95733-2508-3A49-9E71-62D43D60F141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dirty="0">
              <a:latin typeface="Cambria" panose="02040503050406030204" pitchFamily="18" charset="0"/>
            </a:rPr>
            <a:t>Hawkish sentiment spikes, indicating interest rate hikes</a:t>
          </a:r>
        </a:p>
      </dgm:t>
    </dgm:pt>
    <dgm:pt modelId="{3771118B-A727-6A40-9C4D-1080B8C2582E}" type="parTrans" cxnId="{9D2C845C-B880-9D40-B7DA-CAC0515A1920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21605E22-9823-1B4F-ADA6-B53219AD99CC}" type="sibTrans" cxnId="{9D2C845C-B880-9D40-B7DA-CAC0515A1920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91440681-DEEC-264D-A1AA-38CE2F44277E}">
      <dgm:prSet phldrT="[Text]" custT="1"/>
      <dgm:spPr/>
      <dgm:t>
        <a:bodyPr/>
        <a:lstStyle/>
        <a:p>
          <a:r>
            <a:rPr lang="en-US" sz="1400" b="1" dirty="0">
              <a:latin typeface="Cambria" panose="02040503050406030204" pitchFamily="18" charset="0"/>
            </a:rPr>
            <a:t>Post 2020</a:t>
          </a:r>
        </a:p>
      </dgm:t>
    </dgm:pt>
    <dgm:pt modelId="{106BD024-917E-8248-B7B6-62798A3BA81C}" type="parTrans" cxnId="{EC7783F9-B83E-DB45-A2F8-5206413FC738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FF8176E4-93AF-054F-9BB5-ABB6AC0F1157}" type="sibTrans" cxnId="{EC7783F9-B83E-DB45-A2F8-5206413FC738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C4ED9F48-2CA0-A240-8CCC-30891106A71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Cambria" panose="02040503050406030204" pitchFamily="18" charset="0"/>
            </a:rPr>
            <a:t>Dovish sentiment rebounds, suggesting </a:t>
          </a:r>
          <a:r>
            <a:rPr lang="en-US" sz="1400" b="1" dirty="0">
              <a:latin typeface="Cambria" panose="02040503050406030204" pitchFamily="18" charset="0"/>
            </a:rPr>
            <a:t>accommodative policies</a:t>
          </a:r>
          <a:r>
            <a:rPr lang="en-US" sz="1400" dirty="0">
              <a:latin typeface="Cambria" panose="02040503050406030204" pitchFamily="18" charset="0"/>
            </a:rPr>
            <a:t> post-pandemic.</a:t>
          </a:r>
        </a:p>
      </dgm:t>
    </dgm:pt>
    <dgm:pt modelId="{EDB8DC73-9C4D-E341-B34E-245B0445B0AF}" type="parTrans" cxnId="{EDEC19EC-B861-2848-BBA1-8E0E191D9B98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4D33D8C4-F34C-6E46-81BD-47474BD702B8}" type="sibTrans" cxnId="{EDEC19EC-B861-2848-BBA1-8E0E191D9B98}">
      <dgm:prSet/>
      <dgm:spPr/>
      <dgm:t>
        <a:bodyPr/>
        <a:lstStyle/>
        <a:p>
          <a:endParaRPr lang="en-US" sz="1400">
            <a:latin typeface="Cambria" panose="02040503050406030204" pitchFamily="18" charset="0"/>
          </a:endParaRPr>
        </a:p>
      </dgm:t>
    </dgm:pt>
    <dgm:pt modelId="{4A1EE0AA-EFFF-2346-93C3-8D29085E316B}" type="pres">
      <dgm:prSet presAssocID="{6D6DD470-1A88-404B-8E54-9EC9F4C6155D}" presName="Name0" presStyleCnt="0">
        <dgm:presLayoutVars>
          <dgm:dir/>
          <dgm:animLvl val="lvl"/>
          <dgm:resizeHandles val="exact"/>
        </dgm:presLayoutVars>
      </dgm:prSet>
      <dgm:spPr/>
    </dgm:pt>
    <dgm:pt modelId="{80CF82E7-16C7-0245-B4D9-C4E490464BC7}" type="pres">
      <dgm:prSet presAssocID="{387AA759-67F7-4A4A-88B5-D0397D8FEA0B}" presName="linNode" presStyleCnt="0"/>
      <dgm:spPr/>
    </dgm:pt>
    <dgm:pt modelId="{5498B9B2-3CD2-DB43-9DFA-D2CE0C5161F3}" type="pres">
      <dgm:prSet presAssocID="{387AA759-67F7-4A4A-88B5-D0397D8FEA0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5C8452D-65E4-2F48-9855-B9EFA5A06CEB}" type="pres">
      <dgm:prSet presAssocID="{387AA759-67F7-4A4A-88B5-D0397D8FEA0B}" presName="descendantText" presStyleLbl="alignAccFollowNode1" presStyleIdx="0" presStyleCnt="3">
        <dgm:presLayoutVars>
          <dgm:bulletEnabled val="1"/>
        </dgm:presLayoutVars>
      </dgm:prSet>
      <dgm:spPr/>
    </dgm:pt>
    <dgm:pt modelId="{053D7066-8389-DA47-A14A-EA74F305C4D9}" type="pres">
      <dgm:prSet presAssocID="{144595F4-D384-FB49-816D-4E6A1873023D}" presName="sp" presStyleCnt="0"/>
      <dgm:spPr/>
    </dgm:pt>
    <dgm:pt modelId="{A28E4CBD-7C85-614E-9D62-2CAA9FC3681F}" type="pres">
      <dgm:prSet presAssocID="{4B1F71E4-540F-064E-81D8-F0B7AF8E4135}" presName="linNode" presStyleCnt="0"/>
      <dgm:spPr/>
    </dgm:pt>
    <dgm:pt modelId="{4F9C89D7-9B8A-7C43-8461-DD3AD00ADA80}" type="pres">
      <dgm:prSet presAssocID="{4B1F71E4-540F-064E-81D8-F0B7AF8E413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5470004-350C-0145-AD7D-A0CEBAD87C5F}" type="pres">
      <dgm:prSet presAssocID="{4B1F71E4-540F-064E-81D8-F0B7AF8E4135}" presName="descendantText" presStyleLbl="alignAccFollowNode1" presStyleIdx="1" presStyleCnt="3">
        <dgm:presLayoutVars>
          <dgm:bulletEnabled val="1"/>
        </dgm:presLayoutVars>
      </dgm:prSet>
      <dgm:spPr/>
    </dgm:pt>
    <dgm:pt modelId="{4E510F6A-270B-4144-9796-4319BDB94BDB}" type="pres">
      <dgm:prSet presAssocID="{48926F92-EE9F-5C40-B5A7-01321DE08B26}" presName="sp" presStyleCnt="0"/>
      <dgm:spPr/>
    </dgm:pt>
    <dgm:pt modelId="{0937D8A2-3202-F947-9FA0-59E3A6DB4EEC}" type="pres">
      <dgm:prSet presAssocID="{91440681-DEEC-264D-A1AA-38CE2F44277E}" presName="linNode" presStyleCnt="0"/>
      <dgm:spPr/>
    </dgm:pt>
    <dgm:pt modelId="{281CCD91-BA03-EB40-8648-5262974F1283}" type="pres">
      <dgm:prSet presAssocID="{91440681-DEEC-264D-A1AA-38CE2F44277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CC148C2-2621-BE4E-987B-E04F94143E73}" type="pres">
      <dgm:prSet presAssocID="{91440681-DEEC-264D-A1AA-38CE2F44277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BC93C16-F34D-3440-9B97-77DC8867BF4F}" srcId="{6D6DD470-1A88-404B-8E54-9EC9F4C6155D}" destId="{387AA759-67F7-4A4A-88B5-D0397D8FEA0B}" srcOrd="0" destOrd="0" parTransId="{006EBB26-1A70-CE4C-85CE-67168C50123E}" sibTransId="{144595F4-D384-FB49-816D-4E6A1873023D}"/>
    <dgm:cxn modelId="{24883432-2A0B-C441-965C-2CA5F87A937B}" type="presOf" srcId="{4B1F71E4-540F-064E-81D8-F0B7AF8E4135}" destId="{4F9C89D7-9B8A-7C43-8461-DD3AD00ADA80}" srcOrd="0" destOrd="0" presId="urn:microsoft.com/office/officeart/2005/8/layout/vList5"/>
    <dgm:cxn modelId="{B0F4A538-5B02-D940-AACD-5ECCC400E48B}" srcId="{6D6DD470-1A88-404B-8E54-9EC9F4C6155D}" destId="{4B1F71E4-540F-064E-81D8-F0B7AF8E4135}" srcOrd="1" destOrd="0" parTransId="{E6ADEB8A-20F4-104B-97F8-435EB994725F}" sibTransId="{48926F92-EE9F-5C40-B5A7-01321DE08B26}"/>
    <dgm:cxn modelId="{9D2C845C-B880-9D40-B7DA-CAC0515A1920}" srcId="{4B1F71E4-540F-064E-81D8-F0B7AF8E4135}" destId="{DFE95733-2508-3A49-9E71-62D43D60F141}" srcOrd="0" destOrd="0" parTransId="{3771118B-A727-6A40-9C4D-1080B8C2582E}" sibTransId="{21605E22-9823-1B4F-ADA6-B53219AD99CC}"/>
    <dgm:cxn modelId="{A01A4D7A-023B-5146-8FE1-DF7D05771F7D}" type="presOf" srcId="{C4ED9F48-2CA0-A240-8CCC-30891106A713}" destId="{ACC148C2-2621-BE4E-987B-E04F94143E73}" srcOrd="0" destOrd="0" presId="urn:microsoft.com/office/officeart/2005/8/layout/vList5"/>
    <dgm:cxn modelId="{19ED9191-03CB-FE4A-8F5B-0F6257BA816F}" type="presOf" srcId="{6D6DD470-1A88-404B-8E54-9EC9F4C6155D}" destId="{4A1EE0AA-EFFF-2346-93C3-8D29085E316B}" srcOrd="0" destOrd="0" presId="urn:microsoft.com/office/officeart/2005/8/layout/vList5"/>
    <dgm:cxn modelId="{0CCC9092-F025-B44F-A31B-B1330D208591}" type="presOf" srcId="{387AA759-67F7-4A4A-88B5-D0397D8FEA0B}" destId="{5498B9B2-3CD2-DB43-9DFA-D2CE0C5161F3}" srcOrd="0" destOrd="0" presId="urn:microsoft.com/office/officeart/2005/8/layout/vList5"/>
    <dgm:cxn modelId="{D685FF9E-A445-C442-B1D5-62FB1E31152A}" type="presOf" srcId="{91440681-DEEC-264D-A1AA-38CE2F44277E}" destId="{281CCD91-BA03-EB40-8648-5262974F1283}" srcOrd="0" destOrd="0" presId="urn:microsoft.com/office/officeart/2005/8/layout/vList5"/>
    <dgm:cxn modelId="{C354EFC9-AD6B-E841-BD5A-5746481E2318}" type="presOf" srcId="{2C73C865-03F5-3C47-B314-009C0835D5E3}" destId="{D5C8452D-65E4-2F48-9855-B9EFA5A06CEB}" srcOrd="0" destOrd="0" presId="urn:microsoft.com/office/officeart/2005/8/layout/vList5"/>
    <dgm:cxn modelId="{EDEC19EC-B861-2848-BBA1-8E0E191D9B98}" srcId="{91440681-DEEC-264D-A1AA-38CE2F44277E}" destId="{C4ED9F48-2CA0-A240-8CCC-30891106A713}" srcOrd="0" destOrd="0" parTransId="{EDB8DC73-9C4D-E341-B34E-245B0445B0AF}" sibTransId="{4D33D8C4-F34C-6E46-81BD-47474BD702B8}"/>
    <dgm:cxn modelId="{C66165ED-5CB8-7F47-90F6-91F4FB78A983}" type="presOf" srcId="{DFE95733-2508-3A49-9E71-62D43D60F141}" destId="{65470004-350C-0145-AD7D-A0CEBAD87C5F}" srcOrd="0" destOrd="0" presId="urn:microsoft.com/office/officeart/2005/8/layout/vList5"/>
    <dgm:cxn modelId="{5DD958F1-E156-1748-87C7-9F482ECDABE8}" srcId="{387AA759-67F7-4A4A-88B5-D0397D8FEA0B}" destId="{2C73C865-03F5-3C47-B314-009C0835D5E3}" srcOrd="0" destOrd="0" parTransId="{9B018D81-A64B-8540-8AEB-C2BC424E5078}" sibTransId="{D20C99A1-6F1E-9E4F-BFA8-16BA87EFEC48}"/>
    <dgm:cxn modelId="{EC7783F9-B83E-DB45-A2F8-5206413FC738}" srcId="{6D6DD470-1A88-404B-8E54-9EC9F4C6155D}" destId="{91440681-DEEC-264D-A1AA-38CE2F44277E}" srcOrd="2" destOrd="0" parTransId="{106BD024-917E-8248-B7B6-62798A3BA81C}" sibTransId="{FF8176E4-93AF-054F-9BB5-ABB6AC0F1157}"/>
    <dgm:cxn modelId="{EBEB2F8E-00EE-F546-8D45-485B37F33949}" type="presParOf" srcId="{4A1EE0AA-EFFF-2346-93C3-8D29085E316B}" destId="{80CF82E7-16C7-0245-B4D9-C4E490464BC7}" srcOrd="0" destOrd="0" presId="urn:microsoft.com/office/officeart/2005/8/layout/vList5"/>
    <dgm:cxn modelId="{A32C1E70-443D-204D-A026-5E3294909192}" type="presParOf" srcId="{80CF82E7-16C7-0245-B4D9-C4E490464BC7}" destId="{5498B9B2-3CD2-DB43-9DFA-D2CE0C5161F3}" srcOrd="0" destOrd="0" presId="urn:microsoft.com/office/officeart/2005/8/layout/vList5"/>
    <dgm:cxn modelId="{D8D54EE4-32EF-0047-B68C-FE18E26BAB60}" type="presParOf" srcId="{80CF82E7-16C7-0245-B4D9-C4E490464BC7}" destId="{D5C8452D-65E4-2F48-9855-B9EFA5A06CEB}" srcOrd="1" destOrd="0" presId="urn:microsoft.com/office/officeart/2005/8/layout/vList5"/>
    <dgm:cxn modelId="{4EB1A7AE-0F81-B844-AEBB-223A45137689}" type="presParOf" srcId="{4A1EE0AA-EFFF-2346-93C3-8D29085E316B}" destId="{053D7066-8389-DA47-A14A-EA74F305C4D9}" srcOrd="1" destOrd="0" presId="urn:microsoft.com/office/officeart/2005/8/layout/vList5"/>
    <dgm:cxn modelId="{8D2A2C0E-6BF8-894C-AF02-9476815E0946}" type="presParOf" srcId="{4A1EE0AA-EFFF-2346-93C3-8D29085E316B}" destId="{A28E4CBD-7C85-614E-9D62-2CAA9FC3681F}" srcOrd="2" destOrd="0" presId="urn:microsoft.com/office/officeart/2005/8/layout/vList5"/>
    <dgm:cxn modelId="{69BA82AF-EA48-7B41-AB56-36C4BBA1C519}" type="presParOf" srcId="{A28E4CBD-7C85-614E-9D62-2CAA9FC3681F}" destId="{4F9C89D7-9B8A-7C43-8461-DD3AD00ADA80}" srcOrd="0" destOrd="0" presId="urn:microsoft.com/office/officeart/2005/8/layout/vList5"/>
    <dgm:cxn modelId="{79D86521-48CD-F342-B348-E463DA2C364A}" type="presParOf" srcId="{A28E4CBD-7C85-614E-9D62-2CAA9FC3681F}" destId="{65470004-350C-0145-AD7D-A0CEBAD87C5F}" srcOrd="1" destOrd="0" presId="urn:microsoft.com/office/officeart/2005/8/layout/vList5"/>
    <dgm:cxn modelId="{66248265-A506-2E49-883C-D718AC050715}" type="presParOf" srcId="{4A1EE0AA-EFFF-2346-93C3-8D29085E316B}" destId="{4E510F6A-270B-4144-9796-4319BDB94BDB}" srcOrd="3" destOrd="0" presId="urn:microsoft.com/office/officeart/2005/8/layout/vList5"/>
    <dgm:cxn modelId="{090FACFF-4059-0D43-8009-76CBD13C0716}" type="presParOf" srcId="{4A1EE0AA-EFFF-2346-93C3-8D29085E316B}" destId="{0937D8A2-3202-F947-9FA0-59E3A6DB4EEC}" srcOrd="4" destOrd="0" presId="urn:microsoft.com/office/officeart/2005/8/layout/vList5"/>
    <dgm:cxn modelId="{A3441FE5-A73D-484F-BBBC-6E2EB9992DB7}" type="presParOf" srcId="{0937D8A2-3202-F947-9FA0-59E3A6DB4EEC}" destId="{281CCD91-BA03-EB40-8648-5262974F1283}" srcOrd="0" destOrd="0" presId="urn:microsoft.com/office/officeart/2005/8/layout/vList5"/>
    <dgm:cxn modelId="{DA850D97-AF4C-BD46-8062-0A2ED8A1FECF}" type="presParOf" srcId="{0937D8A2-3202-F947-9FA0-59E3A6DB4EEC}" destId="{ACC148C2-2621-BE4E-987B-E04F94143E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6DD470-1A88-404B-8E54-9EC9F4C6155D}" type="doc">
      <dgm:prSet loTypeId="urn:microsoft.com/office/officeart/2005/8/layout/vList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A1EE0AA-EFFF-2346-93C3-8D29085E316B}" type="pres">
      <dgm:prSet presAssocID="{6D6DD470-1A88-404B-8E54-9EC9F4C6155D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9ED9191-03CB-FE4A-8F5B-0F6257BA816F}" type="presOf" srcId="{6D6DD470-1A88-404B-8E54-9EC9F4C6155D}" destId="{4A1EE0AA-EFFF-2346-93C3-8D29085E31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6738B5-6A80-B449-9E14-053C33D7F463}" type="doc">
      <dgm:prSet loTypeId="urn:microsoft.com/office/officeart/2005/8/layout/l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26ABB36-548E-3545-AD45-C2AE567FFB5D}">
      <dgm:prSet phldrT="[Text]" custT="1"/>
      <dgm:spPr/>
      <dgm:t>
        <a:bodyPr/>
        <a:lstStyle/>
        <a:p>
          <a:r>
            <a:rPr lang="en-US" sz="2000" b="1" dirty="0">
              <a:latin typeface="Cambria" panose="02040503050406030204" pitchFamily="18" charset="0"/>
            </a:rPr>
            <a:t>Input Variables</a:t>
          </a:r>
        </a:p>
      </dgm:t>
    </dgm:pt>
    <dgm:pt modelId="{92FD897E-D20F-0D4F-8E38-FB2D70F2BD17}" type="parTrans" cxnId="{65FF9933-A496-DA4E-B9FD-823FF8A1A01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21BA448-9223-AB42-A6B9-263D79BD6E7F}" type="sibTrans" cxnId="{65FF9933-A496-DA4E-B9FD-823FF8A1A01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1F5FE84F-A9DB-674F-989F-1118760460ED}">
      <dgm:prSet phldrT="[Text]" custT="1"/>
      <dgm:spPr/>
      <dgm:t>
        <a:bodyPr/>
        <a:lstStyle/>
        <a:p>
          <a:r>
            <a:rPr lang="en-US" sz="1400" dirty="0">
              <a:latin typeface="Cambria" panose="02040503050406030204" pitchFamily="18" charset="0"/>
            </a:rPr>
            <a:t>Keywords TF-IDF values</a:t>
          </a:r>
        </a:p>
      </dgm:t>
    </dgm:pt>
    <dgm:pt modelId="{3136962C-854F-2E47-9D9F-0D0D09E78C73}" type="parTrans" cxnId="{B967D33C-EA06-B44A-981F-B815AF157D5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AE2C63B6-0F81-8E44-B3D6-10752E48B007}" type="sibTrans" cxnId="{B967D33C-EA06-B44A-981F-B815AF157D5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B14FEA3-2498-1441-9200-5F5E65C0F6AB}">
      <dgm:prSet phldrT="[Text]" custT="1"/>
      <dgm:spPr/>
      <dgm:t>
        <a:bodyPr/>
        <a:lstStyle/>
        <a:p>
          <a:r>
            <a:rPr lang="en-US" sz="1400" dirty="0">
              <a:latin typeface="Cambria" panose="02040503050406030204" pitchFamily="18" charset="0"/>
            </a:rPr>
            <a:t>Sentiment Scores</a:t>
          </a:r>
        </a:p>
      </dgm:t>
    </dgm:pt>
    <dgm:pt modelId="{5E844873-1B0D-0843-B578-0876E086AB8A}" type="parTrans" cxnId="{8A09896B-2959-F74F-9818-3A40A1B1D9F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28EEAF6-0065-1E40-A4EF-8BB78D0606C7}" type="sibTrans" cxnId="{8A09896B-2959-F74F-9818-3A40A1B1D9F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2F928ECC-DBD0-9046-A5F6-605EEFE93727}">
      <dgm:prSet phldrT="[Text]" custT="1"/>
      <dgm:spPr/>
      <dgm:t>
        <a:bodyPr/>
        <a:lstStyle/>
        <a:p>
          <a:r>
            <a:rPr lang="en-US" sz="2000" b="1" dirty="0">
              <a:latin typeface="Cambria" panose="02040503050406030204" pitchFamily="18" charset="0"/>
            </a:rPr>
            <a:t>Output Variables</a:t>
          </a:r>
        </a:p>
      </dgm:t>
    </dgm:pt>
    <dgm:pt modelId="{CD5925AF-C831-7B45-BE06-203122C7A306}" type="parTrans" cxnId="{A055811D-5AAB-C642-8248-A3E5EDFA9B1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1644485A-FDE7-6641-A8F7-FC0DF1B0E0E0}" type="sibTrans" cxnId="{A055811D-5AAB-C642-8248-A3E5EDFA9B1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51E38D06-A358-AD4C-A4E4-F6131EB37380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</a:rPr>
            <a:t>S&amp;P 500 Difference (+1)</a:t>
          </a:r>
        </a:p>
      </dgm:t>
    </dgm:pt>
    <dgm:pt modelId="{B89531B3-CD60-2345-BB7F-FEB4199DF97D}" type="parTrans" cxnId="{7BB6421B-9B96-6D40-9E2A-4A1CEEFCAF82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8C3C57C4-A315-5547-86DD-2C9C3C35A908}" type="sibTrans" cxnId="{7BB6421B-9B96-6D40-9E2A-4A1CEEFCAF82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98065DB6-4198-564D-8AD9-B81DD4F95D46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</a:rPr>
            <a:t>S&amp;P 500 Difference(+5)</a:t>
          </a:r>
        </a:p>
      </dgm:t>
    </dgm:pt>
    <dgm:pt modelId="{5EDB31F1-CFB8-4941-BA6E-A7FA2A7343FF}" type="parTrans" cxnId="{016C3FE6-6038-5E41-9D0C-0FAE79CBFC21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664E9F9-43BE-C74D-A87C-6A5C85FF74B0}" type="sibTrans" cxnId="{016C3FE6-6038-5E41-9D0C-0FAE79CBFC21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87D07934-BDBD-2540-B2F0-123723C6ABDB}">
      <dgm:prSet custT="1"/>
      <dgm:spPr/>
      <dgm:t>
        <a:bodyPr/>
        <a:lstStyle/>
        <a:p>
          <a:r>
            <a:rPr lang="en-US" sz="1400" dirty="0">
              <a:latin typeface="Cambria" panose="02040503050406030204" pitchFamily="18" charset="0"/>
            </a:rPr>
            <a:t>BERT-based Features by using PCA Analysis</a:t>
          </a:r>
        </a:p>
      </dgm:t>
    </dgm:pt>
    <dgm:pt modelId="{D8E1A8AC-6F1F-5844-9152-28DF8F6C7B5F}" type="parTrans" cxnId="{5F8C3772-84AD-C74F-B2F1-A6842CF25B3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2FEEC3CF-E08E-BE43-9068-306F12C4D3E2}" type="sibTrans" cxnId="{5F8C3772-84AD-C74F-B2F1-A6842CF25B3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25C6EDA5-46DA-B747-80FA-C654B92F6EBB}">
      <dgm:prSet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</a:rPr>
            <a:t>S&amp;P 500 Difference(+20)</a:t>
          </a:r>
        </a:p>
      </dgm:t>
    </dgm:pt>
    <dgm:pt modelId="{AF9C319E-B565-6844-B0CC-5C8FA1A0B57B}" type="parTrans" cxnId="{89E6CF18-2422-7740-8A28-E43FDFCB341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1DAE8D97-D052-6F4E-8231-B71822CDA39C}" type="sibTrans" cxnId="{89E6CF18-2422-7740-8A28-E43FDFCB341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92C34E4E-C102-D240-A9F6-12DEAD6A0DE4}" type="pres">
      <dgm:prSet presAssocID="{616738B5-6A80-B449-9E14-053C33D7F463}" presName="theList" presStyleCnt="0">
        <dgm:presLayoutVars>
          <dgm:dir/>
          <dgm:animLvl val="lvl"/>
          <dgm:resizeHandles val="exact"/>
        </dgm:presLayoutVars>
      </dgm:prSet>
      <dgm:spPr/>
    </dgm:pt>
    <dgm:pt modelId="{7958C4D8-2C95-624E-9A8E-811622D934F1}" type="pres">
      <dgm:prSet presAssocID="{126ABB36-548E-3545-AD45-C2AE567FFB5D}" presName="compNode" presStyleCnt="0"/>
      <dgm:spPr/>
    </dgm:pt>
    <dgm:pt modelId="{213B9EF5-D04F-D247-831A-CAD845A800F9}" type="pres">
      <dgm:prSet presAssocID="{126ABB36-548E-3545-AD45-C2AE567FFB5D}" presName="aNode" presStyleLbl="bgShp" presStyleIdx="0" presStyleCnt="2" custLinFactNeighborX="-4206" custLinFactNeighborY="77996"/>
      <dgm:spPr/>
    </dgm:pt>
    <dgm:pt modelId="{37D57E5D-6A44-3540-AE15-BBE37B0AD9AC}" type="pres">
      <dgm:prSet presAssocID="{126ABB36-548E-3545-AD45-C2AE567FFB5D}" presName="textNode" presStyleLbl="bgShp" presStyleIdx="0" presStyleCnt="2"/>
      <dgm:spPr/>
    </dgm:pt>
    <dgm:pt modelId="{E72075B7-54B5-434A-BA97-8FBF3234A556}" type="pres">
      <dgm:prSet presAssocID="{126ABB36-548E-3545-AD45-C2AE567FFB5D}" presName="compChildNode" presStyleCnt="0"/>
      <dgm:spPr/>
    </dgm:pt>
    <dgm:pt modelId="{B0DA380D-7533-4749-BC2D-C60C105A206E}" type="pres">
      <dgm:prSet presAssocID="{126ABB36-548E-3545-AD45-C2AE567FFB5D}" presName="theInnerList" presStyleCnt="0"/>
      <dgm:spPr/>
    </dgm:pt>
    <dgm:pt modelId="{93C4E60E-DE22-CE4B-867A-6F39C6E386B4}" type="pres">
      <dgm:prSet presAssocID="{1F5FE84F-A9DB-674F-989F-1118760460ED}" presName="childNode" presStyleLbl="node1" presStyleIdx="0" presStyleCnt="6">
        <dgm:presLayoutVars>
          <dgm:bulletEnabled val="1"/>
        </dgm:presLayoutVars>
      </dgm:prSet>
      <dgm:spPr/>
    </dgm:pt>
    <dgm:pt modelId="{92A2E6CC-B3B8-6F4E-A2E4-1D67172D1AE7}" type="pres">
      <dgm:prSet presAssocID="{1F5FE84F-A9DB-674F-989F-1118760460ED}" presName="aSpace2" presStyleCnt="0"/>
      <dgm:spPr/>
    </dgm:pt>
    <dgm:pt modelId="{37F00CA5-26FF-514B-AACC-3A5E00F80E6A}" type="pres">
      <dgm:prSet presAssocID="{3B14FEA3-2498-1441-9200-5F5E65C0F6AB}" presName="childNode" presStyleLbl="node1" presStyleIdx="1" presStyleCnt="6">
        <dgm:presLayoutVars>
          <dgm:bulletEnabled val="1"/>
        </dgm:presLayoutVars>
      </dgm:prSet>
      <dgm:spPr/>
    </dgm:pt>
    <dgm:pt modelId="{DD813854-4630-B648-9A48-C41B2F2F8082}" type="pres">
      <dgm:prSet presAssocID="{3B14FEA3-2498-1441-9200-5F5E65C0F6AB}" presName="aSpace2" presStyleCnt="0"/>
      <dgm:spPr/>
    </dgm:pt>
    <dgm:pt modelId="{EE77AEFB-738E-D440-8BF2-440FC718F376}" type="pres">
      <dgm:prSet presAssocID="{87D07934-BDBD-2540-B2F0-123723C6ABDB}" presName="childNode" presStyleLbl="node1" presStyleIdx="2" presStyleCnt="6">
        <dgm:presLayoutVars>
          <dgm:bulletEnabled val="1"/>
        </dgm:presLayoutVars>
      </dgm:prSet>
      <dgm:spPr/>
    </dgm:pt>
    <dgm:pt modelId="{DDE3D150-A9DE-E243-9D52-4F0E846CD2AE}" type="pres">
      <dgm:prSet presAssocID="{126ABB36-548E-3545-AD45-C2AE567FFB5D}" presName="aSpace" presStyleCnt="0"/>
      <dgm:spPr/>
    </dgm:pt>
    <dgm:pt modelId="{E54A6802-8FBD-1C48-A43C-B8296EE1FEC1}" type="pres">
      <dgm:prSet presAssocID="{2F928ECC-DBD0-9046-A5F6-605EEFE93727}" presName="compNode" presStyleCnt="0"/>
      <dgm:spPr/>
    </dgm:pt>
    <dgm:pt modelId="{2B82BCE3-CC0F-2C48-AA72-D7E3E69C9CC7}" type="pres">
      <dgm:prSet presAssocID="{2F928ECC-DBD0-9046-A5F6-605EEFE93727}" presName="aNode" presStyleLbl="bgShp" presStyleIdx="1" presStyleCnt="2"/>
      <dgm:spPr/>
    </dgm:pt>
    <dgm:pt modelId="{D7963681-DC63-214D-A2C7-0AAC9BBC69FC}" type="pres">
      <dgm:prSet presAssocID="{2F928ECC-DBD0-9046-A5F6-605EEFE93727}" presName="textNode" presStyleLbl="bgShp" presStyleIdx="1" presStyleCnt="2"/>
      <dgm:spPr/>
    </dgm:pt>
    <dgm:pt modelId="{32E41CAF-B29F-FA4A-A810-7E681761190E}" type="pres">
      <dgm:prSet presAssocID="{2F928ECC-DBD0-9046-A5F6-605EEFE93727}" presName="compChildNode" presStyleCnt="0"/>
      <dgm:spPr/>
    </dgm:pt>
    <dgm:pt modelId="{3AC8C425-697F-6C48-8DDE-9D56397979FC}" type="pres">
      <dgm:prSet presAssocID="{2F928ECC-DBD0-9046-A5F6-605EEFE93727}" presName="theInnerList" presStyleCnt="0"/>
      <dgm:spPr/>
    </dgm:pt>
    <dgm:pt modelId="{227CDA07-2A2C-4649-B6DB-9DF90FD8E1BA}" type="pres">
      <dgm:prSet presAssocID="{51E38D06-A358-AD4C-A4E4-F6131EB37380}" presName="childNode" presStyleLbl="node1" presStyleIdx="3" presStyleCnt="6">
        <dgm:presLayoutVars>
          <dgm:bulletEnabled val="1"/>
        </dgm:presLayoutVars>
      </dgm:prSet>
      <dgm:spPr/>
    </dgm:pt>
    <dgm:pt modelId="{76185C1A-9829-1E46-A9D9-CE0A97D60C7C}" type="pres">
      <dgm:prSet presAssocID="{51E38D06-A358-AD4C-A4E4-F6131EB37380}" presName="aSpace2" presStyleCnt="0"/>
      <dgm:spPr/>
    </dgm:pt>
    <dgm:pt modelId="{EEA62FE4-68AF-8D47-9886-5BABFD43C823}" type="pres">
      <dgm:prSet presAssocID="{98065DB6-4198-564D-8AD9-B81DD4F95D46}" presName="childNode" presStyleLbl="node1" presStyleIdx="4" presStyleCnt="6">
        <dgm:presLayoutVars>
          <dgm:bulletEnabled val="1"/>
        </dgm:presLayoutVars>
      </dgm:prSet>
      <dgm:spPr/>
    </dgm:pt>
    <dgm:pt modelId="{31BA9B1C-AE28-7A40-B344-FDCF733FAECF}" type="pres">
      <dgm:prSet presAssocID="{98065DB6-4198-564D-8AD9-B81DD4F95D46}" presName="aSpace2" presStyleCnt="0"/>
      <dgm:spPr/>
    </dgm:pt>
    <dgm:pt modelId="{D5ABA689-5982-AD4B-9B19-D903621A1FF1}" type="pres">
      <dgm:prSet presAssocID="{25C6EDA5-46DA-B747-80FA-C654B92F6EBB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1999303-6459-4345-9AB3-819CD48B3CDC}" type="presOf" srcId="{616738B5-6A80-B449-9E14-053C33D7F463}" destId="{92C34E4E-C102-D240-A9F6-12DEAD6A0DE4}" srcOrd="0" destOrd="0" presId="urn:microsoft.com/office/officeart/2005/8/layout/lProcess2"/>
    <dgm:cxn modelId="{89E6CF18-2422-7740-8A28-E43FDFCB3416}" srcId="{2F928ECC-DBD0-9046-A5F6-605EEFE93727}" destId="{25C6EDA5-46DA-B747-80FA-C654B92F6EBB}" srcOrd="2" destOrd="0" parTransId="{AF9C319E-B565-6844-B0CC-5C8FA1A0B57B}" sibTransId="{1DAE8D97-D052-6F4E-8231-B71822CDA39C}"/>
    <dgm:cxn modelId="{7BB6421B-9B96-6D40-9E2A-4A1CEEFCAF82}" srcId="{2F928ECC-DBD0-9046-A5F6-605EEFE93727}" destId="{51E38D06-A358-AD4C-A4E4-F6131EB37380}" srcOrd="0" destOrd="0" parTransId="{B89531B3-CD60-2345-BB7F-FEB4199DF97D}" sibTransId="{8C3C57C4-A315-5547-86DD-2C9C3C35A908}"/>
    <dgm:cxn modelId="{A055811D-5AAB-C642-8248-A3E5EDFA9B1B}" srcId="{616738B5-6A80-B449-9E14-053C33D7F463}" destId="{2F928ECC-DBD0-9046-A5F6-605EEFE93727}" srcOrd="1" destOrd="0" parTransId="{CD5925AF-C831-7B45-BE06-203122C7A306}" sibTransId="{1644485A-FDE7-6641-A8F7-FC0DF1B0E0E0}"/>
    <dgm:cxn modelId="{05148623-3FCC-2E49-A300-0E51FC8808C6}" type="presOf" srcId="{98065DB6-4198-564D-8AD9-B81DD4F95D46}" destId="{EEA62FE4-68AF-8D47-9886-5BABFD43C823}" srcOrd="0" destOrd="0" presId="urn:microsoft.com/office/officeart/2005/8/layout/lProcess2"/>
    <dgm:cxn modelId="{65FF9933-A496-DA4E-B9FD-823FF8A1A016}" srcId="{616738B5-6A80-B449-9E14-053C33D7F463}" destId="{126ABB36-548E-3545-AD45-C2AE567FFB5D}" srcOrd="0" destOrd="0" parTransId="{92FD897E-D20F-0D4F-8E38-FB2D70F2BD17}" sibTransId="{321BA448-9223-AB42-A6B9-263D79BD6E7F}"/>
    <dgm:cxn modelId="{B967D33C-EA06-B44A-981F-B815AF157D56}" srcId="{126ABB36-548E-3545-AD45-C2AE567FFB5D}" destId="{1F5FE84F-A9DB-674F-989F-1118760460ED}" srcOrd="0" destOrd="0" parTransId="{3136962C-854F-2E47-9D9F-0D0D09E78C73}" sibTransId="{AE2C63B6-0F81-8E44-B3D6-10752E48B007}"/>
    <dgm:cxn modelId="{8A09896B-2959-F74F-9818-3A40A1B1D9FE}" srcId="{126ABB36-548E-3545-AD45-C2AE567FFB5D}" destId="{3B14FEA3-2498-1441-9200-5F5E65C0F6AB}" srcOrd="1" destOrd="0" parTransId="{5E844873-1B0D-0843-B578-0876E086AB8A}" sibTransId="{F28EEAF6-0065-1E40-A4EF-8BB78D0606C7}"/>
    <dgm:cxn modelId="{5F8C3772-84AD-C74F-B2F1-A6842CF25B3A}" srcId="{126ABB36-548E-3545-AD45-C2AE567FFB5D}" destId="{87D07934-BDBD-2540-B2F0-123723C6ABDB}" srcOrd="2" destOrd="0" parTransId="{D8E1A8AC-6F1F-5844-9152-28DF8F6C7B5F}" sibTransId="{2FEEC3CF-E08E-BE43-9068-306F12C4D3E2}"/>
    <dgm:cxn modelId="{E51FA57E-FEBF-A042-B574-623903741FAC}" type="presOf" srcId="{3B14FEA3-2498-1441-9200-5F5E65C0F6AB}" destId="{37F00CA5-26FF-514B-AACC-3A5E00F80E6A}" srcOrd="0" destOrd="0" presId="urn:microsoft.com/office/officeart/2005/8/layout/lProcess2"/>
    <dgm:cxn modelId="{35774684-4844-F04C-A37C-ACBEE210A498}" type="presOf" srcId="{25C6EDA5-46DA-B747-80FA-C654B92F6EBB}" destId="{D5ABA689-5982-AD4B-9B19-D903621A1FF1}" srcOrd="0" destOrd="0" presId="urn:microsoft.com/office/officeart/2005/8/layout/lProcess2"/>
    <dgm:cxn modelId="{D5C25D8E-0909-1341-A45E-261B5162829F}" type="presOf" srcId="{51E38D06-A358-AD4C-A4E4-F6131EB37380}" destId="{227CDA07-2A2C-4649-B6DB-9DF90FD8E1BA}" srcOrd="0" destOrd="0" presId="urn:microsoft.com/office/officeart/2005/8/layout/lProcess2"/>
    <dgm:cxn modelId="{419C6D95-89DB-874B-80C1-356AD6315588}" type="presOf" srcId="{126ABB36-548E-3545-AD45-C2AE567FFB5D}" destId="{37D57E5D-6A44-3540-AE15-BBE37B0AD9AC}" srcOrd="1" destOrd="0" presId="urn:microsoft.com/office/officeart/2005/8/layout/lProcess2"/>
    <dgm:cxn modelId="{3DF295A5-7778-3541-9CFD-330BB5BF84A5}" type="presOf" srcId="{2F928ECC-DBD0-9046-A5F6-605EEFE93727}" destId="{2B82BCE3-CC0F-2C48-AA72-D7E3E69C9CC7}" srcOrd="0" destOrd="0" presId="urn:microsoft.com/office/officeart/2005/8/layout/lProcess2"/>
    <dgm:cxn modelId="{3A331FA9-16FA-6243-9AA2-2FBA42BFCA0E}" type="presOf" srcId="{126ABB36-548E-3545-AD45-C2AE567FFB5D}" destId="{213B9EF5-D04F-D247-831A-CAD845A800F9}" srcOrd="0" destOrd="0" presId="urn:microsoft.com/office/officeart/2005/8/layout/lProcess2"/>
    <dgm:cxn modelId="{7D2C9BBF-C460-764A-9024-DC569066D45B}" type="presOf" srcId="{1F5FE84F-A9DB-674F-989F-1118760460ED}" destId="{93C4E60E-DE22-CE4B-867A-6F39C6E386B4}" srcOrd="0" destOrd="0" presId="urn:microsoft.com/office/officeart/2005/8/layout/lProcess2"/>
    <dgm:cxn modelId="{016C3FE6-6038-5E41-9D0C-0FAE79CBFC21}" srcId="{2F928ECC-DBD0-9046-A5F6-605EEFE93727}" destId="{98065DB6-4198-564D-8AD9-B81DD4F95D46}" srcOrd="1" destOrd="0" parTransId="{5EDB31F1-CFB8-4941-BA6E-A7FA2A7343FF}" sibTransId="{4664E9F9-43BE-C74D-A87C-6A5C85FF74B0}"/>
    <dgm:cxn modelId="{DA92F7F3-6E7D-8A48-BD51-187885D96ACC}" type="presOf" srcId="{87D07934-BDBD-2540-B2F0-123723C6ABDB}" destId="{EE77AEFB-738E-D440-8BF2-440FC718F376}" srcOrd="0" destOrd="0" presId="urn:microsoft.com/office/officeart/2005/8/layout/lProcess2"/>
    <dgm:cxn modelId="{A3C289FD-88FC-E243-88BE-FAD0895B4027}" type="presOf" srcId="{2F928ECC-DBD0-9046-A5F6-605EEFE93727}" destId="{D7963681-DC63-214D-A2C7-0AAC9BBC69FC}" srcOrd="1" destOrd="0" presId="urn:microsoft.com/office/officeart/2005/8/layout/lProcess2"/>
    <dgm:cxn modelId="{6CB5A6A2-F7B0-8849-AA3E-6C0198F9448F}" type="presParOf" srcId="{92C34E4E-C102-D240-A9F6-12DEAD6A0DE4}" destId="{7958C4D8-2C95-624E-9A8E-811622D934F1}" srcOrd="0" destOrd="0" presId="urn:microsoft.com/office/officeart/2005/8/layout/lProcess2"/>
    <dgm:cxn modelId="{28A1145F-E6DC-0B4F-817F-9F51988403E6}" type="presParOf" srcId="{7958C4D8-2C95-624E-9A8E-811622D934F1}" destId="{213B9EF5-D04F-D247-831A-CAD845A800F9}" srcOrd="0" destOrd="0" presId="urn:microsoft.com/office/officeart/2005/8/layout/lProcess2"/>
    <dgm:cxn modelId="{A6A26951-1247-C543-A4DE-0CDB91259682}" type="presParOf" srcId="{7958C4D8-2C95-624E-9A8E-811622D934F1}" destId="{37D57E5D-6A44-3540-AE15-BBE37B0AD9AC}" srcOrd="1" destOrd="0" presId="urn:microsoft.com/office/officeart/2005/8/layout/lProcess2"/>
    <dgm:cxn modelId="{DD47966C-0F0E-C440-A274-AC082166B0C3}" type="presParOf" srcId="{7958C4D8-2C95-624E-9A8E-811622D934F1}" destId="{E72075B7-54B5-434A-BA97-8FBF3234A556}" srcOrd="2" destOrd="0" presId="urn:microsoft.com/office/officeart/2005/8/layout/lProcess2"/>
    <dgm:cxn modelId="{114A905E-67CD-9A41-A357-0188EA97679E}" type="presParOf" srcId="{E72075B7-54B5-434A-BA97-8FBF3234A556}" destId="{B0DA380D-7533-4749-BC2D-C60C105A206E}" srcOrd="0" destOrd="0" presId="urn:microsoft.com/office/officeart/2005/8/layout/lProcess2"/>
    <dgm:cxn modelId="{57EC4521-A242-FE44-8E37-BEFDA484FB07}" type="presParOf" srcId="{B0DA380D-7533-4749-BC2D-C60C105A206E}" destId="{93C4E60E-DE22-CE4B-867A-6F39C6E386B4}" srcOrd="0" destOrd="0" presId="urn:microsoft.com/office/officeart/2005/8/layout/lProcess2"/>
    <dgm:cxn modelId="{957F7BEB-BB9E-5248-9EE4-3D9FC00F1D8B}" type="presParOf" srcId="{B0DA380D-7533-4749-BC2D-C60C105A206E}" destId="{92A2E6CC-B3B8-6F4E-A2E4-1D67172D1AE7}" srcOrd="1" destOrd="0" presId="urn:microsoft.com/office/officeart/2005/8/layout/lProcess2"/>
    <dgm:cxn modelId="{B314BBF5-4B33-5E40-A139-578F37231CE9}" type="presParOf" srcId="{B0DA380D-7533-4749-BC2D-C60C105A206E}" destId="{37F00CA5-26FF-514B-AACC-3A5E00F80E6A}" srcOrd="2" destOrd="0" presId="urn:microsoft.com/office/officeart/2005/8/layout/lProcess2"/>
    <dgm:cxn modelId="{497DA242-E715-6A4C-BB8F-795E0C487135}" type="presParOf" srcId="{B0DA380D-7533-4749-BC2D-C60C105A206E}" destId="{DD813854-4630-B648-9A48-C41B2F2F8082}" srcOrd="3" destOrd="0" presId="urn:microsoft.com/office/officeart/2005/8/layout/lProcess2"/>
    <dgm:cxn modelId="{7B237824-2764-E749-8654-E3744D7AA05A}" type="presParOf" srcId="{B0DA380D-7533-4749-BC2D-C60C105A206E}" destId="{EE77AEFB-738E-D440-8BF2-440FC718F376}" srcOrd="4" destOrd="0" presId="urn:microsoft.com/office/officeart/2005/8/layout/lProcess2"/>
    <dgm:cxn modelId="{3E0C7A60-7766-6249-B18A-F6CE4C2F1121}" type="presParOf" srcId="{92C34E4E-C102-D240-A9F6-12DEAD6A0DE4}" destId="{DDE3D150-A9DE-E243-9D52-4F0E846CD2AE}" srcOrd="1" destOrd="0" presId="urn:microsoft.com/office/officeart/2005/8/layout/lProcess2"/>
    <dgm:cxn modelId="{1241DF60-C66C-5A4B-9FEB-EA586C422BA1}" type="presParOf" srcId="{92C34E4E-C102-D240-A9F6-12DEAD6A0DE4}" destId="{E54A6802-8FBD-1C48-A43C-B8296EE1FEC1}" srcOrd="2" destOrd="0" presId="urn:microsoft.com/office/officeart/2005/8/layout/lProcess2"/>
    <dgm:cxn modelId="{282C2A4C-DC18-3A42-BB55-FC1000AE260A}" type="presParOf" srcId="{E54A6802-8FBD-1C48-A43C-B8296EE1FEC1}" destId="{2B82BCE3-CC0F-2C48-AA72-D7E3E69C9CC7}" srcOrd="0" destOrd="0" presId="urn:microsoft.com/office/officeart/2005/8/layout/lProcess2"/>
    <dgm:cxn modelId="{EDB9153D-F1D1-864D-8CCB-EF5332F8DDAE}" type="presParOf" srcId="{E54A6802-8FBD-1C48-A43C-B8296EE1FEC1}" destId="{D7963681-DC63-214D-A2C7-0AAC9BBC69FC}" srcOrd="1" destOrd="0" presId="urn:microsoft.com/office/officeart/2005/8/layout/lProcess2"/>
    <dgm:cxn modelId="{194E3BBE-6779-9D49-9705-CC13CDA4039D}" type="presParOf" srcId="{E54A6802-8FBD-1C48-A43C-B8296EE1FEC1}" destId="{32E41CAF-B29F-FA4A-A810-7E681761190E}" srcOrd="2" destOrd="0" presId="urn:microsoft.com/office/officeart/2005/8/layout/lProcess2"/>
    <dgm:cxn modelId="{27FB1E19-9F41-7A47-98D6-77AE7A2CE195}" type="presParOf" srcId="{32E41CAF-B29F-FA4A-A810-7E681761190E}" destId="{3AC8C425-697F-6C48-8DDE-9D56397979FC}" srcOrd="0" destOrd="0" presId="urn:microsoft.com/office/officeart/2005/8/layout/lProcess2"/>
    <dgm:cxn modelId="{666D1A39-A020-9144-8C6E-8C12923AAA82}" type="presParOf" srcId="{3AC8C425-697F-6C48-8DDE-9D56397979FC}" destId="{227CDA07-2A2C-4649-B6DB-9DF90FD8E1BA}" srcOrd="0" destOrd="0" presId="urn:microsoft.com/office/officeart/2005/8/layout/lProcess2"/>
    <dgm:cxn modelId="{075731B6-315A-A741-8F37-5636C485CA17}" type="presParOf" srcId="{3AC8C425-697F-6C48-8DDE-9D56397979FC}" destId="{76185C1A-9829-1E46-A9D9-CE0A97D60C7C}" srcOrd="1" destOrd="0" presId="urn:microsoft.com/office/officeart/2005/8/layout/lProcess2"/>
    <dgm:cxn modelId="{C490F1D2-32A8-D248-BAE1-08A43E847E9E}" type="presParOf" srcId="{3AC8C425-697F-6C48-8DDE-9D56397979FC}" destId="{EEA62FE4-68AF-8D47-9886-5BABFD43C823}" srcOrd="2" destOrd="0" presId="urn:microsoft.com/office/officeart/2005/8/layout/lProcess2"/>
    <dgm:cxn modelId="{95FDAD81-CA81-B44A-8169-5480983A89BE}" type="presParOf" srcId="{3AC8C425-697F-6C48-8DDE-9D56397979FC}" destId="{31BA9B1C-AE28-7A40-B344-FDCF733FAECF}" srcOrd="3" destOrd="0" presId="urn:microsoft.com/office/officeart/2005/8/layout/lProcess2"/>
    <dgm:cxn modelId="{02681D8B-F4D2-EB4B-876A-A8FCD3BAB35D}" type="presParOf" srcId="{3AC8C425-697F-6C48-8DDE-9D56397979FC}" destId="{D5ABA689-5982-AD4B-9B19-D903621A1FF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535C4-09CA-F142-BB3C-B7FAC74B8B99}">
      <dsp:nvSpPr>
        <dsp:cNvPr id="0" name=""/>
        <dsp:cNvSpPr/>
      </dsp:nvSpPr>
      <dsp:spPr>
        <a:xfrm rot="10800000">
          <a:off x="1507015" y="2674"/>
          <a:ext cx="5472684" cy="5142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mbria" panose="02040503050406030204" pitchFamily="18" charset="0"/>
              <a:cs typeface="Times New Roman" panose="02020603050405020304" pitchFamily="18" charset="0"/>
            </a:rPr>
            <a:t>I. Introduction &amp; Target Audience</a:t>
          </a:r>
        </a:p>
      </dsp:txBody>
      <dsp:txXfrm rot="10800000">
        <a:off x="1635572" y="2674"/>
        <a:ext cx="5344127" cy="514229"/>
      </dsp:txXfrm>
    </dsp:sp>
    <dsp:sp modelId="{F4E39C87-71CF-AB49-B90B-69097462CF18}">
      <dsp:nvSpPr>
        <dsp:cNvPr id="0" name=""/>
        <dsp:cNvSpPr/>
      </dsp:nvSpPr>
      <dsp:spPr>
        <a:xfrm>
          <a:off x="1249900" y="2674"/>
          <a:ext cx="514229" cy="5142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BAD9C-DEAE-F342-887F-9AF47C16ACBD}">
      <dsp:nvSpPr>
        <dsp:cNvPr id="0" name=""/>
        <dsp:cNvSpPr/>
      </dsp:nvSpPr>
      <dsp:spPr>
        <a:xfrm rot="10800000">
          <a:off x="1507015" y="670405"/>
          <a:ext cx="5472684" cy="5142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mbria" panose="02040503050406030204" pitchFamily="18" charset="0"/>
              <a:cs typeface="Times New Roman" panose="02020603050405020304" pitchFamily="18" charset="0"/>
            </a:rPr>
            <a:t>II. Prior Research</a:t>
          </a:r>
        </a:p>
      </dsp:txBody>
      <dsp:txXfrm rot="10800000">
        <a:off x="1635572" y="670405"/>
        <a:ext cx="5344127" cy="514229"/>
      </dsp:txXfrm>
    </dsp:sp>
    <dsp:sp modelId="{110D2073-73C8-2C44-A30E-12984AEA26FA}">
      <dsp:nvSpPr>
        <dsp:cNvPr id="0" name=""/>
        <dsp:cNvSpPr/>
      </dsp:nvSpPr>
      <dsp:spPr>
        <a:xfrm>
          <a:off x="1249900" y="670405"/>
          <a:ext cx="514229" cy="51422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36EE0-216C-9D49-88E6-49D9BCE627BE}">
      <dsp:nvSpPr>
        <dsp:cNvPr id="0" name=""/>
        <dsp:cNvSpPr/>
      </dsp:nvSpPr>
      <dsp:spPr>
        <a:xfrm rot="10800000">
          <a:off x="1507015" y="1338135"/>
          <a:ext cx="5472684" cy="5142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mbria" panose="02040503050406030204" pitchFamily="18" charset="0"/>
              <a:ea typeface="+mn-ea"/>
              <a:cs typeface="Times New Roman" panose="02020603050405020304" pitchFamily="18" charset="0"/>
            </a:rPr>
            <a:t>III. Data Preparation &amp; EDA</a:t>
          </a:r>
        </a:p>
      </dsp:txBody>
      <dsp:txXfrm rot="10800000">
        <a:off x="1635572" y="1338135"/>
        <a:ext cx="5344127" cy="514229"/>
      </dsp:txXfrm>
    </dsp:sp>
    <dsp:sp modelId="{3E8FCEEE-E71A-9640-A92A-9B43EB414BE7}">
      <dsp:nvSpPr>
        <dsp:cNvPr id="0" name=""/>
        <dsp:cNvSpPr/>
      </dsp:nvSpPr>
      <dsp:spPr>
        <a:xfrm>
          <a:off x="1249900" y="1338135"/>
          <a:ext cx="514229" cy="51422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F7100-B673-D042-9DED-B745C7DACD3F}">
      <dsp:nvSpPr>
        <dsp:cNvPr id="0" name=""/>
        <dsp:cNvSpPr/>
      </dsp:nvSpPr>
      <dsp:spPr>
        <a:xfrm rot="10800000">
          <a:off x="1507015" y="2005866"/>
          <a:ext cx="5472684" cy="5142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mbria" panose="02040503050406030204" pitchFamily="18" charset="0"/>
              <a:cs typeface="Times New Roman" panose="02020603050405020304" pitchFamily="18" charset="0"/>
            </a:rPr>
            <a:t>IV. Model</a:t>
          </a:r>
        </a:p>
      </dsp:txBody>
      <dsp:txXfrm rot="10800000">
        <a:off x="1635572" y="2005866"/>
        <a:ext cx="5344127" cy="514229"/>
      </dsp:txXfrm>
    </dsp:sp>
    <dsp:sp modelId="{8971AABC-CB6F-A542-B1C4-278BC15DDB04}">
      <dsp:nvSpPr>
        <dsp:cNvPr id="0" name=""/>
        <dsp:cNvSpPr/>
      </dsp:nvSpPr>
      <dsp:spPr>
        <a:xfrm>
          <a:off x="1249900" y="2005866"/>
          <a:ext cx="514229" cy="51422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CA60E-246D-EC42-9147-FD8DCF46ABDA}">
      <dsp:nvSpPr>
        <dsp:cNvPr id="0" name=""/>
        <dsp:cNvSpPr/>
      </dsp:nvSpPr>
      <dsp:spPr>
        <a:xfrm rot="10800000">
          <a:off x="1507015" y="2673597"/>
          <a:ext cx="5472684" cy="5142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mbria" panose="02040503050406030204" pitchFamily="18" charset="0"/>
              <a:ea typeface="+mn-ea"/>
              <a:cs typeface="Times New Roman" panose="02020603050405020304" pitchFamily="18" charset="0"/>
            </a:rPr>
            <a:t>V. Results</a:t>
          </a:r>
        </a:p>
      </dsp:txBody>
      <dsp:txXfrm rot="10800000">
        <a:off x="1635572" y="2673597"/>
        <a:ext cx="5344127" cy="514229"/>
      </dsp:txXfrm>
    </dsp:sp>
    <dsp:sp modelId="{E993A30D-5489-5042-8373-E8A375193393}">
      <dsp:nvSpPr>
        <dsp:cNvPr id="0" name=""/>
        <dsp:cNvSpPr/>
      </dsp:nvSpPr>
      <dsp:spPr>
        <a:xfrm>
          <a:off x="1249900" y="2673597"/>
          <a:ext cx="514229" cy="51422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79E45-043B-F347-91AF-DC19D50D718E}">
      <dsp:nvSpPr>
        <dsp:cNvPr id="0" name=""/>
        <dsp:cNvSpPr/>
      </dsp:nvSpPr>
      <dsp:spPr>
        <a:xfrm rot="10800000">
          <a:off x="1507015" y="3341328"/>
          <a:ext cx="5472684" cy="5142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mbria" panose="02040503050406030204" pitchFamily="18" charset="0"/>
              <a:cs typeface="Times New Roman" panose="02020603050405020304" pitchFamily="18" charset="0"/>
            </a:rPr>
            <a:t>VI. Policy Insights</a:t>
          </a:r>
        </a:p>
      </dsp:txBody>
      <dsp:txXfrm rot="10800000">
        <a:off x="1635572" y="3341328"/>
        <a:ext cx="5344127" cy="514229"/>
      </dsp:txXfrm>
    </dsp:sp>
    <dsp:sp modelId="{12435BF5-89EC-FA4B-82B1-3C8B9EFC26C6}">
      <dsp:nvSpPr>
        <dsp:cNvPr id="0" name=""/>
        <dsp:cNvSpPr/>
      </dsp:nvSpPr>
      <dsp:spPr>
        <a:xfrm>
          <a:off x="1249900" y="3341328"/>
          <a:ext cx="514229" cy="514229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F98F7-CAB6-FF48-BD9D-D0E99B4D2CC8}">
      <dsp:nvSpPr>
        <dsp:cNvPr id="0" name=""/>
        <dsp:cNvSpPr/>
      </dsp:nvSpPr>
      <dsp:spPr>
        <a:xfrm rot="10800000">
          <a:off x="1507015" y="4009059"/>
          <a:ext cx="5472684" cy="51422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mbria" panose="02040503050406030204" pitchFamily="18" charset="0"/>
            </a:rPr>
            <a:t>VII. Next Steps</a:t>
          </a:r>
        </a:p>
      </dsp:txBody>
      <dsp:txXfrm rot="10800000">
        <a:off x="1635572" y="4009059"/>
        <a:ext cx="5344127" cy="514229"/>
      </dsp:txXfrm>
    </dsp:sp>
    <dsp:sp modelId="{A26DAA79-ACC4-CC4B-BBE9-D3131E466839}">
      <dsp:nvSpPr>
        <dsp:cNvPr id="0" name=""/>
        <dsp:cNvSpPr/>
      </dsp:nvSpPr>
      <dsp:spPr>
        <a:xfrm>
          <a:off x="1264520" y="4004446"/>
          <a:ext cx="514229" cy="51422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4DA6-CB2F-6A4A-98D3-115639301A8E}">
      <dsp:nvSpPr>
        <dsp:cNvPr id="0" name=""/>
        <dsp:cNvSpPr/>
      </dsp:nvSpPr>
      <dsp:spPr>
        <a:xfrm>
          <a:off x="0" y="192120"/>
          <a:ext cx="8223813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259" tIns="270764" rIns="63825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</a:rPr>
            <a:t>To examine the correlation between </a:t>
          </a:r>
          <a:r>
            <a:rPr lang="en-US" sz="1800" kern="1200" dirty="0">
              <a:latin typeface="Cambria" panose="02040503050406030204" pitchFamily="18" charset="0"/>
              <a:cs typeface="Arial"/>
            </a:rPr>
            <a:t>Federal Open Market Committee (FOMC) </a:t>
          </a:r>
          <a:r>
            <a:rPr lang="en-US" sz="1800" kern="1200" dirty="0">
              <a:latin typeface="Cambria" panose="02040503050406030204" pitchFamily="18" charset="0"/>
            </a:rPr>
            <a:t>statements and financial markets, particularly stock price movements.</a:t>
          </a:r>
        </a:p>
      </dsp:txBody>
      <dsp:txXfrm>
        <a:off x="0" y="192120"/>
        <a:ext cx="8223813" cy="1126125"/>
      </dsp:txXfrm>
    </dsp:sp>
    <dsp:sp modelId="{8920606D-369E-724E-9C6A-570A8EEB4AF2}">
      <dsp:nvSpPr>
        <dsp:cNvPr id="0" name=""/>
        <dsp:cNvSpPr/>
      </dsp:nvSpPr>
      <dsp:spPr>
        <a:xfrm>
          <a:off x="411190" y="240"/>
          <a:ext cx="5756669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588" tIns="0" rIns="21758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mbria" panose="02040503050406030204" pitchFamily="18" charset="0"/>
            </a:rPr>
            <a:t>Research Purpose 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429924" y="18974"/>
        <a:ext cx="5719201" cy="346292"/>
      </dsp:txXfrm>
    </dsp:sp>
    <dsp:sp modelId="{6C97FCB2-1A93-1448-AF17-505613046F60}">
      <dsp:nvSpPr>
        <dsp:cNvPr id="0" name=""/>
        <dsp:cNvSpPr/>
      </dsp:nvSpPr>
      <dsp:spPr>
        <a:xfrm>
          <a:off x="0" y="1580325"/>
          <a:ext cx="8223813" cy="1515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259" tIns="270764" rIns="63825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</a:rPr>
            <a:t>Central Bank Communication is Critical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</a:rPr>
            <a:t>Financial Market Sensitivity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</a:rPr>
            <a:t>Bridging Economic Policy &amp; Market Behavior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</a:rPr>
            <a:t>Advancements in NLP Tools</a:t>
          </a:r>
        </a:p>
      </dsp:txBody>
      <dsp:txXfrm>
        <a:off x="0" y="1580325"/>
        <a:ext cx="8223813" cy="1515149"/>
      </dsp:txXfrm>
    </dsp:sp>
    <dsp:sp modelId="{29813B5D-3CA7-F748-970D-80D6C55ACC2E}">
      <dsp:nvSpPr>
        <dsp:cNvPr id="0" name=""/>
        <dsp:cNvSpPr/>
      </dsp:nvSpPr>
      <dsp:spPr>
        <a:xfrm>
          <a:off x="411190" y="1388445"/>
          <a:ext cx="5756669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588" tIns="0" rIns="21758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mbria" panose="02040503050406030204" pitchFamily="18" charset="0"/>
            </a:rPr>
            <a:t>Motivation for This Research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429924" y="1407179"/>
        <a:ext cx="5719201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1BCD8-58B5-134D-824C-927F1615B014}">
      <dsp:nvSpPr>
        <dsp:cNvPr id="0" name=""/>
        <dsp:cNvSpPr/>
      </dsp:nvSpPr>
      <dsp:spPr>
        <a:xfrm rot="5400000">
          <a:off x="5810731" y="-2583217"/>
          <a:ext cx="386221" cy="5650674"/>
        </a:xfrm>
        <a:prstGeom prst="round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mbria" panose="02040503050406030204" pitchFamily="18" charset="0"/>
            </a:rPr>
            <a:t>dominates, suggesting a preference for </a:t>
          </a:r>
          <a:r>
            <a:rPr lang="en-US" sz="1400" b="1" kern="1200" dirty="0">
              <a:latin typeface="Cambria" panose="02040503050406030204" pitchFamily="18" charset="0"/>
            </a:rPr>
            <a:t>lower interest rates and economic support</a:t>
          </a:r>
          <a:r>
            <a:rPr lang="en-US" sz="1400" kern="1200" dirty="0">
              <a:latin typeface="Cambria" panose="02040503050406030204" pitchFamily="18" charset="0"/>
            </a:rPr>
            <a:t>. </a:t>
          </a:r>
        </a:p>
      </dsp:txBody>
      <dsp:txXfrm rot="-5400000">
        <a:off x="3197359" y="67863"/>
        <a:ext cx="5612966" cy="348513"/>
      </dsp:txXfrm>
    </dsp:sp>
    <dsp:sp modelId="{3BB9EE0A-582C-CA4E-B6D6-1C59753DC2BF}">
      <dsp:nvSpPr>
        <dsp:cNvPr id="0" name=""/>
        <dsp:cNvSpPr/>
      </dsp:nvSpPr>
      <dsp:spPr>
        <a:xfrm>
          <a:off x="0" y="731"/>
          <a:ext cx="3178504" cy="482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mbria" panose="02040503050406030204" pitchFamily="18" charset="0"/>
            </a:rPr>
            <a:t>Dovish sentiment (orange, high values)</a:t>
          </a:r>
          <a:endParaRPr lang="en-US" sz="1500" kern="1200" dirty="0">
            <a:latin typeface="Cambria" panose="02040503050406030204" pitchFamily="18" charset="0"/>
          </a:endParaRPr>
        </a:p>
      </dsp:txBody>
      <dsp:txXfrm>
        <a:off x="0" y="731"/>
        <a:ext cx="3178504" cy="482776"/>
      </dsp:txXfrm>
    </dsp:sp>
    <dsp:sp modelId="{22C3FA1E-DF50-9F4C-B658-F40C28CE1E6D}">
      <dsp:nvSpPr>
        <dsp:cNvPr id="0" name=""/>
        <dsp:cNvSpPr/>
      </dsp:nvSpPr>
      <dsp:spPr>
        <a:xfrm rot="5400000">
          <a:off x="5810731" y="-2076301"/>
          <a:ext cx="386221" cy="5650674"/>
        </a:xfrm>
        <a:prstGeom prst="round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mbria" panose="02040503050406030204" pitchFamily="18" charset="0"/>
            </a:rPr>
            <a:t>spikes during </a:t>
          </a:r>
          <a:r>
            <a:rPr lang="en-US" sz="1400" b="1" kern="1200" dirty="0">
              <a:latin typeface="Cambria" panose="02040503050406030204" pitchFamily="18" charset="0"/>
            </a:rPr>
            <a:t>2008-2010 and 2016-2018</a:t>
          </a:r>
          <a:r>
            <a:rPr lang="en-US" sz="1400" kern="1200" dirty="0">
              <a:latin typeface="Cambria" panose="02040503050406030204" pitchFamily="18" charset="0"/>
            </a:rPr>
            <a:t>, aligning with </a:t>
          </a:r>
          <a:r>
            <a:rPr lang="en-US" sz="1400" b="1" kern="1200" dirty="0">
              <a:latin typeface="Cambria" panose="02040503050406030204" pitchFamily="18" charset="0"/>
            </a:rPr>
            <a:t>tightening cycles and rate hikes</a:t>
          </a:r>
          <a:r>
            <a:rPr lang="en-US" sz="1400" kern="1200" dirty="0">
              <a:latin typeface="Cambria" panose="02040503050406030204" pitchFamily="18" charset="0"/>
            </a:rPr>
            <a:t>. </a:t>
          </a:r>
        </a:p>
      </dsp:txBody>
      <dsp:txXfrm rot="-5400000">
        <a:off x="3197359" y="574779"/>
        <a:ext cx="5612966" cy="348513"/>
      </dsp:txXfrm>
    </dsp:sp>
    <dsp:sp modelId="{D221AB05-ADA8-7540-8111-5174D708FCD0}">
      <dsp:nvSpPr>
        <dsp:cNvPr id="0" name=""/>
        <dsp:cNvSpPr/>
      </dsp:nvSpPr>
      <dsp:spPr>
        <a:xfrm>
          <a:off x="0" y="507647"/>
          <a:ext cx="3178504" cy="482776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mbria" panose="02040503050406030204" pitchFamily="18" charset="0"/>
            </a:rPr>
            <a:t>Hawkish sentiment (red, fluctuating)</a:t>
          </a:r>
          <a:endParaRPr lang="en-US" sz="1500" kern="1200" dirty="0">
            <a:latin typeface="Cambria" panose="02040503050406030204" pitchFamily="18" charset="0"/>
          </a:endParaRPr>
        </a:p>
      </dsp:txBody>
      <dsp:txXfrm>
        <a:off x="0" y="507647"/>
        <a:ext cx="3178504" cy="482776"/>
      </dsp:txXfrm>
    </dsp:sp>
    <dsp:sp modelId="{846931AB-C35B-C142-8EDA-599D2CA942D8}">
      <dsp:nvSpPr>
        <dsp:cNvPr id="0" name=""/>
        <dsp:cNvSpPr/>
      </dsp:nvSpPr>
      <dsp:spPr>
        <a:xfrm rot="5400000">
          <a:off x="5810731" y="-1569386"/>
          <a:ext cx="386221" cy="5650674"/>
        </a:xfrm>
        <a:prstGeom prst="round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mbria" panose="02040503050406030204" pitchFamily="18" charset="0"/>
            </a:rPr>
            <a:t>remains minor, indicating statements generally lean </a:t>
          </a:r>
          <a:r>
            <a:rPr lang="en-US" sz="1400" b="1" kern="1200" dirty="0">
              <a:latin typeface="Cambria" panose="02040503050406030204" pitchFamily="18" charset="0"/>
            </a:rPr>
            <a:t>toward a stance rather than neutrality</a:t>
          </a:r>
          <a:r>
            <a:rPr lang="en-US" sz="1400" kern="1200" dirty="0">
              <a:latin typeface="Cambria" panose="02040503050406030204" pitchFamily="18" charset="0"/>
            </a:rPr>
            <a:t>.</a:t>
          </a:r>
        </a:p>
      </dsp:txBody>
      <dsp:txXfrm rot="-5400000">
        <a:off x="3197359" y="1081694"/>
        <a:ext cx="5612966" cy="348513"/>
      </dsp:txXfrm>
    </dsp:sp>
    <dsp:sp modelId="{547A4E0E-B793-A247-8476-CFA204D55699}">
      <dsp:nvSpPr>
        <dsp:cNvPr id="0" name=""/>
        <dsp:cNvSpPr/>
      </dsp:nvSpPr>
      <dsp:spPr>
        <a:xfrm>
          <a:off x="0" y="1014562"/>
          <a:ext cx="3178504" cy="482776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mbria" panose="02040503050406030204" pitchFamily="18" charset="0"/>
            </a:rPr>
            <a:t>Neutral sentiment (blue, consistently low)</a:t>
          </a:r>
          <a:endParaRPr lang="en-US" sz="1500" kern="1200" dirty="0">
            <a:latin typeface="Cambria" panose="02040503050406030204" pitchFamily="18" charset="0"/>
          </a:endParaRPr>
        </a:p>
      </dsp:txBody>
      <dsp:txXfrm>
        <a:off x="0" y="1014562"/>
        <a:ext cx="3178504" cy="482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8452D-65E4-2F48-9855-B9EFA5A06CEB}">
      <dsp:nvSpPr>
        <dsp:cNvPr id="0" name=""/>
        <dsp:cNvSpPr/>
      </dsp:nvSpPr>
      <dsp:spPr>
        <a:xfrm rot="5400000">
          <a:off x="5846988" y="-2628676"/>
          <a:ext cx="313705" cy="565067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Cambria" panose="02040503050406030204" pitchFamily="18" charset="0"/>
            </a:rPr>
            <a:t>Dovish sentiment drops sharply, while Hawkish sentiment rises, reflecting crisis-driven uncertainty.</a:t>
          </a:r>
        </a:p>
      </dsp:txBody>
      <dsp:txXfrm rot="-5400000">
        <a:off x="3178504" y="55122"/>
        <a:ext cx="5635359" cy="283077"/>
      </dsp:txXfrm>
    </dsp:sp>
    <dsp:sp modelId="{5498B9B2-3CD2-DB43-9DFA-D2CE0C5161F3}">
      <dsp:nvSpPr>
        <dsp:cNvPr id="0" name=""/>
        <dsp:cNvSpPr/>
      </dsp:nvSpPr>
      <dsp:spPr>
        <a:xfrm>
          <a:off x="0" y="594"/>
          <a:ext cx="3178504" cy="3921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mbria" panose="02040503050406030204" pitchFamily="18" charset="0"/>
            </a:rPr>
            <a:t>2008 Crisis</a:t>
          </a:r>
        </a:p>
      </dsp:txBody>
      <dsp:txXfrm>
        <a:off x="19142" y="19736"/>
        <a:ext cx="3140220" cy="353847"/>
      </dsp:txXfrm>
    </dsp:sp>
    <dsp:sp modelId="{65470004-350C-0145-AD7D-A0CEBAD87C5F}">
      <dsp:nvSpPr>
        <dsp:cNvPr id="0" name=""/>
        <dsp:cNvSpPr/>
      </dsp:nvSpPr>
      <dsp:spPr>
        <a:xfrm rot="5400000">
          <a:off x="5846988" y="-2216938"/>
          <a:ext cx="313705" cy="5650673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Cambria" panose="02040503050406030204" pitchFamily="18" charset="0"/>
            </a:rPr>
            <a:t>Hawkish sentiment spikes, indicating interest rate hikes</a:t>
          </a:r>
        </a:p>
      </dsp:txBody>
      <dsp:txXfrm rot="-5400000">
        <a:off x="3178504" y="466860"/>
        <a:ext cx="5635359" cy="283077"/>
      </dsp:txXfrm>
    </dsp:sp>
    <dsp:sp modelId="{4F9C89D7-9B8A-7C43-8461-DD3AD00ADA80}">
      <dsp:nvSpPr>
        <dsp:cNvPr id="0" name=""/>
        <dsp:cNvSpPr/>
      </dsp:nvSpPr>
      <dsp:spPr>
        <a:xfrm>
          <a:off x="0" y="412332"/>
          <a:ext cx="3178504" cy="392131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mbria" panose="02040503050406030204" pitchFamily="18" charset="0"/>
            </a:rPr>
            <a:t>2016 - 2018</a:t>
          </a:r>
        </a:p>
      </dsp:txBody>
      <dsp:txXfrm>
        <a:off x="19142" y="431474"/>
        <a:ext cx="3140220" cy="353847"/>
      </dsp:txXfrm>
    </dsp:sp>
    <dsp:sp modelId="{ACC148C2-2621-BE4E-987B-E04F94143E73}">
      <dsp:nvSpPr>
        <dsp:cNvPr id="0" name=""/>
        <dsp:cNvSpPr/>
      </dsp:nvSpPr>
      <dsp:spPr>
        <a:xfrm rot="5400000">
          <a:off x="5846988" y="-1805200"/>
          <a:ext cx="313705" cy="5650673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Cambria" panose="02040503050406030204" pitchFamily="18" charset="0"/>
            </a:rPr>
            <a:t>Dovish sentiment rebounds, suggesting </a:t>
          </a:r>
          <a:r>
            <a:rPr lang="en-US" sz="1400" b="1" kern="1200" dirty="0">
              <a:latin typeface="Cambria" panose="02040503050406030204" pitchFamily="18" charset="0"/>
            </a:rPr>
            <a:t>accommodative policies</a:t>
          </a:r>
          <a:r>
            <a:rPr lang="en-US" sz="1400" kern="1200" dirty="0">
              <a:latin typeface="Cambria" panose="02040503050406030204" pitchFamily="18" charset="0"/>
            </a:rPr>
            <a:t> post-pandemic.</a:t>
          </a:r>
        </a:p>
      </dsp:txBody>
      <dsp:txXfrm rot="-5400000">
        <a:off x="3178504" y="878598"/>
        <a:ext cx="5635359" cy="283077"/>
      </dsp:txXfrm>
    </dsp:sp>
    <dsp:sp modelId="{281CCD91-BA03-EB40-8648-5262974F1283}">
      <dsp:nvSpPr>
        <dsp:cNvPr id="0" name=""/>
        <dsp:cNvSpPr/>
      </dsp:nvSpPr>
      <dsp:spPr>
        <a:xfrm>
          <a:off x="0" y="824071"/>
          <a:ext cx="3178504" cy="392131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mbria" panose="02040503050406030204" pitchFamily="18" charset="0"/>
            </a:rPr>
            <a:t>Post 2020</a:t>
          </a:r>
        </a:p>
      </dsp:txBody>
      <dsp:txXfrm>
        <a:off x="19142" y="843213"/>
        <a:ext cx="3140220" cy="353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B9EF5-D04F-D247-831A-CAD845A800F9}">
      <dsp:nvSpPr>
        <dsp:cNvPr id="0" name=""/>
        <dsp:cNvSpPr/>
      </dsp:nvSpPr>
      <dsp:spPr>
        <a:xfrm>
          <a:off x="0" y="0"/>
          <a:ext cx="3494421" cy="174315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mbria" panose="02040503050406030204" pitchFamily="18" charset="0"/>
            </a:rPr>
            <a:t>Input Variables</a:t>
          </a:r>
        </a:p>
      </dsp:txBody>
      <dsp:txXfrm>
        <a:off x="0" y="0"/>
        <a:ext cx="3494421" cy="522945"/>
      </dsp:txXfrm>
    </dsp:sp>
    <dsp:sp modelId="{93C4E60E-DE22-CE4B-867A-6F39C6E386B4}">
      <dsp:nvSpPr>
        <dsp:cNvPr id="0" name=""/>
        <dsp:cNvSpPr/>
      </dsp:nvSpPr>
      <dsp:spPr>
        <a:xfrm>
          <a:off x="353074" y="523093"/>
          <a:ext cx="2795537" cy="3424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mbria" panose="02040503050406030204" pitchFamily="18" charset="0"/>
            </a:rPr>
            <a:t>Keywords TF-IDF values</a:t>
          </a:r>
        </a:p>
      </dsp:txBody>
      <dsp:txXfrm>
        <a:off x="363104" y="533123"/>
        <a:ext cx="2775477" cy="322399"/>
      </dsp:txXfrm>
    </dsp:sp>
    <dsp:sp modelId="{37F00CA5-26FF-514B-AACC-3A5E00F80E6A}">
      <dsp:nvSpPr>
        <dsp:cNvPr id="0" name=""/>
        <dsp:cNvSpPr/>
      </dsp:nvSpPr>
      <dsp:spPr>
        <a:xfrm>
          <a:off x="353074" y="918239"/>
          <a:ext cx="2795537" cy="342459"/>
        </a:xfrm>
        <a:prstGeom prst="roundRect">
          <a:avLst>
            <a:gd name="adj" fmla="val 1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mbria" panose="02040503050406030204" pitchFamily="18" charset="0"/>
            </a:rPr>
            <a:t>Sentiment Scores</a:t>
          </a:r>
        </a:p>
      </dsp:txBody>
      <dsp:txXfrm>
        <a:off x="363104" y="928269"/>
        <a:ext cx="2775477" cy="322399"/>
      </dsp:txXfrm>
    </dsp:sp>
    <dsp:sp modelId="{EE77AEFB-738E-D440-8BF2-440FC718F376}">
      <dsp:nvSpPr>
        <dsp:cNvPr id="0" name=""/>
        <dsp:cNvSpPr/>
      </dsp:nvSpPr>
      <dsp:spPr>
        <a:xfrm>
          <a:off x="353074" y="1313384"/>
          <a:ext cx="2795537" cy="342459"/>
        </a:xfrm>
        <a:prstGeom prst="roundRect">
          <a:avLst>
            <a:gd name="adj" fmla="val 1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mbria" panose="02040503050406030204" pitchFamily="18" charset="0"/>
            </a:rPr>
            <a:t>BERT-based Features by using PCA Analysis</a:t>
          </a:r>
        </a:p>
      </dsp:txBody>
      <dsp:txXfrm>
        <a:off x="363104" y="1323414"/>
        <a:ext cx="2775477" cy="322399"/>
      </dsp:txXfrm>
    </dsp:sp>
    <dsp:sp modelId="{2B82BCE3-CC0F-2C48-AA72-D7E3E69C9CC7}">
      <dsp:nvSpPr>
        <dsp:cNvPr id="0" name=""/>
        <dsp:cNvSpPr/>
      </dsp:nvSpPr>
      <dsp:spPr>
        <a:xfrm>
          <a:off x="3760135" y="0"/>
          <a:ext cx="3494421" cy="174315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mbria" panose="02040503050406030204" pitchFamily="18" charset="0"/>
            </a:rPr>
            <a:t>Output Variables</a:t>
          </a:r>
        </a:p>
      </dsp:txBody>
      <dsp:txXfrm>
        <a:off x="3760135" y="0"/>
        <a:ext cx="3494421" cy="522945"/>
      </dsp:txXfrm>
    </dsp:sp>
    <dsp:sp modelId="{227CDA07-2A2C-4649-B6DB-9DF90FD8E1BA}">
      <dsp:nvSpPr>
        <dsp:cNvPr id="0" name=""/>
        <dsp:cNvSpPr/>
      </dsp:nvSpPr>
      <dsp:spPr>
        <a:xfrm>
          <a:off x="4109577" y="523093"/>
          <a:ext cx="2795537" cy="342459"/>
        </a:xfrm>
        <a:prstGeom prst="roundRect">
          <a:avLst>
            <a:gd name="adj" fmla="val 1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</a:rPr>
            <a:t>S&amp;P 500 Difference (+1)</a:t>
          </a:r>
        </a:p>
      </dsp:txBody>
      <dsp:txXfrm>
        <a:off x="4119607" y="533123"/>
        <a:ext cx="2775477" cy="322399"/>
      </dsp:txXfrm>
    </dsp:sp>
    <dsp:sp modelId="{EEA62FE4-68AF-8D47-9886-5BABFD43C823}">
      <dsp:nvSpPr>
        <dsp:cNvPr id="0" name=""/>
        <dsp:cNvSpPr/>
      </dsp:nvSpPr>
      <dsp:spPr>
        <a:xfrm>
          <a:off x="4109577" y="918239"/>
          <a:ext cx="2795537" cy="342459"/>
        </a:xfrm>
        <a:prstGeom prst="roundRect">
          <a:avLst>
            <a:gd name="adj" fmla="val 1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</a:rPr>
            <a:t>S&amp;P 500 Difference(+5)</a:t>
          </a:r>
        </a:p>
      </dsp:txBody>
      <dsp:txXfrm>
        <a:off x="4119607" y="928269"/>
        <a:ext cx="2775477" cy="322399"/>
      </dsp:txXfrm>
    </dsp:sp>
    <dsp:sp modelId="{D5ABA689-5982-AD4B-9B19-D903621A1FF1}">
      <dsp:nvSpPr>
        <dsp:cNvPr id="0" name=""/>
        <dsp:cNvSpPr/>
      </dsp:nvSpPr>
      <dsp:spPr>
        <a:xfrm>
          <a:off x="4109577" y="1313384"/>
          <a:ext cx="2795537" cy="342459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</a:rPr>
            <a:t>S&amp;P 500 Difference(+20)</a:t>
          </a:r>
        </a:p>
      </dsp:txBody>
      <dsp:txXfrm>
        <a:off x="4119607" y="1323414"/>
        <a:ext cx="2775477" cy="32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Good afternoon, everyone. I am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Qingyang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and I’ll introduce my capstone project ‘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Influence of FOMC Communications on Financial Markets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6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Cambria" panose="02040503050406030204" pitchFamily="18" charset="0"/>
              </a:rPr>
              <a:t>Polarity (Sentiment Score):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</a:rPr>
              <a:t>Measures </a:t>
            </a:r>
            <a:r>
              <a:rPr lang="en-US" sz="1200" b="1" dirty="0">
                <a:latin typeface="Cambria" panose="02040503050406030204" pitchFamily="18" charset="0"/>
              </a:rPr>
              <a:t>how positive, negative, or neutral</a:t>
            </a:r>
            <a:r>
              <a:rPr lang="en-US" sz="1200" dirty="0">
                <a:latin typeface="Cambria" panose="02040503050406030204" pitchFamily="18" charset="0"/>
              </a:rPr>
              <a:t> a piece of text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</a:rPr>
              <a:t>Ranging from </a:t>
            </a:r>
            <a:r>
              <a:rPr lang="en-US" sz="1200" b="1" dirty="0">
                <a:latin typeface="Cambria" panose="02040503050406030204" pitchFamily="18" charset="0"/>
              </a:rPr>
              <a:t>-1 (negative) to +1 (positive)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Subjectivity (Opinion vs. Fact):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</a:rPr>
              <a:t>Measures how </a:t>
            </a:r>
            <a:r>
              <a:rPr lang="en-US" sz="1200" b="1" dirty="0">
                <a:latin typeface="Cambria" panose="02040503050406030204" pitchFamily="18" charset="0"/>
              </a:rPr>
              <a:t>opinionated</a:t>
            </a:r>
            <a:r>
              <a:rPr lang="en-US" sz="1200" dirty="0">
                <a:latin typeface="Cambria" panose="02040503050406030204" pitchFamily="18" charset="0"/>
              </a:rPr>
              <a:t> or </a:t>
            </a:r>
            <a:r>
              <a:rPr lang="en-US" sz="1200" b="1" dirty="0">
                <a:latin typeface="Cambria" panose="02040503050406030204" pitchFamily="18" charset="0"/>
              </a:rPr>
              <a:t>factual</a:t>
            </a:r>
            <a:r>
              <a:rPr lang="en-US" sz="1200" dirty="0">
                <a:latin typeface="Cambria" panose="02040503050406030204" pitchFamily="18" charset="0"/>
              </a:rPr>
              <a:t> a text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</a:rPr>
              <a:t>Ranging from </a:t>
            </a:r>
            <a:r>
              <a:rPr lang="en-US" sz="1200" b="1" dirty="0">
                <a:latin typeface="Cambria" panose="02040503050406030204" pitchFamily="18" charset="0"/>
              </a:rPr>
              <a:t>0 (objective, factual) to 1 (highly subjective, opinion-based)</a:t>
            </a:r>
            <a:r>
              <a:rPr lang="en-US" sz="1200" dirty="0">
                <a:latin typeface="Cambria" panose="02040503050406030204" pitchFamily="18" charset="0"/>
              </a:rPr>
              <a:t>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Polarity (Blue Line - Left Y-Axis)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Measures sentiment tone (</a:t>
            </a:r>
            <a:r>
              <a:rPr lang="en-US" b="1" dirty="0"/>
              <a:t>higher = more positive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Fluctuates over time, indicating shifts in FOMC messaging.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Dips may align with economic concerns (e.g., inflation, recessions).</a:t>
            </a:r>
          </a:p>
          <a:p>
            <a:r>
              <a:rPr lang="en-US" b="1" dirty="0"/>
              <a:t>Subjectivity (Orange Line - Right Y-Axis)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Measures fact vs. opinion (</a:t>
            </a:r>
            <a:r>
              <a:rPr lang="en-US" b="1" dirty="0"/>
              <a:t>higher = more interpretative language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Slight upward trend suggests FOMC statements are becoming </a:t>
            </a:r>
            <a:r>
              <a:rPr lang="en-US" b="1" dirty="0"/>
              <a:t>more opinionated</a:t>
            </a:r>
            <a:r>
              <a:rPr lang="en-US" dirty="0"/>
              <a:t>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Spikes may signal </a:t>
            </a:r>
            <a:r>
              <a:rPr lang="en-US" b="1" dirty="0"/>
              <a:t>uncertainty or major policy changes</a:t>
            </a:r>
            <a:r>
              <a:rPr lang="en-US" dirty="0"/>
              <a:t>.</a:t>
            </a:r>
          </a:p>
          <a:p>
            <a:r>
              <a:rPr lang="en-US" b="1" dirty="0"/>
              <a:t>Polarity &amp; Subjectivity Relationship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Both increasing → Optimistic &amp; opinionated guidance.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FOMC minutes have a neutral to slightly positive tone</a:t>
            </a:r>
            <a:r>
              <a:rPr lang="en-US" dirty="0"/>
              <a:t> (polarity between </a:t>
            </a:r>
            <a:r>
              <a:rPr lang="en-US" b="1" dirty="0"/>
              <a:t>0.05 and 0.11</a:t>
            </a:r>
            <a:r>
              <a:rPr lang="en-US" dirty="0"/>
              <a:t>).</a:t>
            </a:r>
            <a:r>
              <a:rPr lang="en-US" b="1" dirty="0"/>
              <a:t>Most frequent sentiment value is around 0.09</a:t>
            </a:r>
            <a:r>
              <a:rPr lang="en-US" dirty="0"/>
              <a:t>, indicating a </a:t>
            </a:r>
            <a:r>
              <a:rPr lang="en-US" b="1" dirty="0"/>
              <a:t>consistent communication </a:t>
            </a:r>
            <a:r>
              <a:rPr lang="en-US" b="1" dirty="0" err="1"/>
              <a:t>strategy</a:t>
            </a:r>
            <a:r>
              <a:rPr lang="en-US" dirty="0" err="1"/>
              <a:t>.</a:t>
            </a:r>
            <a:r>
              <a:rPr lang="en-US" b="1" dirty="0" err="1"/>
              <a:t>No</a:t>
            </a:r>
            <a:r>
              <a:rPr lang="en-US" b="1" dirty="0"/>
              <a:t> negative sentiment</a:t>
            </a:r>
            <a:r>
              <a:rPr lang="en-US" dirty="0"/>
              <a:t> suggests the FOMC avoids alarming language to maintain market stability. </a:t>
            </a:r>
            <a:r>
              <a:rPr lang="en-US" b="1" dirty="0"/>
              <a:t>Right-skewed distribution</a:t>
            </a:r>
            <a:r>
              <a:rPr lang="en-US" dirty="0"/>
              <a:t> implies FOMC statements are </a:t>
            </a:r>
            <a:r>
              <a:rPr lang="en-US" b="1" dirty="0"/>
              <a:t>cautiously optimistic</a:t>
            </a:r>
            <a:r>
              <a:rPr lang="en-US" dirty="0"/>
              <a:t> rather than extreme.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7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FA5FE-46B1-1FAF-A4FB-AD2491B6F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BAC1C3-EE63-82E4-60F1-B3455E03DD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89D6D-1B7E-7748-5234-F8350AA22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Cambria" panose="02040503050406030204" pitchFamily="18" charset="0"/>
              </a:rPr>
              <a:t>Polarity (Sentiment Score):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</a:rPr>
              <a:t>Measures </a:t>
            </a:r>
            <a:r>
              <a:rPr lang="en-US" sz="1200" b="1" dirty="0">
                <a:latin typeface="Cambria" panose="02040503050406030204" pitchFamily="18" charset="0"/>
              </a:rPr>
              <a:t>how positive, negative, or neutral</a:t>
            </a:r>
            <a:r>
              <a:rPr lang="en-US" sz="1200" dirty="0">
                <a:latin typeface="Cambria" panose="02040503050406030204" pitchFamily="18" charset="0"/>
              </a:rPr>
              <a:t> a piece of text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</a:rPr>
              <a:t>Ranging from </a:t>
            </a:r>
            <a:r>
              <a:rPr lang="en-US" sz="1200" b="1" dirty="0">
                <a:latin typeface="Cambria" panose="02040503050406030204" pitchFamily="18" charset="0"/>
              </a:rPr>
              <a:t>-1 (negative) to +1 (positive)</a:t>
            </a:r>
          </a:p>
          <a:p>
            <a:endParaRPr lang="en-US" sz="1200" b="1" dirty="0">
              <a:latin typeface="Cambria" panose="02040503050406030204" pitchFamily="18" charset="0"/>
            </a:endParaRPr>
          </a:p>
          <a:p>
            <a:r>
              <a:rPr lang="en-US" sz="1200" b="1" dirty="0">
                <a:latin typeface="Cambria" panose="02040503050406030204" pitchFamily="18" charset="0"/>
              </a:rPr>
              <a:t>Subjectivity (Opinion vs. Fact):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</a:rPr>
              <a:t>Measures how </a:t>
            </a:r>
            <a:r>
              <a:rPr lang="en-US" sz="1200" b="1" dirty="0">
                <a:latin typeface="Cambria" panose="02040503050406030204" pitchFamily="18" charset="0"/>
              </a:rPr>
              <a:t>opinionated</a:t>
            </a:r>
            <a:r>
              <a:rPr lang="en-US" sz="1200" dirty="0">
                <a:latin typeface="Cambria" panose="02040503050406030204" pitchFamily="18" charset="0"/>
              </a:rPr>
              <a:t> or </a:t>
            </a:r>
            <a:r>
              <a:rPr lang="en-US" sz="1200" b="1" dirty="0">
                <a:latin typeface="Cambria" panose="02040503050406030204" pitchFamily="18" charset="0"/>
              </a:rPr>
              <a:t>factual</a:t>
            </a:r>
            <a:r>
              <a:rPr lang="en-US" sz="1200" dirty="0">
                <a:latin typeface="Cambria" panose="02040503050406030204" pitchFamily="18" charset="0"/>
              </a:rPr>
              <a:t> a text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</a:rPr>
              <a:t>Ranging from </a:t>
            </a:r>
            <a:r>
              <a:rPr lang="en-US" sz="1200" b="1" dirty="0">
                <a:latin typeface="Cambria" panose="02040503050406030204" pitchFamily="18" charset="0"/>
              </a:rPr>
              <a:t>0 (objective, factual) to 1 (highly subjective, opinion-based)</a:t>
            </a:r>
            <a:r>
              <a:rPr lang="en-US" sz="1200" dirty="0">
                <a:latin typeface="Cambria" panose="02040503050406030204" pitchFamily="18" charset="0"/>
              </a:rPr>
              <a:t>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Polarity (Blue Line - Left Y-Axis)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Measures sentiment tone (</a:t>
            </a:r>
            <a:r>
              <a:rPr lang="en-US" b="1" dirty="0"/>
              <a:t>higher = more positive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Fluctuates over time, indicating shifts in FOMC messaging.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Dips may align with economic concerns (e.g., inflation, recessions).</a:t>
            </a:r>
          </a:p>
          <a:p>
            <a:r>
              <a:rPr lang="en-US" b="1" dirty="0"/>
              <a:t>Subjectivity (Orange Line - Right Y-Axis)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Measures fact vs. opinion (</a:t>
            </a:r>
            <a:r>
              <a:rPr lang="en-US" b="1" dirty="0"/>
              <a:t>higher = more interpretative language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Slight upward trend suggests FOMC statements are becoming </a:t>
            </a:r>
            <a:r>
              <a:rPr lang="en-US" b="1" dirty="0"/>
              <a:t>more opinionated</a:t>
            </a:r>
            <a:r>
              <a:rPr lang="en-US" dirty="0"/>
              <a:t>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Spikes may signal </a:t>
            </a:r>
            <a:r>
              <a:rPr lang="en-US" b="1" dirty="0"/>
              <a:t>uncertainty or major policy changes</a:t>
            </a:r>
            <a:r>
              <a:rPr lang="en-US" dirty="0"/>
              <a:t>.</a:t>
            </a:r>
          </a:p>
          <a:p>
            <a:r>
              <a:rPr lang="en-US" b="1" dirty="0"/>
              <a:t>Polarity &amp; Subjectivity Relationship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Both increasing → Optimistic &amp; opinionated guidance.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FOMC minutes have a neutral to slightly positive tone</a:t>
            </a:r>
            <a:r>
              <a:rPr lang="en-US" dirty="0"/>
              <a:t> (polarity between </a:t>
            </a:r>
            <a:r>
              <a:rPr lang="en-US" b="1" dirty="0"/>
              <a:t>0.05 and 0.11</a:t>
            </a:r>
            <a:r>
              <a:rPr lang="en-US" dirty="0"/>
              <a:t>).</a:t>
            </a:r>
            <a:r>
              <a:rPr lang="en-US" b="1" dirty="0"/>
              <a:t>Most frequent sentiment value is around 0.09</a:t>
            </a:r>
            <a:r>
              <a:rPr lang="en-US" dirty="0"/>
              <a:t>, indicating a </a:t>
            </a:r>
            <a:r>
              <a:rPr lang="en-US" b="1" dirty="0"/>
              <a:t>consistent communication </a:t>
            </a:r>
            <a:r>
              <a:rPr lang="en-US" b="1" dirty="0" err="1"/>
              <a:t>strategy</a:t>
            </a:r>
            <a:r>
              <a:rPr lang="en-US" dirty="0" err="1"/>
              <a:t>.</a:t>
            </a:r>
            <a:r>
              <a:rPr lang="en-US" b="1" dirty="0" err="1"/>
              <a:t>No</a:t>
            </a:r>
            <a:r>
              <a:rPr lang="en-US" b="1" dirty="0"/>
              <a:t> negative sentiment</a:t>
            </a:r>
            <a:r>
              <a:rPr lang="en-US" dirty="0"/>
              <a:t> suggests the FOMC avoids alarming language to maintain market stability. </a:t>
            </a:r>
            <a:r>
              <a:rPr lang="en-US" b="1" dirty="0"/>
              <a:t>Right-skewed distribution</a:t>
            </a:r>
            <a:r>
              <a:rPr lang="en-US" dirty="0"/>
              <a:t> implies FOMC statements are </a:t>
            </a:r>
            <a:r>
              <a:rPr lang="en-US" b="1" dirty="0"/>
              <a:t>cautiously optimistic</a:t>
            </a:r>
            <a:r>
              <a:rPr lang="en-US" dirty="0"/>
              <a:t> rather than extreme.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D7DF2-265E-4A4C-2A2C-6E3D9585B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9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move forward, we have three key steps to deepen our understanding of </a:t>
            </a:r>
            <a:r>
              <a:rPr lang="en-US" b="1" dirty="0"/>
              <a:t>FOMC sentiment and its impact on financial markets</a:t>
            </a:r>
            <a:r>
              <a:rPr lang="en-US" dirty="0"/>
              <a:t>.</a:t>
            </a:r>
          </a:p>
          <a:p>
            <a:r>
              <a:rPr lang="en-US" dirty="0"/>
              <a:t>First, we’ll apply </a:t>
            </a:r>
            <a:r>
              <a:rPr lang="en-US" b="1" dirty="0"/>
              <a:t>Topic Modeling using LDA</a:t>
            </a:r>
            <a:r>
              <a:rPr lang="en-US" dirty="0"/>
              <a:t> to uncover the dominant themes in FOMC communications, such as </a:t>
            </a:r>
            <a:r>
              <a:rPr lang="en-US" b="1" dirty="0"/>
              <a:t>inflation, employment, and rate hikes</a:t>
            </a:r>
            <a:r>
              <a:rPr lang="en-US" dirty="0"/>
              <a:t>. This will help us analyze how these topics </a:t>
            </a:r>
            <a:r>
              <a:rPr lang="en-US" b="1" dirty="0"/>
              <a:t>shift alongside sentiment changes</a:t>
            </a:r>
            <a:r>
              <a:rPr lang="en-US" dirty="0"/>
              <a:t> over time.</a:t>
            </a:r>
          </a:p>
          <a:p>
            <a:r>
              <a:rPr lang="en-US" dirty="0"/>
              <a:t>Next, we’ll </a:t>
            </a:r>
            <a:r>
              <a:rPr lang="en-US" b="1" dirty="0"/>
              <a:t>compare sentiment data with S&amp;P 500 movements</a:t>
            </a:r>
            <a:r>
              <a:rPr lang="en-US" dirty="0"/>
              <a:t>, overlaying FOMC tone shifts with </a:t>
            </a:r>
            <a:r>
              <a:rPr lang="en-US" b="1" dirty="0"/>
              <a:t>market rallies and dips</a:t>
            </a:r>
            <a:r>
              <a:rPr lang="en-US" dirty="0"/>
              <a:t>. This will allow us to assess whether </a:t>
            </a:r>
            <a:r>
              <a:rPr lang="en-US" b="1" dirty="0"/>
              <a:t>investor reactions align with policy tone changes</a:t>
            </a:r>
            <a:r>
              <a:rPr lang="en-US" dirty="0"/>
              <a:t>.</a:t>
            </a:r>
          </a:p>
          <a:p>
            <a:r>
              <a:rPr lang="en-US" dirty="0"/>
              <a:t>Finally, we’ll conduct a </a:t>
            </a:r>
            <a:r>
              <a:rPr lang="en-US" b="1" dirty="0"/>
              <a:t>Regression Analysis</a:t>
            </a:r>
            <a:r>
              <a:rPr lang="en-US" dirty="0"/>
              <a:t> to statistically quantify </a:t>
            </a:r>
            <a:r>
              <a:rPr lang="en-US" b="1" dirty="0"/>
              <a:t>the impact of FOMC sentiment on stock market volatility</a:t>
            </a:r>
            <a:r>
              <a:rPr lang="en-US" dirty="0"/>
              <a:t>. By doing this, we can measure the extent to which </a:t>
            </a:r>
            <a:r>
              <a:rPr lang="en-US" b="1" dirty="0"/>
              <a:t>central bank communications drive market fluctuations</a:t>
            </a:r>
            <a:r>
              <a:rPr lang="en-US" dirty="0"/>
              <a:t>.</a:t>
            </a:r>
          </a:p>
          <a:p>
            <a:r>
              <a:rPr lang="en-US" dirty="0"/>
              <a:t>These steps will provide </a:t>
            </a:r>
            <a:r>
              <a:rPr lang="en-US" b="1" dirty="0"/>
              <a:t>data-driven insights</a:t>
            </a:r>
            <a:r>
              <a:rPr lang="en-US" dirty="0"/>
              <a:t> into how monetary policy messaging influences financial markets, helping both policymakers and investors make better-informed decisions."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0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FA384-F7F6-DCEF-96CD-6A0CBCAC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01626-413B-15E3-FFE1-7D10DD191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15C092-8441-1226-3C8F-DA63FED57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move forward, we have three key steps to deepen our understanding of </a:t>
            </a:r>
            <a:r>
              <a:rPr lang="en-US" b="1" dirty="0"/>
              <a:t>FOMC sentiment and its impact on financial markets</a:t>
            </a:r>
            <a:r>
              <a:rPr lang="en-US" dirty="0"/>
              <a:t>.</a:t>
            </a:r>
          </a:p>
          <a:p>
            <a:r>
              <a:rPr lang="en-US" dirty="0"/>
              <a:t>First, we’ll apply </a:t>
            </a:r>
            <a:r>
              <a:rPr lang="en-US" b="1" dirty="0"/>
              <a:t>Topic Modeling using LDA</a:t>
            </a:r>
            <a:r>
              <a:rPr lang="en-US" dirty="0"/>
              <a:t> to uncover the dominant themes in FOMC communications, such as </a:t>
            </a:r>
            <a:r>
              <a:rPr lang="en-US" b="1" dirty="0"/>
              <a:t>inflation, employment, and rate hikes</a:t>
            </a:r>
            <a:r>
              <a:rPr lang="en-US" dirty="0"/>
              <a:t>. This will help us analyze how these topics </a:t>
            </a:r>
            <a:r>
              <a:rPr lang="en-US" b="1" dirty="0"/>
              <a:t>shift alongside sentiment changes</a:t>
            </a:r>
            <a:r>
              <a:rPr lang="en-US" dirty="0"/>
              <a:t> over time.</a:t>
            </a:r>
          </a:p>
          <a:p>
            <a:r>
              <a:rPr lang="en-US" dirty="0"/>
              <a:t>Next, we’ll </a:t>
            </a:r>
            <a:r>
              <a:rPr lang="en-US" b="1" dirty="0"/>
              <a:t>compare sentiment data with S&amp;P 500 movements</a:t>
            </a:r>
            <a:r>
              <a:rPr lang="en-US" dirty="0"/>
              <a:t>, overlaying FOMC tone shifts with </a:t>
            </a:r>
            <a:r>
              <a:rPr lang="en-US" b="1" dirty="0"/>
              <a:t>market rallies and dips</a:t>
            </a:r>
            <a:r>
              <a:rPr lang="en-US" dirty="0"/>
              <a:t>. This will allow us to assess whether </a:t>
            </a:r>
            <a:r>
              <a:rPr lang="en-US" b="1" dirty="0"/>
              <a:t>investor reactions align with policy tone changes</a:t>
            </a:r>
            <a:r>
              <a:rPr lang="en-US" dirty="0"/>
              <a:t>.</a:t>
            </a:r>
          </a:p>
          <a:p>
            <a:r>
              <a:rPr lang="en-US" dirty="0"/>
              <a:t>Finally, we’ll conduct a </a:t>
            </a:r>
            <a:r>
              <a:rPr lang="en-US" b="1" dirty="0"/>
              <a:t>Regression Analysis</a:t>
            </a:r>
            <a:r>
              <a:rPr lang="en-US" dirty="0"/>
              <a:t> to statistically quantify </a:t>
            </a:r>
            <a:r>
              <a:rPr lang="en-US" b="1" dirty="0"/>
              <a:t>the impact of FOMC sentiment on stock market volatility</a:t>
            </a:r>
            <a:r>
              <a:rPr lang="en-US" dirty="0"/>
              <a:t>. By doing this, we can measure the extent to which </a:t>
            </a:r>
            <a:r>
              <a:rPr lang="en-US" b="1" dirty="0"/>
              <a:t>central bank communications drive market fluctuations</a:t>
            </a:r>
            <a:r>
              <a:rPr lang="en-US" dirty="0"/>
              <a:t>.</a:t>
            </a:r>
          </a:p>
          <a:p>
            <a:r>
              <a:rPr lang="en-US" dirty="0"/>
              <a:t>These steps will provide </a:t>
            </a:r>
            <a:r>
              <a:rPr lang="en-US" b="1" dirty="0"/>
              <a:t>data-driven insights</a:t>
            </a:r>
            <a:r>
              <a:rPr lang="en-US" dirty="0"/>
              <a:t> into how monetary policy messaging influences financial markets, helping both policymakers and investors make better-informed decisions."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0A569-BE9C-9D2D-37D1-6BA3622CD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4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9543F-899E-9847-8A0B-D88C62634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ABC43-C89B-EB17-40F2-3C16C1087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43888-59CB-642B-DD00-4B553956A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DB2FE-F7BA-8ED8-22FE-9C057422A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8B088-3895-6395-624A-842918BEC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B2246-EFC2-66B9-6EF3-DA0ADD182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FDD67F-28E7-7617-7E04-2EA74F285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move forward, we have three key steps to deepen our understanding of </a:t>
            </a:r>
            <a:r>
              <a:rPr lang="en-US" b="1" dirty="0"/>
              <a:t>FOMC sentiment and its impact on financial markets</a:t>
            </a:r>
            <a:r>
              <a:rPr lang="en-US" dirty="0"/>
              <a:t>.</a:t>
            </a:r>
          </a:p>
          <a:p>
            <a:r>
              <a:rPr lang="en-US" dirty="0"/>
              <a:t>First, we’ll apply </a:t>
            </a:r>
            <a:r>
              <a:rPr lang="en-US" b="1" dirty="0"/>
              <a:t>Topic Modeling using LDA</a:t>
            </a:r>
            <a:r>
              <a:rPr lang="en-US" dirty="0"/>
              <a:t> to uncover the dominant themes in FOMC communications, such as </a:t>
            </a:r>
            <a:r>
              <a:rPr lang="en-US" b="1" dirty="0"/>
              <a:t>inflation, employment, and rate hikes</a:t>
            </a:r>
            <a:r>
              <a:rPr lang="en-US" dirty="0"/>
              <a:t>. This will help us analyze how these topics </a:t>
            </a:r>
            <a:r>
              <a:rPr lang="en-US" b="1" dirty="0"/>
              <a:t>shift alongside sentiment changes</a:t>
            </a:r>
            <a:r>
              <a:rPr lang="en-US" dirty="0"/>
              <a:t> over time.</a:t>
            </a:r>
          </a:p>
          <a:p>
            <a:r>
              <a:rPr lang="en-US" dirty="0"/>
              <a:t>Next, we’ll </a:t>
            </a:r>
            <a:r>
              <a:rPr lang="en-US" b="1" dirty="0"/>
              <a:t>compare sentiment data with S&amp;P 500 movements</a:t>
            </a:r>
            <a:r>
              <a:rPr lang="en-US" dirty="0"/>
              <a:t>, overlaying FOMC tone shifts with </a:t>
            </a:r>
            <a:r>
              <a:rPr lang="en-US" b="1" dirty="0"/>
              <a:t>market rallies and dips</a:t>
            </a:r>
            <a:r>
              <a:rPr lang="en-US" dirty="0"/>
              <a:t>. This will allow us to assess whether </a:t>
            </a:r>
            <a:r>
              <a:rPr lang="en-US" b="1" dirty="0"/>
              <a:t>investor reactions align with policy tone changes</a:t>
            </a:r>
            <a:r>
              <a:rPr lang="en-US" dirty="0"/>
              <a:t>.</a:t>
            </a:r>
          </a:p>
          <a:p>
            <a:r>
              <a:rPr lang="en-US" dirty="0"/>
              <a:t>Finally, we’ll conduct a </a:t>
            </a:r>
            <a:r>
              <a:rPr lang="en-US" b="1" dirty="0"/>
              <a:t>Regression Analysis</a:t>
            </a:r>
            <a:r>
              <a:rPr lang="en-US" dirty="0"/>
              <a:t> to statistically quantify </a:t>
            </a:r>
            <a:r>
              <a:rPr lang="en-US" b="1" dirty="0"/>
              <a:t>the impact of FOMC sentiment on stock market volatility</a:t>
            </a:r>
            <a:r>
              <a:rPr lang="en-US" dirty="0"/>
              <a:t>. By doing this, we can measure the extent to which </a:t>
            </a:r>
            <a:r>
              <a:rPr lang="en-US" b="1" dirty="0"/>
              <a:t>central bank communications drive market fluctuations</a:t>
            </a:r>
            <a:r>
              <a:rPr lang="en-US" dirty="0"/>
              <a:t>.</a:t>
            </a:r>
          </a:p>
          <a:p>
            <a:r>
              <a:rPr lang="en-US" dirty="0"/>
              <a:t>These steps will provide </a:t>
            </a:r>
            <a:r>
              <a:rPr lang="en-US" b="1" dirty="0"/>
              <a:t>data-driven insights</a:t>
            </a:r>
            <a:r>
              <a:rPr lang="en-US" dirty="0"/>
              <a:t> into how monetary policy messaging influences financial markets, helping both policymakers and investors make better-informed decisions."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1FFC-D9C6-513E-0E19-1B75A943F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 you can see the six sections of our presentation on the screen . Let’s get started.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dirty="0"/>
              <a:t>This is my workflow. After collecting and processing data, I graded tweets sentiments, and cluster them by region and days, also create new weighted scores.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dirty="0"/>
              <a:t>After creating financial indicators, </a:t>
            </a:r>
            <a:r>
              <a:rPr lang="en-US" sz="1500" dirty="0" err="1"/>
              <a:t>i</a:t>
            </a:r>
            <a:r>
              <a:rPr lang="en-US" sz="1500" dirty="0"/>
              <a:t> merged sentiments and financial data to show the pattern.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dirty="0"/>
              <a:t>Lastly, I split the data into training and test sets, and train model using ML methods. 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dirty="0"/>
              <a:t>Doing cross validation and hyper parameter tuning to find the best model and predict the trend. </a:t>
            </a:r>
            <a:endParaRPr sz="15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EA025-B07C-C6B2-C0F1-B2D4BD1E1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F34C36-6484-B59E-C2AC-D24A34614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8BB3D0-964C-32E4-5E6F-0807CB7AC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Federal Open Market Committee (FOMC)</a:t>
            </a:r>
            <a:r>
              <a:rPr lang="en-US" dirty="0"/>
              <a:t> is a key body within the </a:t>
            </a:r>
            <a:r>
              <a:rPr lang="en-US" b="1" dirty="0"/>
              <a:t>Federal Reserve</a:t>
            </a:r>
            <a:r>
              <a:rPr lang="en-US" dirty="0"/>
              <a:t> responsible for setting </a:t>
            </a:r>
            <a:r>
              <a:rPr lang="en-US" b="1" dirty="0"/>
              <a:t>U.S. monetary policy</a:t>
            </a:r>
            <a:r>
              <a:rPr lang="en-US" dirty="0"/>
              <a:t>. It makes critical decisions about </a:t>
            </a:r>
            <a:r>
              <a:rPr lang="en-US" b="1" dirty="0"/>
              <a:t>interest rates, money supply, and economic stability</a:t>
            </a:r>
            <a:r>
              <a:rPr lang="en-US" dirty="0"/>
              <a:t>, which directly impact financial markets. The FOMC meets </a:t>
            </a:r>
            <a:r>
              <a:rPr lang="en-US" b="1" dirty="0"/>
              <a:t>eight times per year</a:t>
            </a:r>
            <a:r>
              <a:rPr lang="en-US" dirty="0"/>
              <a:t>, or about </a:t>
            </a:r>
            <a:r>
              <a:rPr lang="en-US" b="1" dirty="0"/>
              <a:t>every six weeks</a:t>
            </a:r>
            <a:r>
              <a:rPr lang="en-US" dirty="0"/>
              <a:t>. Each meeting is closely watched by </a:t>
            </a:r>
            <a:r>
              <a:rPr lang="en-US" b="1" dirty="0"/>
              <a:t>investors, economists, and policymakers</a:t>
            </a:r>
            <a:r>
              <a:rPr lang="en-US" dirty="0"/>
              <a:t> because its decisions influence interest rates and market expectations. Market participants </a:t>
            </a:r>
            <a:r>
              <a:rPr lang="en-US" b="1" dirty="0"/>
              <a:t>carefully analyze</a:t>
            </a:r>
            <a:r>
              <a:rPr lang="en-US" dirty="0"/>
              <a:t> FOMC statements, press conferences, and meeting minutes.</a:t>
            </a:r>
            <a:br>
              <a:rPr lang="en-US" dirty="0"/>
            </a:br>
            <a:r>
              <a:rPr lang="en-US" dirty="0"/>
              <a:t>Why? Because these communications affect </a:t>
            </a:r>
            <a:r>
              <a:rPr lang="en-US" b="1" dirty="0"/>
              <a:t>investor sentiment, risk appetite, and financial markets</a:t>
            </a:r>
            <a:r>
              <a:rPr lang="en-US" dirty="0"/>
              <a:t>. Even subtle changes in wording can move markets significantly</a:t>
            </a:r>
          </a:p>
          <a:p>
            <a:endParaRPr kumimoji="1" lang="en-US" altLang="zh-CN" dirty="0"/>
          </a:p>
          <a:p>
            <a:r>
              <a:rPr lang="en-US" dirty="0"/>
              <a:t>The FOMC’s decisions influence </a:t>
            </a:r>
            <a:r>
              <a:rPr lang="en-US" b="1" dirty="0"/>
              <a:t>asset prices across multiple financial markets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56A86F-C773-AFB6-E3C6-6BE7A912E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Motivation for This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Central Bank Communication is Critical</a:t>
            </a:r>
            <a:r>
              <a:rPr lang="en-US" dirty="0"/>
              <a:t>: Market participants rely on FOMC statements to gauge future monetary policy decisions, making it essential to understand its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Market Sensitivity</a:t>
            </a:r>
            <a:r>
              <a:rPr lang="en-US" dirty="0"/>
              <a:t>: Even subtle changes in FOMC language can influence investor expectations, interest rates, and market reactions.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Bridging Economic Policy &amp; Market Behavior</a:t>
            </a:r>
            <a:r>
              <a:rPr lang="en-US" dirty="0"/>
              <a:t>: Analyzing the sentiment and structure of FOMC communications helps in understanding how policy signals translate into financial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Advancements in NLP Tools</a:t>
            </a:r>
            <a:r>
              <a:rPr lang="en-US" dirty="0"/>
              <a:t>: With machine learning and NLP techniques, we can now quantify and analyze policy-driven market movements more effectively.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FAA0-E4A4-D22F-7BEE-812589103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BAF736-A6B6-6299-2823-55942E504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7188EE-087A-B281-8E39-CAA437C1C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882603-08E9-718E-93D3-D3751E9C2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58CAC-AEF8-B123-C727-9B43A45F5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9C7424-6CD7-762C-250E-D02537CF8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6E8F4C-6F49-5934-CC22-296542648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3F4F6-08F0-0E08-76AC-3E862B04C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9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7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"Inflation" (pink)</a:t>
            </a:r>
            <a:r>
              <a:rPr lang="en-US" dirty="0"/>
              <a:t> consistently has high relevance, peaking in recent years. </a:t>
            </a:r>
          </a:p>
          <a:p>
            <a:r>
              <a:rPr lang="en-US" b="1" dirty="0"/>
              <a:t>"Easing" &amp; "Accommodative"</a:t>
            </a:r>
            <a:r>
              <a:rPr lang="en-US" dirty="0"/>
              <a:t> were prominent before </a:t>
            </a:r>
            <a:r>
              <a:rPr lang="en-US" b="1" dirty="0"/>
              <a:t>2008 &amp; 2020</a:t>
            </a:r>
            <a:r>
              <a:rPr lang="en-US" dirty="0"/>
              <a:t>, likely during economic stimulus periods. </a:t>
            </a:r>
          </a:p>
          <a:p>
            <a:r>
              <a:rPr lang="en-US" b="1" dirty="0"/>
              <a:t>"Tightening" &amp; "Restrictive"</a:t>
            </a:r>
            <a:r>
              <a:rPr lang="en-US" dirty="0"/>
              <a:t> gained relevance post-2008 and again post-2020, indicating policy shifts toward tightening. </a:t>
            </a:r>
          </a:p>
          <a:p>
            <a:r>
              <a:rPr lang="en-US" b="1" dirty="0"/>
              <a:t>"Expansion" &amp; "Supportive"</a:t>
            </a:r>
            <a:r>
              <a:rPr lang="en-US" dirty="0"/>
              <a:t> had temporary spikes, aligning with economic stimulus phases.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704020202020204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425187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685800" lvl="1" indent="-2381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028700" lvl="2" indent="-2381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371600" lvl="3" indent="-2381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1714500" lvl="4" indent="-2381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057400" lvl="5" indent="-2381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2400300" lvl="6" indent="-2381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2743200" lvl="7" indent="-2381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3086100" lvl="8" indent="-2381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65" r:id="rId14"/>
    <p:sldLayoutId id="2147483666" r:id="rId1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69614"/>
            <a:ext cx="8229600" cy="2159386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SEPOL 416 Capstone Project: </a:t>
            </a: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kern="1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Decoding Market Reactions: Unveiling the Impact of FOMC Statements with NLP and Machine Learning Methods</a:t>
            </a:r>
            <a:br>
              <a:rPr lang="en-US" altLang="zh-CN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altLang="zh-CN" sz="32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92458" y="6084277"/>
            <a:ext cx="3337560" cy="574431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err="1">
                <a:solidFill>
                  <a:schemeClr val="bg1"/>
                </a:solidFill>
                <a:latin typeface="Cambria" panose="02040503050406030204" pitchFamily="18" charset="0"/>
                <a:cs typeface="Arial Regular" panose="020B0704020202020204" charset="0"/>
              </a:rPr>
              <a:t>Qingyang</a:t>
            </a:r>
            <a:r>
              <a:rPr lang="en-US" altLang="zh-CN" sz="2400" dirty="0">
                <a:solidFill>
                  <a:schemeClr val="bg1"/>
                </a:solidFill>
                <a:latin typeface="Cambria" panose="02040503050406030204" pitchFamily="18" charset="0"/>
                <a:cs typeface="Arial Regular" panose="020B0704020202020204" charset="0"/>
              </a:rPr>
              <a:t> Tian</a:t>
            </a:r>
          </a:p>
        </p:txBody>
      </p:sp>
      <p:pic>
        <p:nvPicPr>
          <p:cNvPr id="8198" name="Picture 6" descr="Federal Reserve FOMC Minutes &amp; Statements Dataset">
            <a:extLst>
              <a:ext uri="{FF2B5EF4-FFF2-40B4-BE49-F238E27FC236}">
                <a16:creationId xmlns:a16="http://schemas.microsoft.com/office/drawing/2014/main" id="{3CFEE562-B9F9-9A21-DA9A-2180DF3F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018" y="3428999"/>
            <a:ext cx="4286034" cy="215938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F3411-7A89-FBE3-76E1-A64C9F9D8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60B831-3270-ECD0-2D8A-4D2B46FD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400FF2-F009-CFC6-75B4-3A5F8074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21" y="-215870"/>
            <a:ext cx="8829179" cy="1143000"/>
          </a:xfrm>
        </p:spPr>
        <p:txBody>
          <a:bodyPr>
            <a:normAutofit/>
          </a:bodyPr>
          <a:lstStyle/>
          <a:p>
            <a:pPr algn="l"/>
            <a:r>
              <a:rPr lang="en-GB" altLang="zh-CN" sz="3600" b="1" dirty="0">
                <a:latin typeface="Cambria" panose="02040503050406030204" pitchFamily="18" charset="0"/>
                <a:cs typeface="Times New Roman" panose="02020603050405020304" pitchFamily="18" charset="0"/>
              </a:rPr>
              <a:t>IV. NLP Analysis ---- </a:t>
            </a:r>
            <a:r>
              <a:rPr lang="en-US" altLang="zh-CN" sz="3600" b="1" dirty="0">
                <a:latin typeface="Cambria" panose="02040503050406030204" pitchFamily="18" charset="0"/>
                <a:cs typeface="Times New Roman" panose="02020603050405020304" pitchFamily="18" charset="0"/>
              </a:rPr>
              <a:t>Sentiment</a:t>
            </a:r>
            <a:r>
              <a:rPr lang="zh-CN" altLang="en-US" sz="36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Cambria" panose="020405030504060302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36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5C72EB-9ABF-29F6-601E-89D44F6A0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490919"/>
              </p:ext>
            </p:extLst>
          </p:nvPr>
        </p:nvGraphicFramePr>
        <p:xfrm>
          <a:off x="157410" y="3564681"/>
          <a:ext cx="8829179" cy="149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D2B2078-1A74-CBE2-8567-69E1E65666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300" y="670223"/>
            <a:ext cx="5854700" cy="2894458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0BB0CB-D5B9-4942-F3CF-694373EAE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630633"/>
              </p:ext>
            </p:extLst>
          </p:nvPr>
        </p:nvGraphicFramePr>
        <p:xfrm>
          <a:off x="157411" y="5101152"/>
          <a:ext cx="8829178" cy="121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63998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0F0DC-3BF9-AC5D-BA75-3106C83F8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0066D3-EDF6-53FD-62D7-24524E83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1F84F3-1AEC-4204-A806-E3834C68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21" y="251721"/>
            <a:ext cx="8829179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zh-CN" sz="3600" b="1" dirty="0">
                <a:latin typeface="Cambria" panose="02040503050406030204" pitchFamily="18" charset="0"/>
                <a:cs typeface="Times New Roman" panose="02020603050405020304" pitchFamily="18" charset="0"/>
              </a:rPr>
              <a:t>IV. NLP Analysis ---- </a:t>
            </a:r>
            <a:r>
              <a:rPr lang="en-US" sz="3600" b="1" dirty="0">
                <a:latin typeface="Cambria" panose="02040503050406030204" pitchFamily="18" charset="0"/>
              </a:rPr>
              <a:t>Extract BERT-Based Features Using </a:t>
            </a:r>
            <a:r>
              <a:rPr lang="en-US" sz="3600" b="1" dirty="0" err="1">
                <a:latin typeface="Cambria" panose="02040503050406030204" pitchFamily="18" charset="0"/>
              </a:rPr>
              <a:t>FinBERT</a:t>
            </a:r>
            <a:r>
              <a:rPr lang="en-US" sz="3600" b="1" dirty="0">
                <a:latin typeface="Cambria" panose="02040503050406030204" pitchFamily="18" charset="0"/>
              </a:rPr>
              <a:t> and PCA analysis</a:t>
            </a:r>
            <a:endParaRPr lang="zh-CN" altLang="en-US" sz="36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5986C2D-9D3A-7830-E103-258C29836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012398"/>
              </p:ext>
            </p:extLst>
          </p:nvPr>
        </p:nvGraphicFramePr>
        <p:xfrm>
          <a:off x="157411" y="5101152"/>
          <a:ext cx="8829178" cy="121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2E12DC-1693-3005-B8F5-EC35DCD68B38}"/>
              </a:ext>
            </a:extLst>
          </p:cNvPr>
          <p:cNvSpPr txBox="1"/>
          <p:nvPr/>
        </p:nvSpPr>
        <p:spPr>
          <a:xfrm>
            <a:off x="0" y="1697764"/>
            <a:ext cx="9049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err="1">
                <a:latin typeface="Cambria" panose="02040503050406030204" pitchFamily="18" charset="0"/>
              </a:rPr>
              <a:t>FinBERT</a:t>
            </a:r>
            <a:r>
              <a:rPr lang="en-US" b="1" dirty="0">
                <a:latin typeface="Cambria" panose="02040503050406030204" pitchFamily="18" charset="0"/>
              </a:rPr>
              <a:t> Embeddings (768 Dimensions)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</a:rPr>
              <a:t>FinBERT</a:t>
            </a:r>
            <a:r>
              <a:rPr lang="en-US" dirty="0">
                <a:latin typeface="Cambria" panose="02040503050406030204" pitchFamily="18" charset="0"/>
              </a:rPr>
              <a:t> is a </a:t>
            </a:r>
            <a:r>
              <a:rPr lang="en-US" b="1" dirty="0">
                <a:latin typeface="Cambria" panose="02040503050406030204" pitchFamily="18" charset="0"/>
              </a:rPr>
              <a:t>finance-specific BERT model</a:t>
            </a:r>
            <a:r>
              <a:rPr lang="en-US" dirty="0">
                <a:latin typeface="Cambria" panose="02040503050406030204" pitchFamily="18" charset="0"/>
              </a:rPr>
              <a:t> used for </a:t>
            </a:r>
            <a:r>
              <a:rPr lang="en-US" b="1" dirty="0">
                <a:latin typeface="Cambria" panose="02040503050406030204" pitchFamily="18" charset="0"/>
              </a:rPr>
              <a:t>NLP in financial texts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It converts text into </a:t>
            </a:r>
            <a:r>
              <a:rPr lang="en-US" b="1" dirty="0">
                <a:latin typeface="Cambria" panose="02040503050406030204" pitchFamily="18" charset="0"/>
              </a:rPr>
              <a:t>768-dimensional embeddings</a:t>
            </a:r>
            <a:r>
              <a:rPr lang="en-US" dirty="0">
                <a:latin typeface="Cambria" panose="02040503050406030204" pitchFamily="18" charset="0"/>
              </a:rPr>
              <a:t> for numerical analysis.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Dimensionality Reduction Using Principal Component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PCA </a:t>
            </a:r>
            <a:r>
              <a:rPr lang="en-US" b="1" dirty="0">
                <a:latin typeface="Cambria" panose="02040503050406030204" pitchFamily="18" charset="0"/>
              </a:rPr>
              <a:t>reduces feature dimensions </a:t>
            </a:r>
            <a:r>
              <a:rPr lang="en-US" dirty="0">
                <a:latin typeface="Cambria" panose="02040503050406030204" pitchFamily="18" charset="0"/>
              </a:rPr>
              <a:t>while keeping 90% variance.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Helps in </a:t>
            </a:r>
            <a:r>
              <a:rPr lang="en-US" b="1" dirty="0">
                <a:latin typeface="Cambria" panose="02040503050406030204" pitchFamily="18" charset="0"/>
              </a:rPr>
              <a:t>improving computation efficiency </a:t>
            </a:r>
            <a:r>
              <a:rPr lang="en-US" dirty="0">
                <a:latin typeface="Cambria" panose="02040503050406030204" pitchFamily="18" charset="0"/>
              </a:rPr>
              <a:t>and </a:t>
            </a:r>
            <a:r>
              <a:rPr lang="en-US" b="1" dirty="0">
                <a:latin typeface="Cambria" panose="02040503050406030204" pitchFamily="18" charset="0"/>
              </a:rPr>
              <a:t>avoiding overfitting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Results: Original shape: (171, 768), Reduced Shape: (171, 30)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Reduced 768 variables to 30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A39175-4AA1-20E5-199A-62AAB994E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92806"/>
              </p:ext>
            </p:extLst>
          </p:nvPr>
        </p:nvGraphicFramePr>
        <p:xfrm>
          <a:off x="942905" y="4627882"/>
          <a:ext cx="7258190" cy="174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6916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3F4BC5-E7FF-EC72-BDD8-A3E74D9E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2229"/>
          </a:xfrm>
        </p:spPr>
        <p:txBody>
          <a:bodyPr anchor="ctr">
            <a:normAutofit fontScale="90000"/>
          </a:bodyPr>
          <a:lstStyle/>
          <a:p>
            <a:pPr algn="l"/>
            <a:r>
              <a:rPr kumimoji="1" lang="en-US" altLang="zh-CN" b="1" dirty="0">
                <a:latin typeface="Cambria" panose="02040503050406030204" pitchFamily="18" charset="0"/>
              </a:rPr>
              <a:t>V. EDA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pic>
        <p:nvPicPr>
          <p:cNvPr id="2050" name="Picture 2" descr="A chart with a number of numbers&#10;&#10;AI-generated content may be incorrect.">
            <a:extLst>
              <a:ext uri="{FF2B5EF4-FFF2-40B4-BE49-F238E27FC236}">
                <a16:creationId xmlns:a16="http://schemas.microsoft.com/office/drawing/2014/main" id="{EA265417-1A71-6FC3-ACFD-30C286C4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7715" y="1600200"/>
            <a:ext cx="5128570" cy="452596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48169D-604F-7981-4FD5-46F2907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4603-DB95-8B3F-3105-041343CA7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BFC61F-4C0B-054A-E589-6774C423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2229"/>
          </a:xfrm>
        </p:spPr>
        <p:txBody>
          <a:bodyPr anchor="ctr">
            <a:normAutofit fontScale="90000"/>
          </a:bodyPr>
          <a:lstStyle/>
          <a:p>
            <a:pPr algn="l"/>
            <a:r>
              <a:rPr kumimoji="1" lang="en-US" altLang="zh-CN" b="1" dirty="0">
                <a:latin typeface="Cambria" panose="02040503050406030204" pitchFamily="18" charset="0"/>
              </a:rPr>
              <a:t>V. EDA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1C0922-BB48-4D8C-0931-EFD1FFD7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B51C6F2-EBBA-3502-E929-EC118009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9279"/>
            <a:ext cx="7715892" cy="417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1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0525B-B2E9-A4C1-8A35-1EE5973D4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B621FF-76AE-59C3-A986-EB02E39B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2229"/>
          </a:xfrm>
        </p:spPr>
        <p:txBody>
          <a:bodyPr anchor="ctr">
            <a:normAutofit fontScale="90000"/>
          </a:bodyPr>
          <a:lstStyle/>
          <a:p>
            <a:pPr algn="l"/>
            <a:r>
              <a:rPr kumimoji="1" lang="en-US" altLang="zh-CN" b="1" dirty="0">
                <a:latin typeface="Cambria" panose="02040503050406030204" pitchFamily="18" charset="0"/>
              </a:rPr>
              <a:t>VI. Models Evaluation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27AEC7-F613-A91E-EC63-4E8E014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EF60-C015-8FAA-86E5-2EC2881EF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FCAEFC-67F1-1001-81AA-EF199FF4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2229"/>
          </a:xfrm>
        </p:spPr>
        <p:txBody>
          <a:bodyPr anchor="ctr">
            <a:normAutofit fontScale="90000"/>
          </a:bodyPr>
          <a:lstStyle/>
          <a:p>
            <a:pPr algn="l"/>
            <a:r>
              <a:rPr kumimoji="1" lang="en-US" altLang="zh-CN" b="1" dirty="0">
                <a:latin typeface="Cambria" panose="02040503050406030204" pitchFamily="18" charset="0"/>
              </a:rPr>
              <a:t>VI. Policy Insights and Next Steps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BBFEE-5335-DFF3-F344-B2528A51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7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9AB68-BA51-922F-9692-1AB10226A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78E723-7E71-E920-2303-A26A6905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7C4007-F607-3893-0FA2-35FA48E8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33FED-C206-67F7-9295-6C5A296FFFE0}"/>
              </a:ext>
            </a:extLst>
          </p:cNvPr>
          <p:cNvSpPr txBox="1"/>
          <p:nvPr/>
        </p:nvSpPr>
        <p:spPr>
          <a:xfrm>
            <a:off x="532435" y="1886673"/>
            <a:ext cx="81543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Doh, T., Kim, S., &amp; Yang, S.-K. X. (2021, February 11).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You Say It Matters: Text Analysis of FOMC Statements Using Natural Language Processing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Kansascityfed.org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https://www.kansascityfed.org/research/economic-review/how-you-say-it-matters-text-analysis-of-fomc-statements-using-natural-language-processing/</a:t>
            </a:r>
          </a:p>
          <a:p>
            <a:pPr marL="457200" indent="-457200"/>
            <a:r>
              <a:rPr lang="en-US" dirty="0" err="1">
                <a:effectLst/>
              </a:rPr>
              <a:t>Gössi</a:t>
            </a:r>
            <a:r>
              <a:rPr lang="en-US" dirty="0">
                <a:effectLst/>
              </a:rPr>
              <a:t>, S., Chen, Z., Kim, W., </a:t>
            </a:r>
            <a:r>
              <a:rPr lang="en-US" dirty="0" err="1">
                <a:effectLst/>
              </a:rPr>
              <a:t>Bermeitinger</a:t>
            </a:r>
            <a:r>
              <a:rPr lang="en-US" dirty="0">
                <a:effectLst/>
              </a:rPr>
              <a:t>, B., &amp; </a:t>
            </a:r>
            <a:r>
              <a:rPr lang="en-US" dirty="0" err="1">
                <a:effectLst/>
              </a:rPr>
              <a:t>Handschuh</a:t>
            </a:r>
            <a:r>
              <a:rPr lang="en-US" dirty="0">
                <a:effectLst/>
              </a:rPr>
              <a:t>, S. (2023). </a:t>
            </a:r>
            <a:r>
              <a:rPr lang="en-US" dirty="0" err="1">
                <a:effectLst/>
              </a:rPr>
              <a:t>Finbert</a:t>
            </a:r>
            <a:r>
              <a:rPr lang="en-US" dirty="0">
                <a:effectLst/>
              </a:rPr>
              <a:t>-FOMC: Fine-tuned </a:t>
            </a:r>
            <a:r>
              <a:rPr lang="en-US" dirty="0" err="1">
                <a:effectLst/>
              </a:rPr>
              <a:t>FinBERT</a:t>
            </a:r>
            <a:r>
              <a:rPr lang="en-US" dirty="0">
                <a:effectLst/>
              </a:rPr>
              <a:t> model with sentiment focus method for enhancing sentiment analysis of FOMC minutes. </a:t>
            </a:r>
            <a:r>
              <a:rPr lang="en-US" i="1" dirty="0">
                <a:effectLst/>
              </a:rPr>
              <a:t>4th ACM International Conference on AI in Finance</a:t>
            </a:r>
            <a:r>
              <a:rPr lang="en-US" dirty="0">
                <a:effectLst/>
              </a:rPr>
              <a:t>, 357–364. https://</a:t>
            </a:r>
            <a:r>
              <a:rPr lang="en-US" dirty="0" err="1">
                <a:effectLst/>
              </a:rPr>
              <a:t>doi.org</a:t>
            </a:r>
            <a:r>
              <a:rPr lang="en-US" dirty="0">
                <a:effectLst/>
              </a:rPr>
              <a:t>/10.1145/3604237.3626843 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kumimoji="1" lang="en-US" altLang="zh-CN" dirty="0" err="1"/>
              <a:t>Higano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Tomokuni</a:t>
            </a:r>
            <a:r>
              <a:rPr kumimoji="1" lang="en-US" altLang="zh-CN" dirty="0"/>
              <a:t>, et al. “Machine Learning and FOMC Statements: What’s the 	Sentiment?” CFA Institute Enterprising Investor, 18 Jan. 2023, 	</a:t>
            </a:r>
            <a:r>
              <a:rPr kumimoji="1" lang="en-US" altLang="zh-CN" dirty="0" err="1"/>
              <a:t>blogs.cfainstitute.org</a:t>
            </a:r>
            <a:r>
              <a:rPr kumimoji="1" lang="en-US" altLang="zh-CN" dirty="0"/>
              <a:t>/investor/2023/01/18/machine-learning-and-</a:t>
            </a:r>
            <a:r>
              <a:rPr kumimoji="1" lang="en-US" altLang="zh-CN" dirty="0" err="1"/>
              <a:t>fomc</a:t>
            </a:r>
            <a:r>
              <a:rPr kumimoji="1" lang="en-US" altLang="zh-CN" dirty="0"/>
              <a:t>-	statements-</a:t>
            </a:r>
            <a:r>
              <a:rPr kumimoji="1" lang="en-US" altLang="zh-CN" dirty="0" err="1"/>
              <a:t>whats</a:t>
            </a:r>
            <a:r>
              <a:rPr kumimoji="1" lang="en-US" altLang="zh-CN" dirty="0"/>
              <a:t>-the-sentiment/.</a:t>
            </a:r>
          </a:p>
        </p:txBody>
      </p:sp>
    </p:spTree>
    <p:extLst>
      <p:ext uri="{BB962C8B-B14F-4D97-AF65-F5344CB8AC3E}">
        <p14:creationId xmlns:p14="http://schemas.microsoft.com/office/powerpoint/2010/main" val="214313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7E2F-63FA-F619-C42E-AAE9281E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7525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3964"/>
            <a:ext cx="9144000" cy="112880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watching~</a:t>
            </a:r>
          </a:p>
        </p:txBody>
      </p:sp>
    </p:spTree>
    <p:extLst>
      <p:ext uri="{BB962C8B-B14F-4D97-AF65-F5344CB8AC3E}">
        <p14:creationId xmlns:p14="http://schemas.microsoft.com/office/powerpoint/2010/main" val="301714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54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7B1D68A-2112-F7CC-5903-F3A765D9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graphicFrame>
        <p:nvGraphicFramePr>
          <p:cNvPr id="3" name="Title 1">
            <a:extLst>
              <a:ext uri="{FF2B5EF4-FFF2-40B4-BE49-F238E27FC236}">
                <a16:creationId xmlns:a16="http://schemas.microsoft.com/office/drawing/2014/main" id="{3B34E2AA-247C-80F5-911C-24B15BD09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005070"/>
              </p:ext>
            </p:extLst>
          </p:nvPr>
        </p:nvGraphicFramePr>
        <p:xfrm>
          <a:off x="457200" y="135956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7"/>
          <p:cNvGrpSpPr/>
          <p:nvPr/>
        </p:nvGrpSpPr>
        <p:grpSpPr>
          <a:xfrm>
            <a:off x="190123" y="1597517"/>
            <a:ext cx="8520600" cy="4485649"/>
            <a:chOff x="3324" y="0"/>
            <a:chExt cx="8372425" cy="5244432"/>
          </a:xfrm>
        </p:grpSpPr>
        <p:sp>
          <p:nvSpPr>
            <p:cNvPr id="191" name="Google Shape;191;p37"/>
            <p:cNvSpPr/>
            <p:nvPr/>
          </p:nvSpPr>
          <p:spPr>
            <a:xfrm>
              <a:off x="3324" y="0"/>
              <a:ext cx="1313321" cy="5244432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92" name="Google Shape;192;p37"/>
            <p:cNvSpPr txBox="1"/>
            <p:nvPr/>
          </p:nvSpPr>
          <p:spPr>
            <a:xfrm>
              <a:off x="3324" y="0"/>
              <a:ext cx="1313321" cy="1573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281" tIns="54281" rIns="54281" bIns="54281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900"/>
              </a:pPr>
              <a:r>
                <a:rPr lang="en-US" sz="1425" b="1" dirty="0">
                  <a:solidFill>
                    <a:srgbClr val="000000"/>
                  </a:solidFill>
                  <a:latin typeface="Cambria" panose="02040503050406030204" pitchFamily="18" charset="0"/>
                  <a:ea typeface="Arial"/>
                  <a:cs typeface="Arial"/>
                  <a:sym typeface="Arial"/>
                </a:rPr>
                <a:t>Data Collection</a:t>
              </a:r>
              <a:endParaRPr sz="1425" b="1" dirty="0">
                <a:solidFill>
                  <a:srgbClr val="000000"/>
                </a:solidFill>
                <a:latin typeface="Cambria" panose="02040503050406030204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7"/>
            <p:cNvSpPr/>
            <p:nvPr/>
          </p:nvSpPr>
          <p:spPr>
            <a:xfrm>
              <a:off x="134656" y="1574866"/>
              <a:ext cx="1050657" cy="158126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lang="en-US" sz="1350" dirty="0"/>
            </a:p>
          </p:txBody>
        </p:sp>
        <p:sp>
          <p:nvSpPr>
            <p:cNvPr id="194" name="Google Shape;194;p37"/>
            <p:cNvSpPr txBox="1"/>
            <p:nvPr/>
          </p:nvSpPr>
          <p:spPr>
            <a:xfrm>
              <a:off x="165429" y="1605638"/>
              <a:ext cx="989111" cy="1519722"/>
            </a:xfrm>
            <a:prstGeom prst="rect">
              <a:avLst/>
            </a:prstGeom>
            <a:solidFill>
              <a:srgbClr val="502985"/>
            </a:solidFill>
            <a:ln>
              <a:noFill/>
            </a:ln>
          </p:spPr>
          <p:txBody>
            <a:bodyPr spcFirstLastPara="1" wrap="square" lIns="22856" tIns="17138" rIns="22856" bIns="17138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  <a:sym typeface="Arial"/>
                </a:rPr>
                <a:t>Collect 2004 to 2024 FOMC statements from the Federal Reserve Board</a:t>
              </a:r>
              <a:endParaRPr lang="en-US" sz="1100" b="1" dirty="0">
                <a:solidFill>
                  <a:schemeClr val="lt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endParaRPr>
            </a:p>
          </p:txBody>
        </p:sp>
        <p:sp>
          <p:nvSpPr>
            <p:cNvPr id="195" name="Google Shape;195;p37"/>
            <p:cNvSpPr/>
            <p:nvPr/>
          </p:nvSpPr>
          <p:spPr>
            <a:xfrm>
              <a:off x="134656" y="3399406"/>
              <a:ext cx="1050657" cy="1581268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75000"/>
              </a:schemeClr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96" name="Google Shape;196;p37"/>
            <p:cNvSpPr txBox="1"/>
            <p:nvPr/>
          </p:nvSpPr>
          <p:spPr>
            <a:xfrm>
              <a:off x="165429" y="3430180"/>
              <a:ext cx="989110" cy="1519722"/>
            </a:xfrm>
            <a:prstGeom prst="rect">
              <a:avLst/>
            </a:prstGeom>
            <a:solidFill>
              <a:srgbClr val="502985"/>
            </a:solidFill>
            <a:ln>
              <a:noFill/>
            </a:ln>
          </p:spPr>
          <p:txBody>
            <a:bodyPr spcFirstLastPara="1" wrap="square" lIns="22856" tIns="17138" rIns="22856" bIns="17138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Collect Stock Price Indexes</a:t>
              </a:r>
              <a:r>
                <a:rPr lang="zh-CN" alt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</a:t>
              </a:r>
              <a:endParaRPr lang="en-US" sz="11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from 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 industries of S</a:t>
              </a:r>
              <a:r>
                <a:rPr lang="en-US" altLang="zh-CN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&amp;P</a:t>
              </a:r>
              <a:r>
                <a:rPr lang="zh-CN" alt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97" name="Google Shape;197;p37"/>
            <p:cNvSpPr/>
            <p:nvPr/>
          </p:nvSpPr>
          <p:spPr>
            <a:xfrm>
              <a:off x="1415144" y="0"/>
              <a:ext cx="1313321" cy="5244432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sp>
          <p:nvSpPr>
            <p:cNvPr id="198" name="Google Shape;198;p37"/>
            <p:cNvSpPr txBox="1"/>
            <p:nvPr/>
          </p:nvSpPr>
          <p:spPr>
            <a:xfrm>
              <a:off x="1415144" y="0"/>
              <a:ext cx="1313321" cy="1573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281" tIns="54281" rIns="54281" bIns="54281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900"/>
              </a:pPr>
              <a:r>
                <a:rPr lang="en-US" sz="1425" b="1" dirty="0">
                  <a:solidFill>
                    <a:srgbClr val="000000"/>
                  </a:solidFill>
                  <a:latin typeface="Cambria" panose="020405030504060302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Data Processing</a:t>
              </a:r>
              <a:endParaRPr sz="1425" b="1" dirty="0">
                <a:solidFill>
                  <a:srgbClr val="000000"/>
                </a:solidFill>
                <a:latin typeface="Cambria" panose="02040503050406030204" pitchFamily="18" charset="0"/>
                <a:ea typeface="Arial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99" name="Google Shape;199;p37"/>
            <p:cNvSpPr/>
            <p:nvPr/>
          </p:nvSpPr>
          <p:spPr>
            <a:xfrm>
              <a:off x="1546477" y="1573778"/>
              <a:ext cx="1050657" cy="103032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00" name="Google Shape;200;p37"/>
            <p:cNvSpPr txBox="1"/>
            <p:nvPr/>
          </p:nvSpPr>
          <p:spPr>
            <a:xfrm>
              <a:off x="1576654" y="1603955"/>
              <a:ext cx="990303" cy="969967"/>
            </a:xfrm>
            <a:prstGeom prst="rect">
              <a:avLst/>
            </a:prstGeom>
            <a:solidFill>
              <a:srgbClr val="502985"/>
            </a:solidFill>
            <a:ln>
              <a:noFill/>
            </a:ln>
          </p:spPr>
          <p:txBody>
            <a:bodyPr spcFirstLastPara="1" wrap="square" lIns="26663" tIns="19988" rIns="26663" bIns="19988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Import &amp; Cleaning</a:t>
              </a:r>
            </a:p>
          </p:txBody>
        </p:sp>
        <p:sp>
          <p:nvSpPr>
            <p:cNvPr id="201" name="Google Shape;201;p37"/>
            <p:cNvSpPr/>
            <p:nvPr/>
          </p:nvSpPr>
          <p:spPr>
            <a:xfrm>
              <a:off x="1546477" y="2762610"/>
              <a:ext cx="1050657" cy="103032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02" name="Google Shape;202;p37"/>
            <p:cNvSpPr txBox="1"/>
            <p:nvPr/>
          </p:nvSpPr>
          <p:spPr>
            <a:xfrm>
              <a:off x="1576654" y="2792787"/>
              <a:ext cx="990303" cy="981946"/>
            </a:xfrm>
            <a:prstGeom prst="rect">
              <a:avLst/>
            </a:prstGeom>
            <a:solidFill>
              <a:srgbClr val="502985"/>
            </a:solidFill>
            <a:ln>
              <a:noFill/>
            </a:ln>
          </p:spPr>
          <p:txBody>
            <a:bodyPr spcFirstLastPara="1" wrap="square" lIns="26663" tIns="19988" rIns="26663" bIns="19988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Select specific FOMC meeting date from Federal Reserve Board</a:t>
              </a:r>
            </a:p>
          </p:txBody>
        </p:sp>
        <p:sp>
          <p:nvSpPr>
            <p:cNvPr id="203" name="Google Shape;203;p37"/>
            <p:cNvSpPr/>
            <p:nvPr/>
          </p:nvSpPr>
          <p:spPr>
            <a:xfrm>
              <a:off x="1546477" y="3951442"/>
              <a:ext cx="1050657" cy="103032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04" name="Google Shape;204;p37"/>
            <p:cNvSpPr txBox="1"/>
            <p:nvPr/>
          </p:nvSpPr>
          <p:spPr>
            <a:xfrm>
              <a:off x="1576654" y="3981619"/>
              <a:ext cx="990303" cy="969967"/>
            </a:xfrm>
            <a:prstGeom prst="rect">
              <a:avLst/>
            </a:prstGeom>
            <a:solidFill>
              <a:srgbClr val="502985"/>
            </a:solidFill>
            <a:ln>
              <a:noFill/>
            </a:ln>
          </p:spPr>
          <p:txBody>
            <a:bodyPr spcFirstLastPara="1" wrap="square" lIns="26663" tIns="19988" rIns="26663" bIns="19988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0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Calculate the Difference of index closing prices within a day, a week, and </a:t>
              </a:r>
              <a:r>
                <a:rPr lang="en-US" altLang="zh-CN" sz="10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zh-CN" altLang="en-US" sz="10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weeks</a:t>
              </a:r>
              <a:endParaRPr lang="en-US" sz="10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" name="Google Shape;205;p37"/>
            <p:cNvSpPr/>
            <p:nvPr/>
          </p:nvSpPr>
          <p:spPr>
            <a:xfrm>
              <a:off x="2826965" y="0"/>
              <a:ext cx="1313321" cy="5244432"/>
            </a:xfrm>
            <a:prstGeom prst="roundRect">
              <a:avLst>
                <a:gd name="adj" fmla="val 10000"/>
              </a:avLst>
            </a:prstGeom>
            <a:solidFill>
              <a:srgbClr val="502985"/>
            </a:solidFill>
            <a:ln>
              <a:solidFill>
                <a:srgbClr val="7030A0"/>
              </a:solidFill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sp>
          <p:nvSpPr>
            <p:cNvPr id="206" name="Google Shape;206;p37"/>
            <p:cNvSpPr txBox="1"/>
            <p:nvPr/>
          </p:nvSpPr>
          <p:spPr>
            <a:xfrm>
              <a:off x="2859800" y="0"/>
              <a:ext cx="1313321" cy="1573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281" tIns="54281" rIns="54281" bIns="54281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900"/>
              </a:pPr>
              <a:r>
                <a:rPr lang="en-US" sz="1425" b="1" dirty="0">
                  <a:solidFill>
                    <a:schemeClr val="lt1"/>
                  </a:solidFill>
                  <a:latin typeface="Cambria" panose="02040503050406030204" pitchFamily="18" charset="0"/>
                  <a:ea typeface="Arial"/>
                  <a:cs typeface="Arial"/>
                </a:rPr>
                <a:t>NLP Analysis</a:t>
              </a:r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2958297" y="2762610"/>
              <a:ext cx="1050657" cy="1030321"/>
            </a:xfrm>
            <a:prstGeom prst="roundRect">
              <a:avLst>
                <a:gd name="adj" fmla="val 10000"/>
              </a:avLst>
            </a:prstGeom>
            <a:solidFill>
              <a:srgbClr val="917FB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  <a:defRPr/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Extract Sentiments Using </a:t>
              </a:r>
              <a:r>
                <a:rPr lang="en-US" sz="1100" b="1" dirty="0" err="1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FinBERT</a:t>
              </a: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 </a:t>
              </a:r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2958297" y="3951442"/>
              <a:ext cx="1050657" cy="1030321"/>
            </a:xfrm>
            <a:prstGeom prst="roundRect">
              <a:avLst>
                <a:gd name="adj" fmla="val 10000"/>
              </a:avLst>
            </a:prstGeom>
            <a:solidFill>
              <a:srgbClr val="917FB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  <a:defRPr/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Extract BERT-Based Features Using </a:t>
              </a:r>
              <a:r>
                <a:rPr lang="en-US" sz="1100" b="1" dirty="0" err="1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FinBERT</a:t>
              </a: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PCA analysis</a:t>
              </a:r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4238786" y="0"/>
              <a:ext cx="1313321" cy="5244432"/>
            </a:xfrm>
            <a:prstGeom prst="roundRect">
              <a:avLst>
                <a:gd name="adj" fmla="val 10000"/>
              </a:avLst>
            </a:prstGeom>
            <a:solidFill>
              <a:srgbClr val="50298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14" name="Google Shape;214;p37"/>
            <p:cNvSpPr txBox="1"/>
            <p:nvPr/>
          </p:nvSpPr>
          <p:spPr>
            <a:xfrm>
              <a:off x="4238786" y="0"/>
              <a:ext cx="1313321" cy="1573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281" tIns="54281" rIns="54281" bIns="54281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900"/>
              </a:pPr>
              <a:r>
                <a:rPr lang="en-US" sz="1425" b="1" dirty="0">
                  <a:solidFill>
                    <a:schemeClr val="lt1"/>
                  </a:solidFill>
                  <a:latin typeface="Cambria" panose="02040503050406030204" pitchFamily="18" charset="0"/>
                  <a:ea typeface="Arial"/>
                  <a:cs typeface="Arial"/>
                </a:rPr>
                <a:t>Exploratory Data Analysis</a:t>
              </a:r>
            </a:p>
          </p:txBody>
        </p:sp>
        <p:sp>
          <p:nvSpPr>
            <p:cNvPr id="215" name="Google Shape;215;p37"/>
            <p:cNvSpPr/>
            <p:nvPr/>
          </p:nvSpPr>
          <p:spPr>
            <a:xfrm>
              <a:off x="4370118" y="1530133"/>
              <a:ext cx="1050657" cy="1024212"/>
            </a:xfrm>
            <a:prstGeom prst="roundRect">
              <a:avLst>
                <a:gd name="adj" fmla="val 10000"/>
              </a:avLst>
            </a:prstGeom>
            <a:solidFill>
              <a:srgbClr val="917FB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  <a:defRPr/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S&amp;P 500 Index</a:t>
              </a:r>
              <a:r>
                <a:rPr lang="zh-CN" alt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volatility over time </a:t>
              </a:r>
              <a:endParaRPr sz="11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Google Shape;217;p37"/>
            <p:cNvSpPr/>
            <p:nvPr/>
          </p:nvSpPr>
          <p:spPr>
            <a:xfrm>
              <a:off x="4370118" y="2760849"/>
              <a:ext cx="1050657" cy="1006243"/>
            </a:xfrm>
            <a:prstGeom prst="roundRect">
              <a:avLst>
                <a:gd name="adj" fmla="val 10000"/>
              </a:avLst>
            </a:prstGeom>
            <a:solidFill>
              <a:srgbClr val="917FB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  <a:defRPr/>
              </a:pPr>
              <a:r>
                <a:rPr lang="en-US" sz="105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Distribution of market difference after 1</a:t>
              </a:r>
              <a:r>
                <a:rPr lang="en-US" altLang="zh-CN" sz="105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05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day, 1 week &amp; 4 week</a:t>
              </a:r>
            </a:p>
          </p:txBody>
        </p:sp>
        <p:sp>
          <p:nvSpPr>
            <p:cNvPr id="219" name="Google Shape;219;p37"/>
            <p:cNvSpPr/>
            <p:nvPr/>
          </p:nvSpPr>
          <p:spPr>
            <a:xfrm>
              <a:off x="5650607" y="0"/>
              <a:ext cx="1313321" cy="5244432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20" name="Google Shape;220;p37"/>
            <p:cNvSpPr txBox="1"/>
            <p:nvPr/>
          </p:nvSpPr>
          <p:spPr>
            <a:xfrm>
              <a:off x="5650607" y="0"/>
              <a:ext cx="1313321" cy="1573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281" tIns="54281" rIns="54281" bIns="54281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900"/>
              </a:pPr>
              <a:r>
                <a:rPr lang="en-US" sz="1425" b="1" dirty="0">
                  <a:solidFill>
                    <a:srgbClr val="000000"/>
                  </a:solidFill>
                  <a:latin typeface="Cambria" panose="02040503050406030204" pitchFamily="18" charset="0"/>
                  <a:ea typeface="Arial"/>
                  <a:cs typeface="Arial"/>
                  <a:sym typeface="Arial"/>
                </a:rPr>
                <a:t>Machine</a:t>
              </a:r>
            </a:p>
            <a:p>
              <a:pPr algn="ctr">
                <a:lnSpc>
                  <a:spcPct val="90000"/>
                </a:lnSpc>
                <a:buSzPts val="1900"/>
              </a:pPr>
              <a:r>
                <a:rPr lang="en-US" sz="1425" b="1" dirty="0">
                  <a:solidFill>
                    <a:srgbClr val="000000"/>
                  </a:solidFill>
                  <a:latin typeface="Cambria" panose="02040503050406030204" pitchFamily="18" charset="0"/>
                  <a:ea typeface="Arial"/>
                  <a:cs typeface="Arial"/>
                  <a:sym typeface="Arial"/>
                </a:rPr>
                <a:t>Learning</a:t>
              </a:r>
              <a:endParaRPr sz="1425" b="1" dirty="0">
                <a:solidFill>
                  <a:srgbClr val="000000"/>
                </a:solidFill>
                <a:latin typeface="Cambria" panose="02040503050406030204" pitchFamily="18" charset="0"/>
                <a:ea typeface="Arial"/>
                <a:cs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5781939" y="1574866"/>
              <a:ext cx="1050657" cy="158126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22" name="Google Shape;222;p37"/>
            <p:cNvSpPr txBox="1"/>
            <p:nvPr/>
          </p:nvSpPr>
          <p:spPr>
            <a:xfrm>
              <a:off x="5812712" y="1605639"/>
              <a:ext cx="989111" cy="1519722"/>
            </a:xfrm>
            <a:prstGeom prst="rect">
              <a:avLst/>
            </a:prstGeom>
            <a:solidFill>
              <a:srgbClr val="502985"/>
            </a:solidFill>
            <a:ln>
              <a:noFill/>
            </a:ln>
          </p:spPr>
          <p:txBody>
            <a:bodyPr spcFirstLastPara="1" wrap="square" lIns="26663" tIns="19988" rIns="26663" bIns="19988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400"/>
              </a:pPr>
              <a:r>
                <a:rPr lang="en-US" sz="1050" b="1" dirty="0">
                  <a:solidFill>
                    <a:schemeClr val="lt1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Time series Train-Test Split</a:t>
              </a:r>
            </a:p>
            <a:p>
              <a:pPr algn="ctr">
                <a:lnSpc>
                  <a:spcPct val="90000"/>
                </a:lnSpc>
                <a:buSzPts val="1400"/>
              </a:pPr>
              <a:r>
                <a:rPr lang="en-US" sz="1050" b="1" dirty="0">
                  <a:solidFill>
                    <a:schemeClr val="lt1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(80,20), predict the differences for the last 20% of the dataset</a:t>
              </a:r>
            </a:p>
          </p:txBody>
        </p:sp>
        <p:sp>
          <p:nvSpPr>
            <p:cNvPr id="223" name="Google Shape;223;p37"/>
            <p:cNvSpPr/>
            <p:nvPr/>
          </p:nvSpPr>
          <p:spPr>
            <a:xfrm>
              <a:off x="5781939" y="3399406"/>
              <a:ext cx="1050657" cy="158126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24" name="Google Shape;224;p37"/>
            <p:cNvSpPr txBox="1"/>
            <p:nvPr/>
          </p:nvSpPr>
          <p:spPr>
            <a:xfrm>
              <a:off x="5812712" y="3430179"/>
              <a:ext cx="989111" cy="1519722"/>
            </a:xfrm>
            <a:prstGeom prst="rect">
              <a:avLst/>
            </a:prstGeom>
            <a:solidFill>
              <a:srgbClr val="502985"/>
            </a:solidFill>
            <a:ln>
              <a:noFill/>
            </a:ln>
          </p:spPr>
          <p:txBody>
            <a:bodyPr spcFirstLastPara="1" wrap="square" lIns="26663" tIns="19988" rIns="26663" bIns="19988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400"/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  <a:sym typeface="Arial"/>
                </a:rPr>
                <a:t>Model training with Logistic regression, Random Forest</a:t>
              </a:r>
            </a:p>
          </p:txBody>
        </p:sp>
        <p:sp>
          <p:nvSpPr>
            <p:cNvPr id="225" name="Google Shape;225;p37"/>
            <p:cNvSpPr/>
            <p:nvPr/>
          </p:nvSpPr>
          <p:spPr>
            <a:xfrm>
              <a:off x="7062428" y="0"/>
              <a:ext cx="1313321" cy="5244432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26" name="Google Shape;226;p37"/>
            <p:cNvSpPr txBox="1"/>
            <p:nvPr/>
          </p:nvSpPr>
          <p:spPr>
            <a:xfrm>
              <a:off x="7062428" y="0"/>
              <a:ext cx="1313321" cy="1573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281" tIns="54281" rIns="54281" bIns="54281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900"/>
              </a:pPr>
              <a:r>
                <a:rPr lang="en-US" sz="1425" b="1" dirty="0">
                  <a:solidFill>
                    <a:srgbClr val="000000"/>
                  </a:solidFill>
                  <a:latin typeface="Cambria" panose="02040503050406030204" pitchFamily="18" charset="0"/>
                  <a:ea typeface="Arial"/>
                  <a:cs typeface="Arial"/>
                  <a:sym typeface="Arial"/>
                </a:rPr>
                <a:t>Model</a:t>
              </a:r>
              <a:endParaRPr lang="en-US" sz="1425" b="1" dirty="0">
                <a:solidFill>
                  <a:srgbClr val="000000"/>
                </a:solidFill>
                <a:latin typeface="Cambria" panose="02040503050406030204" pitchFamily="18" charset="0"/>
                <a:ea typeface="Arial"/>
                <a:cs typeface="Arial"/>
              </a:endParaRPr>
            </a:p>
            <a:p>
              <a:pPr algn="ctr">
                <a:lnSpc>
                  <a:spcPct val="90000"/>
                </a:lnSpc>
                <a:buSzPts val="1900"/>
              </a:pPr>
              <a:r>
                <a:rPr lang="en-US" sz="1425" b="1" dirty="0">
                  <a:solidFill>
                    <a:srgbClr val="000000"/>
                  </a:solidFill>
                  <a:latin typeface="Cambria" panose="02040503050406030204" pitchFamily="18" charset="0"/>
                  <a:ea typeface="Arial"/>
                  <a:cs typeface="Arial"/>
                  <a:sym typeface="Arial"/>
                </a:rPr>
                <a:t>Evaluation </a:t>
              </a:r>
              <a:endParaRPr sz="1425" b="1" dirty="0">
                <a:solidFill>
                  <a:srgbClr val="000000"/>
                </a:solidFill>
                <a:latin typeface="Cambria" panose="02040503050406030204" pitchFamily="18" charset="0"/>
                <a:ea typeface="Arial"/>
                <a:cs typeface="Arial"/>
              </a:endParaRPr>
            </a:p>
          </p:txBody>
        </p:sp>
        <p:sp>
          <p:nvSpPr>
            <p:cNvPr id="227" name="Google Shape;227;p37"/>
            <p:cNvSpPr/>
            <p:nvPr/>
          </p:nvSpPr>
          <p:spPr>
            <a:xfrm>
              <a:off x="7193760" y="1574866"/>
              <a:ext cx="1050657" cy="158126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28" name="Google Shape;228;p37"/>
            <p:cNvSpPr txBox="1"/>
            <p:nvPr/>
          </p:nvSpPr>
          <p:spPr>
            <a:xfrm>
              <a:off x="7224533" y="1605639"/>
              <a:ext cx="989111" cy="1519722"/>
            </a:xfrm>
            <a:prstGeom prst="rect">
              <a:avLst/>
            </a:prstGeom>
            <a:solidFill>
              <a:srgbClr val="502985"/>
            </a:solidFill>
            <a:ln>
              <a:noFill/>
            </a:ln>
          </p:spPr>
          <p:txBody>
            <a:bodyPr spcFirstLastPara="1" wrap="square" lIns="26663" tIns="19988" rIns="26663" bIns="19988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Cross Validation &amp; hyperparameter Tuning</a:t>
              </a:r>
              <a:r>
                <a:rPr lang="en-US" sz="105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35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7193760" y="3399406"/>
              <a:ext cx="1050657" cy="158126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30" name="Google Shape;230;p37"/>
            <p:cNvSpPr txBox="1"/>
            <p:nvPr/>
          </p:nvSpPr>
          <p:spPr>
            <a:xfrm>
              <a:off x="7224533" y="3430179"/>
              <a:ext cx="989111" cy="1519722"/>
            </a:xfrm>
            <a:prstGeom prst="rect">
              <a:avLst/>
            </a:prstGeom>
            <a:solidFill>
              <a:srgbClr val="502985"/>
            </a:solidFill>
            <a:ln>
              <a:noFill/>
            </a:ln>
          </p:spPr>
          <p:txBody>
            <a:bodyPr spcFirstLastPara="1" wrap="square" lIns="26663" tIns="19988" rIns="26663" bIns="19988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Confusion Matrix &amp; Accuracy, Recall, Precision, </a:t>
              </a:r>
              <a:r>
                <a:rPr lang="en-US" sz="1100" b="1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F1 Scores</a:t>
              </a:r>
              <a:endParaRPr lang="en-US" sz="11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Google Shape;215;p37">
            <a:extLst>
              <a:ext uri="{FF2B5EF4-FFF2-40B4-BE49-F238E27FC236}">
                <a16:creationId xmlns:a16="http://schemas.microsoft.com/office/drawing/2014/main" id="{0DF5134B-262C-F373-FF13-D404ADF68BFE}"/>
              </a:ext>
            </a:extLst>
          </p:cNvPr>
          <p:cNvSpPr/>
          <p:nvPr/>
        </p:nvSpPr>
        <p:spPr>
          <a:xfrm>
            <a:off x="4634200" y="4977250"/>
            <a:ext cx="1069252" cy="907337"/>
          </a:xfrm>
          <a:prstGeom prst="roundRect">
            <a:avLst>
              <a:gd name="adj" fmla="val 10000"/>
            </a:avLst>
          </a:prstGeom>
          <a:solidFill>
            <a:srgbClr val="917FB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10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between </a:t>
            </a:r>
            <a:r>
              <a:rPr lang="en-US" sz="1000" b="1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FinBERT</a:t>
            </a:r>
            <a:r>
              <a:rPr lang="en-US" sz="10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Sentiment &amp; Market Difference</a:t>
            </a:r>
            <a:endParaRPr lang="en-US" sz="1100" b="1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29002C-7BB0-6606-39CD-8490F572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6" name="Google Shape;207;p37">
            <a:extLst>
              <a:ext uri="{FF2B5EF4-FFF2-40B4-BE49-F238E27FC236}">
                <a16:creationId xmlns:a16="http://schemas.microsoft.com/office/drawing/2014/main" id="{F5C17555-26C3-7A73-0E57-988FCDC68C36}"/>
              </a:ext>
            </a:extLst>
          </p:cNvPr>
          <p:cNvSpPr/>
          <p:nvPr/>
        </p:nvSpPr>
        <p:spPr>
          <a:xfrm>
            <a:off x="3212650" y="2969406"/>
            <a:ext cx="1038738" cy="780194"/>
          </a:xfrm>
          <a:prstGeom prst="roundRect">
            <a:avLst>
              <a:gd name="adj" fmla="val 10000"/>
            </a:avLst>
          </a:prstGeom>
          <a:solidFill>
            <a:srgbClr val="917FB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lang="en-US" sz="105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Specific Keywords and Compute TF-IDF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18FC-0D49-1A9F-421E-F8715AB20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165F5E3-32C8-430A-0381-1E5B5D47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en-US" altLang="zh-CN" sz="3600" b="1" kern="1200" dirty="0">
                <a:latin typeface="Cambria" panose="02040503050406030204" pitchFamily="18" charset="0"/>
              </a:rPr>
              <a:t>I. Background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1C6786-4723-96DC-B228-46566D0B418C}"/>
              </a:ext>
            </a:extLst>
          </p:cNvPr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200" b="1" dirty="0">
                <a:latin typeface="Cambria" panose="02040503050406030204" pitchFamily="18" charset="0"/>
                <a:cs typeface="Arial"/>
              </a:rPr>
              <a:t>Introduction to FOMC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 dirty="0">
                <a:latin typeface="Cambria" panose="02040503050406030204" pitchFamily="18" charset="0"/>
                <a:cs typeface="Arial"/>
              </a:rPr>
              <a:t>The Federal Open Market Committee (FOMC) plays a crucial role in setting U.S. monetary policy.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 b="1" dirty="0">
                <a:latin typeface="Cambria" panose="02040503050406030204" pitchFamily="18" charset="0"/>
                <a:cs typeface="Arial"/>
              </a:rPr>
              <a:t>Frequency</a:t>
            </a:r>
            <a:r>
              <a:rPr lang="zh-CN" altLang="en-US" sz="2200" b="1" dirty="0">
                <a:latin typeface="Cambria" panose="02040503050406030204" pitchFamily="18" charset="0"/>
                <a:cs typeface="Arial"/>
              </a:rPr>
              <a:t>：</a:t>
            </a:r>
            <a:r>
              <a:rPr lang="en-US" altLang="zh-CN" sz="2200" dirty="0">
                <a:latin typeface="Cambria" panose="02040503050406030204" pitchFamily="18" charset="0"/>
                <a:cs typeface="Arial"/>
              </a:rPr>
              <a:t>8</a:t>
            </a:r>
            <a:r>
              <a:rPr lang="zh-CN" altLang="en-US" sz="2200" dirty="0">
                <a:latin typeface="Cambria" panose="02040503050406030204" pitchFamily="18" charset="0"/>
                <a:cs typeface="Arial"/>
              </a:rPr>
              <a:t> </a:t>
            </a:r>
            <a:r>
              <a:rPr lang="en-US" altLang="zh-CN" sz="2200" dirty="0">
                <a:latin typeface="Cambria" panose="02040503050406030204" pitchFamily="18" charset="0"/>
                <a:cs typeface="Arial"/>
              </a:rPr>
              <a:t>times</a:t>
            </a:r>
            <a:r>
              <a:rPr lang="zh-CN" altLang="en-US" sz="2200" dirty="0">
                <a:latin typeface="Cambria" panose="02040503050406030204" pitchFamily="18" charset="0"/>
                <a:cs typeface="Arial"/>
              </a:rPr>
              <a:t> </a:t>
            </a:r>
            <a:r>
              <a:rPr lang="en-US" altLang="zh-CN" sz="2200" dirty="0">
                <a:latin typeface="Cambria" panose="02040503050406030204" pitchFamily="18" charset="0"/>
                <a:cs typeface="Arial"/>
              </a:rPr>
              <a:t>per year</a:t>
            </a:r>
            <a:endParaRPr lang="en-US" sz="2200" dirty="0">
              <a:latin typeface="Cambria" panose="02040503050406030204" pitchFamily="18" charset="0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 dirty="0">
                <a:latin typeface="Cambria" panose="02040503050406030204" pitchFamily="18" charset="0"/>
                <a:cs typeface="Arial"/>
              </a:rPr>
              <a:t>Market participants closely analyze FOMC statements, which influence investor expectations and risk sentiment.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endParaRPr lang="en-US" sz="2200" dirty="0">
              <a:latin typeface="Cambria" panose="02040503050406030204" pitchFamily="18" charset="0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ambria" panose="02040503050406030204" pitchFamily="18" charset="0"/>
                <a:cs typeface="Arial"/>
              </a:rPr>
              <a:t>These communications impact asset prices in </a:t>
            </a:r>
            <a:r>
              <a:rPr lang="en-US" sz="2200" b="1" dirty="0">
                <a:latin typeface="Cambria" panose="02040503050406030204" pitchFamily="18" charset="0"/>
                <a:cs typeface="Arial"/>
              </a:rPr>
              <a:t>various financial markets</a:t>
            </a:r>
            <a:r>
              <a:rPr lang="en-US" sz="2200" dirty="0">
                <a:latin typeface="Cambria" panose="02040503050406030204" pitchFamily="18" charset="0"/>
                <a:cs typeface="Arial"/>
              </a:rPr>
              <a:t>, including: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 b="1" dirty="0">
                <a:latin typeface="Cambria" panose="02040503050406030204" pitchFamily="18" charset="0"/>
                <a:cs typeface="Arial"/>
              </a:rPr>
              <a:t>Equities (Stock Market)</a:t>
            </a:r>
            <a:r>
              <a:rPr lang="en-US" sz="2200" dirty="0">
                <a:latin typeface="Cambria" panose="02040503050406030204" pitchFamily="18" charset="0"/>
                <a:cs typeface="Arial"/>
              </a:rPr>
              <a:t> 📈📉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 b="1" dirty="0">
                <a:latin typeface="Cambria" panose="02040503050406030204" pitchFamily="18" charset="0"/>
                <a:cs typeface="Arial"/>
              </a:rPr>
              <a:t>Bonds &amp; Interest Rates</a:t>
            </a:r>
            <a:r>
              <a:rPr lang="en-US" sz="2200" dirty="0">
                <a:latin typeface="Cambria" panose="02040503050406030204" pitchFamily="18" charset="0"/>
                <a:cs typeface="Arial"/>
              </a:rPr>
              <a:t> 📊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 b="1" dirty="0">
                <a:latin typeface="Cambria" panose="02040503050406030204" pitchFamily="18" charset="0"/>
                <a:cs typeface="Arial"/>
              </a:rPr>
              <a:t>Foreign Exchange (FX)</a:t>
            </a:r>
            <a:r>
              <a:rPr lang="en-US" sz="2200" dirty="0">
                <a:latin typeface="Cambria" panose="02040503050406030204" pitchFamily="18" charset="0"/>
                <a:cs typeface="Arial"/>
              </a:rPr>
              <a:t> 💱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 b="1" dirty="0">
                <a:latin typeface="Cambria" panose="02040503050406030204" pitchFamily="18" charset="0"/>
                <a:cs typeface="Arial"/>
              </a:rPr>
              <a:t>Commodities (Gold, Oil, etc.)</a:t>
            </a:r>
            <a:r>
              <a:rPr lang="en-US" sz="2200" dirty="0">
                <a:latin typeface="Cambria" panose="02040503050406030204" pitchFamily="18" charset="0"/>
                <a:cs typeface="Arial"/>
              </a:rPr>
              <a:t> 🛢️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508798-24E8-21D4-58E4-4144A899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61AD38-8D18-6CB7-FF80-4BF4397E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8DBB8D-C105-B0F5-48F5-41B1D703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27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Cambria" panose="02040503050406030204" pitchFamily="18" charset="0"/>
                <a:cs typeface="Times New Roman" panose="02020603050405020304" pitchFamily="18" charset="0"/>
              </a:rPr>
              <a:t>II. Research Questions</a:t>
            </a:r>
            <a:endParaRPr kumimoji="1" lang="zh-CN" altLang="en-US" sz="36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DC94AE2-4618-A5A0-50CC-84D54977F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201259"/>
              </p:ext>
            </p:extLst>
          </p:nvPr>
        </p:nvGraphicFramePr>
        <p:xfrm>
          <a:off x="451413" y="1253546"/>
          <a:ext cx="8223813" cy="3095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C16EB2E-E007-5626-1E47-504C31454C23}"/>
              </a:ext>
            </a:extLst>
          </p:cNvPr>
          <p:cNvSpPr txBox="1"/>
          <p:nvPr/>
        </p:nvSpPr>
        <p:spPr>
          <a:xfrm>
            <a:off x="451413" y="4608915"/>
            <a:ext cx="8229600" cy="10075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101600" dir="7200000" algn="t" rotWithShape="0">
              <a:srgbClr val="502984">
                <a:alpha val="100000"/>
              </a:srgb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cs typeface="Calibri" panose="020F0502020204030204" pitchFamily="34" charset="0"/>
              </a:rPr>
              <a:t>Research Question</a:t>
            </a:r>
            <a:r>
              <a:rPr lang="zh-CN" altLang="en-US" b="1" dirty="0">
                <a:latin typeface="Cambria" panose="02040503050406030204" pitchFamily="18" charset="0"/>
                <a:cs typeface="Calibri" panose="020F0502020204030204" pitchFamily="34" charset="0"/>
              </a:rPr>
              <a:t>：</a:t>
            </a:r>
            <a:endParaRPr lang="en-US" altLang="zh-CN" b="1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How do FOMC meeting statements impact investor sentiment, stock market volatility, and asset price trends?</a:t>
            </a:r>
          </a:p>
        </p:txBody>
      </p:sp>
    </p:spTree>
    <p:extLst>
      <p:ext uri="{BB962C8B-B14F-4D97-AF65-F5344CB8AC3E}">
        <p14:creationId xmlns:p14="http://schemas.microsoft.com/office/powerpoint/2010/main" val="218473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8EACC-C45E-1F9A-7DBE-72C6ECCA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6CE1B1-EDB5-F77A-073B-86E0CC45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en-US" altLang="zh-CN" sz="3600" b="1" kern="1200" dirty="0">
                <a:latin typeface="Cambria" panose="02040503050406030204" pitchFamily="18" charset="0"/>
              </a:rPr>
              <a:t>II. Background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B41404-6004-DFC6-15C0-5D06C01A480F}"/>
              </a:ext>
            </a:extLst>
          </p:cNvPr>
          <p:cNvSpPr txBox="1"/>
          <p:nvPr/>
        </p:nvSpPr>
        <p:spPr>
          <a:xfrm>
            <a:off x="457200" y="1358269"/>
            <a:ext cx="8229600" cy="518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200" b="1" dirty="0">
                <a:latin typeface="Cambria" panose="02040503050406030204" pitchFamily="18" charset="0"/>
                <a:cs typeface="Arial"/>
              </a:rPr>
              <a:t>Prior Research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Use NLP tools to provide measure of how changes in qualitative descriptions of the economy in post-meeting statements affect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bond prices 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Taeyoung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et al., 2021)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0A0A0A"/>
                </a:solidFill>
                <a:latin typeface="Georgia" panose="02040502050405020303" pitchFamily="18" charset="0"/>
              </a:rPr>
              <a:t>Explores </a:t>
            </a:r>
            <a:r>
              <a:rPr lang="en-US" b="1" dirty="0">
                <a:solidFill>
                  <a:srgbClr val="0A0A0A"/>
                </a:solidFill>
                <a:latin typeface="Georgia" panose="02040502050405020303" pitchFamily="18" charset="0"/>
              </a:rPr>
              <a:t>fine-tuning </a:t>
            </a:r>
            <a:r>
              <a:rPr lang="en-US" b="1" dirty="0" err="1">
                <a:solidFill>
                  <a:srgbClr val="0A0A0A"/>
                </a:solidFill>
                <a:latin typeface="Georgia" panose="02040502050405020303" pitchFamily="18" charset="0"/>
              </a:rPr>
              <a:t>FinBERT</a:t>
            </a:r>
            <a:r>
              <a:rPr lang="en-US" b="1" dirty="0">
                <a:solidFill>
                  <a:srgbClr val="0A0A0A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0A0A0A"/>
                </a:solidFill>
                <a:latin typeface="Georgia" panose="02040502050405020303" pitchFamily="18" charset="0"/>
              </a:rPr>
              <a:t>to analyze sentiment in FOMC minutes, and the model is trained on FOMC texts to capture nuanced sentiment, enhancing its ability to interpret monetary policy communications. (</a:t>
            </a:r>
            <a:r>
              <a:rPr lang="en-US" dirty="0" err="1">
                <a:solidFill>
                  <a:srgbClr val="0A0A0A"/>
                </a:solidFill>
                <a:latin typeface="Georgia" panose="02040502050405020303" pitchFamily="18" charset="0"/>
              </a:rPr>
              <a:t>Ziwei</a:t>
            </a:r>
            <a:r>
              <a:rPr lang="en-US" dirty="0">
                <a:solidFill>
                  <a:srgbClr val="0A0A0A"/>
                </a:solidFill>
                <a:latin typeface="Georgia" panose="02040502050405020303" pitchFamily="18" charset="0"/>
              </a:rPr>
              <a:t> et al, 2023)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b="0" i="0" dirty="0">
              <a:solidFill>
                <a:srgbClr val="0A0A0A"/>
              </a:solidFill>
              <a:effectLst/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b="0" i="0" dirty="0">
                <a:solidFill>
                  <a:srgbClr val="0A0A0A"/>
                </a:solidFill>
                <a:effectLst/>
                <a:latin typeface="Georgia" panose="02040502050405020303" pitchFamily="18" charset="0"/>
              </a:rPr>
              <a:t>Applied </a:t>
            </a:r>
            <a:r>
              <a:rPr lang="en-US" b="1" i="0" dirty="0">
                <a:solidFill>
                  <a:srgbClr val="0A0A0A"/>
                </a:solidFill>
                <a:effectLst/>
                <a:latin typeface="Georgia" panose="02040502050405020303" pitchFamily="18" charset="0"/>
              </a:rPr>
              <a:t>Loughran-McDonald sentiment analysis, BERT, and </a:t>
            </a:r>
            <a:r>
              <a:rPr lang="en-US" b="1" i="0" dirty="0" err="1">
                <a:solidFill>
                  <a:srgbClr val="0A0A0A"/>
                </a:solidFill>
                <a:effectLst/>
                <a:latin typeface="Georgia" panose="02040502050405020303" pitchFamily="18" charset="0"/>
              </a:rPr>
              <a:t>XLNet</a:t>
            </a:r>
            <a:r>
              <a:rPr lang="en-US" b="1" i="0" dirty="0">
                <a:solidFill>
                  <a:srgbClr val="0A0A0A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>
                <a:solidFill>
                  <a:srgbClr val="0A0A0A"/>
                </a:solidFill>
                <a:effectLst/>
                <a:latin typeface="Georgia" panose="02040502050405020303" pitchFamily="18" charset="0"/>
              </a:rPr>
              <a:t>to analyze FOMC statements, predicting federal funds rate changes and their correlation with S&amp;P 500 performance.(</a:t>
            </a:r>
            <a:r>
              <a:rPr lang="en-US" b="0" i="0" dirty="0" err="1">
                <a:solidFill>
                  <a:srgbClr val="0A0A0A"/>
                </a:solidFill>
                <a:effectLst/>
                <a:latin typeface="Georgia" panose="02040502050405020303" pitchFamily="18" charset="0"/>
              </a:rPr>
              <a:t>Tomokuni</a:t>
            </a:r>
            <a:r>
              <a:rPr lang="en-US" b="0" i="0" dirty="0">
                <a:solidFill>
                  <a:srgbClr val="0A0A0A"/>
                </a:solidFill>
                <a:effectLst/>
                <a:latin typeface="Georgia" panose="02040502050405020303" pitchFamily="18" charset="0"/>
              </a:rPr>
              <a:t> et al. 2023)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200" b="1" dirty="0">
              <a:latin typeface="Cambria" panose="02040503050406030204" pitchFamily="18" charset="0"/>
              <a:cs typeface="Arial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A61F6F-A4F3-5665-7D29-22AA76FB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9E73D4C5-AF16-EE13-38BE-FF6E5751B430}"/>
              </a:ext>
            </a:extLst>
          </p:cNvPr>
          <p:cNvSpPr txBox="1"/>
          <p:nvPr/>
        </p:nvSpPr>
        <p:spPr>
          <a:xfrm>
            <a:off x="457200" y="4806971"/>
            <a:ext cx="8229600" cy="10075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101600" dir="7200000" algn="t" rotWithShape="0">
              <a:srgbClr val="502984">
                <a:alpha val="100000"/>
              </a:srgb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cs typeface="Calibri" panose="020F0502020204030204" pitchFamily="34" charset="0"/>
              </a:rPr>
              <a:t>Gap</a:t>
            </a:r>
            <a:r>
              <a:rPr lang="zh-CN" altLang="en-US" b="1" dirty="0">
                <a:latin typeface="Cambria" panose="02040503050406030204" pitchFamily="18" charset="0"/>
                <a:cs typeface="Calibri" panose="020F0502020204030204" pitchFamily="34" charset="0"/>
              </a:rPr>
              <a:t>：</a:t>
            </a:r>
            <a:endParaRPr lang="en-US" altLang="zh-CN" b="1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various NLP tools to analyze the impact brought by the FOMC minutes to the Specific industries of the Stock Market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4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C976D-2E2C-5317-DAD6-D10124C75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8F3ADB-6A9F-1752-6449-9ADCC9E2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en-US" altLang="zh-CN" sz="3600" b="1" kern="1200" dirty="0">
                <a:latin typeface="Cambria" panose="02040503050406030204" pitchFamily="18" charset="0"/>
              </a:rPr>
              <a:t>II. Background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1C7881-DA13-5B08-9964-EA3344D015E3}"/>
              </a:ext>
            </a:extLst>
          </p:cNvPr>
          <p:cNvSpPr txBox="1"/>
          <p:nvPr/>
        </p:nvSpPr>
        <p:spPr>
          <a:xfrm>
            <a:off x="457200" y="1175707"/>
            <a:ext cx="8229600" cy="319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b="0" i="0" dirty="0">
              <a:solidFill>
                <a:srgbClr val="0A0A0A"/>
              </a:solidFill>
              <a:effectLst/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800" u="none" strike="noStrike" dirty="0">
                <a:solidFill>
                  <a:srgbClr val="0A0A0A"/>
                </a:solidFill>
                <a:latin typeface="Georgia" panose="02040502050405020303" pitchFamily="18" charset="0"/>
              </a:rPr>
              <a:t>My research: </a:t>
            </a:r>
            <a:r>
              <a:rPr lang="en-US" sz="1800" b="1" dirty="0">
                <a:latin typeface="Cambria" panose="02040503050406030204" pitchFamily="18" charset="0"/>
                <a:cs typeface="Arial"/>
              </a:rPr>
              <a:t>Stock Market Indexes from different industries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200" b="1" dirty="0">
              <a:latin typeface="Cambria" panose="02040503050406030204" pitchFamily="18" charset="0"/>
              <a:cs typeface="Arial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DE3F20-B9F4-45BE-F279-28192CE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6F5DFAB-CACB-67CE-714A-ED6434C03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39484"/>
              </p:ext>
            </p:extLst>
          </p:nvPr>
        </p:nvGraphicFramePr>
        <p:xfrm>
          <a:off x="457200" y="1906002"/>
          <a:ext cx="82296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7374">
                  <a:extLst>
                    <a:ext uri="{9D8B030D-6E8A-4147-A177-3AD203B41FA5}">
                      <a16:colId xmlns:a16="http://schemas.microsoft.com/office/drawing/2014/main" val="3583615479"/>
                    </a:ext>
                  </a:extLst>
                </a:gridCol>
                <a:gridCol w="1694488">
                  <a:extLst>
                    <a:ext uri="{9D8B030D-6E8A-4147-A177-3AD203B41FA5}">
                      <a16:colId xmlns:a16="http://schemas.microsoft.com/office/drawing/2014/main" val="1791196236"/>
                    </a:ext>
                  </a:extLst>
                </a:gridCol>
                <a:gridCol w="5277738">
                  <a:extLst>
                    <a:ext uri="{9D8B030D-6E8A-4147-A177-3AD203B41FA5}">
                      <a16:colId xmlns:a16="http://schemas.microsoft.com/office/drawing/2014/main" val="152792213"/>
                    </a:ext>
                  </a:extLst>
                </a:gridCol>
              </a:tblGrid>
              <a:tr h="1803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07685"/>
                  </a:ext>
                </a:extLst>
              </a:tr>
              <a:tr h="3113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^SP500-60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S&amp;P 500 Real Estate (Sector)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Tracks the </a:t>
                      </a:r>
                      <a:r>
                        <a:rPr lang="en-US" sz="1400" b="1" dirty="0"/>
                        <a:t>real estate sector</a:t>
                      </a:r>
                      <a:r>
                        <a:rPr lang="en-US" sz="1400" dirty="0"/>
                        <a:t> within the </a:t>
                      </a:r>
                      <a:r>
                        <a:rPr lang="en-US" sz="1400" b="1" dirty="0"/>
                        <a:t>S&amp;P 500</a:t>
                      </a:r>
                      <a:r>
                        <a:rPr lang="en-US" sz="1400" dirty="0"/>
                        <a:t>, including REITs and property investment firms.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250912"/>
                  </a:ext>
                </a:extLst>
              </a:tr>
              <a:tr h="3113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^SP500-50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S&amp;P 500 Utilities (Sector)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Focuses on </a:t>
                      </a:r>
                      <a:r>
                        <a:rPr lang="en-US" sz="1400" b="1" dirty="0"/>
                        <a:t>utility companies</a:t>
                      </a:r>
                      <a:r>
                        <a:rPr lang="en-US" sz="1400" dirty="0"/>
                        <a:t> (electricity, water, gas) within the S&amp;P 500.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997050"/>
                  </a:ext>
                </a:extLst>
              </a:tr>
              <a:tr h="3113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^SP500-25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S&amp;P 500 Consumer Discretionary (Sector)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Represents </a:t>
                      </a:r>
                      <a:r>
                        <a:rPr lang="en-US" sz="1400" b="1" dirty="0"/>
                        <a:t>consumer discretionary stocks</a:t>
                      </a:r>
                      <a:r>
                        <a:rPr lang="en-US" sz="1400" dirty="0"/>
                        <a:t> (e.g., retail, entertainment, automotive) within the S&amp;P 500.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46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7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3540F7-D1B0-FEEB-1E8E-FB5B91AA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081D05-3097-29DB-3910-7F0773DA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4" y="347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altLang="zh-CN" sz="3600" b="1" dirty="0">
                <a:latin typeface="Cambria" panose="02040503050406030204" pitchFamily="18" charset="0"/>
                <a:cs typeface="Times New Roman" panose="02020603050405020304" pitchFamily="18" charset="0"/>
              </a:rPr>
              <a:t>III. Data and identification strategy</a:t>
            </a:r>
            <a:endParaRPr lang="zh-CN" altLang="en-US" sz="36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D0A07A-798E-7957-5740-ACA69313B525}"/>
              </a:ext>
            </a:extLst>
          </p:cNvPr>
          <p:cNvSpPr txBox="1">
            <a:spLocks/>
          </p:cNvSpPr>
          <p:nvPr/>
        </p:nvSpPr>
        <p:spPr>
          <a:xfrm>
            <a:off x="381964" y="2928966"/>
            <a:ext cx="8379556" cy="29458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" panose="02040503050406030204" pitchFamily="18" charset="0"/>
                <a:cs typeface="+mn-cs"/>
              </a:rPr>
              <a:t>NLP Tools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sz="18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Analysis</a:t>
            </a:r>
            <a:r>
              <a:rPr lang="zh-CN" altLang="en-US" sz="18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(TF-IDF): 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Identifying Hawkish and Dovish Keywords from the FOMC Statements and then apply TF-IDF vectorization.</a:t>
            </a:r>
            <a:endParaRPr lang="en-US" altLang="zh-CN" sz="1800" dirty="0">
              <a:solidFill>
                <a:srgbClr val="0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Sentiment Analysis (</a:t>
            </a:r>
            <a:r>
              <a:rPr lang="en-US" sz="1800" b="1" dirty="0" err="1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FinBert</a:t>
            </a: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): 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Measuring sentiment in FOMC Statements and divided into three groups (Hawkish, Neutral, Dovish 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Correlation Analysis: 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Examining market responses to FOMC statements over time.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Control Group: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Financial Data before the release date of the FOMC Statements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Target Group: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Financial Data before the release date of the FOMC Statements (one day after, a week after, 4 weeks after, 6 weeks after)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7F4AAF-6F71-CA97-36F9-E69EA5FC234E}"/>
              </a:ext>
            </a:extLst>
          </p:cNvPr>
          <p:cNvSpPr txBox="1"/>
          <p:nvPr/>
        </p:nvSpPr>
        <p:spPr>
          <a:xfrm>
            <a:off x="382222" y="1437792"/>
            <a:ext cx="837955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FOMC Meeting Statements (2004-2024) from the Federal Reserve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Stock Market Data For Different Industries (</a:t>
            </a:r>
            <a:r>
              <a:rPr lang="en-US" sz="1800" dirty="0">
                <a:latin typeface="Cambria" panose="02040503050406030204" pitchFamily="18" charset="0"/>
              </a:rPr>
              <a:t>Real Estate, Utilities, Consumer Discretionary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 from Yahoo Finance </a:t>
            </a:r>
          </a:p>
        </p:txBody>
      </p:sp>
    </p:spTree>
    <p:extLst>
      <p:ext uri="{BB962C8B-B14F-4D97-AF65-F5344CB8AC3E}">
        <p14:creationId xmlns:p14="http://schemas.microsoft.com/office/powerpoint/2010/main" val="174690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EE4A0-579F-30D4-9DE8-2BDE17C22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E22172-6FDF-32F0-7165-97C1D646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42AB8C-C75F-BAEE-4A4C-3F095B8F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20" y="-152927"/>
            <a:ext cx="7826640" cy="1143000"/>
          </a:xfrm>
        </p:spPr>
        <p:txBody>
          <a:bodyPr>
            <a:normAutofit/>
          </a:bodyPr>
          <a:lstStyle/>
          <a:p>
            <a:pPr algn="l"/>
            <a:r>
              <a:rPr lang="en-GB" altLang="zh-CN" sz="3600" b="1" dirty="0">
                <a:latin typeface="Cambria" panose="02040503050406030204" pitchFamily="18" charset="0"/>
                <a:cs typeface="Times New Roman" panose="02020603050405020304" pitchFamily="18" charset="0"/>
              </a:rPr>
              <a:t>IV. NLP </a:t>
            </a:r>
            <a:r>
              <a:rPr lang="en-US" altLang="zh-CN" sz="3600" b="1" dirty="0">
                <a:latin typeface="Cambria" panose="02040503050406030204" pitchFamily="18" charset="0"/>
                <a:cs typeface="Times New Roman" panose="02020603050405020304" pitchFamily="18" charset="0"/>
              </a:rPr>
              <a:t>Analysis ---- TF-IDF</a:t>
            </a:r>
            <a:endParaRPr lang="zh-CN" altLang="en-US" sz="36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1B7D3C-DDF3-B0D6-9818-D0552F026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5" y="891520"/>
            <a:ext cx="7313391" cy="36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E62431-A15D-B347-D80B-4C5888A387F7}"/>
              </a:ext>
            </a:extLst>
          </p:cNvPr>
          <p:cNvSpPr txBox="1"/>
          <p:nvPr/>
        </p:nvSpPr>
        <p:spPr>
          <a:xfrm>
            <a:off x="314820" y="4817705"/>
            <a:ext cx="8742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"Inflation"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consistently has high relevance, peaking in recent years, but experienced a sudden drop in 2020 year.</a:t>
            </a:r>
          </a:p>
          <a:p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"Easing" &amp; "Accommodative"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were prominent before 2008 &amp; 2020, likely during economic stimulus periods.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"Tightening" &amp; "Restrictive"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gained relevance post-2008 and again post-2020, indicating policy shifts toward tightening.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"Expansion" &amp; "Supportive"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had temporary spikes, aligning with economic stimulus phases.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01C51813-CA91-E48F-6063-2B77215AAA46}"/>
              </a:ext>
            </a:extLst>
          </p:cNvPr>
          <p:cNvSpPr txBox="1"/>
          <p:nvPr/>
        </p:nvSpPr>
        <p:spPr>
          <a:xfrm>
            <a:off x="6696116" y="2376337"/>
            <a:ext cx="2377440" cy="172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101600" dir="7200000" algn="t" rotWithShape="0">
              <a:srgbClr val="502984">
                <a:alpha val="100000"/>
              </a:srgbClr>
            </a:outerShdw>
          </a:effectLst>
        </p:spPr>
        <p:txBody>
          <a:bodyPr wrap="square" rtlCol="0">
            <a:no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Keywords Selection: 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Dovish_Keywords</a:t>
            </a:r>
            <a:r>
              <a:rPr lang="en-US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= </a:t>
            </a:r>
            <a:r>
              <a:rPr lang="en-US" sz="1400" b="1" dirty="0">
                <a:effectLst/>
                <a:latin typeface="Cambria" panose="02040503050406030204" pitchFamily="18" charset="0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"easing"</a:t>
            </a:r>
            <a:r>
              <a:rPr lang="en-US" sz="1400" b="1" dirty="0">
                <a:effectLst/>
                <a:latin typeface="Cambria" panose="02040503050406030204" pitchFamily="18" charset="0"/>
              </a:rPr>
              <a:t>,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"accommodative"</a:t>
            </a:r>
            <a:r>
              <a:rPr lang="en-US" sz="1400" b="1" dirty="0">
                <a:effectLst/>
                <a:latin typeface="Cambria" panose="02040503050406030204" pitchFamily="18" charset="0"/>
              </a:rPr>
              <a:t>,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 "supportive"</a:t>
            </a:r>
            <a:r>
              <a:rPr lang="en-US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"expansion”</a:t>
            </a:r>
            <a:r>
              <a:rPr lang="en-US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]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Hawkish_Keywords</a:t>
            </a:r>
            <a:r>
              <a:rPr lang="en-US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= </a:t>
            </a:r>
            <a:r>
              <a:rPr lang="en-US" sz="1400" b="1" dirty="0">
                <a:effectLst/>
                <a:latin typeface="Cambria" panose="02040503050406030204" pitchFamily="18" charset="0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"inflation"</a:t>
            </a:r>
            <a:r>
              <a:rPr lang="en-US" sz="1400" b="1" dirty="0">
                <a:effectLst/>
                <a:latin typeface="Cambria" panose="02040503050406030204" pitchFamily="18" charset="0"/>
              </a:rPr>
              <a:t>,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 "tightening"</a:t>
            </a:r>
            <a:r>
              <a:rPr lang="en-US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03846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10565</TotalTime>
  <Words>2672</Words>
  <Application>Microsoft Macintosh PowerPoint</Application>
  <PresentationFormat>On-screen Show (4:3)</PresentationFormat>
  <Paragraphs>245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Georgia</vt:lpstr>
      <vt:lpstr>Times New Roman</vt:lpstr>
      <vt:lpstr>Wingdings</vt:lpstr>
      <vt:lpstr>Office Theme</vt:lpstr>
      <vt:lpstr> SEPOL 416 Capstone Project:  Decoding Market Reactions: Unveiling the Impact of FOMC Statements with NLP and Machine Learning Methods </vt:lpstr>
      <vt:lpstr>Outline</vt:lpstr>
      <vt:lpstr>Workflow</vt:lpstr>
      <vt:lpstr>I. Background</vt:lpstr>
      <vt:lpstr>II. Research Questions</vt:lpstr>
      <vt:lpstr>II. Background</vt:lpstr>
      <vt:lpstr>II. Background</vt:lpstr>
      <vt:lpstr>III. Data and identification strategy</vt:lpstr>
      <vt:lpstr>IV. NLP Analysis ---- TF-IDF</vt:lpstr>
      <vt:lpstr>IV. NLP Analysis ---- Sentiment Analysis</vt:lpstr>
      <vt:lpstr>IV. NLP Analysis ---- Extract BERT-Based Features Using FinBERT and PCA analysis</vt:lpstr>
      <vt:lpstr>V. EDA</vt:lpstr>
      <vt:lpstr>V. EDA</vt:lpstr>
      <vt:lpstr>VI. Models Evaluation</vt:lpstr>
      <vt:lpstr>VI. Policy Insights and Next Steps</vt:lpstr>
      <vt:lpstr>Reference</vt:lpstr>
      <vt:lpstr>Q &amp; A</vt:lpstr>
      <vt:lpstr>Thanks for watching~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清扬 田</cp:lastModifiedBy>
  <cp:revision>61</cp:revision>
  <dcterms:created xsi:type="dcterms:W3CDTF">2015-07-21T16:44:10Z</dcterms:created>
  <dcterms:modified xsi:type="dcterms:W3CDTF">2025-03-07T16:04:07Z</dcterms:modified>
</cp:coreProperties>
</file>