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9260800" cy="36576000"/>
  <p:notesSz cx="21126450" cy="312356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1600" kern="1200">
        <a:solidFill>
          <a:schemeClr val="bg1"/>
        </a:solidFill>
        <a:latin typeface="Arial Black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1600" kern="1200">
        <a:solidFill>
          <a:schemeClr val="bg1"/>
        </a:solidFill>
        <a:latin typeface="Arial Black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1600" kern="1200">
        <a:solidFill>
          <a:schemeClr val="bg1"/>
        </a:solidFill>
        <a:latin typeface="Arial Black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1600" kern="1200">
        <a:solidFill>
          <a:schemeClr val="bg1"/>
        </a:solidFill>
        <a:latin typeface="Arial Black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643"/>
    <a:srgbClr val="E08000"/>
    <a:srgbClr val="00A40C"/>
    <a:srgbClr val="483F3E"/>
    <a:srgbClr val="006A08"/>
    <a:srgbClr val="777777"/>
    <a:srgbClr val="5F5F5F"/>
    <a:srgbClr val="08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896" y="427"/>
      </p:cViewPr>
      <p:guideLst>
        <p:guide orient="horz" pos="11520"/>
        <p:guide pos="9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1551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t" anchorCtr="0" compatLnSpc="1">
            <a:prstTxWarp prst="textNoShape">
              <a:avLst/>
            </a:prstTxWarp>
          </a:bodyPr>
          <a:lstStyle>
            <a:lvl1pPr algn="l" defTabSz="2994025">
              <a:defRPr sz="38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971338" y="0"/>
            <a:ext cx="9155112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t" anchorCtr="0" compatLnSpc="1">
            <a:prstTxWarp prst="textNoShape">
              <a:avLst/>
            </a:prstTxWarp>
          </a:bodyPr>
          <a:lstStyle>
            <a:lvl1pPr algn="r" defTabSz="2994025">
              <a:defRPr sz="38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9678313"/>
            <a:ext cx="9155113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b" anchorCtr="0" compatLnSpc="1">
            <a:prstTxWarp prst="textNoShape">
              <a:avLst/>
            </a:prstTxWarp>
          </a:bodyPr>
          <a:lstStyle>
            <a:lvl1pPr algn="l" defTabSz="2994025">
              <a:defRPr sz="38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971338" y="29678313"/>
            <a:ext cx="9155112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b" anchorCtr="0" compatLnSpc="1">
            <a:prstTxWarp prst="textNoShape">
              <a:avLst/>
            </a:prstTxWarp>
          </a:bodyPr>
          <a:lstStyle>
            <a:lvl1pPr algn="r" defTabSz="2994025">
              <a:defRPr sz="3800"/>
            </a:lvl1pPr>
          </a:lstStyle>
          <a:p>
            <a:fld id="{39BF23ED-852A-4B47-BC95-40386896F2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8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966575" y="0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78513" y="2343150"/>
            <a:ext cx="9369425" cy="1171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2963" y="14836775"/>
            <a:ext cx="16900525" cy="140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9668788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966575" y="29668788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95457D51-C52D-4947-B2E9-AF7FFF973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50741-9E11-4625-9B1F-7981FE81E688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645920" y="28532813"/>
            <a:ext cx="27614880" cy="1269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76202" tIns="188101" rIns="376202" bIns="18810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1219200" y="25884862"/>
            <a:ext cx="27066240" cy="651933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0726400"/>
            <a:ext cx="27066240" cy="4876800"/>
          </a:xfrm>
        </p:spPr>
        <p:txBody>
          <a:bodyPr anchor="b"/>
          <a:lstStyle>
            <a:lvl1pPr marL="0" indent="0" algn="l">
              <a:buNone/>
              <a:defRPr sz="9900">
                <a:solidFill>
                  <a:schemeClr val="tx2">
                    <a:shade val="75000"/>
                  </a:schemeClr>
                </a:solidFill>
              </a:defRPr>
            </a:lvl1pPr>
            <a:lvl2pPr marL="1881012" indent="0" algn="ctr">
              <a:buNone/>
            </a:lvl2pPr>
            <a:lvl3pPr marL="3762024" indent="0" algn="ctr">
              <a:buNone/>
            </a:lvl3pPr>
            <a:lvl4pPr marL="5643037" indent="0" algn="ctr">
              <a:buNone/>
            </a:lvl4pPr>
            <a:lvl5pPr marL="7524049" indent="0" algn="ctr">
              <a:buNone/>
            </a:lvl5pPr>
            <a:lvl6pPr marL="9405061" indent="0" algn="ctr">
              <a:buNone/>
            </a:lvl6pPr>
            <a:lvl7pPr marL="11286073" indent="0" algn="ctr">
              <a:buNone/>
            </a:lvl7pPr>
            <a:lvl8pPr marL="13167086" indent="0" algn="ctr">
              <a:buNone/>
            </a:lvl8pPr>
            <a:lvl9pPr marL="15048098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26335038" y="34528125"/>
            <a:ext cx="2428875" cy="1316038"/>
          </a:xfrm>
        </p:spPr>
        <p:txBody>
          <a:bodyPr/>
          <a:lstStyle>
            <a:lvl1pPr>
              <a:defRPr/>
            </a:lvl1pPr>
          </a:lstStyle>
          <a:p>
            <a:fld id="{DE04FC1A-EDF7-48A5-BD28-E215D9F02D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862D3-25AF-4FC7-AEEB-CF94CFA938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5600" y="2929475"/>
            <a:ext cx="585216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2929475"/>
            <a:ext cx="1999488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52AFE-4DA2-44A6-81A4-E6EEAE223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1460163" y="406400"/>
            <a:ext cx="9266237" cy="15414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26335038" y="34528125"/>
            <a:ext cx="2428875" cy="1316038"/>
          </a:xfrm>
        </p:spPr>
        <p:txBody>
          <a:bodyPr/>
          <a:lstStyle>
            <a:lvl1pPr>
              <a:defRPr/>
            </a:lvl1pPr>
          </a:lstStyle>
          <a:p>
            <a:fld id="{87274627-B611-49AD-A711-BE5DD2673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645920" y="18372813"/>
            <a:ext cx="27614880" cy="1269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76202" tIns="188101" rIns="376202" bIns="188101"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19200" y="8940800"/>
            <a:ext cx="27066240" cy="6502400"/>
          </a:xfrm>
        </p:spPr>
        <p:txBody>
          <a:bodyPr anchor="b"/>
          <a:lstStyle>
            <a:lvl1pPr marL="0" indent="0" algn="r">
              <a:buNone/>
              <a:defRPr sz="8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7520" y="15717789"/>
            <a:ext cx="27797760" cy="6319067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37436-ACA4-4261-BDC0-F1FC7E0EE4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965606" y="2438400"/>
            <a:ext cx="27797760" cy="4486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75360" y="8534400"/>
            <a:ext cx="13411200" cy="25196800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14874240" y="8534400"/>
            <a:ext cx="13898880" cy="25196800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7E5DB-CE53-4E04-A867-CFF79BB597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645920" y="32105603"/>
            <a:ext cx="27614880" cy="1269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76202" tIns="188101" rIns="376202" bIns="18810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975360" y="28854400"/>
            <a:ext cx="27553920" cy="47074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00621" y="3556000"/>
            <a:ext cx="13729779" cy="3412064"/>
          </a:xfrm>
        </p:spPr>
        <p:txBody>
          <a:bodyPr anchor="ctr"/>
          <a:lstStyle>
            <a:lvl1pPr marL="0" indent="0">
              <a:buNone/>
              <a:defRPr sz="7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8200" b="1"/>
            </a:lvl2pPr>
            <a:lvl3pPr>
              <a:buNone/>
              <a:defRPr sz="7400" b="1"/>
            </a:lvl3pPr>
            <a:lvl4pPr>
              <a:buNone/>
              <a:defRPr sz="6600" b="1"/>
            </a:lvl4pPr>
            <a:lvl5pPr>
              <a:buNone/>
              <a:defRPr sz="6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14864082" y="3556000"/>
            <a:ext cx="13735171" cy="3412064"/>
          </a:xfrm>
        </p:spPr>
        <p:txBody>
          <a:bodyPr anchor="ctr"/>
          <a:lstStyle>
            <a:lvl1pPr marL="0" indent="0">
              <a:buNone/>
              <a:defRPr sz="7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8200" b="1"/>
            </a:lvl2pPr>
            <a:lvl3pPr>
              <a:buNone/>
              <a:defRPr sz="7400" b="1"/>
            </a:lvl3pPr>
            <a:lvl4pPr>
              <a:buNone/>
              <a:defRPr sz="6600" b="1"/>
            </a:lvl4pPr>
            <a:lvl5pPr>
              <a:buNone/>
              <a:defRPr sz="6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900621" y="7018867"/>
            <a:ext cx="13729779" cy="210227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14875936" y="7018867"/>
            <a:ext cx="13723315" cy="210227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335038" y="34544000"/>
            <a:ext cx="2438400" cy="1316038"/>
          </a:xfrm>
        </p:spPr>
        <p:txBody>
          <a:bodyPr/>
          <a:lstStyle>
            <a:lvl1pPr>
              <a:defRPr/>
            </a:lvl1pPr>
          </a:lstStyle>
          <a:p>
            <a:fld id="{268E166F-B6DD-4A8E-B33C-E5922E8EE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965606" y="2438400"/>
            <a:ext cx="27797760" cy="4486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BB3F6-8E19-488A-B0AC-8BD4CAF2FC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F82A8-166B-492F-A236-875EFD790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645920" y="31195293"/>
            <a:ext cx="27614880" cy="1269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76202" tIns="188101" rIns="376202" bIns="188101"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63040" y="29260800"/>
            <a:ext cx="27066240" cy="2777067"/>
          </a:xfrm>
        </p:spPr>
        <p:txBody>
          <a:bodyPr/>
          <a:lstStyle>
            <a:lvl1pPr algn="l">
              <a:buNone/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1463041" y="3251200"/>
            <a:ext cx="9626602" cy="25603200"/>
          </a:xfrm>
        </p:spPr>
        <p:txBody>
          <a:bodyPr/>
          <a:lstStyle>
            <a:lvl1pPr marL="0" indent="0">
              <a:buNone/>
              <a:defRPr sz="5800"/>
            </a:lvl1pPr>
            <a:lvl2pPr>
              <a:buNone/>
              <a:defRPr sz="4900"/>
            </a:lvl2pPr>
            <a:lvl3pPr>
              <a:buNone/>
              <a:defRPr sz="4100"/>
            </a:lvl3pPr>
            <a:lvl4pPr>
              <a:buNone/>
              <a:defRPr sz="3700"/>
            </a:lvl4pPr>
            <a:lvl5pPr>
              <a:buNone/>
              <a:defRPr sz="3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1440160" y="3251200"/>
            <a:ext cx="17089120" cy="25603200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7423E-048E-4072-AB05-3977FD3DFA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11216640" y="3288715"/>
            <a:ext cx="16093440" cy="19507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1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219200" y="26633387"/>
            <a:ext cx="18775680" cy="2785536"/>
          </a:xfrm>
        </p:spPr>
        <p:txBody>
          <a:bodyPr/>
          <a:lstStyle>
            <a:lvl1pPr algn="l">
              <a:buNone/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1219200" y="29510496"/>
            <a:ext cx="18775680" cy="4097867"/>
          </a:xfrm>
        </p:spPr>
        <p:txBody>
          <a:bodyPr lIns="451443" tIns="0"/>
          <a:lstStyle>
            <a:lvl1pPr marL="0" indent="0">
              <a:buNone/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14DEA-0427-4356-B64E-069F48508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645920" y="5604792"/>
            <a:ext cx="27614880" cy="1269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76202" tIns="188101" rIns="376202" bIns="188101"/>
          <a:lstStyle/>
          <a:p>
            <a:endParaRPr lang="en-US"/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974725" y="8288338"/>
            <a:ext cx="27798713" cy="2413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0726400" y="406400"/>
            <a:ext cx="8047038" cy="1541463"/>
          </a:xfrm>
          <a:prstGeom prst="rect">
            <a:avLst/>
          </a:prstGeom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l">
              <a:defRPr sz="4900">
                <a:solidFill>
                  <a:srgbClr val="D38E27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9998075" y="406400"/>
            <a:ext cx="10728325" cy="1541463"/>
          </a:xfrm>
          <a:prstGeom prst="rect">
            <a:avLst/>
          </a:prstGeom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>
              <a:defRPr sz="4900">
                <a:solidFill>
                  <a:srgbClr val="D38E27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6335038" y="34544000"/>
            <a:ext cx="2438400" cy="1303338"/>
          </a:xfrm>
          <a:prstGeom prst="rect">
            <a:avLst/>
          </a:prstGeom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>
              <a:defRPr sz="4900">
                <a:solidFill>
                  <a:srgbClr val="D38E27"/>
                </a:solidFill>
              </a:defRPr>
            </a:lvl1pPr>
          </a:lstStyle>
          <a:p>
            <a:fld id="{DFA37D0A-EC02-4925-9D1D-FD0C633244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974725" y="2438400"/>
            <a:ext cx="27798713" cy="4470400"/>
          </a:xfrm>
          <a:prstGeom prst="rect">
            <a:avLst/>
          </a:prstGeom>
        </p:spPr>
        <p:txBody>
          <a:bodyPr vert="horz" lIns="376202" tIns="188101" rIns="376202" bIns="18810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45920" y="5604792"/>
            <a:ext cx="27614880" cy="1269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76202" tIns="188101" rIns="376202" bIns="18810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645920" y="5642595"/>
            <a:ext cx="27614880" cy="1269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76202" tIns="188101" rIns="376202" bIns="18810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0" r:id="rId4"/>
    <p:sldLayoutId id="2147483786" r:id="rId5"/>
    <p:sldLayoutId id="2147483781" r:id="rId6"/>
    <p:sldLayoutId id="2147483787" r:id="rId7"/>
    <p:sldLayoutId id="2147483788" r:id="rId8"/>
    <p:sldLayoutId id="2147483789" r:id="rId9"/>
    <p:sldLayoutId id="2147483782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48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Franklin Gothic Medium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Franklin Gothic Medium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Franklin Gothic Medium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Franklin Gothic Medium" charset="0"/>
          <a:ea typeface="ＭＳ Ｐゴシック" charset="-128"/>
        </a:defRPr>
      </a:lvl9pPr>
    </p:titleStyle>
    <p:bodyStyle>
      <a:lvl1pPr marL="1409700" indent="-14097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"/>
        <a:defRPr sz="132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3055938" indent="-1174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"/>
        <a:defRPr sz="11500" kern="1200">
          <a:solidFill>
            <a:schemeClr val="tx2"/>
          </a:solidFill>
          <a:latin typeface="+mn-lt"/>
          <a:ea typeface="ＭＳ Ｐゴシック" charset="-128"/>
          <a:cs typeface="+mn-cs"/>
        </a:defRPr>
      </a:lvl2pPr>
      <a:lvl3pPr marL="4702175" indent="-9398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"/>
        <a:defRPr sz="9900" kern="1200">
          <a:solidFill>
            <a:schemeClr val="tx2"/>
          </a:solidFill>
          <a:latin typeface="+mn-lt"/>
          <a:ea typeface="ＭＳ Ｐゴシック" charset="-128"/>
          <a:cs typeface="+mn-cs"/>
        </a:defRPr>
      </a:lvl3pPr>
      <a:lvl4pPr marL="6583363" indent="-9398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"/>
        <a:defRPr sz="8200" kern="1200">
          <a:solidFill>
            <a:schemeClr val="tx2"/>
          </a:solidFill>
          <a:latin typeface="+mn-lt"/>
          <a:ea typeface="ＭＳ Ｐゴシック" charset="-128"/>
          <a:cs typeface="+mn-cs"/>
        </a:defRPr>
      </a:lvl4pPr>
      <a:lvl5pPr marL="8464550" indent="-9398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charset="2"/>
        <a:buChar char=""/>
        <a:defRPr sz="7400" kern="1200">
          <a:solidFill>
            <a:schemeClr val="tx2"/>
          </a:solidFill>
          <a:latin typeface="+mn-lt"/>
          <a:ea typeface="ＭＳ Ｐゴシック" charset="-128"/>
          <a:cs typeface="+mn-cs"/>
        </a:defRPr>
      </a:lvl5pPr>
      <a:lvl6pPr marL="10345567" indent="-94050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7400" kern="1200">
          <a:solidFill>
            <a:schemeClr val="tx2"/>
          </a:solidFill>
          <a:latin typeface="+mn-lt"/>
          <a:ea typeface="+mn-ea"/>
          <a:cs typeface="+mn-cs"/>
        </a:defRPr>
      </a:lvl6pPr>
      <a:lvl7pPr marL="12226580" indent="-94050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6600" kern="1200">
          <a:solidFill>
            <a:schemeClr val="tx2"/>
          </a:solidFill>
          <a:latin typeface="+mn-lt"/>
          <a:ea typeface="+mn-ea"/>
          <a:cs typeface="+mn-cs"/>
        </a:defRPr>
      </a:lvl7pPr>
      <a:lvl8pPr marL="14107592" indent="-94050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6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5988604" indent="-94050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58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0" y="27203400"/>
            <a:ext cx="17983200" cy="6324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41"/>
          <p:cNvSpPr txBox="1">
            <a:spLocks noChangeArrowheads="1"/>
          </p:cNvSpPr>
          <p:nvPr/>
        </p:nvSpPr>
        <p:spPr bwMode="auto">
          <a:xfrm>
            <a:off x="18592800" y="27508200"/>
            <a:ext cx="99060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728" tIns="54864" rIns="109728" bIns="54864" anchor="ctr">
            <a:spAutoFit/>
          </a:bodyPr>
          <a:lstStyle/>
          <a:p>
            <a:pPr marL="427038" indent="-427038" algn="l" defTabSz="1096963">
              <a:spcBef>
                <a:spcPct val="50000"/>
              </a:spcBef>
            </a:pPr>
            <a:r>
              <a:rPr lang="en-US" sz="5300" b="1">
                <a:solidFill>
                  <a:srgbClr val="E08000"/>
                </a:solidFill>
                <a:latin typeface="Verdana" charset="0"/>
              </a:rPr>
              <a:t>Design Iteration</a:t>
            </a:r>
          </a:p>
          <a:p>
            <a:pPr marL="427038" indent="-427038" algn="l" defTabSz="1096963">
              <a:spcBef>
                <a:spcPct val="50000"/>
              </a:spcBef>
            </a:pPr>
            <a:r>
              <a:rPr lang="en-US" sz="5300">
                <a:solidFill>
                  <a:schemeClr val="tx1"/>
                </a:solidFill>
                <a:latin typeface="Verdana" charset="0"/>
              </a:rPr>
              <a:t>PickUp’s map interface evolved significantly from initial sketch to interactive prototype.</a:t>
            </a:r>
            <a:endParaRPr lang="en-US" sz="5300">
              <a:latin typeface="Verdana" charset="0"/>
            </a:endParaRPr>
          </a:p>
        </p:txBody>
      </p:sp>
      <p:sp>
        <p:nvSpPr>
          <p:cNvPr id="15364" name="Rectangle 56"/>
          <p:cNvSpPr>
            <a:spLocks noChangeArrowheads="1"/>
          </p:cNvSpPr>
          <p:nvPr/>
        </p:nvSpPr>
        <p:spPr bwMode="auto">
          <a:xfrm>
            <a:off x="24384000" y="34213800"/>
            <a:ext cx="4876800" cy="2362200"/>
          </a:xfrm>
          <a:prstGeom prst="rect">
            <a:avLst/>
          </a:prstGeom>
          <a:solidFill>
            <a:srgbClr val="E08000"/>
          </a:solidFill>
          <a:ln w="9525">
            <a:noFill/>
            <a:miter lim="800000"/>
            <a:headEnd/>
            <a:tailEnd/>
          </a:ln>
        </p:spPr>
        <p:txBody>
          <a:bodyPr wrap="none" lIns="109728" tIns="54864" rIns="109728" bIns="54864" anchor="ctr"/>
          <a:lstStyle/>
          <a:p>
            <a:pPr defTabSz="1096963"/>
            <a:r>
              <a:rPr lang="en-US" sz="5500">
                <a:latin typeface="Arial" charset="0"/>
              </a:rPr>
              <a:t>CSE 440</a:t>
            </a:r>
          </a:p>
          <a:p>
            <a:pPr defTabSz="1096963"/>
            <a:r>
              <a:rPr lang="en-US" sz="4300">
                <a:latin typeface="Arial" charset="0"/>
              </a:rPr>
              <a:t>Autumn 2009</a:t>
            </a:r>
          </a:p>
        </p:txBody>
      </p:sp>
      <p:sp>
        <p:nvSpPr>
          <p:cNvPr id="15365" name="Rectangle 57"/>
          <p:cNvSpPr>
            <a:spLocks noChangeArrowheads="1"/>
          </p:cNvSpPr>
          <p:nvPr/>
        </p:nvSpPr>
        <p:spPr bwMode="auto">
          <a:xfrm>
            <a:off x="0" y="34213800"/>
            <a:ext cx="24384000" cy="23622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</p:spPr>
        <p:txBody>
          <a:bodyPr wrap="none" lIns="914400" tIns="54864" rIns="109728" bIns="54864" anchor="ctr"/>
          <a:lstStyle/>
          <a:p>
            <a:pPr algn="l" defTabSz="1096963"/>
            <a:endParaRPr lang="en-US" sz="1700"/>
          </a:p>
          <a:p>
            <a:pPr algn="l" defTabSz="1096963"/>
            <a:r>
              <a:rPr lang="en-US" sz="4800"/>
              <a:t>Ian Crofoot . Sunil Garg . Mitch Ishimitsu . Daniel Swisher</a:t>
            </a:r>
            <a:endParaRPr lang="en-US" sz="4800" b="1">
              <a:latin typeface="Arial" charset="0"/>
            </a:endParaRPr>
          </a:p>
          <a:p>
            <a:pPr algn="l" defTabSz="1096963"/>
            <a:endParaRPr lang="en-US" sz="1400" b="1">
              <a:latin typeface="Arial" charset="0"/>
            </a:endParaRPr>
          </a:p>
          <a:p>
            <a:pPr algn="l" defTabSz="1096963"/>
            <a:r>
              <a:rPr lang="en-US" sz="4300" b="1">
                <a:latin typeface="Arial" charset="0"/>
              </a:rPr>
              <a:t>http://www.cs.washington.edu/education/courses/cse440/09au/projects/pickup/</a:t>
            </a:r>
          </a:p>
        </p:txBody>
      </p:sp>
      <p:pic>
        <p:nvPicPr>
          <p:cNvPr id="15366" name="Picture 2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7508200"/>
            <a:ext cx="42529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6638" y="27508200"/>
            <a:ext cx="35750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40500" y="11391900"/>
            <a:ext cx="7848600" cy="1177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Text Box 19"/>
          <p:cNvSpPr txBox="1">
            <a:spLocks noChangeArrowheads="1"/>
          </p:cNvSpPr>
          <p:nvPr/>
        </p:nvSpPr>
        <p:spPr bwMode="auto">
          <a:xfrm>
            <a:off x="1028700" y="9234488"/>
            <a:ext cx="16002000" cy="578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728" tIns="54864" rIns="109728" bIns="54864">
            <a:spAutoFit/>
          </a:bodyPr>
          <a:lstStyle/>
          <a:p>
            <a:pPr algn="l" defTabSz="1096963"/>
            <a:r>
              <a:rPr lang="en-NZ" sz="5800" b="1">
                <a:solidFill>
                  <a:srgbClr val="E08000"/>
                </a:solidFill>
                <a:latin typeface="Verdana" charset="0"/>
              </a:rPr>
              <a:t>Overview</a:t>
            </a:r>
            <a:endParaRPr lang="en-NZ" sz="5300" b="1">
              <a:solidFill>
                <a:schemeClr val="tx1"/>
              </a:solidFill>
              <a:latin typeface="Verdana" charset="0"/>
            </a:endParaRPr>
          </a:p>
          <a:p>
            <a:pPr algn="l" defTabSz="1096963">
              <a:spcBef>
                <a:spcPct val="20000"/>
              </a:spcBef>
            </a:pPr>
            <a:r>
              <a:rPr lang="en-NZ" sz="5300">
                <a:solidFill>
                  <a:schemeClr val="tx1"/>
                </a:solidFill>
                <a:latin typeface="Verdana" charset="0"/>
              </a:rPr>
              <a:t>There are many hurdles to find and play pickup sports games.  </a:t>
            </a:r>
          </a:p>
          <a:p>
            <a:pPr algn="l" defTabSz="1096963">
              <a:spcBef>
                <a:spcPts val="4200"/>
              </a:spcBef>
              <a:spcAft>
                <a:spcPts val="1200"/>
              </a:spcAft>
            </a:pPr>
            <a:r>
              <a:rPr lang="en-US" sz="5300">
                <a:solidFill>
                  <a:schemeClr val="tx1"/>
                </a:solidFill>
                <a:latin typeface="Verdana" charset="0"/>
              </a:rPr>
              <a:t>PickUp makes it easier to find people nearby with shared sporting interests, similar skill level, and compatible schedules.</a:t>
            </a:r>
          </a:p>
        </p:txBody>
      </p:sp>
      <p:sp>
        <p:nvSpPr>
          <p:cNvPr id="15370" name="Text Box 42"/>
          <p:cNvSpPr txBox="1">
            <a:spLocks noChangeArrowheads="1"/>
          </p:cNvSpPr>
          <p:nvPr/>
        </p:nvSpPr>
        <p:spPr bwMode="auto">
          <a:xfrm>
            <a:off x="1028700" y="15627350"/>
            <a:ext cx="152400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728" tIns="54864" rIns="109728" bIns="54864" anchor="ctr">
            <a:spAutoFit/>
          </a:bodyPr>
          <a:lstStyle/>
          <a:p>
            <a:pPr marL="685800" indent="-685800" algn="l" defTabSz="1096963">
              <a:spcBef>
                <a:spcPct val="50000"/>
              </a:spcBef>
              <a:spcAft>
                <a:spcPts val="1800"/>
              </a:spcAft>
            </a:pPr>
            <a:r>
              <a:rPr lang="en-US" sz="5800" b="1">
                <a:solidFill>
                  <a:srgbClr val="E08000"/>
                </a:solidFill>
                <a:latin typeface="Verdana" charset="0"/>
              </a:rPr>
              <a:t>PickUp Lets You…</a:t>
            </a:r>
          </a:p>
          <a:p>
            <a:pPr marL="685800" indent="-685800" algn="l" defTabSz="1096963">
              <a:spcAft>
                <a:spcPts val="1800"/>
              </a:spcAft>
              <a:buFont typeface="Wingdings" charset="2"/>
              <a:buChar char="§"/>
            </a:pPr>
            <a:r>
              <a:rPr lang="en-US" sz="5300">
                <a:solidFill>
                  <a:schemeClr val="tx1"/>
                </a:solidFill>
                <a:latin typeface="Verdana" charset="0"/>
              </a:rPr>
              <a:t>Find nearby Games with search functionality and several filtering options</a:t>
            </a:r>
          </a:p>
          <a:p>
            <a:pPr marL="685800" indent="-685800" algn="l" defTabSz="1096963">
              <a:spcAft>
                <a:spcPts val="1800"/>
              </a:spcAft>
              <a:buFont typeface="Wingdings" charset="2"/>
              <a:buChar char="§"/>
            </a:pPr>
            <a:r>
              <a:rPr lang="en-US" sz="5300">
                <a:solidFill>
                  <a:schemeClr val="tx1"/>
                </a:solidFill>
                <a:latin typeface="Verdana" charset="0"/>
              </a:rPr>
              <a:t>Create Games for any sport</a:t>
            </a:r>
          </a:p>
          <a:p>
            <a:pPr marL="685800" indent="-685800" algn="l" defTabSz="1096963">
              <a:spcAft>
                <a:spcPts val="1800"/>
              </a:spcAft>
            </a:pPr>
            <a:endParaRPr lang="en-US" sz="530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544800" y="1685865"/>
            <a:ext cx="12344400" cy="53245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8500" b="1" dirty="0" err="1">
                <a:solidFill>
                  <a:schemeClr val="tx1"/>
                </a:solidFill>
                <a:effectLst>
                  <a:glow rad="63500">
                    <a:schemeClr val="accent3">
                      <a:alpha val="75000"/>
                    </a:schemeClr>
                  </a:glow>
                </a:effectLst>
                <a:latin typeface="Trebuchet MS"/>
                <a:ea typeface="+mn-ea"/>
                <a:cs typeface="Trebuchet MS"/>
              </a:rPr>
              <a:t>PickUp</a:t>
            </a:r>
            <a:r>
              <a:rPr lang="en-US" sz="8500" b="1" dirty="0">
                <a:solidFill>
                  <a:schemeClr val="tx1"/>
                </a:solidFill>
                <a:effectLst>
                  <a:glow rad="63500">
                    <a:schemeClr val="accent3">
                      <a:alpha val="75000"/>
                    </a:schemeClr>
                  </a:glow>
                </a:effectLst>
                <a:latin typeface="Trebuchet MS"/>
                <a:ea typeface="+mn-ea"/>
                <a:cs typeface="Trebuchet MS"/>
              </a:rPr>
              <a:t> makes it easy </a:t>
            </a:r>
          </a:p>
          <a:p>
            <a:pPr algn="l">
              <a:defRPr/>
            </a:pPr>
            <a:r>
              <a:rPr lang="en-US" sz="8500" b="1" dirty="0">
                <a:solidFill>
                  <a:schemeClr val="tx1"/>
                </a:solidFill>
                <a:effectLst>
                  <a:glow rad="63500">
                    <a:schemeClr val="accent3">
                      <a:alpha val="75000"/>
                    </a:schemeClr>
                  </a:glow>
                </a:effectLst>
                <a:latin typeface="Trebuchet MS"/>
                <a:ea typeface="+mn-ea"/>
                <a:cs typeface="Trebuchet MS"/>
              </a:rPr>
              <a:t>to find, schedule, </a:t>
            </a:r>
          </a:p>
          <a:p>
            <a:pPr algn="l">
              <a:defRPr/>
            </a:pPr>
            <a:r>
              <a:rPr lang="en-US" sz="8500" b="1" dirty="0">
                <a:solidFill>
                  <a:schemeClr val="tx1"/>
                </a:solidFill>
                <a:effectLst>
                  <a:glow rad="63500">
                    <a:schemeClr val="accent3">
                      <a:alpha val="75000"/>
                    </a:schemeClr>
                  </a:glow>
                </a:effectLst>
                <a:latin typeface="Trebuchet MS"/>
                <a:ea typeface="+mn-ea"/>
                <a:cs typeface="Trebuchet MS"/>
              </a:rPr>
              <a:t>and organize casual sporting activities.</a:t>
            </a:r>
          </a:p>
        </p:txBody>
      </p:sp>
      <p:pic>
        <p:nvPicPr>
          <p:cNvPr id="15373" name="Picture 35" descr="iPhoneFrame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173700" y="8077200"/>
            <a:ext cx="10058400" cy="187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14" descr="create_team_screenshot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334500" y="20580350"/>
            <a:ext cx="3457575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16" descr="select_time_screenshot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677900" y="20580350"/>
            <a:ext cx="3452813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6" name="Rectangle 19"/>
          <p:cNvSpPr>
            <a:spLocks noChangeArrowheads="1"/>
          </p:cNvSpPr>
          <p:nvPr/>
        </p:nvSpPr>
        <p:spPr bwMode="auto">
          <a:xfrm>
            <a:off x="1028700" y="19742150"/>
            <a:ext cx="82296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 algn="l" defTabSz="1096963">
              <a:spcAft>
                <a:spcPts val="1800"/>
              </a:spcAft>
              <a:buFont typeface="Wingdings" charset="2"/>
              <a:buChar char="§"/>
            </a:pPr>
            <a:r>
              <a:rPr lang="en-US" sz="5300">
                <a:solidFill>
                  <a:schemeClr val="tx1"/>
                </a:solidFill>
                <a:latin typeface="Verdana" charset="0"/>
              </a:rPr>
              <a:t>Create Teams and manage them</a:t>
            </a:r>
          </a:p>
          <a:p>
            <a:pPr marL="685800" lvl="1" indent="-685800" algn="l" defTabSz="1096963">
              <a:spcAft>
                <a:spcPts val="1800"/>
              </a:spcAft>
              <a:buFont typeface="Wingdings" charset="2"/>
              <a:buChar char="§"/>
            </a:pPr>
            <a:r>
              <a:rPr lang="en-US" sz="5300">
                <a:solidFill>
                  <a:schemeClr val="tx1"/>
                </a:solidFill>
                <a:latin typeface="Verdana" charset="0"/>
              </a:rPr>
              <a:t>Schedule Games based on when all the invited players are available </a:t>
            </a:r>
          </a:p>
        </p:txBody>
      </p:sp>
      <p:pic>
        <p:nvPicPr>
          <p:cNvPr id="15377" name="Picture 2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801600" y="27508200"/>
            <a:ext cx="3733800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pickup 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371600"/>
            <a:ext cx="14627382" cy="763220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2550</TotalTime>
  <Words>118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PowerPoint Presentation</vt:lpstr>
    </vt:vector>
  </TitlesOfParts>
  <Company>University of California at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Klemmer</dc:creator>
  <cp:lastModifiedBy>mjskay</cp:lastModifiedBy>
  <cp:revision>30</cp:revision>
  <cp:lastPrinted>2000-12-09T22:11:17Z</cp:lastPrinted>
  <dcterms:created xsi:type="dcterms:W3CDTF">2009-12-10T20:14:25Z</dcterms:created>
  <dcterms:modified xsi:type="dcterms:W3CDTF">2014-08-26T21:28:35Z</dcterms:modified>
</cp:coreProperties>
</file>