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2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R Answers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Give a man a fish and you feed him for a day; Teach him to use the Internet, and he won't bother you for weeks! </a:t>
            </a:r>
          </a:p>
        </p:txBody>
      </p:sp>
    </p:spTree>
    <p:extLst>
      <p:ext uri="{BB962C8B-B14F-4D97-AF65-F5344CB8AC3E}">
        <p14:creationId xmlns:p14="http://schemas.microsoft.com/office/powerpoint/2010/main" val="1875149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06176" y="-31572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Data </a:t>
            </a:r>
            <a:r>
              <a:rPr lang="en-US" sz="6600" dirty="0" err="1" smtClean="0"/>
              <a:t>Cont</a:t>
            </a:r>
            <a:r>
              <a:rPr lang="en-US" sz="6600" dirty="0" smtClean="0"/>
              <a:t>: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358003" y="1048356"/>
            <a:ext cx="845569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 smtClean="0"/>
              <a:t>dput</a:t>
            </a:r>
            <a:r>
              <a:rPr lang="es-ES_tradnl" b="1" dirty="0" smtClean="0"/>
              <a:t>:</a:t>
            </a:r>
          </a:p>
          <a:p>
            <a:r>
              <a:rPr lang="es-ES_tradnl" sz="1400" dirty="0" err="1">
                <a:latin typeface="Courier New"/>
                <a:cs typeface="Courier New"/>
              </a:rPr>
              <a:t>dput</a:t>
            </a:r>
            <a:r>
              <a:rPr lang="es-ES_tradnl" sz="1400" dirty="0">
                <a:latin typeface="Courier New"/>
                <a:cs typeface="Courier New"/>
              </a:rPr>
              <a:t>(head(iris,4)</a:t>
            </a:r>
            <a:r>
              <a:rPr lang="es-ES_tradnl" sz="1400" dirty="0" smtClean="0">
                <a:latin typeface="Courier New"/>
                <a:cs typeface="Courier New"/>
              </a:rPr>
              <a:t>)</a:t>
            </a:r>
          </a:p>
          <a:p>
            <a:r>
              <a:rPr lang="es-ES_tradnl" sz="1400" dirty="0" err="1" smtClean="0">
                <a:latin typeface="Courier New"/>
                <a:cs typeface="Courier New"/>
              </a:rPr>
              <a:t>myData</a:t>
            </a:r>
            <a:r>
              <a:rPr lang="es-ES_tradnl" sz="1400" dirty="0" smtClean="0">
                <a:latin typeface="Courier New"/>
                <a:cs typeface="Courier New"/>
              </a:rPr>
              <a:t> &lt;</a:t>
            </a:r>
            <a:r>
              <a:rPr lang="es-ES_tradnl" sz="1400" dirty="0">
                <a:latin typeface="Courier New"/>
                <a:cs typeface="Courier New"/>
              </a:rPr>
              <a:t>- </a:t>
            </a:r>
            <a:r>
              <a:rPr lang="es-ES_tradnl" sz="1400" dirty="0" err="1">
                <a:latin typeface="Courier New"/>
                <a:cs typeface="Courier New"/>
              </a:rPr>
              <a:t>structure</a:t>
            </a:r>
            <a:r>
              <a:rPr lang="es-ES_tradnl" sz="1400" dirty="0">
                <a:latin typeface="Courier New"/>
                <a:cs typeface="Courier New"/>
              </a:rPr>
              <a:t>(</a:t>
            </a:r>
            <a:r>
              <a:rPr lang="es-ES_tradnl" sz="1400" dirty="0" err="1">
                <a:latin typeface="Courier New"/>
                <a:cs typeface="Courier New"/>
              </a:rPr>
              <a:t>list</a:t>
            </a:r>
            <a:r>
              <a:rPr lang="es-ES_tradnl" sz="1400" dirty="0">
                <a:latin typeface="Courier New"/>
                <a:cs typeface="Courier New"/>
              </a:rPr>
              <a:t>(</a:t>
            </a:r>
            <a:r>
              <a:rPr lang="es-ES_tradnl" sz="1400" dirty="0" err="1">
                <a:latin typeface="Courier New"/>
                <a:cs typeface="Courier New"/>
              </a:rPr>
              <a:t>Sepal.Length</a:t>
            </a:r>
            <a:r>
              <a:rPr lang="es-ES_tradnl" sz="1400" dirty="0">
                <a:latin typeface="Courier New"/>
                <a:cs typeface="Courier New"/>
              </a:rPr>
              <a:t> = c(5.1, 4.9, 4.7, 4.6), </a:t>
            </a:r>
            <a:endParaRPr lang="es-ES_tradnl" sz="1400" dirty="0" smtClean="0">
              <a:latin typeface="Courier New"/>
              <a:cs typeface="Courier New"/>
            </a:endParaRPr>
          </a:p>
          <a:p>
            <a:r>
              <a:rPr lang="es-ES_tradnl" sz="1400" dirty="0" err="1" smtClean="0">
                <a:latin typeface="Courier New"/>
                <a:cs typeface="Courier New"/>
              </a:rPr>
              <a:t>Sepal.Width</a:t>
            </a:r>
            <a:r>
              <a:rPr lang="es-ES_tradnl" sz="1400" dirty="0" smtClean="0">
                <a:latin typeface="Courier New"/>
                <a:cs typeface="Courier New"/>
              </a:rPr>
              <a:t> </a:t>
            </a:r>
            <a:r>
              <a:rPr lang="es-ES_tradnl" sz="1400" dirty="0">
                <a:latin typeface="Courier New"/>
                <a:cs typeface="Courier New"/>
              </a:rPr>
              <a:t>= c(3.5, </a:t>
            </a:r>
            <a:r>
              <a:rPr lang="es-ES_tradnl" sz="1400" dirty="0" smtClean="0">
                <a:latin typeface="Courier New"/>
                <a:cs typeface="Courier New"/>
              </a:rPr>
              <a:t>3</a:t>
            </a:r>
            <a:r>
              <a:rPr lang="es-ES_tradnl" sz="1400" dirty="0">
                <a:latin typeface="Courier New"/>
                <a:cs typeface="Courier New"/>
              </a:rPr>
              <a:t>, 3.2, 3.1), </a:t>
            </a:r>
            <a:r>
              <a:rPr lang="es-ES_tradnl" sz="1400" dirty="0" err="1">
                <a:latin typeface="Courier New"/>
                <a:cs typeface="Courier New"/>
              </a:rPr>
              <a:t>Petal.Length</a:t>
            </a:r>
            <a:r>
              <a:rPr lang="es-ES_tradnl" sz="1400" dirty="0">
                <a:latin typeface="Courier New"/>
                <a:cs typeface="Courier New"/>
              </a:rPr>
              <a:t> = c(1.4, 1.4, 1.3, 1.5), </a:t>
            </a:r>
            <a:r>
              <a:rPr lang="es-ES_tradnl" sz="1400" dirty="0" err="1">
                <a:latin typeface="Courier New"/>
                <a:cs typeface="Courier New"/>
              </a:rPr>
              <a:t>Petal.Width</a:t>
            </a:r>
            <a:r>
              <a:rPr lang="es-ES_tradnl" sz="1400" dirty="0">
                <a:latin typeface="Courier New"/>
                <a:cs typeface="Courier New"/>
              </a:rPr>
              <a:t> = c(0.2, </a:t>
            </a:r>
            <a:r>
              <a:rPr lang="es-ES_tradnl" sz="1400" dirty="0" smtClean="0">
                <a:latin typeface="Courier New"/>
                <a:cs typeface="Courier New"/>
              </a:rPr>
              <a:t>0.2</a:t>
            </a:r>
            <a:r>
              <a:rPr lang="es-ES_tradnl" sz="1400" dirty="0">
                <a:latin typeface="Courier New"/>
                <a:cs typeface="Courier New"/>
              </a:rPr>
              <a:t>, 0.2, 0.2), </a:t>
            </a:r>
            <a:r>
              <a:rPr lang="es-ES_tradnl" sz="1400" dirty="0" err="1">
                <a:latin typeface="Courier New"/>
                <a:cs typeface="Courier New"/>
              </a:rPr>
              <a:t>Species</a:t>
            </a:r>
            <a:r>
              <a:rPr lang="es-ES_tradnl" sz="1400" dirty="0">
                <a:latin typeface="Courier New"/>
                <a:cs typeface="Courier New"/>
              </a:rPr>
              <a:t> = </a:t>
            </a:r>
            <a:r>
              <a:rPr lang="es-ES_tradnl" sz="1400" dirty="0" err="1">
                <a:latin typeface="Courier New"/>
                <a:cs typeface="Courier New"/>
              </a:rPr>
              <a:t>structure</a:t>
            </a:r>
            <a:r>
              <a:rPr lang="es-ES_tradnl" sz="1400" dirty="0">
                <a:latin typeface="Courier New"/>
                <a:cs typeface="Courier New"/>
              </a:rPr>
              <a:t>(c(1L, 1L, 1L, 1L), .</a:t>
            </a:r>
            <a:r>
              <a:rPr lang="es-ES_tradnl" sz="1400" dirty="0" err="1">
                <a:latin typeface="Courier New"/>
                <a:cs typeface="Courier New"/>
              </a:rPr>
              <a:t>Label</a:t>
            </a:r>
            <a:r>
              <a:rPr lang="es-ES_tradnl" sz="1400" dirty="0">
                <a:latin typeface="Courier New"/>
                <a:cs typeface="Courier New"/>
              </a:rPr>
              <a:t> = c("</a:t>
            </a:r>
            <a:r>
              <a:rPr lang="es-ES_tradnl" sz="1400" dirty="0" err="1">
                <a:latin typeface="Courier New"/>
                <a:cs typeface="Courier New"/>
              </a:rPr>
              <a:t>setosa</a:t>
            </a:r>
            <a:r>
              <a:rPr lang="es-ES_tradnl" sz="1400" dirty="0">
                <a:latin typeface="Courier New"/>
                <a:cs typeface="Courier New"/>
              </a:rPr>
              <a:t>", </a:t>
            </a:r>
            <a:r>
              <a:rPr lang="es-ES_tradnl" sz="1400" dirty="0" smtClean="0">
                <a:latin typeface="Courier New"/>
                <a:cs typeface="Courier New"/>
              </a:rPr>
              <a:t>"</a:t>
            </a:r>
            <a:r>
              <a:rPr lang="es-ES_tradnl" sz="1400" dirty="0" err="1">
                <a:latin typeface="Courier New"/>
                <a:cs typeface="Courier New"/>
              </a:rPr>
              <a:t>versicolor</a:t>
            </a:r>
            <a:r>
              <a:rPr lang="es-ES_tradnl" sz="1400" dirty="0">
                <a:latin typeface="Courier New"/>
                <a:cs typeface="Courier New"/>
              </a:rPr>
              <a:t>", "</a:t>
            </a:r>
            <a:r>
              <a:rPr lang="es-ES_tradnl" sz="1400" dirty="0" err="1">
                <a:latin typeface="Courier New"/>
                <a:cs typeface="Courier New"/>
              </a:rPr>
              <a:t>virginica</a:t>
            </a:r>
            <a:r>
              <a:rPr lang="es-ES_tradnl" sz="1400" dirty="0">
                <a:latin typeface="Courier New"/>
                <a:cs typeface="Courier New"/>
              </a:rPr>
              <a:t>"), </a:t>
            </a:r>
            <a:r>
              <a:rPr lang="es-ES_tradnl" sz="1400" dirty="0" err="1">
                <a:latin typeface="Courier New"/>
                <a:cs typeface="Courier New"/>
              </a:rPr>
              <a:t>class</a:t>
            </a:r>
            <a:r>
              <a:rPr lang="es-ES_tradnl" sz="1400" dirty="0">
                <a:latin typeface="Courier New"/>
                <a:cs typeface="Courier New"/>
              </a:rPr>
              <a:t> = "factor")), .</a:t>
            </a:r>
            <a:r>
              <a:rPr lang="es-ES_tradnl" sz="1400" dirty="0" err="1">
                <a:latin typeface="Courier New"/>
                <a:cs typeface="Courier New"/>
              </a:rPr>
              <a:t>Names</a:t>
            </a:r>
            <a:r>
              <a:rPr lang="es-ES_tradnl" sz="1400" dirty="0">
                <a:latin typeface="Courier New"/>
                <a:cs typeface="Courier New"/>
              </a:rPr>
              <a:t> = c("</a:t>
            </a:r>
            <a:r>
              <a:rPr lang="es-ES_tradnl" sz="1400" dirty="0" err="1" smtClean="0">
                <a:latin typeface="Courier New"/>
                <a:cs typeface="Courier New"/>
              </a:rPr>
              <a:t>Sepal.Length</a:t>
            </a:r>
            <a:r>
              <a:rPr lang="es-ES_tradnl" sz="1400" dirty="0" smtClean="0">
                <a:latin typeface="Courier New"/>
                <a:cs typeface="Courier New"/>
              </a:rPr>
              <a:t>”, "</a:t>
            </a:r>
            <a:r>
              <a:rPr lang="es-ES_tradnl" sz="1400" dirty="0" err="1">
                <a:latin typeface="Courier New"/>
                <a:cs typeface="Courier New"/>
              </a:rPr>
              <a:t>Sepal.Width</a:t>
            </a:r>
            <a:r>
              <a:rPr lang="es-ES_tradnl" sz="1400" dirty="0">
                <a:latin typeface="Courier New"/>
                <a:cs typeface="Courier New"/>
              </a:rPr>
              <a:t>", "</a:t>
            </a:r>
            <a:r>
              <a:rPr lang="es-ES_tradnl" sz="1400" dirty="0" err="1">
                <a:latin typeface="Courier New"/>
                <a:cs typeface="Courier New"/>
              </a:rPr>
              <a:t>Petal.Length</a:t>
            </a:r>
            <a:r>
              <a:rPr lang="es-ES_tradnl" sz="1400" dirty="0">
                <a:latin typeface="Courier New"/>
                <a:cs typeface="Courier New"/>
              </a:rPr>
              <a:t>", "</a:t>
            </a:r>
            <a:r>
              <a:rPr lang="es-ES_tradnl" sz="1400" dirty="0" err="1">
                <a:latin typeface="Courier New"/>
                <a:cs typeface="Courier New"/>
              </a:rPr>
              <a:t>Petal.Width</a:t>
            </a:r>
            <a:r>
              <a:rPr lang="es-ES_tradnl" sz="1400" dirty="0">
                <a:latin typeface="Courier New"/>
                <a:cs typeface="Courier New"/>
              </a:rPr>
              <a:t>", "</a:t>
            </a:r>
            <a:r>
              <a:rPr lang="es-ES_tradnl" sz="1400" dirty="0" err="1">
                <a:latin typeface="Courier New"/>
                <a:cs typeface="Courier New"/>
              </a:rPr>
              <a:t>Species</a:t>
            </a:r>
            <a:r>
              <a:rPr lang="es-ES_tradnl" sz="1400" dirty="0">
                <a:latin typeface="Courier New"/>
                <a:cs typeface="Courier New"/>
              </a:rPr>
              <a:t>"), </a:t>
            </a:r>
            <a:r>
              <a:rPr lang="es-ES_tradnl" sz="1400" dirty="0" err="1">
                <a:latin typeface="Courier New"/>
                <a:cs typeface="Courier New"/>
              </a:rPr>
              <a:t>row.names</a:t>
            </a:r>
            <a:r>
              <a:rPr lang="es-ES_tradnl" sz="1400" dirty="0">
                <a:latin typeface="Courier New"/>
                <a:cs typeface="Courier New"/>
              </a:rPr>
              <a:t> = c(NA, </a:t>
            </a:r>
            <a:r>
              <a:rPr lang="es-ES_tradnl" sz="1400" dirty="0" smtClean="0">
                <a:latin typeface="Courier New"/>
                <a:cs typeface="Courier New"/>
              </a:rPr>
              <a:t>4L</a:t>
            </a:r>
            <a:r>
              <a:rPr lang="es-ES_tradnl" sz="1400" dirty="0">
                <a:latin typeface="Courier New"/>
                <a:cs typeface="Courier New"/>
              </a:rPr>
              <a:t>), </a:t>
            </a:r>
            <a:r>
              <a:rPr lang="es-ES_tradnl" sz="1400" dirty="0" err="1">
                <a:latin typeface="Courier New"/>
                <a:cs typeface="Courier New"/>
              </a:rPr>
              <a:t>class</a:t>
            </a:r>
            <a:r>
              <a:rPr lang="es-ES_tradnl" sz="1400" dirty="0">
                <a:latin typeface="Courier New"/>
                <a:cs typeface="Courier New"/>
              </a:rPr>
              <a:t> = "</a:t>
            </a:r>
            <a:r>
              <a:rPr lang="es-ES_tradnl" sz="1400" dirty="0" err="1">
                <a:latin typeface="Courier New"/>
                <a:cs typeface="Courier New"/>
              </a:rPr>
              <a:t>data.frame</a:t>
            </a:r>
            <a:r>
              <a:rPr lang="es-ES_tradnl" sz="1400" dirty="0">
                <a:latin typeface="Courier New"/>
                <a:cs typeface="Courier New"/>
              </a:rPr>
              <a:t>")</a:t>
            </a:r>
            <a:endParaRPr lang="es-ES_tradnl" sz="1400" dirty="0" smtClean="0">
              <a:latin typeface="Courier New"/>
              <a:cs typeface="Courier New"/>
            </a:endParaRPr>
          </a:p>
          <a:p>
            <a:endParaRPr lang="es-ES_tradnl" dirty="0" smtClean="0"/>
          </a:p>
          <a:p>
            <a:r>
              <a:rPr lang="es-ES_tradnl" dirty="0" smtClean="0"/>
              <a:t>Online:</a:t>
            </a:r>
          </a:p>
          <a:p>
            <a:r>
              <a:rPr lang="es-ES_tradnl" dirty="0" err="1">
                <a:latin typeface="Courier New"/>
                <a:cs typeface="Courier New"/>
              </a:rPr>
              <a:t>write.csv</a:t>
            </a:r>
            <a:r>
              <a:rPr lang="es-ES_tradnl" dirty="0">
                <a:latin typeface="Courier New"/>
                <a:cs typeface="Courier New"/>
              </a:rPr>
              <a:t>(file="~/</a:t>
            </a:r>
            <a:r>
              <a:rPr lang="es-ES_tradnl" dirty="0" err="1">
                <a:latin typeface="Courier New"/>
                <a:cs typeface="Courier New"/>
              </a:rPr>
              <a:t>Downloads</a:t>
            </a:r>
            <a:r>
              <a:rPr lang="es-ES_tradnl" dirty="0">
                <a:latin typeface="Courier New"/>
                <a:cs typeface="Courier New"/>
              </a:rPr>
              <a:t>/</a:t>
            </a:r>
            <a:r>
              <a:rPr lang="es-ES_tradnl" dirty="0" err="1">
                <a:latin typeface="Courier New"/>
                <a:cs typeface="Courier New"/>
              </a:rPr>
              <a:t>d.csv</a:t>
            </a:r>
            <a:r>
              <a:rPr lang="es-ES_tradnl" dirty="0">
                <a:latin typeface="Courier New"/>
                <a:cs typeface="Courier New"/>
              </a:rPr>
              <a:t>", d</a:t>
            </a:r>
            <a:r>
              <a:rPr lang="es-ES_tradnl" dirty="0" smtClean="0">
                <a:latin typeface="Courier New"/>
                <a:cs typeface="Courier New"/>
              </a:rPr>
              <a:t>)</a:t>
            </a:r>
          </a:p>
          <a:p>
            <a:r>
              <a:rPr lang="es-ES_tradnl" dirty="0" err="1">
                <a:latin typeface="Courier New"/>
                <a:cs typeface="Courier New"/>
              </a:rPr>
              <a:t>read.csv</a:t>
            </a:r>
            <a:r>
              <a:rPr lang="es-ES_tradnl" dirty="0">
                <a:latin typeface="Courier New"/>
                <a:cs typeface="Courier New"/>
              </a:rPr>
              <a:t>("http://</a:t>
            </a:r>
            <a:r>
              <a:rPr lang="es-ES_tradnl" dirty="0" err="1">
                <a:latin typeface="Courier New"/>
                <a:cs typeface="Courier New"/>
              </a:rPr>
              <a:t>pastebin.com</a:t>
            </a:r>
            <a:r>
              <a:rPr lang="es-ES_tradnl" dirty="0">
                <a:latin typeface="Courier New"/>
                <a:cs typeface="Courier New"/>
              </a:rPr>
              <a:t>/</a:t>
            </a:r>
            <a:r>
              <a:rPr lang="es-ES_tradnl" dirty="0" err="1">
                <a:latin typeface="Courier New"/>
                <a:cs typeface="Courier New"/>
              </a:rPr>
              <a:t>raw.php?i</a:t>
            </a:r>
            <a:r>
              <a:rPr lang="es-ES_tradnl" dirty="0">
                <a:latin typeface="Courier New"/>
                <a:cs typeface="Courier New"/>
              </a:rPr>
              <a:t>=rST2jT46"</a:t>
            </a:r>
            <a:r>
              <a:rPr lang="es-ES_tradnl" dirty="0" smtClean="0">
                <a:latin typeface="Courier New"/>
                <a:cs typeface="Courier New"/>
              </a:rPr>
              <a:t>)</a:t>
            </a:r>
            <a:endParaRPr lang="es-ES_trad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4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8980460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70264" y="2514352"/>
            <a:ext cx="537004" cy="417638"/>
          </a:xfrm>
          <a:prstGeom prst="ellipse">
            <a:avLst/>
          </a:prstGeom>
          <a:noFill/>
          <a:ln w="539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2939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76" y="-31572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Top 5 Resources:</a:t>
            </a:r>
            <a:endParaRPr lang="en-US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176" y="1252914"/>
            <a:ext cx="9218957" cy="5267353"/>
          </a:xfrm>
        </p:spPr>
        <p:txBody>
          <a:bodyPr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R </a:t>
            </a:r>
            <a:r>
              <a:rPr lang="en-US" sz="4400" dirty="0">
                <a:latin typeface="Arial"/>
                <a:cs typeface="Arial"/>
              </a:rPr>
              <a:t>Language Definition:</a:t>
            </a:r>
            <a:br>
              <a:rPr lang="en-US" sz="4400" dirty="0">
                <a:latin typeface="Arial"/>
                <a:cs typeface="Arial"/>
              </a:rPr>
            </a:br>
            <a:r>
              <a:rPr lang="en-US" sz="2800" dirty="0">
                <a:latin typeface="Arial"/>
                <a:cs typeface="Arial"/>
              </a:rPr>
              <a:t>http://</a:t>
            </a:r>
            <a:r>
              <a:rPr lang="en-US" sz="2800" dirty="0" err="1">
                <a:latin typeface="Arial"/>
                <a:cs typeface="Arial"/>
              </a:rPr>
              <a:t>cran.r-project.org</a:t>
            </a:r>
            <a:r>
              <a:rPr lang="en-US" sz="2800" dirty="0">
                <a:latin typeface="Arial"/>
                <a:cs typeface="Arial"/>
              </a:rPr>
              <a:t>/doc/manuals/R-</a:t>
            </a:r>
            <a:r>
              <a:rPr lang="en-US" sz="2800" dirty="0" err="1" smtClean="0">
                <a:latin typeface="Arial"/>
                <a:cs typeface="Arial"/>
              </a:rPr>
              <a:t>lang.html</a:t>
            </a:r>
            <a:endParaRPr lang="en-US" sz="2800" dirty="0" smtClean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4400" dirty="0" err="1">
                <a:latin typeface="Arial"/>
                <a:cs typeface="Arial"/>
              </a:rPr>
              <a:t>h</a:t>
            </a:r>
            <a:r>
              <a:rPr lang="en-US" sz="4400" dirty="0" err="1">
                <a:latin typeface="Arial"/>
                <a:cs typeface="Arial"/>
              </a:rPr>
              <a:t>elp.search</a:t>
            </a:r>
            <a:r>
              <a:rPr lang="en-US" sz="4400" dirty="0">
                <a:latin typeface="Arial"/>
                <a:cs typeface="Arial"/>
              </a:rPr>
              <a:t>(</a:t>
            </a:r>
            <a:r>
              <a:rPr lang="en-US" sz="4400" dirty="0">
                <a:latin typeface="Arial"/>
                <a:cs typeface="Arial"/>
              </a:rPr>
              <a:t>"keyword"</a:t>
            </a:r>
            <a:r>
              <a:rPr lang="en-US" sz="4400" dirty="0">
                <a:latin typeface="Arial"/>
                <a:cs typeface="Arial"/>
              </a:rPr>
              <a:t>) </a:t>
            </a:r>
            <a:r>
              <a:rPr lang="en-US" sz="2800" dirty="0" smtClean="0">
                <a:latin typeface="Arial"/>
                <a:cs typeface="Arial"/>
              </a:rPr>
              <a:t>or ??keyword or ??</a:t>
            </a:r>
            <a:r>
              <a:rPr lang="en-US" sz="2800" dirty="0">
                <a:latin typeface="Arial"/>
                <a:cs typeface="Arial"/>
              </a:rPr>
              <a:t> "</a:t>
            </a:r>
            <a:r>
              <a:rPr lang="en-US" sz="2800" dirty="0" smtClean="0">
                <a:latin typeface="Arial"/>
                <a:cs typeface="Arial"/>
              </a:rPr>
              <a:t>key word”</a:t>
            </a:r>
          </a:p>
          <a:p>
            <a:pPr marL="285750" indent="-285750" algn="l">
              <a:buFont typeface="Arial"/>
              <a:buChar char="•"/>
            </a:pPr>
            <a:r>
              <a:rPr lang="en-US" sz="4400" dirty="0" err="1">
                <a:latin typeface="Arial"/>
                <a:cs typeface="Arial"/>
              </a:rPr>
              <a:t>RSiteSearch</a:t>
            </a:r>
            <a:r>
              <a:rPr lang="en-US" sz="4400" dirty="0">
                <a:latin typeface="Arial"/>
                <a:cs typeface="Arial"/>
              </a:rPr>
              <a:t>("keyword"</a:t>
            </a:r>
            <a:r>
              <a:rPr lang="en-US" sz="4400" dirty="0">
                <a:latin typeface="Arial"/>
                <a:cs typeface="Arial"/>
              </a:rPr>
              <a:t>)</a:t>
            </a:r>
          </a:p>
          <a:p>
            <a:pPr marL="285750" indent="-285750" algn="l">
              <a:buFont typeface="Arial"/>
              <a:buChar char="•"/>
            </a:pPr>
            <a:r>
              <a:rPr lang="en-US" sz="4400" dirty="0" err="1">
                <a:latin typeface="Arial"/>
                <a:cs typeface="Arial"/>
              </a:rPr>
              <a:t>RSeek.org</a:t>
            </a:r>
            <a:endParaRPr lang="en-US" sz="4400" dirty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4400" dirty="0" err="1">
                <a:latin typeface="Arial"/>
                <a:cs typeface="Arial"/>
              </a:rPr>
              <a:t>StackOverflow.com</a:t>
            </a:r>
            <a:r>
              <a:rPr lang="en-US" sz="4400" dirty="0">
                <a:latin typeface="Arial"/>
                <a:cs typeface="Arial"/>
              </a:rPr>
              <a:t/>
            </a:r>
            <a:br>
              <a:rPr lang="en-US" sz="4400" dirty="0">
                <a:latin typeface="Arial"/>
                <a:cs typeface="Arial"/>
              </a:rPr>
            </a:br>
            <a:r>
              <a:rPr lang="en-US" sz="2800" dirty="0">
                <a:latin typeface="Arial"/>
                <a:cs typeface="Arial"/>
              </a:rPr>
              <a:t>http://stackoverflow.com/questions/tagged/</a:t>
            </a:r>
            <a:r>
              <a:rPr lang="en-US" sz="2800" dirty="0" smtClean="0">
                <a:latin typeface="Arial"/>
                <a:cs typeface="Arial"/>
              </a:rPr>
              <a:t>r</a:t>
            </a:r>
          </a:p>
          <a:p>
            <a:pPr algn="l"/>
            <a:r>
              <a:rPr lang="en-US" sz="2800" dirty="0">
                <a:latin typeface="Arial"/>
                <a:cs typeface="Arial"/>
              </a:rPr>
              <a:t/>
            </a:r>
            <a:endParaRPr lang="en-US" sz="2800" dirty="0" smtClean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endParaRPr lang="en-US" sz="2800" dirty="0" smtClean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156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176" y="1580054"/>
            <a:ext cx="9218957" cy="4940213"/>
          </a:xfrm>
        </p:spPr>
        <p:txBody>
          <a:bodyPr>
            <a:noAutofit/>
          </a:bodyPr>
          <a:lstStyle/>
          <a:p>
            <a:pPr algn="l"/>
            <a:endParaRPr lang="en-US" sz="2800" dirty="0" smtClean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3" name="Picture 2" descr="Untitl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0" y="115317"/>
            <a:ext cx="8419487" cy="655517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785013" y="775613"/>
            <a:ext cx="2052143" cy="622195"/>
          </a:xfrm>
          <a:prstGeom prst="ellipse">
            <a:avLst/>
          </a:prstGeom>
          <a:noFill/>
          <a:ln w="539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0384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176" y="1580054"/>
            <a:ext cx="9218957" cy="4940213"/>
          </a:xfrm>
        </p:spPr>
        <p:txBody>
          <a:bodyPr>
            <a:noAutofit/>
          </a:bodyPr>
          <a:lstStyle/>
          <a:p>
            <a:pPr algn="l"/>
            <a:endParaRPr lang="en-US" sz="2800" dirty="0" smtClean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2" name="Picture 1" descr="Untitled 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32" y="1318915"/>
            <a:ext cx="6588379" cy="520135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06176" y="-315729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 smtClean="0"/>
              <a:t>#1 dumbass of all time!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2483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176" y="1580054"/>
            <a:ext cx="9218957" cy="4940213"/>
          </a:xfrm>
        </p:spPr>
        <p:txBody>
          <a:bodyPr>
            <a:no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Easy to reproduce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Cut and paste code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Contain data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Descriptive</a:t>
            </a:r>
          </a:p>
          <a:p>
            <a:pPr marL="457200" indent="-457200" algn="l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Contain an actual question</a:t>
            </a:r>
          </a:p>
          <a:p>
            <a:pPr marL="285750" indent="-285750" algn="l">
              <a:buFont typeface="Arial"/>
              <a:buChar char="•"/>
            </a:pPr>
            <a:endParaRPr lang="en-US" sz="2800" dirty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endParaRPr lang="en-US" sz="2800" dirty="0" smtClean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endParaRPr lang="en-US" sz="2800" dirty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Source: http</a:t>
            </a:r>
            <a:r>
              <a:rPr lang="en-US" sz="2800" dirty="0">
                <a:latin typeface="Arial"/>
                <a:cs typeface="Arial"/>
              </a:rPr>
              <a:t>://</a:t>
            </a:r>
            <a:r>
              <a:rPr lang="en-US" sz="2800" dirty="0" err="1">
                <a:latin typeface="Arial"/>
                <a:cs typeface="Arial"/>
              </a:rPr>
              <a:t>stackoverflow.com</a:t>
            </a:r>
            <a:r>
              <a:rPr lang="en-US" sz="2800" dirty="0">
                <a:latin typeface="Arial"/>
                <a:cs typeface="Arial"/>
              </a:rPr>
              <a:t>/q/5963269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06176" y="-31572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Good Questions Are…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7939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176" y="1580054"/>
            <a:ext cx="9218957" cy="4940213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Arial"/>
                <a:cs typeface="Arial"/>
              </a:rPr>
              <a:t>The penultimate test of reproducibility:</a:t>
            </a:r>
          </a:p>
          <a:p>
            <a:pPr algn="l"/>
            <a:endParaRPr lang="en-US" sz="2800" dirty="0" smtClean="0">
              <a:latin typeface="Arial"/>
              <a:cs typeface="Arial"/>
            </a:endParaRPr>
          </a:p>
          <a:p>
            <a:pPr algn="l"/>
            <a:r>
              <a:rPr lang="en-US" sz="4800" dirty="0" smtClean="0">
                <a:latin typeface="Arial"/>
                <a:cs typeface="Arial"/>
              </a:rPr>
              <a:t>Can someone copy your code, paste it into R and understand your question?</a:t>
            </a:r>
          </a:p>
          <a:p>
            <a:pPr marL="457200" indent="-457200" algn="l">
              <a:buFont typeface="Arial"/>
              <a:buChar char="•"/>
            </a:pPr>
            <a:endParaRPr lang="en-US" sz="2800" dirty="0" smtClean="0"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06176" y="-31572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Reproducible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3201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06176" y="-31572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Anti Example:</a:t>
            </a:r>
            <a:endParaRPr lang="en-US" sz="6600" dirty="0"/>
          </a:p>
        </p:txBody>
      </p:sp>
      <p:pic>
        <p:nvPicPr>
          <p:cNvPr id="3" name="Picture 2" descr="Untitl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86" y="993626"/>
            <a:ext cx="6391148" cy="576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06176" y="-31572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Example:</a:t>
            </a:r>
            <a:endParaRPr lang="en-US" sz="6600" dirty="0"/>
          </a:p>
        </p:txBody>
      </p:sp>
      <p:pic>
        <p:nvPicPr>
          <p:cNvPr id="2" name="Picture 1" descr="Untitled 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42" y="25293"/>
            <a:ext cx="5548807" cy="683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8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06176" y="-31572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Data: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358003" y="1048356"/>
            <a:ext cx="8455696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 smtClean="0"/>
              <a:t>Build</a:t>
            </a:r>
            <a:r>
              <a:rPr lang="es-ES_tradnl" b="1" dirty="0" smtClean="0"/>
              <a:t> </a:t>
            </a:r>
            <a:r>
              <a:rPr lang="es-ES_tradnl" b="1" dirty="0" err="1" smtClean="0"/>
              <a:t>synthetic</a:t>
            </a:r>
            <a:r>
              <a:rPr lang="es-ES_tradnl" b="1" dirty="0" smtClean="0"/>
              <a:t>:</a:t>
            </a:r>
          </a:p>
          <a:p>
            <a:r>
              <a:rPr lang="es-ES_tradnl" dirty="0" err="1" smtClean="0">
                <a:latin typeface="Courier New"/>
                <a:cs typeface="Courier New"/>
              </a:rPr>
              <a:t>myData</a:t>
            </a:r>
            <a:r>
              <a:rPr lang="es-ES_tradnl" dirty="0" smtClean="0">
                <a:latin typeface="Courier New"/>
                <a:cs typeface="Courier New"/>
              </a:rPr>
              <a:t> </a:t>
            </a:r>
            <a:r>
              <a:rPr lang="es-ES_tradnl" dirty="0">
                <a:latin typeface="Courier New"/>
                <a:cs typeface="Courier New"/>
              </a:rPr>
              <a:t>&lt;- </a:t>
            </a:r>
            <a:r>
              <a:rPr lang="es-ES_tradnl" dirty="0" err="1">
                <a:latin typeface="Courier New"/>
                <a:cs typeface="Courier New"/>
              </a:rPr>
              <a:t>data.frame</a:t>
            </a:r>
            <a:r>
              <a:rPr lang="es-ES_tradnl" dirty="0">
                <a:latin typeface="Courier New"/>
                <a:cs typeface="Courier New"/>
              </a:rPr>
              <a:t>(</a:t>
            </a:r>
          </a:p>
          <a:p>
            <a:r>
              <a:rPr lang="es-ES_tradnl" dirty="0">
                <a:latin typeface="Courier New"/>
                <a:cs typeface="Courier New"/>
              </a:rPr>
              <a:t>             y = </a:t>
            </a:r>
            <a:r>
              <a:rPr lang="es-ES_tradnl" dirty="0" err="1">
                <a:latin typeface="Courier New"/>
                <a:cs typeface="Courier New"/>
              </a:rPr>
              <a:t>sample</a:t>
            </a:r>
            <a:r>
              <a:rPr lang="es-ES_tradnl" dirty="0">
                <a:latin typeface="Courier New"/>
                <a:cs typeface="Courier New"/>
              </a:rPr>
              <a:t>(c("yes", "no"), 10, </a:t>
            </a:r>
            <a:r>
              <a:rPr lang="es-ES_tradnl" dirty="0" err="1">
                <a:latin typeface="Courier New"/>
                <a:cs typeface="Courier New"/>
              </a:rPr>
              <a:t>replace</a:t>
            </a:r>
            <a:r>
              <a:rPr lang="es-ES_tradnl" dirty="0">
                <a:latin typeface="Courier New"/>
                <a:cs typeface="Courier New"/>
              </a:rPr>
              <a:t> = TRUE), </a:t>
            </a:r>
          </a:p>
          <a:p>
            <a:r>
              <a:rPr lang="es-ES_tradnl" dirty="0">
                <a:latin typeface="Courier New"/>
                <a:cs typeface="Courier New"/>
              </a:rPr>
              <a:t>             z = </a:t>
            </a:r>
            <a:r>
              <a:rPr lang="es-ES_tradnl" dirty="0" err="1">
                <a:latin typeface="Courier New"/>
                <a:cs typeface="Courier New"/>
              </a:rPr>
              <a:t>rnorm</a:t>
            </a:r>
            <a:r>
              <a:rPr lang="es-ES_tradnl" dirty="0">
                <a:latin typeface="Courier New"/>
                <a:cs typeface="Courier New"/>
              </a:rPr>
              <a:t>(10)</a:t>
            </a:r>
          </a:p>
          <a:p>
            <a:r>
              <a:rPr lang="es-ES_tradnl" dirty="0">
                <a:latin typeface="Courier New"/>
                <a:cs typeface="Courier New"/>
              </a:rPr>
              <a:t>           </a:t>
            </a:r>
            <a:r>
              <a:rPr lang="es-ES_tradnl" dirty="0" smtClean="0">
                <a:latin typeface="Courier New"/>
                <a:cs typeface="Courier New"/>
              </a:rPr>
              <a:t>)</a:t>
            </a:r>
          </a:p>
          <a:p>
            <a:endParaRPr lang="es-ES_tradnl" dirty="0"/>
          </a:p>
          <a:p>
            <a:r>
              <a:rPr lang="es-ES_tradnl" b="1" dirty="0" smtClean="0"/>
              <a:t>Text </a:t>
            </a:r>
            <a:r>
              <a:rPr lang="es-ES_tradnl" b="1" dirty="0" err="1" smtClean="0"/>
              <a:t>Connection</a:t>
            </a:r>
            <a:r>
              <a:rPr lang="es-ES_tradnl" b="1" dirty="0" smtClean="0"/>
              <a:t>:</a:t>
            </a:r>
          </a:p>
          <a:p>
            <a:r>
              <a:rPr lang="en-US" dirty="0" err="1">
                <a:latin typeface="Courier New"/>
                <a:cs typeface="Courier New"/>
              </a:rPr>
              <a:t>zz</a:t>
            </a:r>
            <a:r>
              <a:rPr lang="en-US" dirty="0">
                <a:latin typeface="Courier New"/>
                <a:cs typeface="Courier New"/>
              </a:rPr>
              <a:t> &lt;- </a:t>
            </a:r>
            <a:r>
              <a:rPr lang="en-US" dirty="0" err="1">
                <a:latin typeface="Courier New"/>
                <a:cs typeface="Courier New"/>
              </a:rPr>
              <a:t>textConnection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Sepal.Length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Sepal.Width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Petal.Length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Petal.Width</a:t>
            </a:r>
            <a:r>
              <a:rPr lang="en-US" dirty="0">
                <a:latin typeface="Courier New"/>
                <a:cs typeface="Courier New"/>
              </a:rPr>
              <a:t> Species</a:t>
            </a:r>
          </a:p>
          <a:p>
            <a:r>
              <a:rPr lang="en-US" dirty="0">
                <a:latin typeface="Courier New"/>
                <a:cs typeface="Courier New"/>
              </a:rPr>
              <a:t>1          5.1         3.5          1.4         0.2  </a:t>
            </a:r>
            <a:r>
              <a:rPr lang="en-US" dirty="0" err="1">
                <a:latin typeface="Courier New"/>
                <a:cs typeface="Courier New"/>
              </a:rPr>
              <a:t>setosa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2          4.9         3.0          1.4         0.2  </a:t>
            </a:r>
            <a:r>
              <a:rPr lang="en-US" dirty="0" err="1">
                <a:latin typeface="Courier New"/>
                <a:cs typeface="Courier New"/>
              </a:rPr>
              <a:t>setosa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3          4.7         3.2          1.3         0.2  </a:t>
            </a:r>
            <a:r>
              <a:rPr lang="en-US" dirty="0" err="1">
                <a:latin typeface="Courier New"/>
                <a:cs typeface="Courier New"/>
              </a:rPr>
              <a:t>setosa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4          4.6         3.1          1.5         0.2  </a:t>
            </a:r>
            <a:r>
              <a:rPr lang="en-US" dirty="0" err="1">
                <a:latin typeface="Courier New"/>
                <a:cs typeface="Courier New"/>
              </a:rPr>
              <a:t>setosa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5          5.0         3.6          1.4         0.2  </a:t>
            </a:r>
            <a:r>
              <a:rPr lang="en-US" dirty="0" err="1">
                <a:latin typeface="Courier New"/>
                <a:cs typeface="Courier New"/>
              </a:rPr>
              <a:t>setosa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6          5.4         3.9          1.7         0.4  </a:t>
            </a:r>
            <a:r>
              <a:rPr lang="en-US" dirty="0" err="1">
                <a:latin typeface="Courier New"/>
                <a:cs typeface="Courier New"/>
              </a:rPr>
              <a:t>setosa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")</a:t>
            </a:r>
          </a:p>
          <a:p>
            <a:r>
              <a:rPr lang="en-US" dirty="0">
                <a:latin typeface="Courier New"/>
                <a:cs typeface="Courier New"/>
              </a:rPr>
              <a:t>Data &lt;- </a:t>
            </a:r>
            <a:r>
              <a:rPr lang="en-US" dirty="0" err="1">
                <a:latin typeface="Courier New"/>
                <a:cs typeface="Courier New"/>
              </a:rPr>
              <a:t>read.table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zz</a:t>
            </a:r>
            <a:r>
              <a:rPr lang="en-US" dirty="0">
                <a:latin typeface="Courier New"/>
                <a:cs typeface="Courier New"/>
              </a:rPr>
              <a:t>, header = TRUE)</a:t>
            </a:r>
          </a:p>
          <a:p>
            <a:r>
              <a:rPr lang="en-US" dirty="0">
                <a:latin typeface="Courier New"/>
                <a:cs typeface="Courier New"/>
              </a:rPr>
              <a:t>close(</a:t>
            </a:r>
            <a:r>
              <a:rPr lang="en-US" dirty="0" err="1">
                <a:latin typeface="Courier New"/>
                <a:cs typeface="Courier New"/>
              </a:rPr>
              <a:t>zz</a:t>
            </a:r>
            <a:r>
              <a:rPr lang="en-US" dirty="0">
                <a:latin typeface="Courier New"/>
                <a:cs typeface="Courier New"/>
              </a:rPr>
              <a:t>)</a:t>
            </a:r>
            <a:endParaRPr lang="es-ES_tradnl" dirty="0" smtClean="0">
              <a:latin typeface="Courier New"/>
              <a:cs typeface="Courier New"/>
            </a:endParaRPr>
          </a:p>
          <a:p>
            <a:endParaRPr lang="es-ES_tradnl" dirty="0"/>
          </a:p>
          <a:p>
            <a:endParaRPr lang="es-ES_trad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1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94</TotalTime>
  <Words>398</Words>
  <Application>Microsoft Macintosh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Finding R Answers</vt:lpstr>
      <vt:lpstr>Top 5 Resources:</vt:lpstr>
      <vt:lpstr>PowerPoint Presentation</vt:lpstr>
      <vt:lpstr>#1 dumbass of all time! </vt:lpstr>
      <vt:lpstr>Good Questions Are…</vt:lpstr>
      <vt:lpstr>Reproducible</vt:lpstr>
      <vt:lpstr>Anti Example:</vt:lpstr>
      <vt:lpstr>Example:</vt:lpstr>
      <vt:lpstr>Data:</vt:lpstr>
      <vt:lpstr>Data Cont: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Analogies in R</dc:title>
  <dc:creator>James Long</dc:creator>
  <cp:lastModifiedBy>James Long</cp:lastModifiedBy>
  <cp:revision>16</cp:revision>
  <dcterms:created xsi:type="dcterms:W3CDTF">2011-11-17T20:36:48Z</dcterms:created>
  <dcterms:modified xsi:type="dcterms:W3CDTF">2011-11-17T22:11:42Z</dcterms:modified>
</cp:coreProperties>
</file>