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Analogies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things you may know how to do in SQL which you can also do in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6" y="118944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176" y="1580054"/>
            <a:ext cx="9218957" cy="1905945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>
                <a:latin typeface="Courier New"/>
                <a:cs typeface="Courier New"/>
              </a:rPr>
              <a:t>set.seed</a:t>
            </a:r>
            <a:r>
              <a:rPr lang="en-US" sz="1800" dirty="0">
                <a:latin typeface="Courier New"/>
                <a:cs typeface="Courier New"/>
              </a:rPr>
              <a:t>(2)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t1 &lt;- </a:t>
            </a:r>
            <a:r>
              <a:rPr lang="en-US" sz="1800" dirty="0" err="1">
                <a:latin typeface="Courier New"/>
                <a:cs typeface="Courier New"/>
              </a:rPr>
              <a:t>data.frame</a:t>
            </a:r>
            <a:r>
              <a:rPr lang="en-US" sz="1800" dirty="0">
                <a:latin typeface="Courier New"/>
                <a:cs typeface="Courier New"/>
              </a:rPr>
              <a:t>(key1 = sample(letters, 100, replace=TRUE),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  value1 = </a:t>
            </a:r>
            <a:r>
              <a:rPr lang="en-US" sz="1800" dirty="0" err="1">
                <a:latin typeface="Courier New"/>
                <a:cs typeface="Courier New"/>
              </a:rPr>
              <a:t>rnorm</a:t>
            </a:r>
            <a:r>
              <a:rPr lang="en-US" sz="1800" dirty="0">
                <a:latin typeface="Courier New"/>
                <a:cs typeface="Courier New"/>
              </a:rPr>
              <a:t>(100))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t2 &lt;- </a:t>
            </a:r>
            <a:r>
              <a:rPr lang="en-US" sz="1800" dirty="0" err="1">
                <a:latin typeface="Courier New"/>
                <a:cs typeface="Courier New"/>
              </a:rPr>
              <a:t>data.frame</a:t>
            </a:r>
            <a:r>
              <a:rPr lang="en-US" sz="1800" dirty="0">
                <a:latin typeface="Courier New"/>
                <a:cs typeface="Courier New"/>
              </a:rPr>
              <a:t>(key1 =  letters, 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             value2 = 1</a:t>
            </a:r>
            <a:r>
              <a:rPr lang="en-US" sz="1800" dirty="0" smtClean="0">
                <a:latin typeface="Courier New"/>
                <a:cs typeface="Courier New"/>
              </a:rPr>
              <a:t>:26)</a:t>
            </a:r>
          </a:p>
          <a:p>
            <a:pPr algn="l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099" y="3630894"/>
            <a:ext cx="37164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&gt; head(t1)</a:t>
            </a:r>
          </a:p>
          <a:p>
            <a:r>
              <a:rPr lang="es-ES_tradnl" dirty="0">
                <a:latin typeface="Courier New"/>
                <a:cs typeface="Courier New"/>
              </a:rPr>
              <a:t>  key1     value1</a:t>
            </a:r>
          </a:p>
          <a:p>
            <a:r>
              <a:rPr lang="es-ES_tradnl" dirty="0">
                <a:latin typeface="Courier New"/>
                <a:cs typeface="Courier New"/>
              </a:rPr>
              <a:t>1    e -0.8382871</a:t>
            </a:r>
          </a:p>
          <a:p>
            <a:r>
              <a:rPr lang="es-ES_tradnl" dirty="0">
                <a:latin typeface="Courier New"/>
                <a:cs typeface="Courier New"/>
              </a:rPr>
              <a:t>2    s  2.0663014</a:t>
            </a:r>
          </a:p>
          <a:p>
            <a:r>
              <a:rPr lang="es-ES_tradnl" dirty="0">
                <a:latin typeface="Courier New"/>
                <a:cs typeface="Courier New"/>
              </a:rPr>
              <a:t>3    o -0.5622471</a:t>
            </a:r>
          </a:p>
          <a:p>
            <a:r>
              <a:rPr lang="es-ES_tradnl" dirty="0">
                <a:latin typeface="Courier New"/>
                <a:cs typeface="Courier New"/>
              </a:rPr>
              <a:t>4    e  1.2757155</a:t>
            </a:r>
          </a:p>
          <a:p>
            <a:r>
              <a:rPr lang="es-ES_tradnl" dirty="0">
                <a:latin typeface="Courier New"/>
                <a:cs typeface="Courier New"/>
              </a:rPr>
              <a:t>5    y -1.0475726</a:t>
            </a:r>
          </a:p>
          <a:p>
            <a:r>
              <a:rPr lang="es-ES_tradnl" dirty="0">
                <a:latin typeface="Courier New"/>
                <a:cs typeface="Courier New"/>
              </a:rPr>
              <a:t>6    y -1.9658782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2973" y="3630894"/>
            <a:ext cx="371641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&gt; head(t2)</a:t>
            </a:r>
          </a:p>
          <a:p>
            <a:r>
              <a:rPr lang="en-US" dirty="0">
                <a:latin typeface="Courier New"/>
                <a:cs typeface="Courier New"/>
              </a:rPr>
              <a:t>  key1 value2</a:t>
            </a:r>
          </a:p>
          <a:p>
            <a:r>
              <a:rPr lang="en-US" dirty="0">
                <a:latin typeface="Courier New"/>
                <a:cs typeface="Courier New"/>
              </a:rPr>
              <a:t>1    a      1</a:t>
            </a:r>
          </a:p>
          <a:p>
            <a:r>
              <a:rPr lang="en-US" dirty="0">
                <a:latin typeface="Courier New"/>
                <a:cs typeface="Courier New"/>
              </a:rPr>
              <a:t>2    b      2</a:t>
            </a:r>
          </a:p>
          <a:p>
            <a:r>
              <a:rPr lang="en-US" dirty="0">
                <a:latin typeface="Courier New"/>
                <a:cs typeface="Courier New"/>
              </a:rPr>
              <a:t>3    c      3</a:t>
            </a:r>
          </a:p>
          <a:p>
            <a:r>
              <a:rPr lang="en-US" dirty="0">
                <a:latin typeface="Courier New"/>
                <a:cs typeface="Courier New"/>
              </a:rPr>
              <a:t>4    d      4</a:t>
            </a:r>
          </a:p>
          <a:p>
            <a:r>
              <a:rPr lang="en-US" dirty="0">
                <a:latin typeface="Courier New"/>
                <a:cs typeface="Courier New"/>
              </a:rPr>
              <a:t>5    e      5</a:t>
            </a:r>
          </a:p>
          <a:p>
            <a:r>
              <a:rPr lang="en-US" dirty="0">
                <a:latin typeface="Courier New"/>
                <a:cs typeface="Courier New"/>
              </a:rPr>
              <a:t>6    f      6</a:t>
            </a:r>
          </a:p>
        </p:txBody>
      </p:sp>
    </p:spTree>
    <p:extLst>
      <p:ext uri="{BB962C8B-B14F-4D97-AF65-F5344CB8AC3E}">
        <p14:creationId xmlns:p14="http://schemas.microsoft.com/office/powerpoint/2010/main" val="270156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86304" y="1994434"/>
            <a:ext cx="3838839" cy="3946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8123" y="1994434"/>
            <a:ext cx="3838839" cy="3946500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49000"/>
                </a:schemeClr>
              </a:gs>
              <a:gs pos="80000">
                <a:schemeClr val="accent3">
                  <a:shade val="93000"/>
                  <a:satMod val="130000"/>
                  <a:alpha val="49000"/>
                </a:schemeClr>
              </a:gs>
              <a:gs pos="100000">
                <a:schemeClr val="accent3">
                  <a:shade val="94000"/>
                  <a:satMod val="135000"/>
                  <a:alpha val="4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4112" y="3537138"/>
            <a:ext cx="1005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urier New"/>
              </a:rPr>
              <a:t>t1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5836" y="3537138"/>
            <a:ext cx="1005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Courier New"/>
              </a:rPr>
              <a:t>t2</a:t>
            </a:r>
            <a:endParaRPr lang="en-US" sz="5000" dirty="0"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313" y="3153595"/>
            <a:ext cx="2014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urier New"/>
              </a:rPr>
              <a:t>Inner Join</a:t>
            </a:r>
            <a:endParaRPr lang="en-US" sz="44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300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6032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t1.*, t2.*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INNER </a:t>
            </a:r>
            <a:r>
              <a:rPr lang="en-US" dirty="0"/>
              <a:t>JOIN t2 on t1.key1 = t2.key1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0724" y="1596001"/>
            <a:ext cx="4086032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R: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merge(t1, t2)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86304" y="1994434"/>
            <a:ext cx="3838839" cy="3946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58123" y="1994434"/>
            <a:ext cx="3838839" cy="3946500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  <a:alpha val="49000"/>
                </a:schemeClr>
              </a:gs>
              <a:gs pos="80000">
                <a:schemeClr val="accent3">
                  <a:shade val="93000"/>
                  <a:satMod val="130000"/>
                  <a:alpha val="49000"/>
                </a:schemeClr>
              </a:gs>
              <a:gs pos="100000">
                <a:schemeClr val="accent3">
                  <a:shade val="94000"/>
                  <a:satMod val="135000"/>
                  <a:alpha val="4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4922" y="4687773"/>
            <a:ext cx="1005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urier New"/>
              </a:rPr>
              <a:t>t1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5836" y="3537138"/>
            <a:ext cx="1005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latin typeface="Courier New"/>
              </a:rPr>
              <a:t>t2</a:t>
            </a:r>
            <a:endParaRPr lang="en-US" sz="5000" dirty="0">
              <a:latin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6681" y="2952362"/>
            <a:ext cx="4904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urier New"/>
              </a:rPr>
              <a:t>Left Outer Join</a:t>
            </a:r>
            <a:endParaRPr lang="en-US" sz="44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20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6032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t1.*, t2.*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t1 LEFT OUTER JOIN t2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</a:t>
            </a:r>
            <a:r>
              <a:rPr lang="en-US" dirty="0"/>
              <a:t>t1.key1 = t2.key1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0724" y="1596001"/>
            <a:ext cx="4086032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R: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merge(t1, t2, </a:t>
            </a:r>
            <a:r>
              <a:rPr lang="en-US" sz="2800" dirty="0" err="1"/>
              <a:t>all.x</a:t>
            </a:r>
            <a:r>
              <a:rPr lang="en-US" sz="2800" dirty="0"/>
              <a:t>=TRUE)</a:t>
            </a:r>
            <a:endParaRPr lang="en-US" sz="2800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86032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t1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key1='t'     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0724" y="1596001"/>
            <a:ext cx="4086032" cy="45259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R: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subset(t1, key1=='t'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t1[ which( t1$key1 == "t"), 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also: </a:t>
            </a:r>
            <a:r>
              <a:rPr lang="en-US" sz="2400" dirty="0">
                <a:latin typeface="Courier New"/>
                <a:cs typeface="Courier New"/>
              </a:rPr>
              <a:t>?"["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5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SQL Syntax in R!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require(</a:t>
            </a:r>
            <a:r>
              <a:rPr lang="en-US" dirty="0" err="1">
                <a:latin typeface="Courier New"/>
                <a:cs typeface="Courier New"/>
              </a:rPr>
              <a:t>sqldf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set.seed</a:t>
            </a:r>
            <a:r>
              <a:rPr lang="en-US" dirty="0">
                <a:latin typeface="Courier New"/>
                <a:cs typeface="Courier New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t1 &lt;- </a:t>
            </a:r>
            <a:r>
              <a:rPr lang="en-US" dirty="0" err="1">
                <a:latin typeface="Courier New"/>
                <a:cs typeface="Courier New"/>
              </a:rPr>
              <a:t>data.frame</a:t>
            </a:r>
            <a:r>
              <a:rPr lang="en-US" dirty="0">
                <a:latin typeface="Courier New"/>
                <a:cs typeface="Courier New"/>
              </a:rPr>
              <a:t>(key1 = sample(letters, 100, replace=TRUE),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     value1 = 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(100))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t2 &lt;- </a:t>
            </a:r>
            <a:r>
              <a:rPr lang="en-US" dirty="0" err="1">
                <a:latin typeface="Courier New"/>
                <a:cs typeface="Courier New"/>
              </a:rPr>
              <a:t>data.frame</a:t>
            </a:r>
            <a:r>
              <a:rPr lang="en-US" dirty="0">
                <a:latin typeface="Courier New"/>
                <a:cs typeface="Courier New"/>
              </a:rPr>
              <a:t>(key1 =  letters,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          value2 = 1:26)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 inner join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sqldf</a:t>
            </a:r>
            <a:r>
              <a:rPr lang="en-US" dirty="0">
                <a:latin typeface="Courier New"/>
                <a:cs typeface="Courier New"/>
              </a:rPr>
              <a:t>("SELECT t1.*, t2.*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FROM t1 INNER JOIN t2 on t1.key1 = t2.key1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  ")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38768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</TotalTime>
  <Words>352</Words>
  <Application>Microsoft Macintosh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SQL Analogies in R</vt:lpstr>
      <vt:lpstr>Data:</vt:lpstr>
      <vt:lpstr>Inner Join</vt:lpstr>
      <vt:lpstr>Inner Join</vt:lpstr>
      <vt:lpstr>Left Outer Join</vt:lpstr>
      <vt:lpstr>Left Outer Join</vt:lpstr>
      <vt:lpstr>Select on Criteria</vt:lpstr>
      <vt:lpstr>Use SQL Syntax in R!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Analogies in R</dc:title>
  <dc:creator>James Long</dc:creator>
  <cp:lastModifiedBy>James Long</cp:lastModifiedBy>
  <cp:revision>9</cp:revision>
  <dcterms:created xsi:type="dcterms:W3CDTF">2011-11-17T20:36:48Z</dcterms:created>
  <dcterms:modified xsi:type="dcterms:W3CDTF">2011-11-17T22:26:16Z</dcterms:modified>
</cp:coreProperties>
</file>