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58" r:id="rId4"/>
    <p:sldId id="259" r:id="rId5"/>
    <p:sldId id="264" r:id="rId6"/>
    <p:sldId id="260" r:id="rId7"/>
    <p:sldId id="262" r:id="rId8"/>
    <p:sldId id="265" r:id="rId9"/>
    <p:sldId id="266" r:id="rId10"/>
    <p:sldId id="263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8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AFD5275-FB67-4DCD-A934-25B37A21F32F}" type="datetimeFigureOut">
              <a:rPr lang="en-US"/>
              <a:pPr>
                <a:defRPr/>
              </a:pPr>
              <a:t>5/30/2012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B511AA2-B9A1-4938-B570-C09664D39E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9E7B6B-6661-4587-B33F-1BA7F59C1A2C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1954195-93FB-4668-A43E-3D0A27AB196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DB4F032-8C32-4227-9036-88F3D7040E5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6AA976-036D-49E9-9307-873F222651B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945DF6F-3C40-436A-A360-241674F6E2A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D2BE15D-FC21-43B0-B427-3CE99805251D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9DFE0B7-5BA1-4317-B616-FCDECDD20B7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51862B2-4B6E-4FAC-8B01-5871E39B687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C1F4A1-A59D-4BA0-9B4B-946EFFD10355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/>
          <p:nvPr userDrawn="1"/>
        </p:nvSpPr>
        <p:spPr>
          <a:xfrm>
            <a:off x="3049588" y="2859088"/>
            <a:ext cx="6094412" cy="2147887"/>
          </a:xfrm>
          <a:prstGeom prst="rect">
            <a:avLst/>
          </a:prstGeom>
          <a:solidFill>
            <a:srgbClr val="A2AF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63525" y="252413"/>
            <a:ext cx="220027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/>
          <p:nvPr userDrawn="1"/>
        </p:nvSpPr>
        <p:spPr>
          <a:xfrm>
            <a:off x="3049588" y="5000625"/>
            <a:ext cx="6094412" cy="1444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3286800" y="3369600"/>
            <a:ext cx="5572800" cy="39960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5855" y="3789040"/>
            <a:ext cx="5610969" cy="478904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75856" y="2996952"/>
            <a:ext cx="5610969" cy="2160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 b="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38162" indent="0">
              <a:buNone/>
              <a:defRPr/>
            </a:lvl3pPr>
            <a:lvl4pPr marL="806450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7"/>
          <p:cNvSpPr>
            <a:spLocks noGrp="1"/>
          </p:cNvSpPr>
          <p:nvPr>
            <p:ph type="dt" sz="half" idx="11"/>
          </p:nvPr>
        </p:nvSpPr>
        <p:spPr>
          <a:xfrm>
            <a:off x="3049588" y="5951538"/>
            <a:ext cx="5842000" cy="215900"/>
          </a:xfrm>
        </p:spPr>
        <p:txBody>
          <a:bodyPr/>
          <a:lstStyle>
            <a:lvl1pPr algn="l">
              <a:defRPr sz="1600" smtClean="0"/>
            </a:lvl1pPr>
          </a:lstStyle>
          <a:p>
            <a:pPr>
              <a:defRPr/>
            </a:pPr>
            <a:r>
              <a:rPr lang="de-DE"/>
              <a:t>Month Day, Year</a:t>
            </a:r>
            <a:endParaRPr lang="en-US" dirty="0"/>
          </a:p>
        </p:txBody>
      </p:sp>
      <p:sp>
        <p:nvSpPr>
          <p:cNvPr id="10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3049588" y="5662613"/>
            <a:ext cx="5842000" cy="215900"/>
          </a:xfrm>
        </p:spPr>
        <p:txBody>
          <a:bodyPr/>
          <a:lstStyle>
            <a:lvl1pPr>
              <a:defRPr sz="1600" smtClean="0"/>
            </a:lvl1pPr>
          </a:lstStyle>
          <a:p>
            <a:pPr>
              <a:defRPr/>
            </a:pPr>
            <a:r>
              <a:rPr lang="en-US"/>
              <a:t>LEGAL ENTITY, department or author (Click Insert | Header &amp; Footer)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Month Day, Year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LEGAL ENTITY, department or author (Click Insert | Header &amp; Footer)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BB472-89CC-4AAD-B93E-FC541A6FCD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Month Day, Year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LEGAL ENTITY, department or author (Click Insert | Header &amp; Footer)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2A791-6F72-4AE7-A9A6-74A1CCF700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Month Day, Year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LEGAL ENTITY, department or author (Click Insert | Header &amp; Footer)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B9C97C-80F7-4C65-82E8-0578BC29F8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63525" y="252413"/>
            <a:ext cx="220027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/>
          <p:nvPr userDrawn="1"/>
        </p:nvSpPr>
        <p:spPr>
          <a:xfrm>
            <a:off x="3049588" y="5000625"/>
            <a:ext cx="6094412" cy="144463"/>
          </a:xfrm>
          <a:prstGeom prst="rect">
            <a:avLst/>
          </a:prstGeom>
          <a:solidFill>
            <a:srgbClr val="9D0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049200" y="2858400"/>
            <a:ext cx="6094800" cy="2160000"/>
          </a:xfr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3049200" y="1920304"/>
            <a:ext cx="5822398" cy="39960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9200" y="2331000"/>
            <a:ext cx="5833343" cy="478904"/>
          </a:xfrm>
        </p:spPr>
        <p:txBody>
          <a:bodyPr>
            <a:noAutofit/>
          </a:bodyPr>
          <a:lstStyle>
            <a:lvl1pPr marL="0" indent="0" algn="l">
              <a:buNone/>
              <a:defRPr sz="2600">
                <a:solidFill>
                  <a:srgbClr val="91867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49200" y="1644478"/>
            <a:ext cx="5833342" cy="22811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 b="0">
                <a:solidFill>
                  <a:srgbClr val="91867E"/>
                </a:solidFill>
              </a:defRPr>
            </a:lvl1pPr>
            <a:lvl2pPr marL="266700" indent="0">
              <a:buNone/>
              <a:defRPr/>
            </a:lvl2pPr>
            <a:lvl3pPr marL="538162" indent="0">
              <a:buNone/>
              <a:defRPr/>
            </a:lvl3pPr>
            <a:lvl4pPr marL="806450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14"/>
          </p:nvPr>
        </p:nvSpPr>
        <p:spPr>
          <a:xfrm>
            <a:off x="3049588" y="5949950"/>
            <a:ext cx="5843587" cy="215900"/>
          </a:xfrm>
        </p:spPr>
        <p:txBody>
          <a:bodyPr/>
          <a:lstStyle>
            <a:lvl1pPr algn="l">
              <a:defRPr sz="1600" smtClean="0"/>
            </a:lvl1pPr>
          </a:lstStyle>
          <a:p>
            <a:pPr>
              <a:defRPr/>
            </a:pPr>
            <a:r>
              <a:rPr lang="de-DE"/>
              <a:t>Month Day, Year</a:t>
            </a:r>
            <a:endParaRPr lang="en-US" dirty="0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5"/>
          </p:nvPr>
        </p:nvSpPr>
        <p:spPr>
          <a:xfrm>
            <a:off x="3049588" y="5661025"/>
            <a:ext cx="5843587" cy="215900"/>
          </a:xfrm>
        </p:spPr>
        <p:txBody>
          <a:bodyPr/>
          <a:lstStyle>
            <a:lvl1pPr>
              <a:defRPr sz="1600" smtClean="0"/>
            </a:lvl1pPr>
          </a:lstStyle>
          <a:p>
            <a:pPr>
              <a:defRPr/>
            </a:pPr>
            <a:r>
              <a:rPr lang="en-US"/>
              <a:t>LEGAL ENTITY, department or author (Click Insert | Header &amp; Footer)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3049588" y="3424238"/>
            <a:ext cx="6094412" cy="1720850"/>
          </a:xfrm>
          <a:prstGeom prst="rect">
            <a:avLst/>
          </a:prstGeom>
          <a:solidFill>
            <a:srgbClr val="A2AF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 userDrawn="1"/>
        </p:nvSpPr>
        <p:spPr>
          <a:xfrm>
            <a:off x="3049588" y="5000625"/>
            <a:ext cx="6094412" cy="1444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63525" y="252413"/>
            <a:ext cx="220027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5855" y="3636000"/>
            <a:ext cx="5617320" cy="761876"/>
          </a:xfrm>
        </p:spPr>
        <p:txBody>
          <a:bodyPr>
            <a:normAutofit/>
          </a:bodyPr>
          <a:lstStyle>
            <a:lvl1pPr marL="0" indent="0">
              <a:buNone/>
              <a:defRPr sz="2600" b="1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6094413" y="7137400"/>
            <a:ext cx="2133600" cy="179388"/>
          </a:xfrm>
        </p:spPr>
        <p:txBody>
          <a:bodyPr/>
          <a:lstStyle>
            <a:lvl1pPr>
              <a:defRPr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Month Day, Year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2413" y="7137400"/>
            <a:ext cx="4572000" cy="179388"/>
          </a:xfrm>
        </p:spPr>
        <p:txBody>
          <a:bodyPr/>
          <a:lstStyle>
            <a:lvl1pPr>
              <a:defRPr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LEGAL ENTITY, department or author (Click Insert | Header &amp; Footer)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48663" y="7137400"/>
            <a:ext cx="511175" cy="179388"/>
          </a:xfrm>
        </p:spPr>
        <p:txBody>
          <a:bodyPr/>
          <a:lstStyle>
            <a:lvl1pPr>
              <a:defRPr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2BDEEDBE-C77C-4A8B-B2D1-5351BE2859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246" y="1427162"/>
            <a:ext cx="4212000" cy="4932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246" y="1436688"/>
            <a:ext cx="4212000" cy="4932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Month Day, Year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LEGAL ENTITY, department or author (Click Insert | Header &amp; Footer)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BCE11-E7D1-4A63-9F2B-2875E002E2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101" y="1425600"/>
            <a:ext cx="42120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101" y="2160000"/>
            <a:ext cx="4212000" cy="417988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5657" y="1440000"/>
            <a:ext cx="4212000" cy="648000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4633" y="2160000"/>
            <a:ext cx="4212000" cy="417988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Month Day, Year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LEGAL ENTITY, department or author (Click Insert | Header &amp; Footer)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7F80E-8299-4100-B673-8BE3551663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Month Day, Year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LEGAL ENTITY, department or author (Click Insert | Header &amp; Footer)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526BA-11D9-48B5-8A87-716F0223D7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716213"/>
            <a:ext cx="6096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6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63525" y="252413"/>
            <a:ext cx="220027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3049588" y="5000625"/>
            <a:ext cx="6094412" cy="144463"/>
          </a:xfrm>
          <a:prstGeom prst="rect">
            <a:avLst/>
          </a:prstGeom>
          <a:solidFill>
            <a:srgbClr val="9D0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4413" y="7137400"/>
            <a:ext cx="2133600" cy="179388"/>
          </a:xfrm>
        </p:spPr>
        <p:txBody>
          <a:bodyPr/>
          <a:lstStyle>
            <a:lvl1pPr>
              <a:defRPr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Month Day, Year</a:t>
            </a:r>
            <a:endParaRPr lang="en-US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2413" y="7137400"/>
            <a:ext cx="4572000" cy="179388"/>
          </a:xfrm>
        </p:spPr>
        <p:txBody>
          <a:bodyPr/>
          <a:lstStyle>
            <a:lvl1pPr>
              <a:defRPr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LEGAL ENTITY, department or author (Click Insert | Header &amp; Footer)</a:t>
            </a:r>
            <a:endParaRPr lang="en-US" dirty="0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348663" y="7137400"/>
            <a:ext cx="511175" cy="179388"/>
          </a:xfrm>
        </p:spPr>
        <p:txBody>
          <a:bodyPr/>
          <a:lstStyle>
            <a:lvl1pPr>
              <a:defRPr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5F1079AE-38CF-4A43-83A2-51A8C9B97F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Month Day, Year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LEGAL ENTITY, department or author (Click Insert | Header &amp; Footer)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D4688-491F-4806-BD9D-E9E1A9B39B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50825" y="404813"/>
            <a:ext cx="864076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412875"/>
            <a:ext cx="8640763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6325" y="6588125"/>
            <a:ext cx="2159000" cy="17938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Month Day, Year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9863" y="6588125"/>
            <a:ext cx="4679950" cy="17938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LEGAL ENTITY, department or author (Click Insert | Header &amp; Footer)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3425" y="6586538"/>
            <a:ext cx="539750" cy="1793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75A75AC-746C-4C89-BEE0-BFD5AA6033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7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50825" y="6556375"/>
            <a:ext cx="792163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/>
        </p:nvCxnSpPr>
        <p:spPr>
          <a:xfrm>
            <a:off x="252413" y="6480175"/>
            <a:ext cx="86391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3" r:id="rId2"/>
    <p:sldLayoutId id="2147483661" r:id="rId3"/>
    <p:sldLayoutId id="2147483662" r:id="rId4"/>
    <p:sldLayoutId id="2147483654" r:id="rId5"/>
    <p:sldLayoutId id="2147483655" r:id="rId6"/>
    <p:sldLayoutId id="2147483656" r:id="rId7"/>
    <p:sldLayoutId id="2147483663" r:id="rId8"/>
    <p:sldLayoutId id="2147483657" r:id="rId9"/>
    <p:sldLayoutId id="2147483658" r:id="rId10"/>
    <p:sldLayoutId id="2147483659" r:id="rId11"/>
  </p:sldLayoutIdLst>
  <p:hf sldNum="0" hdr="0"/>
  <p:txStyles>
    <p:titleStyle>
      <a:lvl1pPr algn="l" rtl="0" fontAlgn="base">
        <a:spcBef>
          <a:spcPct val="0"/>
        </a:spcBef>
        <a:spcAft>
          <a:spcPct val="0"/>
        </a:spcAft>
        <a:defRPr sz="2600" b="1" kern="1200">
          <a:solidFill>
            <a:srgbClr val="003868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00" b="1">
          <a:solidFill>
            <a:srgbClr val="003868"/>
          </a:solidFill>
          <a:latin typeface="Credit Suisse Type Light"/>
        </a:defRPr>
      </a:lvl2pPr>
      <a:lvl3pPr algn="l" rtl="0" fontAlgn="base">
        <a:spcBef>
          <a:spcPct val="0"/>
        </a:spcBef>
        <a:spcAft>
          <a:spcPct val="0"/>
        </a:spcAft>
        <a:defRPr sz="2600" b="1">
          <a:solidFill>
            <a:srgbClr val="003868"/>
          </a:solidFill>
          <a:latin typeface="Credit Suisse Type Light"/>
        </a:defRPr>
      </a:lvl3pPr>
      <a:lvl4pPr algn="l" rtl="0" fontAlgn="base">
        <a:spcBef>
          <a:spcPct val="0"/>
        </a:spcBef>
        <a:spcAft>
          <a:spcPct val="0"/>
        </a:spcAft>
        <a:defRPr sz="2600" b="1">
          <a:solidFill>
            <a:srgbClr val="003868"/>
          </a:solidFill>
          <a:latin typeface="Credit Suisse Type Light"/>
        </a:defRPr>
      </a:lvl4pPr>
      <a:lvl5pPr algn="l" rtl="0" fontAlgn="base">
        <a:spcBef>
          <a:spcPct val="0"/>
        </a:spcBef>
        <a:spcAft>
          <a:spcPct val="0"/>
        </a:spcAft>
        <a:defRPr sz="2600" b="1">
          <a:solidFill>
            <a:srgbClr val="003868"/>
          </a:solidFill>
          <a:latin typeface="Credit Suisse Type Light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rgbClr val="003868"/>
          </a:solidFill>
          <a:latin typeface="Credit Suisse Type Light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rgbClr val="003868"/>
          </a:solidFill>
          <a:latin typeface="Credit Suisse Type Light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rgbClr val="003868"/>
          </a:solidFill>
          <a:latin typeface="Credit Suisse Type Light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rgbClr val="003868"/>
          </a:solidFill>
          <a:latin typeface="Credit Suisse Type Light"/>
        </a:defRPr>
      </a:lvl9pPr>
    </p:titleStyle>
    <p:bodyStyle>
      <a:lvl1pPr marL="268288" indent="-268288" algn="l" rtl="0" fontAlgn="base">
        <a:spcBef>
          <a:spcPct val="20000"/>
        </a:spcBef>
        <a:spcAft>
          <a:spcPct val="0"/>
        </a:spcAft>
        <a:buClr>
          <a:srgbClr val="91867E"/>
        </a:buClr>
        <a:buFont typeface="Credit Suisse Type Light"/>
        <a:buChar char="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rtl="0" fontAlgn="base">
        <a:spcBef>
          <a:spcPct val="20000"/>
        </a:spcBef>
        <a:spcAft>
          <a:spcPct val="0"/>
        </a:spcAft>
        <a:buFont typeface="Credit Suisse Type Light"/>
        <a:buChar char="−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06450" indent="-268288" algn="l" rtl="0" fontAlgn="base">
        <a:spcBef>
          <a:spcPct val="20000"/>
        </a:spcBef>
        <a:spcAft>
          <a:spcPct val="0"/>
        </a:spcAft>
        <a:buClr>
          <a:srgbClr val="91867E"/>
        </a:buClr>
        <a:buFont typeface="Credit Suisse Type Light"/>
        <a:buChar char="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9875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344613" indent="-268288" algn="l" rtl="0" fontAlgn="base">
        <a:spcBef>
          <a:spcPct val="20000"/>
        </a:spcBef>
        <a:spcAft>
          <a:spcPct val="0"/>
        </a:spcAft>
        <a:buClr>
          <a:srgbClr val="91867E"/>
        </a:buClr>
        <a:buFont typeface="Credit Suisse Type Light"/>
        <a:buChar char="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eric.knell@credit-suisse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3286125" y="3370263"/>
            <a:ext cx="5573713" cy="398462"/>
          </a:xfrm>
        </p:spPr>
        <p:txBody>
          <a:bodyPr/>
          <a:lstStyle/>
          <a:p>
            <a:r>
              <a:rPr lang="en-US" smtClean="0"/>
              <a:t>Software Engineering in R</a:t>
            </a:r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3276600" y="3789363"/>
            <a:ext cx="5610225" cy="477837"/>
          </a:xfrm>
        </p:spPr>
        <p:txBody>
          <a:bodyPr/>
          <a:lstStyle/>
          <a:p>
            <a:r>
              <a:rPr lang="en-US" smtClean="0"/>
              <a:t>Tips for making R more developer-friendly</a:t>
            </a:r>
          </a:p>
        </p:txBody>
      </p:sp>
      <p:sp>
        <p:nvSpPr>
          <p:cNvPr id="1433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76600" y="2997200"/>
            <a:ext cx="5610225" cy="215900"/>
          </a:xfrm>
        </p:spPr>
        <p:txBody>
          <a:bodyPr/>
          <a:lstStyle/>
          <a:p>
            <a:r>
              <a:rPr lang="en-US" smtClean="0"/>
              <a:t>Presentation to Chicago R Users Group</a:t>
            </a:r>
          </a:p>
        </p:txBody>
      </p:sp>
      <p:sp>
        <p:nvSpPr>
          <p:cNvPr id="14340" name="Date Placeholder 4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>
                <a:cs typeface="Arial" charset="0"/>
              </a:rPr>
              <a:t>May 30, 2012</a:t>
            </a:r>
            <a:endParaRPr lang="en-US">
              <a:cs typeface="Arial" charset="0"/>
            </a:endParaRPr>
          </a:p>
        </p:txBody>
      </p:sp>
      <p:sp>
        <p:nvSpPr>
          <p:cNvPr id="14341" name="Text Placeholder 3"/>
          <p:cNvSpPr txBox="1">
            <a:spLocks/>
          </p:cNvSpPr>
          <p:nvPr/>
        </p:nvSpPr>
        <p:spPr bwMode="auto">
          <a:xfrm>
            <a:off x="3276600" y="4648200"/>
            <a:ext cx="56102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20000"/>
              </a:spcBef>
              <a:buClr>
                <a:srgbClr val="91867E"/>
              </a:buClr>
            </a:pPr>
            <a:r>
              <a:rPr lang="en-US" sz="1200">
                <a:solidFill>
                  <a:schemeClr val="bg1"/>
                </a:solidFill>
                <a:latin typeface="Credit Suisse Type Light"/>
              </a:rPr>
              <a:t>Eric Knell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Credit Suisse Type Light"/>
              <a:buNone/>
            </a:pPr>
            <a:endParaRPr lang="en-US" smtClean="0"/>
          </a:p>
          <a:p>
            <a:pPr marL="0" indent="0">
              <a:buFont typeface="Credit Suisse Type Light"/>
              <a:buNone/>
            </a:pPr>
            <a:endParaRPr lang="en-US" smtClean="0"/>
          </a:p>
          <a:p>
            <a:pPr marL="0" indent="0">
              <a:buFont typeface="Credit Suisse Type Light"/>
              <a:buNone/>
            </a:pPr>
            <a:endParaRPr lang="en-US" smtClean="0"/>
          </a:p>
          <a:p>
            <a:pPr marL="0" indent="0">
              <a:buFont typeface="Credit Suisse Type Light"/>
              <a:buNone/>
            </a:pPr>
            <a:r>
              <a:rPr lang="en-US" smtClean="0"/>
              <a:t>Contact information:</a:t>
            </a:r>
          </a:p>
          <a:p>
            <a:pPr marL="0" indent="0">
              <a:buFont typeface="Credit Suisse Type Light"/>
              <a:buNone/>
            </a:pPr>
            <a:r>
              <a:rPr lang="en-US" smtClean="0"/>
              <a:t>Eric Knell</a:t>
            </a:r>
          </a:p>
          <a:p>
            <a:pPr marL="0" indent="0">
              <a:buFont typeface="Credit Suisse Type Light"/>
              <a:buNone/>
            </a:pPr>
            <a:r>
              <a:rPr lang="en-US" smtClean="0">
                <a:hlinkClick r:id="rId3"/>
              </a:rPr>
              <a:t>eric.knell@credit-suisse.com</a:t>
            </a:r>
            <a:endParaRPr lang="en-US" smtClean="0"/>
          </a:p>
          <a:p>
            <a:pPr marL="0" indent="0">
              <a:buFont typeface="Credit Suisse Type Light"/>
              <a:buNone/>
            </a:pPr>
            <a:endParaRPr lang="en-US" smtClean="0"/>
          </a:p>
          <a:p>
            <a:pPr marL="0" indent="0">
              <a:buFont typeface="Credit Suisse Type Light"/>
              <a:buNone/>
            </a:pPr>
            <a:endParaRPr lang="en-US" smtClean="0"/>
          </a:p>
          <a:p>
            <a:pPr marL="0" indent="0">
              <a:buFont typeface="Credit Suisse Type Light"/>
              <a:buNone/>
            </a:pPr>
            <a:endParaRPr lang="en-US" smtClean="0"/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cs typeface="Arial" charset="0"/>
              </a:rPr>
              <a:t>May 30, 2012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82976FC-C26A-4762-BC87-7F7D9108D275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cs typeface="Arial" charset="0"/>
            </a:endParaRPr>
          </a:p>
        </p:txBody>
      </p:sp>
      <p:pic>
        <p:nvPicPr>
          <p:cNvPr id="31749" name="Picture 2" descr="http://legacy-cdn.smosh.com/smosh-pit/072010/1-JETSKI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64075" y="828675"/>
            <a:ext cx="30543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 as a development platform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40763" cy="5064125"/>
          </a:xfrm>
        </p:spPr>
        <p:txBody>
          <a:bodyPr/>
          <a:lstStyle/>
          <a:p>
            <a:r>
              <a:rPr lang="en-US" smtClean="0"/>
              <a:t>Strengths</a:t>
            </a:r>
          </a:p>
          <a:p>
            <a:pPr lvl="1"/>
            <a:r>
              <a:rPr lang="en-US" smtClean="0"/>
              <a:t>Extensive library support</a:t>
            </a:r>
          </a:p>
          <a:p>
            <a:pPr lvl="1"/>
            <a:r>
              <a:rPr lang="en-US" smtClean="0"/>
              <a:t>Interactive development environment (RStudio, StatET)</a:t>
            </a:r>
          </a:p>
          <a:p>
            <a:pPr lvl="1"/>
            <a:r>
              <a:rPr lang="en-US" smtClean="0"/>
              <a:t>Data structures well-designed for quantitative analysis (data frame, zoo, etc.)</a:t>
            </a:r>
          </a:p>
          <a:p>
            <a:pPr lvl="1"/>
            <a:r>
              <a:rPr lang="en-US" smtClean="0"/>
              <a:t>Easy to learn basic functionality</a:t>
            </a:r>
          </a:p>
          <a:p>
            <a:r>
              <a:rPr lang="en-US" smtClean="0"/>
              <a:t>Weaknesses</a:t>
            </a:r>
          </a:p>
          <a:p>
            <a:pPr lvl="1"/>
            <a:r>
              <a:rPr lang="en-US" smtClean="0"/>
              <a:t>Hard to debug</a:t>
            </a:r>
          </a:p>
          <a:p>
            <a:pPr lvl="2"/>
            <a:r>
              <a:rPr lang="en-US" smtClean="0"/>
              <a:t>Combination of dynamic typing and lazy evaluation</a:t>
            </a:r>
          </a:p>
          <a:p>
            <a:pPr lvl="2"/>
            <a:r>
              <a:rPr lang="en-US" smtClean="0"/>
              <a:t>Terse error messages (“attempt to apply non-function”)</a:t>
            </a:r>
          </a:p>
          <a:p>
            <a:pPr lvl="1"/>
            <a:r>
              <a:rPr lang="en-US" smtClean="0"/>
              <a:t>Fractured object model (S3, S4, …)</a:t>
            </a:r>
          </a:p>
          <a:p>
            <a:pPr lvl="1"/>
            <a:r>
              <a:rPr lang="en-US" smtClean="0"/>
              <a:t>Performance issues with some types of operations</a:t>
            </a:r>
          </a:p>
          <a:p>
            <a:pPr lvl="1"/>
            <a:r>
              <a:rPr lang="en-US" smtClean="0"/>
              <a:t>Single-threaded</a:t>
            </a:r>
          </a:p>
          <a:p>
            <a:pPr lvl="2"/>
            <a:endParaRPr lang="en-US" smtClean="0"/>
          </a:p>
        </p:txBody>
      </p:sp>
      <p:sp>
        <p:nvSpPr>
          <p:cNvPr id="1536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cs typeface="Arial" charset="0"/>
              </a:rPr>
              <a:t>May 30, 2012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8103E97-245C-4702-956E-D8C03EDA4E6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Type-checked Methods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Motivation</a:t>
            </a:r>
          </a:p>
          <a:p>
            <a:pPr lvl="1"/>
            <a:r>
              <a:rPr lang="en-US" smtClean="0"/>
              <a:t>Many bugs caused by type errors</a:t>
            </a:r>
          </a:p>
          <a:p>
            <a:pPr lvl="1"/>
            <a:r>
              <a:rPr lang="en-US" smtClean="0"/>
              <a:t>Failures often occur deep in the stack, far from the initial error</a:t>
            </a:r>
          </a:p>
          <a:p>
            <a:pPr lvl="1"/>
            <a:r>
              <a:rPr lang="en-US" smtClean="0"/>
              <a:t>Type-checking also serves as a living documentation</a:t>
            </a:r>
          </a:p>
          <a:p>
            <a:pPr lvl="1"/>
            <a:r>
              <a:rPr lang="en-US" smtClean="0"/>
              <a:t>Custom, proprietary code, but open-source implementation possible</a:t>
            </a:r>
          </a:p>
          <a:p>
            <a:r>
              <a:rPr lang="en-US" smtClean="0"/>
              <a:t>Example Usage</a:t>
            </a:r>
          </a:p>
          <a:p>
            <a:endParaRPr lang="en-US" smtClean="0"/>
          </a:p>
          <a:p>
            <a:pPr marL="536575" lvl="2" indent="0">
              <a:buFont typeface="Credit Suisse Type Light"/>
              <a:buNone/>
            </a:pPr>
            <a:r>
              <a:rPr lang="en-US" sz="900" smtClean="0">
                <a:latin typeface="Courier New" pitchFamily="49" charset="0"/>
                <a:cs typeface="Courier New" pitchFamily="49" charset="0"/>
              </a:rPr>
              <a:t>function(seriesNames, sourceNames) {</a:t>
            </a:r>
          </a:p>
          <a:p>
            <a:pPr marL="536575" lvl="2" indent="0">
              <a:buFont typeface="Credit Suisse Type Light"/>
              <a:buNone/>
            </a:pPr>
            <a:r>
              <a:rPr lang="en-US" sz="900" smtClean="0">
                <a:latin typeface="Courier New" pitchFamily="49" charset="0"/>
                <a:cs typeface="Courier New" pitchFamily="49" charset="0"/>
              </a:rPr>
              <a:t>    needs(seriesNames="character|list(character)", sourceNames="character|list(character)") </a:t>
            </a:r>
          </a:p>
          <a:p>
            <a:pPr marL="536575" lvl="2" indent="0">
              <a:buFont typeface="Credit Suisse Type Light"/>
              <a:buNone/>
            </a:pPr>
            <a:r>
              <a:rPr lang="en-US" sz="90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536575" lvl="2" indent="0">
              <a:buFont typeface="Credit Suisse Type Light"/>
              <a:buNone/>
            </a:pPr>
            <a:r>
              <a:rPr lang="en-US" sz="9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536575" lvl="2" indent="0">
              <a:buFont typeface="Credit Suisse Type Light"/>
              <a:buNone/>
            </a:pPr>
            <a:endParaRPr lang="en-US" sz="900" smtClean="0">
              <a:latin typeface="Courier New" pitchFamily="49" charset="0"/>
              <a:cs typeface="Courier New" pitchFamily="49" charset="0"/>
            </a:endParaRPr>
          </a:p>
          <a:p>
            <a:pPr marL="536575" lvl="2" indent="0">
              <a:buFont typeface="Credit Suisse Type Light"/>
              <a:buNone/>
            </a:pPr>
            <a:r>
              <a:rPr lang="en-US" sz="900" smtClean="0">
                <a:latin typeface="Courier New" pitchFamily="49" charset="0"/>
                <a:cs typeface="Courier New" pitchFamily="49" charset="0"/>
              </a:rPr>
              <a:t>function(axis1Names, axis2Names, fileNameExtension = NULL, aggFunction = mean) {</a:t>
            </a:r>
          </a:p>
          <a:p>
            <a:pPr marL="536575" lvl="2" indent="0">
              <a:buFont typeface="Credit Suisse Type Light"/>
              <a:buNone/>
            </a:pPr>
            <a:r>
              <a:rPr lang="en-US" sz="900" smtClean="0">
                <a:latin typeface="Courier New" pitchFamily="49" charset="0"/>
                <a:cs typeface="Courier New" pitchFamily="49" charset="0"/>
              </a:rPr>
              <a:t>    needs(axis1Names='character', axis2Names='character', aggFunction='function', fileNameExtension='character?‘)</a:t>
            </a:r>
          </a:p>
          <a:p>
            <a:pPr marL="536575" lvl="2" indent="0">
              <a:buFont typeface="Credit Suisse Type Light"/>
              <a:buNone/>
            </a:pPr>
            <a:r>
              <a:rPr lang="en-US" sz="90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536575" lvl="2" indent="0">
              <a:buFont typeface="Credit Suisse Type Light"/>
              <a:buNone/>
            </a:pPr>
            <a:r>
              <a:rPr lang="en-US" sz="90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741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cs typeface="Arial" charset="0"/>
              </a:rPr>
              <a:t>May 30, 2012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12BD225-FD36-438E-A186-C2A1D29394CD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Credit Suisse Type Light" pitchFamily="34" charset="0"/>
              <a:buChar char=""/>
              <a:defRPr/>
            </a:pPr>
            <a:r>
              <a:rPr lang="en-US" dirty="0" err="1" smtClean="0"/>
              <a:t>RUnit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Credit Suisse Type Light" pitchFamily="34" charset="0"/>
              <a:buChar char="−"/>
              <a:defRPr/>
            </a:pPr>
            <a:r>
              <a:rPr lang="en-US" dirty="0" smtClean="0"/>
              <a:t>Unit testing in the style of </a:t>
            </a:r>
            <a:r>
              <a:rPr lang="en-US" dirty="0" err="1" smtClean="0"/>
              <a:t>JUnit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Credit Suisse Type Light" pitchFamily="34" charset="0"/>
              <a:buChar char="−"/>
              <a:defRPr/>
            </a:pPr>
            <a:r>
              <a:rPr lang="en-US" dirty="0" smtClean="0"/>
              <a:t>Continuous integration</a:t>
            </a:r>
          </a:p>
          <a:p>
            <a:pPr fontAlgn="auto">
              <a:spcAft>
                <a:spcPts val="0"/>
              </a:spcAft>
              <a:buFont typeface="Credit Suisse Type Light" pitchFamily="34" charset="0"/>
              <a:buChar char=""/>
              <a:defRPr/>
            </a:pPr>
            <a:r>
              <a:rPr lang="en-US" dirty="0" smtClean="0"/>
              <a:t>Examples</a:t>
            </a:r>
          </a:p>
          <a:p>
            <a:pPr marL="269875" lvl="1" indent="0" fontAlgn="auto">
              <a:spcAft>
                <a:spcPts val="0"/>
              </a:spcAft>
              <a:buFont typeface="Credit Suisse Type Light" pitchFamily="34" charset="0"/>
              <a:buNone/>
              <a:defRPr/>
            </a:pP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testInit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&lt;- function() {</a:t>
            </a:r>
          </a:p>
          <a:p>
            <a:pPr marL="269875" lvl="1" indent="0" fontAlgn="auto">
              <a:spcAft>
                <a:spcPts val="0"/>
              </a:spcAft>
              <a:buFont typeface="Credit Suisse Type Light" pitchFamily="34" charset="0"/>
              <a:buNone/>
              <a:defRPr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conn &lt;-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SQLConnection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269875" lvl="1" indent="0" fontAlgn="auto">
              <a:spcAft>
                <a:spcPts val="0"/>
              </a:spcAft>
              <a:buFont typeface="Credit Suisse Type Light" pitchFamily="34" charset="0"/>
              <a:buNone/>
              <a:defRPr/>
            </a:pPr>
            <a:endParaRPr lang="en-US" sz="900" dirty="0" smtClean="0">
              <a:latin typeface="Courier New" pitchFamily="49" charset="0"/>
              <a:cs typeface="Courier New" pitchFamily="49" charset="0"/>
            </a:endParaRPr>
          </a:p>
          <a:p>
            <a:pPr marL="269875" lvl="1" indent="0" fontAlgn="auto">
              <a:spcAft>
                <a:spcPts val="0"/>
              </a:spcAft>
              <a:buFont typeface="Credit Suisse Type Light" pitchFamily="34" charset="0"/>
              <a:buNone/>
              <a:defRPr/>
            </a:pP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checkTrue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(!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conn$isConnected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269875" lvl="1" indent="0" fontAlgn="auto">
              <a:spcAft>
                <a:spcPts val="0"/>
              </a:spcAft>
              <a:buFont typeface="Credit Suisse Type Light" pitchFamily="34" charset="0"/>
              <a:buNone/>
              <a:defRPr/>
            </a:pPr>
            <a:endParaRPr lang="en-US" sz="900" dirty="0">
              <a:latin typeface="Courier New" pitchFamily="49" charset="0"/>
              <a:cs typeface="Courier New" pitchFamily="49" charset="0"/>
            </a:endParaRPr>
          </a:p>
          <a:p>
            <a:pPr marL="269875" lvl="1" indent="0" fontAlgn="auto">
              <a:spcAft>
                <a:spcPts val="0"/>
              </a:spcAft>
              <a:buFont typeface="Credit Suisse Type Light" pitchFamily="34" charset="0"/>
              <a:buNone/>
              <a:defRPr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conn$init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269875" lvl="1" indent="0" fontAlgn="auto">
              <a:spcAft>
                <a:spcPts val="0"/>
              </a:spcAft>
              <a:buFont typeface="Credit Suisse Type Light" pitchFamily="34" charset="0"/>
              <a:buNone/>
              <a:defRPr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checkTrue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conn$isConnected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269875" lvl="1" indent="0" fontAlgn="auto">
              <a:spcAft>
                <a:spcPts val="0"/>
              </a:spcAft>
              <a:buFont typeface="Credit Suisse Type Light" pitchFamily="34" charset="0"/>
              <a:buNone/>
              <a:defRPr/>
            </a:pP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 fontAlgn="auto">
              <a:spcAft>
                <a:spcPts val="0"/>
              </a:spcAft>
              <a:buFont typeface="Credit Suisse Type Light" pitchFamily="34" charset="0"/>
              <a:buNone/>
              <a:defRPr/>
            </a:pPr>
            <a:endParaRPr lang="en-US" sz="900" dirty="0" smtClean="0">
              <a:latin typeface="Courier New" pitchFamily="49" charset="0"/>
              <a:cs typeface="Courier New" pitchFamily="49" charset="0"/>
            </a:endParaRPr>
          </a:p>
          <a:p>
            <a:pPr marL="269875" lvl="1" indent="0" fontAlgn="auto">
              <a:spcAft>
                <a:spcPts val="0"/>
              </a:spcAft>
              <a:buFont typeface="Credit Suisse Type Light" pitchFamily="34" charset="0"/>
              <a:buNone/>
              <a:defRPr/>
            </a:pP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testSelect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&lt;- function() {</a:t>
            </a:r>
          </a:p>
          <a:p>
            <a:pPr marL="269875" lvl="1" indent="0" fontAlgn="auto">
              <a:spcAft>
                <a:spcPts val="0"/>
              </a:spcAft>
              <a:buFont typeface="Credit Suisse Type Light" pitchFamily="34" charset="0"/>
              <a:buNone/>
              <a:defRPr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conn &lt;-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SQLConnection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269875" lvl="1" indent="0" fontAlgn="auto">
              <a:spcAft>
                <a:spcPts val="0"/>
              </a:spcAft>
              <a:buFont typeface="Credit Suisse Type Light" pitchFamily="34" charset="0"/>
              <a:buNone/>
              <a:defRPr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conn$init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269875" lvl="1" indent="0" fontAlgn="auto">
              <a:spcAft>
                <a:spcPts val="0"/>
              </a:spcAft>
              <a:buFont typeface="Credit Suisse Type Light" pitchFamily="34" charset="0"/>
              <a:buNone/>
              <a:defRPr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269875" lvl="1" indent="0" fontAlgn="auto">
              <a:spcAft>
                <a:spcPts val="0"/>
              </a:spcAft>
              <a:buFont typeface="Credit Suisse Type Light" pitchFamily="34" charset="0"/>
              <a:buNone/>
              <a:defRPr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query.results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conn$select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("SELECT 1 + 1 FROM METADB_SYMBOLS")</a:t>
            </a:r>
          </a:p>
          <a:p>
            <a:pPr marL="269875" lvl="1" indent="0" fontAlgn="auto">
              <a:spcAft>
                <a:spcPts val="0"/>
              </a:spcAft>
              <a:buFont typeface="Credit Suisse Type Light" pitchFamily="34" charset="0"/>
              <a:buNone/>
              <a:defRPr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checkTrue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is.data.frame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query.results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269875" lvl="1" indent="0" fontAlgn="auto">
              <a:spcAft>
                <a:spcPts val="0"/>
              </a:spcAft>
              <a:buFont typeface="Credit Suisse Type Light" pitchFamily="34" charset="0"/>
              <a:buNone/>
              <a:defRPr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checkTrue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(length(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query.results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 == 1)</a:t>
            </a:r>
          </a:p>
          <a:p>
            <a:pPr marL="269875" lvl="1" indent="0" fontAlgn="auto">
              <a:spcAft>
                <a:spcPts val="0"/>
              </a:spcAft>
              <a:buFont typeface="Credit Suisse Type Light" pitchFamily="34" charset="0"/>
              <a:buNone/>
              <a:defRPr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checkTrue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(all(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query.results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[,1] == 2))</a:t>
            </a:r>
          </a:p>
          <a:p>
            <a:pPr marL="269875" lvl="1" indent="0" fontAlgn="auto">
              <a:spcAft>
                <a:spcPts val="0"/>
              </a:spcAft>
              <a:buFont typeface="Credit Suisse Type Light" pitchFamily="34" charset="0"/>
              <a:buNone/>
              <a:defRPr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945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cs typeface="Arial" charset="0"/>
              </a:rPr>
              <a:t>May 30, 2012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EBC70D1-55F2-4FF1-A389-3F0EAD8317CD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cs typeface="Arial" charset="0"/>
            </a:endParaRPr>
          </a:p>
        </p:txBody>
      </p:sp>
      <p:pic>
        <p:nvPicPr>
          <p:cNvPr id="19461" name="Picture 2" descr="http://www.matcoinc.com/files/20051229rad_bridge_downPJ05_58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2133600"/>
            <a:ext cx="3455988" cy="234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Continuous Integration</a:t>
            </a:r>
          </a:p>
        </p:txBody>
      </p:sp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cs typeface="Arial" charset="0"/>
              </a:rPr>
              <a:t>May 30, 2012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EA55521-488A-4322-9A66-E7B467DC273E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cs typeface="Arial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55675" y="1970088"/>
            <a:ext cx="1447800" cy="1066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Write Code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708275" y="2312988"/>
            <a:ext cx="990600" cy="3810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927475" y="1970088"/>
            <a:ext cx="1447800" cy="1066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Run Tests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5603875" y="2312988"/>
            <a:ext cx="990600" cy="3810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746875" y="1970088"/>
            <a:ext cx="1447800" cy="1066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Commit to Source Control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55675" y="4419600"/>
            <a:ext cx="1447800" cy="1066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Source Control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Update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2708275" y="4762500"/>
            <a:ext cx="990600" cy="3810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927475" y="4414838"/>
            <a:ext cx="1447800" cy="1066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Build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5603875" y="4757738"/>
            <a:ext cx="990600" cy="3810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746875" y="4414838"/>
            <a:ext cx="1447800" cy="1066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Run Tests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381000" y="34290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21"/>
          <p:cNvSpPr txBox="1">
            <a:spLocks noChangeArrowheads="1"/>
          </p:cNvSpPr>
          <p:nvPr/>
        </p:nvSpPr>
        <p:spPr bwMode="auto">
          <a:xfrm>
            <a:off x="381000" y="1295400"/>
            <a:ext cx="2133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Clr>
                <a:srgbClr val="91867E"/>
              </a:buClr>
            </a:pPr>
            <a:r>
              <a:rPr lang="en-US" sz="2200">
                <a:latin typeface="Credit Suisse Type Light"/>
              </a:rPr>
              <a:t>Developer</a:t>
            </a:r>
          </a:p>
        </p:txBody>
      </p:sp>
      <p:sp>
        <p:nvSpPr>
          <p:cNvPr id="21520" name="TextBox 22"/>
          <p:cNvSpPr txBox="1">
            <a:spLocks noChangeArrowheads="1"/>
          </p:cNvSpPr>
          <p:nvPr/>
        </p:nvSpPr>
        <p:spPr bwMode="auto">
          <a:xfrm>
            <a:off x="381000" y="3733800"/>
            <a:ext cx="4038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Clr>
                <a:srgbClr val="91867E"/>
              </a:buClr>
            </a:pPr>
            <a:r>
              <a:rPr lang="en-US" sz="2200">
                <a:latin typeface="Credit Suisse Type Light"/>
              </a:rPr>
              <a:t>Continuous Integration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Object-Oriented with R.oo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Credit Suisse Type Light" pitchFamily="34" charset="0"/>
              <a:buChar char=""/>
              <a:defRPr/>
            </a:pPr>
            <a:r>
              <a:rPr lang="en-US" dirty="0" smtClean="0"/>
              <a:t>Sits on top of S3 and provides a simple interface for defining classes and methods, automatically creating S3 generic functions as needed</a:t>
            </a:r>
          </a:p>
          <a:p>
            <a:pPr fontAlgn="auto">
              <a:spcAft>
                <a:spcPts val="0"/>
              </a:spcAft>
              <a:buFont typeface="Credit Suisse Type Light" pitchFamily="34" charset="0"/>
              <a:buChar char=""/>
              <a:defRPr/>
            </a:pPr>
            <a:r>
              <a:rPr lang="en-US" dirty="0" smtClean="0"/>
              <a:t>Semantics familiar to Java programmers</a:t>
            </a:r>
          </a:p>
          <a:p>
            <a:pPr fontAlgn="auto">
              <a:spcAft>
                <a:spcPts val="0"/>
              </a:spcAft>
              <a:buFont typeface="Credit Suisse Type Light" pitchFamily="34" charset="0"/>
              <a:buChar char=""/>
              <a:defRPr/>
            </a:pPr>
            <a:r>
              <a:rPr lang="en-US" dirty="0" smtClean="0"/>
              <a:t>Precursor to reference objects</a:t>
            </a:r>
          </a:p>
          <a:p>
            <a:pPr fontAlgn="auto">
              <a:spcAft>
                <a:spcPts val="0"/>
              </a:spcAft>
              <a:buFont typeface="Credit Suisse Type Light" pitchFamily="34" charset="0"/>
              <a:buChar char=""/>
              <a:defRPr/>
            </a:pPr>
            <a:r>
              <a:rPr lang="en-US" dirty="0" smtClean="0"/>
              <a:t>Top-level Object wraps environment to provide easy pass-by-reference</a:t>
            </a:r>
          </a:p>
          <a:p>
            <a:pPr marL="0" indent="0" fontAlgn="auto">
              <a:spcAft>
                <a:spcPts val="0"/>
              </a:spcAft>
              <a:buFont typeface="Credit Suisse Type Light" pitchFamily="34" charset="0"/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Credit Suisse Type Light" pitchFamily="34" charset="0"/>
              <a:buChar char=""/>
              <a:defRPr/>
            </a:pPr>
            <a:endParaRPr lang="en-US" dirty="0"/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cs typeface="Arial" charset="0"/>
              </a:rPr>
              <a:t>May 30, 2012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42682CE-538E-42FA-8CA1-DDCA13499E3D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cs typeface="Arial" charset="0"/>
            </a:endParaRPr>
          </a:p>
        </p:txBody>
      </p:sp>
      <p:pic>
        <p:nvPicPr>
          <p:cNvPr id="23557" name="Picture 2" descr="http://www.umlgraph.org/doc/er-sqo-o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3810000"/>
            <a:ext cx="4568825" cy="214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Credit Suisse Type Light" pitchFamily="34" charset="0"/>
              <a:buChar char=""/>
              <a:defRPr/>
            </a:pPr>
            <a:r>
              <a:rPr lang="en-US" dirty="0" smtClean="0"/>
              <a:t>Why integrate with Java?</a:t>
            </a:r>
          </a:p>
          <a:p>
            <a:pPr lvl="1" fontAlgn="auto">
              <a:spcAft>
                <a:spcPts val="0"/>
              </a:spcAft>
              <a:buFont typeface="Credit Suisse Type Light" pitchFamily="34" charset="0"/>
              <a:buChar char="−"/>
              <a:defRPr/>
            </a:pPr>
            <a:r>
              <a:rPr lang="en-US" dirty="0" smtClean="0"/>
              <a:t>Large library of domain objects</a:t>
            </a:r>
          </a:p>
          <a:p>
            <a:pPr lvl="1" fontAlgn="auto">
              <a:spcAft>
                <a:spcPts val="0"/>
              </a:spcAft>
              <a:buFont typeface="Credit Suisse Type Light" pitchFamily="34" charset="0"/>
              <a:buChar char="−"/>
              <a:defRPr/>
            </a:pPr>
            <a:r>
              <a:rPr lang="en-US" dirty="0" smtClean="0"/>
              <a:t>Large library of utility classes</a:t>
            </a:r>
          </a:p>
          <a:p>
            <a:pPr lvl="1" fontAlgn="auto">
              <a:spcAft>
                <a:spcPts val="0"/>
              </a:spcAft>
              <a:buFont typeface="Credit Suisse Type Light" pitchFamily="34" charset="0"/>
              <a:buChar char="−"/>
              <a:defRPr/>
            </a:pPr>
            <a:r>
              <a:rPr lang="en-US" dirty="0" smtClean="0"/>
              <a:t>Don’t want to reinvent the wheel.  If I have Java code that reads a bunch of data from a database, I don’t want to rewrite that.</a:t>
            </a:r>
          </a:p>
          <a:p>
            <a:pPr fontAlgn="auto">
              <a:spcAft>
                <a:spcPts val="0"/>
              </a:spcAft>
              <a:buFont typeface="Credit Suisse Type Light" pitchFamily="34" charset="0"/>
              <a:buChar char=""/>
              <a:defRPr/>
            </a:pPr>
            <a:r>
              <a:rPr lang="en-US" dirty="0" err="1" smtClean="0"/>
              <a:t>rJava</a:t>
            </a:r>
            <a:r>
              <a:rPr lang="en-US" dirty="0" smtClean="0"/>
              <a:t> is great, but very low level – too much boilerplate</a:t>
            </a:r>
          </a:p>
          <a:p>
            <a:pPr fontAlgn="auto">
              <a:spcAft>
                <a:spcPts val="0"/>
              </a:spcAft>
              <a:buFont typeface="Credit Suisse Type Light" pitchFamily="34" charset="0"/>
              <a:buChar char=""/>
              <a:defRPr/>
            </a:pPr>
            <a:r>
              <a:rPr lang="en-US" dirty="0" smtClean="0"/>
              <a:t>Reflection-based interfaces too slow to use at run-time</a:t>
            </a:r>
          </a:p>
          <a:p>
            <a:pPr lvl="1" fontAlgn="auto">
              <a:spcAft>
                <a:spcPts val="0"/>
              </a:spcAft>
              <a:buFont typeface="Credit Suisse Type Light" pitchFamily="34" charset="0"/>
              <a:buChar char="−"/>
              <a:defRPr/>
            </a:pPr>
            <a:r>
              <a:rPr lang="en-US" dirty="0" smtClean="0"/>
              <a:t>Java Reflection is an API for querying the Java runtime for information about class/method signatures</a:t>
            </a:r>
          </a:p>
          <a:p>
            <a:pPr marL="0" indent="0" fontAlgn="auto">
              <a:spcAft>
                <a:spcPts val="0"/>
              </a:spcAft>
              <a:buFont typeface="Credit Suisse Type Light" pitchFamily="34" charset="0"/>
              <a:buNone/>
              <a:defRPr/>
            </a:pPr>
            <a:endParaRPr lang="en-US" dirty="0"/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cs typeface="Arial" charset="0"/>
              </a:rPr>
              <a:t>May 30, 2012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ED0A37-F171-4B0E-AF29-879DE1189470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smtClean="0"/>
              <a:t>Solution: Use Reflection at compile-time to auto-generate the boilerplate</a:t>
            </a:r>
          </a:p>
          <a:p>
            <a:r>
              <a:rPr lang="en-US" sz="2000" smtClean="0"/>
              <a:t>Create R.oo classes for each Java class that we wrap</a:t>
            </a:r>
          </a:p>
          <a:p>
            <a:r>
              <a:rPr lang="en-US" sz="2000" smtClean="0"/>
              <a:t>All rJava casts/etc. done for you by the wrapper</a:t>
            </a:r>
          </a:p>
          <a:p>
            <a:pPr>
              <a:buFont typeface="Credit Suisse Type Light"/>
              <a:buNone/>
            </a:pP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Credit Suisse Type Light"/>
              <a:buNone/>
            </a:pPr>
            <a:r>
              <a:rPr lang="en-US" sz="900" smtClean="0">
                <a:latin typeface="Courier New" pitchFamily="49" charset="0"/>
                <a:cs typeface="Courier New" pitchFamily="49" charset="0"/>
              </a:rPr>
              <a:t>setConstructorS3("JTsdb", function(jobj = NULL) {</a:t>
            </a:r>
          </a:p>
          <a:p>
            <a:pPr>
              <a:buFont typeface="Credit Suisse Type Light"/>
              <a:buNone/>
            </a:pPr>
            <a:r>
              <a:rPr lang="en-US" sz="900" smtClean="0">
                <a:latin typeface="Courier New" pitchFamily="49" charset="0"/>
                <a:cs typeface="Courier New" pitchFamily="49" charset="0"/>
              </a:rPr>
              <a:t>    extend(JObject(), "JTsdb", .jobj = jobj)</a:t>
            </a:r>
          </a:p>
          <a:p>
            <a:pPr>
              <a:buFont typeface="Credit Suisse Type Light"/>
              <a:buNone/>
            </a:pPr>
            <a:r>
              <a:rPr lang="en-US" sz="900" smtClean="0">
                <a:latin typeface="Courier New" pitchFamily="49" charset="0"/>
                <a:cs typeface="Courier New" pitchFamily="49" charset="0"/>
              </a:rPr>
              <a:t>})</a:t>
            </a:r>
          </a:p>
          <a:p>
            <a:pPr>
              <a:buFont typeface="Credit Suisse Type Light"/>
              <a:buNone/>
            </a:pPr>
            <a:r>
              <a:rPr lang="en-US" sz="900" smtClean="0">
                <a:latin typeface="Courier New" pitchFamily="49" charset="0"/>
                <a:cs typeface="Courier New" pitchFamily="49" charset="0"/>
              </a:rPr>
              <a:t>setMethodS3("series_by_String", "JTsdb", function(static, j_arg0 = NULL, ...) {</a:t>
            </a:r>
          </a:p>
          <a:p>
            <a:pPr>
              <a:buFont typeface="Credit Suisse Type Light"/>
              <a:buNone/>
            </a:pPr>
            <a:r>
              <a:rPr lang="en-US" sz="900" smtClean="0">
                <a:latin typeface="Courier New" pitchFamily="49" charset="0"/>
                <a:cs typeface="Courier New" pitchFamily="49" charset="0"/>
              </a:rPr>
              <a:t>    JTimeSeries(jobj = jCall("atg/dal/tsdb/Tsdb", "Latg/dal/tsdb/TimeSeries;", "series", the(j_arg0)))</a:t>
            </a:r>
          </a:p>
          <a:p>
            <a:pPr>
              <a:buFont typeface="Credit Suisse Type Light"/>
              <a:buNone/>
            </a:pPr>
            <a:r>
              <a:rPr lang="en-US" sz="900" smtClean="0">
                <a:latin typeface="Courier New" pitchFamily="49" charset="0"/>
                <a:cs typeface="Courier New" pitchFamily="49" charset="0"/>
              </a:rPr>
              <a:t>})</a:t>
            </a:r>
          </a:p>
          <a:p>
            <a:pPr>
              <a:buFont typeface="Credit Suisse Type Light"/>
              <a:buNone/>
            </a:pPr>
            <a:r>
              <a:rPr lang="en-US" sz="900" smtClean="0">
                <a:latin typeface="Courier New" pitchFamily="49" charset="0"/>
                <a:cs typeface="Courier New" pitchFamily="49" charset="0"/>
              </a:rPr>
              <a:t>setMethodS3("source_by_String", "JTsdb", function(static, j_arg0 = NULL, ...) {</a:t>
            </a:r>
          </a:p>
          <a:p>
            <a:pPr>
              <a:buFont typeface="Credit Suisse Type Light"/>
              <a:buNone/>
            </a:pPr>
            <a:r>
              <a:rPr lang="en-US" sz="900" smtClean="0">
                <a:latin typeface="Courier New" pitchFamily="49" charset="0"/>
                <a:cs typeface="Courier New" pitchFamily="49" charset="0"/>
              </a:rPr>
              <a:t>    JDataSource(jobj = jCall("atg/dal/tsdb/Tsdb", "Latg/dal/tsdb/DataSource;", "source", the(j_arg0)))</a:t>
            </a:r>
          </a:p>
          <a:p>
            <a:pPr>
              <a:buFont typeface="Credit Suisse Type Light"/>
              <a:buNone/>
            </a:pPr>
            <a:r>
              <a:rPr lang="en-US" sz="900" smtClean="0">
                <a:latin typeface="Courier New" pitchFamily="49" charset="0"/>
                <a:cs typeface="Courier New" pitchFamily="49" charset="0"/>
              </a:rPr>
              <a:t>})</a:t>
            </a:r>
          </a:p>
          <a:p>
            <a:pPr>
              <a:buFont typeface="Credit Suisse Type Light"/>
              <a:buNone/>
            </a:pPr>
            <a:r>
              <a:rPr lang="en-US" sz="900" smtClean="0">
                <a:latin typeface="Courier New" pitchFamily="49" charset="0"/>
                <a:cs typeface="Courier New" pitchFamily="49" charset="0"/>
              </a:rPr>
              <a:t>setConstructorS3("JTimeSeries", function(jobj = NULL) {</a:t>
            </a:r>
          </a:p>
          <a:p>
            <a:pPr>
              <a:buFont typeface="Credit Suisse Type Light"/>
              <a:buNone/>
            </a:pPr>
            <a:r>
              <a:rPr lang="en-US" sz="900" smtClean="0">
                <a:latin typeface="Courier New" pitchFamily="49" charset="0"/>
                <a:cs typeface="Courier New" pitchFamily="49" charset="0"/>
              </a:rPr>
              <a:t>    extend(JObject(), "JTimeSeries", .jobj = jobj)</a:t>
            </a:r>
          </a:p>
          <a:p>
            <a:pPr>
              <a:buFont typeface="Credit Suisse Type Light"/>
              <a:buNone/>
            </a:pPr>
            <a:r>
              <a:rPr lang="en-US" sz="900" smtClean="0">
                <a:latin typeface="Courier New" pitchFamily="49" charset="0"/>
                <a:cs typeface="Courier New" pitchFamily="49" charset="0"/>
              </a:rPr>
              <a:t>})</a:t>
            </a:r>
          </a:p>
          <a:p>
            <a:pPr>
              <a:buFont typeface="Credit Suisse Type Light"/>
              <a:buNone/>
            </a:pPr>
            <a:r>
              <a:rPr lang="en-US" sz="900" smtClean="0">
                <a:latin typeface="Courier New" pitchFamily="49" charset="0"/>
                <a:cs typeface="Courier New" pitchFamily="49" charset="0"/>
              </a:rPr>
              <a:t>setMethodS3("observations_by_DataSource", "JTimeSeries", function(this, j_arg0 = NULL, ...) {</a:t>
            </a:r>
          </a:p>
          <a:p>
            <a:pPr>
              <a:buFont typeface="Credit Suisse Type Light"/>
              <a:buNone/>
            </a:pPr>
            <a:r>
              <a:rPr lang="en-US" sz="900" smtClean="0">
                <a:latin typeface="Courier New" pitchFamily="49" charset="0"/>
                <a:cs typeface="Courier New" pitchFamily="49" charset="0"/>
              </a:rPr>
              <a:t>    JIterable(jobj = jCall(this$.jobj, "Lscala/collection/Iterable;", "observations", .jcast(j_arg0$.jobj, "atg.dal.tsdb.DataSource")))</a:t>
            </a:r>
          </a:p>
          <a:p>
            <a:pPr>
              <a:buFont typeface="Credit Suisse Type Light"/>
              <a:buNone/>
            </a:pPr>
            <a:r>
              <a:rPr lang="en-US" sz="900" smtClean="0">
                <a:latin typeface="Courier New" pitchFamily="49" charset="0"/>
                <a:cs typeface="Courier New" pitchFamily="49" charset="0"/>
              </a:rPr>
              <a:t>})</a:t>
            </a:r>
          </a:p>
          <a:p>
            <a:pPr>
              <a:buFont typeface="Credit Suisse Type Light"/>
              <a:buNone/>
            </a:pPr>
            <a:endParaRPr lang="en-US" sz="9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Credit Suisse Type Light"/>
              <a:buNone/>
            </a:pPr>
            <a:r>
              <a:rPr lang="en-US" sz="1400" smtClean="0">
                <a:cs typeface="Courier New" pitchFamily="49" charset="0"/>
              </a:rPr>
              <a:t>Usage:</a:t>
            </a:r>
          </a:p>
          <a:p>
            <a:pPr>
              <a:buFont typeface="Credit Suisse Type Light"/>
              <a:buNone/>
            </a:pPr>
            <a:endParaRPr lang="en-US" sz="9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Credit Suisse Type Light"/>
              <a:buNone/>
            </a:pPr>
            <a:r>
              <a:rPr lang="en-US" sz="900" smtClean="0">
                <a:latin typeface="Courier New" pitchFamily="49" charset="0"/>
                <a:cs typeface="Courier New" pitchFamily="49" charset="0"/>
              </a:rPr>
              <a:t>series &lt;- JTsdb$series_by_String(“aapl close”)</a:t>
            </a:r>
          </a:p>
          <a:p>
            <a:pPr>
              <a:buFont typeface="Credit Suisse Type Light"/>
              <a:buNone/>
            </a:pPr>
            <a:r>
              <a:rPr lang="en-US" sz="900" smtClean="0">
                <a:latin typeface="Courier New" pitchFamily="49" charset="0"/>
                <a:cs typeface="Courier New" pitchFamily="49" charset="0"/>
              </a:rPr>
              <a:t>source &lt;- JTsdb$source_by_String(“yahoo”)</a:t>
            </a:r>
          </a:p>
          <a:p>
            <a:pPr>
              <a:buFont typeface="Credit Suisse Type Light"/>
              <a:buNone/>
            </a:pPr>
            <a:r>
              <a:rPr lang="en-US" sz="900" smtClean="0">
                <a:latin typeface="Courier New" pitchFamily="49" charset="0"/>
                <a:cs typeface="Courier New" pitchFamily="49" charset="0"/>
              </a:rPr>
              <a:t>observations &lt;- series$ observations_by_DataSource(source)</a:t>
            </a: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cs typeface="Arial" charset="0"/>
              </a:rPr>
              <a:t>May 30, 2012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25D429F-AE15-4E75-B81F-9DC5A6540DF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Python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Credit Suisse Type Light" pitchFamily="34" charset="0"/>
              <a:buChar char=""/>
              <a:defRPr/>
            </a:pPr>
            <a:r>
              <a:rPr lang="en-US" dirty="0" smtClean="0"/>
              <a:t>Using Python more and more for research “infrastructure”</a:t>
            </a:r>
          </a:p>
          <a:p>
            <a:pPr fontAlgn="auto">
              <a:spcAft>
                <a:spcPts val="0"/>
              </a:spcAft>
              <a:buFont typeface="Credit Suisse Type Light" pitchFamily="34" charset="0"/>
              <a:buChar char=""/>
              <a:defRPr/>
            </a:pPr>
            <a:r>
              <a:rPr lang="en-US" dirty="0" smtClean="0"/>
              <a:t>Still want access to analytics from R</a:t>
            </a:r>
          </a:p>
          <a:p>
            <a:pPr fontAlgn="auto">
              <a:spcAft>
                <a:spcPts val="0"/>
              </a:spcAft>
              <a:buFont typeface="Credit Suisse Type Light" pitchFamily="34" charset="0"/>
              <a:buChar char=""/>
              <a:defRPr/>
            </a:pPr>
            <a:r>
              <a:rPr lang="en-US" dirty="0" smtClean="0"/>
              <a:t>Use rpy2 to get “best of both worlds”</a:t>
            </a:r>
          </a:p>
          <a:p>
            <a:pPr marL="0" indent="0" fontAlgn="auto">
              <a:spcAft>
                <a:spcPts val="0"/>
              </a:spcAft>
              <a:buFont typeface="Credit Suisse Type Light" pitchFamily="34" charset="0"/>
              <a:buNone/>
              <a:defRPr/>
            </a:pPr>
            <a:endParaRPr lang="en-US" dirty="0" smtClean="0"/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cs typeface="Arial" charset="0"/>
              </a:rPr>
              <a:t>May 30, 2012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561A863-70BE-45A6-B4FA-8E4346CB868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>
              <a:cs typeface="Arial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557588" y="3117850"/>
            <a:ext cx="1371600" cy="914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JVM (Java)</a:t>
            </a:r>
            <a:endParaRPr lang="en-US" dirty="0"/>
          </a:p>
        </p:txBody>
      </p:sp>
      <p:cxnSp>
        <p:nvCxnSpPr>
          <p:cNvPr id="8" name="Straight Connector 7"/>
          <p:cNvCxnSpPr>
            <a:stCxn id="10" idx="7"/>
            <a:endCxn id="5" idx="2"/>
          </p:cNvCxnSpPr>
          <p:nvPr/>
        </p:nvCxnSpPr>
        <p:spPr>
          <a:xfrm flipV="1">
            <a:off x="2465388" y="3575050"/>
            <a:ext cx="1092200" cy="434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295400" y="3875088"/>
            <a:ext cx="1371600" cy="914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557588" y="4883150"/>
            <a:ext cx="1371600" cy="914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Python</a:t>
            </a:r>
            <a:endParaRPr lang="en-US" dirty="0"/>
          </a:p>
        </p:txBody>
      </p:sp>
      <p:cxnSp>
        <p:nvCxnSpPr>
          <p:cNvPr id="15" name="Straight Connector 14"/>
          <p:cNvCxnSpPr>
            <a:stCxn id="10" idx="5"/>
            <a:endCxn id="13" idx="2"/>
          </p:cNvCxnSpPr>
          <p:nvPr/>
        </p:nvCxnSpPr>
        <p:spPr>
          <a:xfrm>
            <a:off x="2465388" y="4656138"/>
            <a:ext cx="1092200" cy="684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0"/>
            <a:endCxn id="5" idx="4"/>
          </p:cNvCxnSpPr>
          <p:nvPr/>
        </p:nvCxnSpPr>
        <p:spPr>
          <a:xfrm flipV="1">
            <a:off x="4243388" y="4032250"/>
            <a:ext cx="0" cy="85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791200" y="3117850"/>
            <a:ext cx="1371600" cy="914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CLR (.NET)</a:t>
            </a:r>
            <a:endParaRPr lang="en-US" dirty="0"/>
          </a:p>
        </p:txBody>
      </p:sp>
      <p:cxnSp>
        <p:nvCxnSpPr>
          <p:cNvPr id="20" name="Straight Connector 19"/>
          <p:cNvCxnSpPr>
            <a:stCxn id="5" idx="6"/>
            <a:endCxn id="18" idx="2"/>
          </p:cNvCxnSpPr>
          <p:nvPr/>
        </p:nvCxnSpPr>
        <p:spPr>
          <a:xfrm>
            <a:off x="4929188" y="3575050"/>
            <a:ext cx="862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9" name="TextBox 26"/>
          <p:cNvSpPr txBox="1">
            <a:spLocks noChangeArrowheads="1"/>
          </p:cNvSpPr>
          <p:nvPr/>
        </p:nvSpPr>
        <p:spPr bwMode="auto">
          <a:xfrm rot="-1199020">
            <a:off x="2819400" y="3575050"/>
            <a:ext cx="3857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rgbClr val="91867E"/>
              </a:buClr>
            </a:pPr>
            <a:r>
              <a:rPr lang="en-US" sz="1400">
                <a:latin typeface="Credit Suisse Type Light"/>
              </a:rPr>
              <a:t>rJava</a:t>
            </a:r>
          </a:p>
        </p:txBody>
      </p:sp>
      <p:sp>
        <p:nvSpPr>
          <p:cNvPr id="29710" name="TextBox 27"/>
          <p:cNvSpPr txBox="1">
            <a:spLocks noChangeArrowheads="1"/>
          </p:cNvSpPr>
          <p:nvPr/>
        </p:nvSpPr>
        <p:spPr bwMode="auto">
          <a:xfrm rot="1914813">
            <a:off x="2854325" y="4741863"/>
            <a:ext cx="319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rgbClr val="91867E"/>
              </a:buClr>
            </a:pPr>
            <a:r>
              <a:rPr lang="en-US" sz="1400">
                <a:latin typeface="Credit Suisse Type Light"/>
              </a:rPr>
              <a:t>rpy2</a:t>
            </a:r>
          </a:p>
        </p:txBody>
      </p:sp>
      <p:sp>
        <p:nvSpPr>
          <p:cNvPr id="29711" name="TextBox 28"/>
          <p:cNvSpPr txBox="1">
            <a:spLocks noChangeArrowheads="1"/>
          </p:cNvSpPr>
          <p:nvPr/>
        </p:nvSpPr>
        <p:spPr bwMode="auto">
          <a:xfrm rot="5400000">
            <a:off x="4227512" y="4349751"/>
            <a:ext cx="3206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rgbClr val="91867E"/>
              </a:buClr>
            </a:pPr>
            <a:r>
              <a:rPr lang="en-US" sz="1400">
                <a:latin typeface="Credit Suisse Type Light"/>
              </a:rPr>
              <a:t>JCC</a:t>
            </a:r>
          </a:p>
        </p:txBody>
      </p:sp>
      <p:sp>
        <p:nvSpPr>
          <p:cNvPr id="29712" name="TextBox 29"/>
          <p:cNvSpPr txBox="1">
            <a:spLocks noChangeArrowheads="1"/>
          </p:cNvSpPr>
          <p:nvPr/>
        </p:nvSpPr>
        <p:spPr bwMode="auto">
          <a:xfrm>
            <a:off x="5200650" y="3370263"/>
            <a:ext cx="39846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rgbClr val="91867E"/>
              </a:buClr>
            </a:pPr>
            <a:r>
              <a:rPr lang="en-US" sz="1400">
                <a:latin typeface="Credit Suisse Type Light"/>
              </a:rPr>
              <a:t>IKVM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redit Suisse 1">
      <a:dk1>
        <a:sysClr val="windowText" lastClr="000000"/>
      </a:dk1>
      <a:lt1>
        <a:sysClr val="window" lastClr="FFFFFF"/>
      </a:lt1>
      <a:dk2>
        <a:srgbClr val="166C86"/>
      </a:dk2>
      <a:lt2>
        <a:srgbClr val="EEECE1"/>
      </a:lt2>
      <a:accent1>
        <a:srgbClr val="255B89"/>
      </a:accent1>
      <a:accent2>
        <a:srgbClr val="AAA19A"/>
      </a:accent2>
      <a:accent3>
        <a:srgbClr val="A6CCD6"/>
      </a:accent3>
      <a:accent4>
        <a:srgbClr val="56A2B9"/>
      </a:accent4>
      <a:accent5>
        <a:srgbClr val="C8C1BC"/>
      </a:accent5>
      <a:accent6>
        <a:srgbClr val="003868"/>
      </a:accent6>
      <a:hlink>
        <a:srgbClr val="0000FF"/>
      </a:hlink>
      <a:folHlink>
        <a:srgbClr val="800080"/>
      </a:folHlink>
    </a:clrScheme>
    <a:fontScheme name="CS 1">
      <a:majorFont>
        <a:latin typeface="Credit Suisse Type Light"/>
        <a:ea typeface=""/>
        <a:cs typeface=""/>
        <a:font script="Kore" typeface="Credit Suisse Type Kor Roman"/>
        <a:font script="Arab" typeface="Credit Suisse Type Arabic Light"/>
        <a:font script="Cyrl" typeface="Credit Suisse Type Light"/>
        <a:font script="Deva" typeface="Credit Suisse Type Deva Light"/>
        <a:font script="Grek" typeface="Credit Suisse Type Light"/>
        <a:font script="Hans" typeface="Credit Suisse Type SCh Light"/>
        <a:font script="Hant" typeface="Credit Suisse Type TCh Light"/>
        <a:font script="Jpan" typeface="Credit Suisse Type Jap Light"/>
        <a:font script="Thai" typeface="Credit Suisse Type Thai Light"/>
      </a:majorFont>
      <a:minorFont>
        <a:latin typeface="Credit Suisse Type Light"/>
        <a:ea typeface=""/>
        <a:cs typeface=""/>
        <a:font script="Kore" typeface="Credit Suisse Type Kor Roman"/>
        <a:font script="Arab" typeface="Credit Suisse Type Arabic Light"/>
        <a:font script="Cyrl" typeface="Credit Suisse Type Light"/>
        <a:font script="Deva" typeface="Credit Suisse Type Deva Light"/>
        <a:font script="Grek" typeface="Credit Suisse Type Light"/>
        <a:font script="Hans" typeface="Credit Suisse Type SCh Light"/>
        <a:font script="Hant" typeface="Credit Suisse Type TCh Light"/>
        <a:font script="Jpan" typeface="Credit Suisse Type Jap Light"/>
        <a:font script="Thai" typeface="Credit Suisse Type Thai Light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marL="342900" indent="-342900">
          <a:buClr>
            <a:srgbClr val="91867E"/>
          </a:buClr>
          <a:buFont typeface="Credit Suisse Type Light" pitchFamily="34" charset="0"/>
          <a:buChar char=""/>
          <a:defRPr sz="2200" dirty="0"/>
        </a:defPPr>
      </a:lstStyle>
    </a:txDef>
  </a:objectDefaults>
  <a:extraClrSchemeLst/>
  <a:custClrLst>
    <a:custClr name="Purple 1">
      <a:srgbClr val="92499E"/>
    </a:custClr>
    <a:custClr name="Green 1">
      <a:srgbClr val="898000"/>
    </a:custClr>
    <a:custClr name="Yellow 1">
      <a:srgbClr val="FFC726"/>
    </a:custClr>
    <a:custClr name="Orange 1">
      <a:srgbClr val="F49C3E"/>
    </a:custClr>
    <a:custClr name="Red 1">
      <a:srgbClr val="9D0E2D"/>
    </a:custClr>
    <a:custClr name="Purple 2">
      <a:srgbClr val="A86DB1"/>
    </a:custClr>
    <a:custClr name="Green 2">
      <a:srgbClr val="B1A82F"/>
    </a:custClr>
    <a:custClr name="Yellow 2">
      <a:srgbClr val="FFD251"/>
    </a:custClr>
    <a:custClr name="Orange 2">
      <a:srgbClr val="F6B065"/>
    </a:custClr>
    <a:custClr name="Red 2">
      <a:srgbClr val="C23841"/>
    </a:custClr>
    <a:custClr name="Purple 3">
      <a:srgbClr val="BE92C5"/>
    </a:custClr>
    <a:custClr name="Green 3">
      <a:srgbClr val="D7D17B"/>
    </a:custClr>
    <a:custClr name="Yellow 3">
      <a:srgbClr val="FFDD7D"/>
    </a:custClr>
    <a:custClr name="Orange 3">
      <a:srgbClr val="F8C48B"/>
    </a:custClr>
    <a:custClr name="Red 3">
      <a:srgbClr val="DE7572"/>
    </a:custClr>
    <a:custClr name="Purple 4">
      <a:srgbClr val="D3B6D8"/>
    </a:custClr>
    <a:custClr name="Green 4">
      <a:srgbClr val="E9E6B9"/>
    </a:custClr>
    <a:custClr name="Yellow 4">
      <a:srgbClr val="FFE9A8"/>
    </a:custClr>
    <a:custClr name="Orange 4">
      <a:srgbClr val="FBD7B2"/>
    </a:custClr>
    <a:custClr name="Red 4">
      <a:srgbClr val="EBB7B6"/>
    </a:custClr>
    <a:custClr name="Corporate Gray">
      <a:srgbClr val="91867E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15841</TotalTime>
  <Words>495</Words>
  <Application>Microsoft Office PowerPoint</Application>
  <PresentationFormat>On-screen Show (4:3)</PresentationFormat>
  <Paragraphs>154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Credit Suisse Type Light</vt:lpstr>
      <vt:lpstr>Arial</vt:lpstr>
      <vt:lpstr>Calibri</vt:lpstr>
      <vt:lpstr>Courier New</vt:lpstr>
      <vt:lpstr>Default Theme</vt:lpstr>
      <vt:lpstr>Default Theme</vt:lpstr>
      <vt:lpstr>Default Theme</vt:lpstr>
      <vt:lpstr>Default Theme</vt:lpstr>
      <vt:lpstr>Default Theme</vt:lpstr>
      <vt:lpstr>Software Engineering in R</vt:lpstr>
      <vt:lpstr>R as a development platform</vt:lpstr>
      <vt:lpstr>Type-checked Methods</vt:lpstr>
      <vt:lpstr>Unit Testing</vt:lpstr>
      <vt:lpstr>Continuous Integration</vt:lpstr>
      <vt:lpstr>Object-Oriented with R.oo</vt:lpstr>
      <vt:lpstr>Java Integration</vt:lpstr>
      <vt:lpstr>Java Integration</vt:lpstr>
      <vt:lpstr>Python Integration</vt:lpstr>
      <vt:lpstr>Questions?</vt:lpstr>
    </vt:vector>
  </TitlesOfParts>
  <Company>Credit Suisse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in R</dc:title>
  <dc:creator>eknell1</dc:creator>
  <cp:lastModifiedBy>Paul Teetor</cp:lastModifiedBy>
  <cp:revision>24</cp:revision>
  <dcterms:created xsi:type="dcterms:W3CDTF">2012-04-02T14:13:47Z</dcterms:created>
  <dcterms:modified xsi:type="dcterms:W3CDTF">2012-05-30T19:36:28Z</dcterms:modified>
</cp:coreProperties>
</file>