
<file path=[Content_Types].xml><?xml version="1.0" encoding="utf-8"?>
<Types xmlns="http://schemas.openxmlformats.org/package/2006/content-types">
  <Default Extension="png" ContentType="image/png"/>
  <Default Extension="tmp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86" r:id="rId4"/>
    <p:sldId id="257" r:id="rId5"/>
    <p:sldId id="258" r:id="rId6"/>
    <p:sldId id="264" r:id="rId7"/>
    <p:sldId id="263" r:id="rId8"/>
    <p:sldId id="259" r:id="rId9"/>
    <p:sldId id="260" r:id="rId10"/>
    <p:sldId id="261" r:id="rId11"/>
    <p:sldId id="262" r:id="rId12"/>
    <p:sldId id="265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67" r:id="rId32"/>
    <p:sldId id="275" r:id="rId3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5CFD-B01D-45C7-8D67-0581CF26663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09B0-C237-4ADC-ADB4-A5A0866F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ology.med.cornell.edu/people/banfelder/qbio/resources_2012/2012_4.3%20Markov%20Chains%20and%20Hidden%20Markov%20Models.pdf" TargetMode="External"/><Relationship Id="rId2" Type="http://schemas.openxmlformats.org/officeDocument/2006/relationships/hyperlink" Target="https://www.math.ucdavis.edu/~gravner/MAT135B/materials/ch1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orthshoreanalytics" TargetMode="External"/><Relationship Id="rId4" Type="http://schemas.openxmlformats.org/officeDocument/2006/relationships/hyperlink" Target="http://northshoreanalytics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Convergence of a Markov chain to steady state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Daniel Chertok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our example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49831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r>
                  <a:rPr lang="en-US" smtClean="0"/>
                  <a:t>R code</a:t>
                </a:r>
              </a:p>
              <a:p>
                <a:pPr marL="400050" lvl="1" indent="0">
                  <a:buNone/>
                </a:pPr>
                <a:r>
                  <a:rPr lang="en-US" smtClean="0"/>
                  <a:t>&gt; P </a:t>
                </a:r>
                <a:r>
                  <a:rPr lang="en-US"/>
                  <a:t>&lt;- matrix( c( 0.2, 0.1, 0.3, 0.4, 0.7, 0.3, 0.4, 0.2, 0.4 ), nrow=3, byrow=T </a:t>
                </a:r>
                <a:r>
                  <a:rPr lang="en-US" smtClean="0"/>
                  <a:t>)</a:t>
                </a:r>
              </a:p>
              <a:p>
                <a:pPr marL="400050" lvl="1" indent="0">
                  <a:buNone/>
                </a:pPr>
                <a:r>
                  <a:rPr lang="en-US" smtClean="0"/>
                  <a:t>&gt; eigen(P)</a:t>
                </a:r>
              </a:p>
              <a:p>
                <a:pPr marL="400050" lvl="1" indent="0">
                  <a:buNone/>
                </a:pPr>
                <a:r>
                  <a:rPr lang="en-US" smtClean="0"/>
                  <a:t>$</a:t>
                </a:r>
                <a:r>
                  <a:rPr lang="en-US"/>
                  <a:t>values</a:t>
                </a:r>
              </a:p>
              <a:p>
                <a:pPr marL="400050" lvl="1" indent="0">
                  <a:buNone/>
                </a:pPr>
                <a:r>
                  <a:rPr lang="en-US"/>
                  <a:t>[1]  1.00000000  </a:t>
                </a:r>
                <a:r>
                  <a:rPr lang="en-US" smtClean="0"/>
                  <a:t> 0.35615528   -0.05615528</a:t>
                </a:r>
                <a:endParaRPr lang="en-US"/>
              </a:p>
              <a:p>
                <a:pPr marL="400050" lvl="1" indent="0">
                  <a:buNone/>
                </a:pPr>
                <a:r>
                  <a:rPr lang="en-US"/>
                  <a:t>$vectors</a:t>
                </a:r>
              </a:p>
              <a:p>
                <a:pPr marL="400050" lvl="1" indent="0">
                  <a:buNone/>
                </a:pPr>
                <a:r>
                  <a:rPr lang="en-US"/>
                  <a:t>           </a:t>
                </a:r>
                <a:r>
                  <a:rPr lang="en-US" smtClean="0"/>
                  <a:t>    [,</a:t>
                </a:r>
                <a:r>
                  <a:rPr lang="en-US"/>
                  <a:t>1]       </a:t>
                </a:r>
                <a:r>
                  <a:rPr lang="en-US" smtClean="0"/>
                  <a:t>         [,</a:t>
                </a:r>
                <a:r>
                  <a:rPr lang="en-US"/>
                  <a:t>2]       </a:t>
                </a:r>
                <a:r>
                  <a:rPr lang="en-US" smtClean="0"/>
                  <a:t>          [,</a:t>
                </a:r>
                <a:r>
                  <a:rPr lang="en-US"/>
                  <a:t>3]</a:t>
                </a:r>
              </a:p>
              <a:p>
                <a:pPr marL="400050" lvl="1" indent="0">
                  <a:buNone/>
                </a:pPr>
                <a:r>
                  <a:rPr lang="en-US"/>
                  <a:t>[1,] -0.2797514  </a:t>
                </a:r>
                <a:r>
                  <a:rPr lang="en-US" smtClean="0"/>
                  <a:t>  0.3570898   -</a:t>
                </a:r>
                <a:r>
                  <a:rPr lang="en-US"/>
                  <a:t>0.7766956</a:t>
                </a:r>
              </a:p>
              <a:p>
                <a:pPr marL="400050" lvl="1" indent="0">
                  <a:buNone/>
                </a:pPr>
                <a:r>
                  <a:rPr lang="en-US"/>
                  <a:t>[2,] -0.8392543 </a:t>
                </a:r>
                <a:r>
                  <a:rPr lang="en-US" smtClean="0"/>
                  <a:t>  -</a:t>
                </a:r>
                <a:r>
                  <a:rPr lang="en-US"/>
                  <a:t>0.8144420  </a:t>
                </a:r>
                <a:r>
                  <a:rPr lang="en-US" smtClean="0"/>
                  <a:t>  0.1702700</a:t>
                </a:r>
                <a:endParaRPr lang="en-US"/>
              </a:p>
              <a:p>
                <a:pPr marL="400050" lvl="1" indent="0">
                  <a:buNone/>
                </a:pPr>
                <a:r>
                  <a:rPr lang="en-US"/>
                  <a:t>[3,] -0.4662524  </a:t>
                </a:r>
                <a:r>
                  <a:rPr lang="en-US" smtClean="0"/>
                  <a:t>  0.4573522    0.6064256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𝟐𝟖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𝟖𝟒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𝟒𝟕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4983163"/>
              </a:xfrm>
              <a:blipFill rotWithShape="1">
                <a:blip r:embed="rId2"/>
                <a:stretch>
                  <a:fillRect l="-793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91200" y="3124200"/>
            <a:ext cx="304800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e</a:t>
            </a:r>
            <a:r>
              <a:rPr lang="en-US" sz="2000" smtClean="0"/>
              <a:t>igen( P ) – eigenvalues and eigenvectors of P : Px = </a:t>
            </a:r>
            <a:r>
              <a:rPr lang="en-US" sz="2000" smtClean="0">
                <a:sym typeface="Symbol"/>
              </a:rPr>
              <a:t>x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soon will it converge?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 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1524000"/>
                <a:ext cx="7924800" cy="452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From (1), (3) and (5) and the triangle inequality :</a:t>
                </a:r>
              </a:p>
              <a:p>
                <a:endParaRPr 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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sym typeface="Symbol"/>
                        </a:rPr>
                        <m:t>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400"/>
                        <m:t> + … 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smtClean="0"/>
              </a:p>
              <a:p>
                <a:endParaRPr lang="en-US" sz="2400" smtClean="0"/>
              </a:p>
              <a:p>
                <a:r>
                  <a:rPr lang="en-US" sz="2400" smtClean="0"/>
                  <a:t>since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sym typeface="Symbol"/>
                      </a:rPr>
                      <m:t>=1</m:t>
                    </m:r>
                  </m:oMath>
                </a14:m>
                <a:endParaRPr lang="en-US" sz="2400" b="0" smtClean="0">
                  <a:sym typeface="Symbol"/>
                </a:endParaRPr>
              </a:p>
              <a:p>
                <a:endParaRPr lang="en-US" sz="2400" b="0" smtClean="0">
                  <a:sym typeface="Symbol"/>
                </a:endParaRPr>
              </a:p>
              <a:p>
                <a:r>
                  <a:rPr lang="en-US" sz="2400" b="0" smtClean="0">
                    <a:sym typeface="Symbol"/>
                  </a:rPr>
                  <a:t>We can choose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 </m:t>
                    </m:r>
                    <m:r>
                      <a:rPr lang="en-US" sz="24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so</m:t>
                    </m:r>
                  </m:oMath>
                </a14:m>
                <a:endParaRPr lang="en-US" sz="2400" b="0" smtClean="0"/>
              </a:p>
              <a:p>
                <a:endParaRPr lang="en-US" sz="24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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sym typeface="Symbol"/>
                        </a:rPr>
                        <m:t>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/>
                        <m:t>+ … 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endParaRPr lang="en-US" sz="2400" b="0" smtClean="0"/>
              </a:p>
              <a:p>
                <a:endParaRPr lang="en-US" sz="2400" b="0" smtClean="0"/>
              </a:p>
              <a:p>
                <a:r>
                  <a:rPr lang="en-US" sz="2400" smtClean="0"/>
                  <a:t>If 1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|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|≫ …≫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|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|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then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convergence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very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quick</m:t>
                    </m:r>
                  </m:oMath>
                </a14:m>
                <a:endParaRPr lang="en-US" sz="2400" b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7924800" cy="4525726"/>
              </a:xfrm>
              <a:prstGeom prst="rect">
                <a:avLst/>
              </a:prstGeom>
              <a:blipFill rotWithShape="1">
                <a:blip r:embed="rId2"/>
                <a:stretch>
                  <a:fillRect l="-1154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 : convergence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smtClean="0"/>
              <a:t>&gt;library( expm )</a:t>
            </a:r>
          </a:p>
          <a:p>
            <a:pPr marL="0" indent="0">
              <a:buNone/>
            </a:pPr>
            <a:r>
              <a:rPr lang="pt-BR" sz="1800" smtClean="0"/>
              <a:t>&gt;</a:t>
            </a:r>
            <a:r>
              <a:rPr lang="pt-BR" sz="1800" smtClean="0"/>
              <a:t>P %^% 4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       </a:t>
            </a:r>
            <a:r>
              <a:rPr lang="pt-BR" sz="1800" smtClean="0"/>
              <a:t>   [,</a:t>
            </a:r>
            <a:r>
              <a:rPr lang="pt-BR" sz="1800"/>
              <a:t>1]  </a:t>
            </a:r>
            <a:r>
              <a:rPr lang="pt-BR" sz="1800" smtClean="0"/>
              <a:t>        [,</a:t>
            </a:r>
            <a:r>
              <a:rPr lang="pt-BR" sz="1800"/>
              <a:t>2]   </a:t>
            </a:r>
            <a:r>
              <a:rPr lang="pt-BR" sz="1800" smtClean="0"/>
              <a:t>      [,</a:t>
            </a:r>
            <a:r>
              <a:rPr lang="pt-BR" sz="1800"/>
              <a:t>3]</a:t>
            </a:r>
          </a:p>
          <a:p>
            <a:pPr marL="0" indent="0">
              <a:buNone/>
            </a:pPr>
            <a:r>
              <a:rPr lang="pt-BR" sz="1800"/>
              <a:t>[1,] 0.1792 </a:t>
            </a:r>
            <a:r>
              <a:rPr lang="pt-BR" sz="1800" smtClean="0"/>
              <a:t>  0.1731   0.1809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[2,] 0.5232 </a:t>
            </a:r>
            <a:r>
              <a:rPr lang="pt-BR" sz="1800" smtClean="0"/>
              <a:t>  0.5371   0.5193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[3,] </a:t>
            </a:r>
            <a:r>
              <a:rPr lang="pt-BR" sz="1800" smtClean="0"/>
              <a:t>0.2976   0.2898   0.2998</a:t>
            </a:r>
            <a:endParaRPr lang="pt-BR" sz="1800"/>
          </a:p>
          <a:p>
            <a:pPr marL="0" indent="0">
              <a:buNone/>
            </a:pPr>
            <a:r>
              <a:rPr lang="pt-BR" sz="1800" smtClean="0"/>
              <a:t>&gt;</a:t>
            </a:r>
            <a:r>
              <a:rPr lang="pt-BR" sz="1800" smtClean="0"/>
              <a:t>P %^% 8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          </a:t>
            </a:r>
            <a:r>
              <a:rPr lang="pt-BR" sz="1800" smtClean="0"/>
              <a:t>     [,</a:t>
            </a:r>
            <a:r>
              <a:rPr lang="pt-BR" sz="1800"/>
              <a:t>1]      </a:t>
            </a:r>
            <a:r>
              <a:rPr lang="pt-BR" sz="1800" smtClean="0"/>
              <a:t>          [,</a:t>
            </a:r>
            <a:r>
              <a:rPr lang="pt-BR" sz="1800"/>
              <a:t>2]      </a:t>
            </a:r>
            <a:r>
              <a:rPr lang="pt-BR" sz="1800" smtClean="0"/>
              <a:t>       [,</a:t>
            </a:r>
            <a:r>
              <a:rPr lang="pt-BR" sz="1800"/>
              <a:t>3]</a:t>
            </a:r>
          </a:p>
          <a:p>
            <a:pPr marL="0" indent="0">
              <a:buNone/>
            </a:pPr>
            <a:r>
              <a:rPr lang="pt-BR" sz="1800"/>
              <a:t>[1,] </a:t>
            </a:r>
            <a:r>
              <a:rPr lang="pt-BR" sz="1800" smtClean="0"/>
              <a:t>0.1765144   </a:t>
            </a:r>
            <a:r>
              <a:rPr lang="pt-BR" sz="1800"/>
              <a:t>0.1764163 </a:t>
            </a:r>
            <a:r>
              <a:rPr lang="pt-BR" sz="1800" smtClean="0"/>
              <a:t> 0.1765419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[2,] 0.5293118 </a:t>
            </a:r>
            <a:r>
              <a:rPr lang="pt-BR" sz="1800" smtClean="0"/>
              <a:t>  0.5295355  </a:t>
            </a:r>
            <a:r>
              <a:rPr lang="pt-BR" sz="1800"/>
              <a:t>0.5292490</a:t>
            </a:r>
          </a:p>
          <a:p>
            <a:pPr marL="0" indent="0">
              <a:buNone/>
            </a:pPr>
            <a:r>
              <a:rPr lang="pt-BR" sz="1800"/>
              <a:t>[3,] </a:t>
            </a:r>
            <a:r>
              <a:rPr lang="pt-BR" sz="1800" smtClean="0"/>
              <a:t>0.2941738   0.2940482  0.2942090</a:t>
            </a:r>
          </a:p>
          <a:p>
            <a:pPr marL="0" indent="0">
              <a:buNone/>
            </a:pPr>
            <a:r>
              <a:rPr lang="pt-BR" sz="1800"/>
              <a:t>&gt; </a:t>
            </a:r>
            <a:r>
              <a:rPr lang="pt-BR" sz="1800" smtClean="0"/>
              <a:t>P %^% 100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         </a:t>
            </a:r>
            <a:r>
              <a:rPr lang="pt-BR" sz="1800" smtClean="0"/>
              <a:t>      [,1]                [,</a:t>
            </a:r>
            <a:r>
              <a:rPr lang="pt-BR" sz="1800"/>
              <a:t>2]      </a:t>
            </a:r>
            <a:r>
              <a:rPr lang="pt-BR" sz="1800" smtClean="0"/>
              <a:t>       [,</a:t>
            </a:r>
            <a:r>
              <a:rPr lang="pt-BR" sz="1800"/>
              <a:t>3]</a:t>
            </a:r>
          </a:p>
          <a:p>
            <a:pPr marL="0" indent="0">
              <a:buNone/>
            </a:pPr>
            <a:r>
              <a:rPr lang="pt-BR" sz="1800"/>
              <a:t>[1,] 0.1764706 </a:t>
            </a:r>
            <a:r>
              <a:rPr lang="pt-BR" sz="1800" smtClean="0"/>
              <a:t>  0.1764706   0.1764706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[2,] 0.5294118 </a:t>
            </a:r>
            <a:r>
              <a:rPr lang="pt-BR" sz="1800" smtClean="0"/>
              <a:t>  0.5294118   0.5294118</a:t>
            </a:r>
            <a:endParaRPr lang="pt-BR" sz="1800"/>
          </a:p>
          <a:p>
            <a:pPr marL="0" indent="0">
              <a:buNone/>
            </a:pPr>
            <a:r>
              <a:rPr lang="pt-BR" sz="1800"/>
              <a:t>[3,] 0.2941176 </a:t>
            </a:r>
            <a:r>
              <a:rPr lang="pt-BR" sz="1800" smtClean="0"/>
              <a:t>  0.2941176   0.2941176</a:t>
            </a:r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5800" y="1396140"/>
                <a:ext cx="434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2400"/>
                  <a:t>1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Symbol"/>
                      </a:rPr>
                      <m:t>= </m:t>
                    </m:r>
                  </m:oMath>
                </a14:m>
                <a:r>
                  <a:rPr lang="en-US" sz="2400"/>
                  <a:t>0.36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Symbol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2400"/>
                  <a:t> -</a:t>
                </a:r>
                <a:r>
                  <a:rPr lang="en-US" sz="2400" smtClean="0"/>
                  <a:t>0.056</a:t>
                </a:r>
                <a:endParaRPr lang="pt-BR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396140"/>
                <a:ext cx="4343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0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a minute…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/>
              <a:t>&gt; </a:t>
            </a:r>
            <a:r>
              <a:rPr lang="pt-BR" sz="2400" smtClean="0"/>
              <a:t>( P %^% 100 )[, 1</a:t>
            </a:r>
            <a:r>
              <a:rPr lang="pt-BR" sz="2400" smtClean="0"/>
              <a:t>]</a:t>
            </a:r>
          </a:p>
          <a:p>
            <a:pPr marL="0" indent="0">
              <a:buNone/>
            </a:pPr>
            <a:r>
              <a:rPr lang="pt-BR" sz="2400" smtClean="0"/>
              <a:t>[</a:t>
            </a:r>
            <a:r>
              <a:rPr lang="pt-BR" sz="2400"/>
              <a:t>1] 0.1764706 </a:t>
            </a:r>
            <a:r>
              <a:rPr lang="pt-BR" sz="2400" smtClean="0"/>
              <a:t>  0.5294118   0.2941176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But</a:t>
            </a:r>
          </a:p>
          <a:p>
            <a:r>
              <a:rPr lang="en-US" sz="2400"/>
              <a:t>&gt; -eigen</a:t>
            </a:r>
            <a:r>
              <a:rPr lang="en-US" sz="2400" smtClean="0"/>
              <a:t>( P )$</a:t>
            </a:r>
            <a:r>
              <a:rPr lang="en-US" sz="2400"/>
              <a:t>vectors</a:t>
            </a:r>
            <a:r>
              <a:rPr lang="en-US" sz="2400" smtClean="0"/>
              <a:t>[, 1</a:t>
            </a:r>
            <a:r>
              <a:rPr lang="en-US" sz="2400"/>
              <a:t>]</a:t>
            </a:r>
          </a:p>
          <a:p>
            <a:r>
              <a:rPr lang="en-US" sz="2400"/>
              <a:t>[1] 0.2797514   0.8392543   </a:t>
            </a:r>
            <a:r>
              <a:rPr lang="en-US" sz="2400" smtClean="0"/>
              <a:t>0.4662524</a:t>
            </a:r>
          </a:p>
          <a:p>
            <a:endParaRPr lang="en-US" sz="2400"/>
          </a:p>
          <a:p>
            <a:r>
              <a:rPr lang="en-US" sz="2400"/>
              <a:t>How so?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345239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Observe that</a:t>
            </a:r>
          </a:p>
          <a:p>
            <a:r>
              <a:rPr lang="pt-BR" sz="2400"/>
              <a:t>&gt; </a:t>
            </a:r>
            <a:r>
              <a:rPr lang="pt-BR" sz="2400" smtClean="0"/>
              <a:t>( P %^% 100 )[, 1</a:t>
            </a:r>
            <a:r>
              <a:rPr lang="pt-BR" sz="2400"/>
              <a:t>] / norm( as.matrix</a:t>
            </a:r>
            <a:r>
              <a:rPr lang="pt-BR" sz="2400" smtClean="0"/>
              <a:t>( ( P %^% 100 )[, 1] ), </a:t>
            </a:r>
            <a:r>
              <a:rPr lang="pt-BR" sz="2400"/>
              <a:t>"f" )</a:t>
            </a:r>
          </a:p>
          <a:p>
            <a:r>
              <a:rPr lang="pt-BR" sz="2400"/>
              <a:t>[1] 0.2797514   0.8392543   </a:t>
            </a:r>
            <a:r>
              <a:rPr lang="pt-BR" sz="2400" smtClean="0"/>
              <a:t>0.4662524</a:t>
            </a:r>
          </a:p>
          <a:p>
            <a:endParaRPr lang="pt-BR" sz="2400"/>
          </a:p>
          <a:p>
            <a:r>
              <a:rPr lang="pt-BR" sz="2400"/>
              <a:t>Phew</a:t>
            </a:r>
            <a:r>
              <a:rPr lang="pt-BR" sz="2400" smtClean="0"/>
              <a:t>...</a:t>
            </a:r>
            <a:endParaRPr lang="en-US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4359"/>
              </p:ext>
            </p:extLst>
          </p:nvPr>
        </p:nvGraphicFramePr>
        <p:xfrm>
          <a:off x="457200" y="3741260"/>
          <a:ext cx="8382000" cy="1668939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1668939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"/>
              <p:cNvSpPr>
                <a:spLocks noChangeArrowheads="1"/>
              </p:cNvSpPr>
              <p:nvPr/>
            </p:nvSpPr>
            <p:spPr bwMode="auto">
              <a:xfrm>
                <a:off x="3324225" y="3810000"/>
                <a:ext cx="5638800" cy="77284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norm( x</a:t>
                </a: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, </a:t>
                </a: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“f” ) ) – Frobenius norm (same as Eucledean for a vector) 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2000" b="0" i="0" u="none" strike="noStrike" cap="none" normalizeH="0" baseline="-2500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F</a:t>
                </a: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cs typeface="Arial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kumimoji="0" 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kumimoji="0" 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000" b="0" i="1" u="none" strike="noStrike" cap="none" normalizeH="0" baseline="30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e>
                        </m:nary>
                      </m:e>
                    </m:rad>
                  </m:oMath>
                </a14:m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4225" y="3810000"/>
                <a:ext cx="5638800" cy="772840"/>
              </a:xfrm>
              <a:prstGeom prst="rect">
                <a:avLst/>
              </a:prstGeom>
              <a:blipFill rotWithShape="1">
                <a:blip r:embed="rId2"/>
                <a:stretch>
                  <a:fillRect l="-971" t="-16279" b="-90698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if?...</a:t>
            </a:r>
            <a:endParaRPr lang="en-US"/>
          </a:p>
        </p:txBody>
      </p:sp>
      <p:pic>
        <p:nvPicPr>
          <p:cNvPr id="1026" name="Picture 2" descr="http://www.sos.siena.edu/~jcummings/teaching/astronomy/lectures/reveal.js-master/ch10.figs/drunk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95500"/>
            <a:ext cx="424248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ITEhMQExEWExUXFxUWFRMVGRoYFxUWGBcYFxUYFRgfHSggGBslHRcVIjEiJSkrLi4vFx8zODMtNygtLi0BCgoKDg0OGxAQGjAlHyUrLSsuLy4wLS0tLS0vLS0tLi0tLS0yLS0tLS8tLS0tLSstLS0tLS0tLS0tLS0tLS0tLf/AABEIAKAA6AMBEQACEQEDEQH/xAAbAAEAAQUBAAAAAAAAAAAAAAAABgIDBAUHAf/EAEwQAAEDAQMGCAgLBgUFAAAAAAEAAgMRBCExBQYSQVFhBxMiUnGBkbEUMkJikqGy8BYjNDVTcnOCwcLRFyRV0uHiFSUzVKJDRHSTs//EABsBAQACAwEBAAAAAAAAAAAAAAAEBQECAwYH/8QAOhEAAgECAgUICAYDAQEAAAAAAAECAxEEIQUSMVFhEyIyNEGBkbEGFBVSccHR8BYzU3Kh4SRCwkMj/9oADAMBAAIRAxEAPwDuKAIAgCAIAgCAIAgCAIAgCA12XMtwWWPjJn6I8luLnHY0a0MpXIxkLhFjlk4u0R+DaR+Ke41aR55oNE78L+0ZcdxOAUNQgCAIAgCAIAgCAIAgCAIAgCAIAgCAIAgCAIAgCAIAgInnVnoyzniIW8faDdoDxWHzzt3dyGyj2sj2Tc25Z5PCrY/jJDg0+K0agB+CGHPsRmHJ9jtjXxxyMl0DR2gQS0++tE0w4zhZtWMCwZWtWSyI5AbRZcBzohu3bsOhDOUvidFyXlKK0RiWF4e06xqOwjUdyGGrHuVJnshlfGA57WOc0HAkCoqgiruxzZufmUiCfB4qClbna8PKXLlobyd7PrXtqnnw+yj9BF2O/mTlobx7Ore6VfDvKVNLweKlaVo7HHnJy0N49n1r21Sa5m5UntMHGzsax2m4NDa0LRS81JvrVdIyUldEWtSlSlqy2m9WTkEAQBAEAQBAEAQBAEAQBAEAQBAEBbtE7Y2l73BrWipc40AG8oDneV87J7a42ewgsjwfaDUE/U5vf0Ib2Udpeyfkiy5PiM0rw2njSOxJ2DfuCNpGqUqkrIgOdee81srDADDZ7wefKPO5rfNHXsUapW3F7gtGW50s35EcsRls72zQPMb24EaxrBGsblxjUsy0r4GM4WaOo5rZ7w2ylntDRFObhXxJfqE4HzT1VUuFRSPM4rAzou6zXkV2vIc9jkNpsLtE+XEfFeBqp29t1F0IinfJkkyLnfFa4pIyOKnDH6ULsTyTXQ2j1hYlsZ0hG018URNr6AjiDQ0r42rBVvcesazvreRUxgLXHiTUUoOVfU3pbLYYbd0tbyKdO7R4g0rXysaU/FOFjNs763kTvM35M3k6PKfdfzjtU2h0DzmkesPO+zyN4uxBCAIAgCAIAgCAIAgCAIAgCAIAgNPnHnHBY2acruUfFjHjO6BqG8oZSuQV1nteU3iS01igBqyBte1207z1UQy5KOwzMvZw2XJkYja0PlpyIG3HcXnyW71rKaidcPhp13ls3nN7Sy3ZTfx72ulDSWtawciOtCQ0ajSl+JuUWUpT2I9BQo4fC82ckr559plR5r2sf9tJ2BcXTm+ws4Y7BxWVRffcV/Bu2f7aTsCclPcb+0cJ+qvvuMS1ZoWpw+TSdgWyjNdhFrYrBy/9EbfNXP8Aks9ILZWWLAS4yM+tzx6+lSKdbsZT4zRn+1MmWWM34LYxs8LxUirJo767MMe9SNpS3lB2ZGRbZoCYLSS0kjRmqS00rXvCjVKHulzhdIJtKou/6mxa0kFwnuFL6v11pq3FRbPeW917vkVGTkBvHX6RNeVhQCmG5L5bRbnX1fInWZvyVvK0uU++/nHaptDoHndJdYeVtnkbxdiAEAQBAEAQBAEAQBAEAQBAEAQELzlz3DH+DWNonnNQXC9kfTzj6u5DZR7WazI2bB0zarW/jZTyi52Dafp6kNXK+SNHnXwhgVs9hoTg60YtbujHlHebulcZ1bbCzwejZVOdPwIDDZiSXvcXOJq5ziSSdpJNSVDlO56mhhVBHRsyJ3R5PtkjDRzZBQ7OTGpWEzXeee9Isq0P2/8ATMKbO21g047/AIt/RT9RHnNZmbnFnNaonRBktNKCF55INXOYC44bViMEzMpNGTmLnDaLRPJHLJpNERcBQC/SaNXSVipBRWQjJs5zNEDXDWqVOx9NlBSiXsg5btFgeXQuDmE1fC7xHb/NdvHrUinVsU2N0bGquJ1HJmVLHlOIgAaQHLhd47N+8ecFLjJS2Hl6+HqUJWl4kdt+SZ7DpFg46A0JafGZSt93SVrUpKRJwuNlTaXZ97C9ZbQyWNr44w69wcBpEtwpUA3VqexQpQcdqL6lXjUzUsu46DmcD4M2rdHlPuvHlHapdDoFDpHrDzvs8jeLsQQgCAIAgCAIAgCAIAgCAIDHt9tjhY6WV4YxuLj73lAc8yjl61ZSJhswMFmvDpT40g102DcOs6kN8o7TNjs9jyZBxj3Bg2m97zsAxJ3BYbSV2YhCdWVoq5zfOfO20W4mMAw2f6IG941GQ6/qi7pUWpWuejwOi1DnSzZqoLOG6gorlcv6dFRWwvU3D36lg7W4E6zMi0snWxuk1lZPGcaNHIjxKnYP5nkPST8+H7f+maebIYJP77ZfTP8AKrHW4Hm7cTPzoySHviPhUDKQQto55BNGAaQuwOpawlwMyRl8HmTRFaJHeEQy1iI0Y3EkcppqbsLlrVldbBFWII7E3DE++CpD6ktiyKS3cPfqS4av2FgMex7ZYnGN7TVr2mhB99S6RnYg4jCRqJpo6Nmrn8yakFsDYpMGyYRydPMd6lNp1lLaeUxmjJ0edHNGRl/NAhxnsp4t+tnkv/RdJRUlZkOjiJ0pXTNxwf5wxlngctYp2udyH3aVTXkHWdy1hDUVjpiarrT5SxN1uRggCAIAgCAIAgCAIAgCA0GdGdcFjbR3LlPiQt8Y7K80b+9DKVyIRZItNvkFotxowXx2dtzW12+9UMuSWSLuc2d0FgbxETRLNSgibc1mwyEYDcLz61pOookjC4KpXd+zecut9pmtUnH2h5e7AamtGxo1BQp1Gz1eEwEKSskVsYBqXG5Zxgl2FVNyG1uApuQW4EvzddTJdu+v+WNT8H8zx/pJ+dH9v/TOeT2rlO6SrNM8zY3mfM9JYP8AxbN/8wtIPLvN5LM2fA/LW1T/AGP52rSq8jMUaVwvN2sqjPqKWWw8puQzbgeU3ILcC1NZw4YLKlY41KKkthIc1s9JrJSGYGaDAX1fEPN5zfNPVsUqnXtkzz2O0Trc6GT/AIZPbfkuy5QibKxwdzJWYtOw/oVLTT2HnZKdKWrJWZZyXnTPYnNs9vq+M3MtQqSNz9vf06hmylsJ/BM17Q9jg5pFQ4GoI3FDUuIAgCAIAgCAIAgPCdaAg2Xs9XSPNlye0SyeVP5DPq6ndOHTqG1rZssZEzbjg0rTPJxkt7nzPNw2mpw6UNXJyyRFs6uEF0lYLFVrcHWjWfshqHnHqXCpWtsLnBaKcudVXd9SFQWYC81JN5JxJ1k7SocpNnp6WHjBbDIA3FaEiy4nvahnLiO1BlxHagy4kozWy5ZobPNBOxzxI+paBUFui0X37WqTQqqCzKDS+jq2KqxlTWSjbN8W/mXjaci/7P8A4H+Zd/Wo7yo9g4rcvEvWzKmSJSHSWUvLWtYCWG5rRRoxwAT1qO8z7Bxe5eJcyVlvJdncXwWd0TnDRJazEVrQ37Vh4mL2sewcXuXiQh2JxUA9oll2nnahnLiO1BlxHagy4lLmA6is3NXFMu5IynPY5ONgdStNNhvY8DAOHbfjeu1Oq4lZjNHwrRs0dSyDnDZsoxmNzQ2SnLgff1tPlDfipkKikeTxODqYeWezeYjbNasmuMllrNZyavs7iajaWG/tA6itzipKW0m2b2cMFsZpxOvFNKM+MzpH44IYasbZDAQBAEAQBAEBr8vZLFpgks7nOYHimk03ihr1jchlOxobLYILGzQa3R3C9zjt3rJo22yI5+2ieazvDoXsiq28tIb4wpUkXrlWdoMsdFQ1sVFPj5EBjjA2qvbbPbQgolzrK1OmW8dZQZbx1lBlvFd5Qd46ygy3jrKDLeOsoMt46ygy3jrKDLeOsoMt46ygy3iu8oO8dZQZbx1lBlvPOsrIy3mbm/E/wmN0TXOeKkBovwvou9B89FRpimvVZP4HV8nZVcRozxvjPOc0tB6aj1qeeKMqwZrQ+Ettrasc2tdA0EhIpytv4rBupO1iUoAgCAIAgCAIAgCAi3CZ83y9Mfthca/QZaaG63Hv8jiVfOCr7cD2t+Ir5wS3AX4m8yBm94THJKbSyFsbg0lzai8VxqKLtSo66vsKvH6UWEko6utdXydvkzN+CUX8Tg9H+9dfVeJB/EK/Tfj/AEUnNSL+Jwej/enqvEfiJfpvx/op+C8X8Rh9H+9PVeI/EK/Tfj/R58GIv4jD6P8AenqvEfiFfpvx/oTZqgRySstkcgjaXENZ+OlcsSw1k3c60dOqrUjT1Gru21fQjel5wUW3Avb8RXzgluAvxJJkjM2e0RNmZJGGurQGtbjTYu0KDkrlRidM0sPVdOSba3W+pm/s7tX0sXr/AEW3q0uBH/ENH3Zfx9Tz9nlp+li7T+ierS4D8Q0fdl/H1Pf2eWr6WL1/onq0uA/ENH3Zfx9SMZUsToJXwucC5poSMMK/iuMoOLsXGGxMa9JVE7J77GLXzgtbcDvfiSXg4P8AmEN/P9krtQXPWRWaXf8AiSz3eZ3FWB4kIAgCAIAgCAIAgCAICLcJfzfL0x+2FxxHQZa6G63Hv8jid6r8j23OF6ZDnE74PxWzzg/Tw97VNwvRZ5P0ivy0L+782TqSE1Ia1lBtbU4V2hSjzwjgdXlCOm5pr3rAPHQuJOi2Oguvbf3oCqOB1eUI6bm396A0ecjAI7XQAfFDuWlToMl4DrNP4o5LeqzI+hc4XpkOcTK3NByPBpAOHG4EVHlbVa4PongNOdbl3eRFmxRfRM9FqmFQbvOaNlbPVjT+7xUq0G6huWkDaRjZrRx+G2ajGg8ZiGgeS5J9FiO0Z6V8Nn+sPZCpa1tdn0LRF/U4d/mzSXrnkWXOJNwc1/xCH7/sldaFtdFZpi/qku7zO3qxPDhAEAQBAEAQBAEAQBARbhLbXJ811b2e2Fxr9Blpofrce/yOJaPmhV9+J7XV4IaPmj36kvxGrwRPODwfu891Pj4O9qm4Xos8p6Qq1WGX+vzZ0RtxdccR3BSjzxUTXUUBSw0JuOOzcgKia6j1oCNZ0D4u1fZflXOp0GTMB1mn8Uci0fNCrL8T6Bq8ENHzR79SX4jV4InenA3JMBnY9zeMuEZANeVS86sVaYS+rkeC03ZYud+HkaJtryd9DafTYpdpFTdG4zhtFiBg4yKc/ERlui5oo2lwO9axUjZtFjNy02A2uARxTh+nyS57S0HROI2YpNS1czCauavPUfv1ouHjD2Qqes+ez6Dolf4cMt/mzSaPmj36lyvxLHV4Ik3BwP8AMIbh5fsldqD56KzS6/xJZbvM7grA8SEAQBAEAQBAEAQBAEBGuEb5vn+77QXKv0GWWiOtw++w4fTcq49xbgKbkFuBPODz5PP9vD3tU3C9FnlPSH82H7fmyfSSvqQ1rSBtJH4KUedDJJK8prQNziT3IZPHyyVOi1pG8kHuQwexySV5TWgbiSe5AaHOY/F2r7P8q51OgyZgOs0/ijkVNyrD6Dbge03ILcCXZShe/I8DY43vPG10WNLjTlX0AJorXBu0TwOnF/lz7vIiLcm2r/az/wDqk/lU263lNZm9zqsU7jZ9GCV1LPEDoxvNCBeDQXHctINZ5m0kyxmjYLQ23WZzrPM1okqXOjeGgaLsSW0CVGtViKdy5np8tn+sPZCpK3TZ9D0T1OHf5s0tNy5llbgSXg4+cIfv+yV1odNFZpfqku7zO4KxPEBAEAQBAEAQBAEAQBARrhG+b5/u+0Fyr9BllojrcPvsOH9qrj3A7UBO+D35PP8AbQ/lU3C9FnlPSH86H7fmyeMfeen8ApR50q00BTG/Hp/RAUWu0lrHPDS4i/RFansBPqWsm0m0jaKTaTZo8vP0obSdse/m71pJ3ptvcTMErYqC4o5N2qtPfg9aAn8Bj8Ejs4kkOiQ4uic+JxBrrbfo17aLg8fUhSayjK+XblxPBaTqwljJXi3vS7O80X+ETMlcHZXtJaDXQ5Wk1l9xJfjgNKm27ZtHTM3TuqavbbfK/h/F+8rqsqMKmq5O3blmjYZWZNp2eQ2qVkWi1hYHkOkAxeXNOJF+HfdtHTGtCUVHnpbey/wf1FW1PVnJPUfiWMm2e0i2RzR2yWSytdpPY97nOALXUbscL2lbR0xGNO1aPO4eZhWneVJNpFjPWyjjjaGyB4kOA8nk3dNQCuUcXGtVkorZs4ntdC4mE6Kop5xV8nftI52rsXRJeDj5whx8v2SutDporNL9Ul3eZ3BWJ4gIAgCAIAgCAIAgCAICNcI3zfP932guNfoMstEdbh99hw+u9V57i/EV3oL8Sd8H3ya0fbQ/lU3C9F/E8p6Q/nQ/b82TcECte+mpSjzxUHjV3oYKQQK176IZDiCCASKjEG8bwsMI0eWm0gtIqTSMCpxPJF53rSorQfwJmBf+VT+KOUV3qsPoF+JescpbIxwdQhzTUioFCLyNdFpOOtFq3YaVFrQa4M3OWcqSQSu4qXjGEBznUBAff01rcq6hh4Vqa142d7bsj5rUdTCVHGE73zfxNPaMtvJ03uJeaAhtBQVrXC+7apUcHBK0VkcZU6mJnryLbcrE6I4wtDWmlSaAk3dNL+ord4dK7tm2ZqYSq4pN3tsNzNlyPRb4OziS6mnyhouaBS47QTjRQ1hZtvlXrW2b0yVKooxtQg4vY/v5mHbcqcZFFFyeQMWtpqoBhfr2epS6VBQnKe/eel9H8PKEHUll/qkuHa+P32mBXepB6O/EkvBx84Q/f9krrQ6aKzS/VJd3mdwVieICAIAgCAIAgCAIAgCAjXCN83z/AHfaC41+gyy0R1uH32HD67x79ar7HuL8RXePfrSwvxJ3wfH92tH20P5VNwvRZ5T0hf8A9oft+bJo6JpJJaCd4B1BSjzx7HA0VIaAdoAQFJiaby0E7SAUBXHC0VIaAdoAQGmy9/o2r6n5QudToMl4DrNP4o5PXePfrVZY+g34njjvHv1pYw3ltNYbG4ElshF9brr+1dtddqKOrounOTk+0o8Efz1nXW40Wi4rYz3wWTn9ya63GfZq3nrbK/n+oJrrcbLRq3mbZWlovcCucnfsLLC0uRjq3L+nvHv1rSxK11vJNwcO/wAwhvHl+yV2oLnordLyvhJZ7vM7grA8QEAQBAEAQBAEAQBAEBGuEX5vn+77QXGv0GWWiOtw++w4heq7I9zmL0yGZOuD/wCTWj7aH8qnYXov4nk/SL86H7fmyag49P4BSjzxW049CAttOPSgLjTcepAaTLv+javqflC51egyZgOs0/ijlF6q8j6DmL0GZ5esjMIYzCDMpc5DVysXbDY5ZiRG0GlKkmgFdpXOrWhSV5sr8XpClh1eo7eZuIc221DHTEvrR2gBRmGjWpqQa7lClpDLWjHLiedqek717Qp5cWbHNeOGzWmG0GV5xpGW0IDqirzquvpS+hXWjj5RneUMlts/Ij4n0hdei6cqdr8TslltLJGh7HaQOsK9o14Vo60HdEBSTV0XV1MhAEAQBAEAQBAEBatFoaxpc9waBrK51asKUdabsjDaSuyHZ7ZYinss1nidpyEtGjcL9Lf0FV89JYea1bvPts7HbBY6lQrqctiORugIJa5ui4YgihC3jSc1rRaaPUx07h3/AKv+PqemHoW3IS3m3tzDe6/BfUmuYUjRZ5wXAEysI+7okqTQg4p3KLS2Np4mpGUE1ZWz+JL/AA+Pnhdypuh4eznj1oLoC3s54QXQ8PZzx60F0azK8jXRWgBw5TDTqb/RazV4tI74atGnWjOWxM5YyMEVFFB5Ce89Z7cw3uvwX1KuI3BOQlvHtzDe6/BfUcRuCchLePbmG91+C+pSYtVK7lh0ZLazV6cw/uv+PqZT8izDFrW1rcSK3YqGsVRbspX8SNL0jwi7H4Iw32JweGScjnEjAa8MV3clyevF3NKunaOo3GL/AINrYrW81jY1rYRRjtGvjN23VDqOJVdUpxylJ87arnj69WdabnN5suyENbrL9JzBJXYagEi/C+hxqFySu89m2xH1cjySQFrxIwjR5bzTlG+gLi3WNEjrW0Y5pp7dhtY32becssLqM0TGAwUcbqUve7b1LalOeHlrra9q37jpTm47Drkbw4BwNQRUEawcF6ZNNXRYFSyAgCAIAgCAIAgON52ZfdabXohtY4nEVqQAMCS6g0K7630Xn8VLlZObfBffaQar1pGpgtLTp1kbpF9eMoeQABojSoQReojg1bLK2zfvOOqW8pT8bAJaOBZQl7qX6RoWbqUBp0qXgHyVbUvk+z5knCyalqmo4wu0WtxcQ0dJNB3q9J7djoGTcntija0Rxg0GnR2L6AOON+C6IjN3Zl8V5rO3+qGBxXms7f6oBxXms7f6oBxXms7f6oDx0IIoWMod/wDVAQLLVlME7m6LWsdyo2tNQG4dV4K0aJEJXRSxy1OhTK65DBlZOnEUZlPjOJaCL6NGPJxqqjH61SaprYs38SFiZO+qj2021rWkPLSX10XVoa3g9dKCqhxpZ83YtpC1TBtNoAFXPBZWhIPKIJ5dKC4DRurtClQXYlna9uzgdUi06fkgF2N+maggE0oRsurXVpLbUbd7dwaL77adIgNo2ho2pBDiSGmuvDvXLkXZZ57+BixWy1SkMDQCHAh3kiuwVxAv7Vq4Qzb2rvFiwJ3OdJeGXnRaK1dU43DdRdeTskrX4mbHdszJnvscLn4lt3RqrvVng78kr27iZS6KN2pR0CAIAgCAIAgPHBAc6y7wb8bI6WOTRLq7dZqdahPBK/NlZbmr+GwjOi+wwDwb2gloMwDQ0NIAucAait+paRwFr3a8P7MciyR5v5hxwvM0rzK/EVoADShIA2inYutLBwptNdmw6QpWdzbWrNSyyXmO+tQQaUOpTLnWyLfwRs/Ok9NDGoh8EYOdJ6SXGojz4IQc6T0kuNRD4IQc6T0kuNRD4Iwc6T0kuNRD4Iwc6T0kuNRFp+Y9kc4Oe1zyBQFxrQJcaqMmPNGyD/ot7FnWM2K/gtZPoW9iazMmoy1mBBNQt+LIFBRR6tCFR3eTOU6Ws7mn/Zs4G6QGpJvvxFCuDwUX/s/tnPkWXIuDBlCHS47AN9RXfUrPqaunrGeRe8tS8FwDXMbKSHUrWlbrgK7Fh4JOV3L4ZGORZiHgvffyga01m6hqKbNa2eEu8pfwOSZdj4MjTRqAKh1xPjDXTbj2p6or3cvLYOSZuMh8HkMDtInS1EGpB6Vl4OlJLXzsbKjvJtGygAGAuCkpJKyOyKlky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www.moneysmart.gov.au/media/399935/buying-a-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6" y="4076698"/>
            <a:ext cx="198882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410200"/>
            <a:ext cx="4429584" cy="847399"/>
          </a:xfrm>
          <a:prstGeom prst="rect">
            <a:avLst/>
          </a:prstGeom>
        </p:spPr>
      </p:pic>
      <p:pic>
        <p:nvPicPr>
          <p:cNvPr id="1032" name="Picture 8" descr="http://img1.10bestmedia.com/Images/Photos/236407/Stars-Rooftop-Bar---Tap-ROom_54_990x660_20140602005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128345" cy="14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phemeralnewyork.files.wordpress.com/2009/08/grahammetropolitan200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95" y="1144209"/>
            <a:ext cx="1638131" cy="12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38262" y="4953000"/>
            <a:ext cx="3055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90009" y="2182308"/>
            <a:ext cx="3055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82354" y="3886199"/>
            <a:ext cx="3055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pic>
        <p:nvPicPr>
          <p:cNvPr id="1038" name="Picture 14" descr="https://static-secure.guim.co.uk/sys-images/Books/Pix/pictures/2009/7/30/1248955159559/Street-corner-00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88" y="1309498"/>
            <a:ext cx="2151168" cy="12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56417" y="2210653"/>
            <a:ext cx="3055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pic>
        <p:nvPicPr>
          <p:cNvPr id="1040" name="Picture 16" descr="http://epapers.bham.ac.uk/443/1/bb027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6" y="2600199"/>
            <a:ext cx="1650949" cy="11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00877" y="3368236"/>
            <a:ext cx="3055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00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Transition matrix for an absorbing chain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62985" y="212551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5151" y="2877747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2985" y="3631913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985" y="4368224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1855151" y="49530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4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39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Canonical form of the transition matrix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Q – transition matrix ( any state to any state )</a:t>
                </a:r>
              </a:p>
              <a:p>
                <a:r>
                  <a:rPr lang="en-US" smtClean="0"/>
                  <a:t>R – absorption matrix ( absorb from transition )</a:t>
                </a:r>
              </a:p>
              <a:p>
                <a:r>
                  <a:rPr lang="en-US" smtClean="0"/>
                  <a:t>I – identity matrix</a:t>
                </a:r>
              </a:p>
              <a:p>
                <a:r>
                  <a:rPr lang="en-US" smtClean="0"/>
                  <a:t>0 – zero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600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4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Fundamental matrix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+ …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- expected # of times the process is in (transient)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if it started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smtClean="0">
                  <a:latin typeface="Calibri" pitchFamily="34" charset="0"/>
                </a:endParaRPr>
              </a:p>
              <a:p>
                <a:endParaRPr lang="en-US" b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0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Rearranging our drunkard’s walk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2985" y="212551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1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1855151" y="2877747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1862985" y="3631913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1862985" y="4368224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0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1855151" y="51054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4</a:t>
            </a:r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2362200" y="2125510"/>
            <a:ext cx="1524000" cy="214169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419600"/>
            <a:ext cx="914400" cy="1270575"/>
          </a:xfrm>
          <a:prstGeom prst="rect">
            <a:avLst/>
          </a:prstGeom>
          <a:solidFill>
            <a:schemeClr val="accent3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2125510"/>
            <a:ext cx="914400" cy="2141690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4368224"/>
            <a:ext cx="1524000" cy="1422976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0547" y="1363903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0</a:t>
            </a:r>
            <a:endParaRPr lang="en-US" sz="440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30325" y="1740790"/>
            <a:ext cx="609600" cy="38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0413" y="5675321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I</a:t>
            </a:r>
            <a:endParaRPr lang="en-US" sz="440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8200" y="5690175"/>
            <a:ext cx="1731592" cy="36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1345444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Q</a:t>
            </a:r>
            <a:endParaRPr lang="en-US" sz="440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1600200" y="1730165"/>
            <a:ext cx="762000" cy="37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8966" y="55626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R</a:t>
            </a:r>
            <a:endParaRPr lang="en-US" sz="440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 flipV="1">
            <a:off x="1516166" y="5791201"/>
            <a:ext cx="769834" cy="156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0466" y="2005548"/>
            <a:ext cx="2687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&gt; P </a:t>
            </a:r>
            <a:r>
              <a:rPr lang="en-US" sz="2400"/>
              <a:t>&lt;- matrix( c( 0, 0.5, 0, 0, 0, </a:t>
            </a:r>
            <a:r>
              <a:rPr lang="en-US" sz="2400" smtClean="0"/>
              <a:t>0.5</a:t>
            </a:r>
            <a:r>
              <a:rPr lang="en-US" sz="2400"/>
              <a:t>, 0, 0.5, 0, </a:t>
            </a:r>
            <a:r>
              <a:rPr lang="en-US" sz="2400" smtClean="0"/>
              <a:t>0, 0</a:t>
            </a:r>
            <a:r>
              <a:rPr lang="en-US" sz="2400"/>
              <a:t>, 0.5, 0, 0, 0, </a:t>
            </a:r>
            <a:r>
              <a:rPr lang="en-US" sz="2400" smtClean="0"/>
              <a:t>0.5</a:t>
            </a:r>
            <a:r>
              <a:rPr lang="en-US" sz="2400"/>
              <a:t>, 0, 0, </a:t>
            </a:r>
            <a:r>
              <a:rPr lang="en-US" sz="2400" smtClean="0"/>
              <a:t>1, </a:t>
            </a:r>
            <a:r>
              <a:rPr lang="en-US" sz="2400"/>
              <a:t>0, </a:t>
            </a:r>
            <a:r>
              <a:rPr lang="en-US" sz="2400" smtClean="0"/>
              <a:t>0</a:t>
            </a:r>
            <a:r>
              <a:rPr lang="en-US" sz="2400"/>
              <a:t>, 0, 0.5, 0, 1 ), </a:t>
            </a:r>
            <a:r>
              <a:rPr lang="en-US" sz="2400" smtClean="0"/>
              <a:t>nrow=5</a:t>
            </a:r>
            <a:r>
              <a:rPr lang="en-US" sz="2400"/>
              <a:t>, byrow=T </a:t>
            </a:r>
            <a:r>
              <a:rPr lang="en-US" sz="2400" smtClean="0"/>
              <a:t>)</a:t>
            </a:r>
          </a:p>
          <a:p>
            <a:pPr marL="285750" indent="-285750">
              <a:buFont typeface="Wingdings"/>
              <a:buChar char="Ø"/>
            </a:pPr>
            <a:endParaRPr lang="en-US" sz="2400"/>
          </a:p>
          <a:p>
            <a:r>
              <a:rPr lang="en-US" sz="2400" smtClean="0"/>
              <a:t>&gt; Q </a:t>
            </a:r>
            <a:r>
              <a:rPr lang="en-US" sz="2400"/>
              <a:t>&lt;- </a:t>
            </a:r>
            <a:r>
              <a:rPr lang="en-US" sz="2400" smtClean="0"/>
              <a:t>P[1:3</a:t>
            </a:r>
            <a:r>
              <a:rPr lang="en-US" sz="2400"/>
              <a:t>, 1:3</a:t>
            </a:r>
            <a:r>
              <a:rPr lang="en-US" sz="2400" smtClean="0"/>
              <a:t>]</a:t>
            </a:r>
          </a:p>
          <a:p>
            <a:pPr marL="285750" indent="-285750">
              <a:buFont typeface="Wingdings"/>
              <a:buChar char="Ø"/>
            </a:pPr>
            <a:endParaRPr lang="en-US" sz="2400"/>
          </a:p>
          <a:p>
            <a:r>
              <a:rPr lang="en-US" sz="2400"/>
              <a:t>&gt; R &lt;- </a:t>
            </a:r>
            <a:r>
              <a:rPr lang="en-US" sz="2400" smtClean="0"/>
              <a:t>P[4:5</a:t>
            </a:r>
            <a:r>
              <a:rPr lang="en-US" sz="2400"/>
              <a:t>, 1:3]</a:t>
            </a:r>
          </a:p>
        </p:txBody>
      </p:sp>
    </p:spTree>
    <p:extLst>
      <p:ext uri="{BB962C8B-B14F-4D97-AF65-F5344CB8AC3E}">
        <p14:creationId xmlns:p14="http://schemas.microsoft.com/office/powerpoint/2010/main" val="3477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Fundamental matrix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smtClean="0"/>
                  <a:t> </a:t>
                </a:r>
                <a:r>
                  <a:rPr lang="en-US" sz="2800"/>
                  <a:t>=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r>
                  <a:rPr lang="en-US" sz="2800" smtClean="0"/>
                  <a:t>   =&gt;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/>
                  <a:t> =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 sz="2800" smtClean="0"/>
              </a:p>
              <a:p>
                <a:endParaRPr lang="en-US" sz="2800"/>
              </a:p>
              <a:p>
                <a:pPr marL="0" indent="0">
                  <a:buNone/>
                </a:pPr>
                <a:r>
                  <a:rPr lang="en-US" i="1" smtClean="0"/>
                  <a:t>N 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 </a:t>
                </a:r>
                <a:r>
                  <a:rPr lang="en-US"/>
                  <a:t>=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525963"/>
              </a:xfrm>
              <a:blipFill rotWithShape="1">
                <a:blip r:embed="rId2"/>
                <a:stretch>
                  <a:fillRect l="-181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9325" y="5828664"/>
            <a:ext cx="555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&gt; library</a:t>
            </a:r>
            <a:r>
              <a:rPr lang="en-US" sz="2400"/>
              <a:t>( pracma </a:t>
            </a:r>
            <a:r>
              <a:rPr lang="en-US" sz="2400" smtClean="0"/>
              <a:t>)</a:t>
            </a:r>
          </a:p>
          <a:p>
            <a:r>
              <a:rPr lang="pt-BR" sz="2400" smtClean="0"/>
              <a:t>&gt; N </a:t>
            </a:r>
            <a:r>
              <a:rPr lang="pt-BR" sz="2400"/>
              <a:t>&lt;- inv( eye( nrow( Q ) ) - Q 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75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What</a:t>
            </a:r>
            <a:r>
              <a:rPr lang="en-US" smtClean="0"/>
              <a:t> kind of chain?..</a:t>
            </a:r>
            <a:endParaRPr lang="en-US"/>
          </a:p>
        </p:txBody>
      </p:sp>
      <p:pic>
        <p:nvPicPr>
          <p:cNvPr id="1026" name="Picture 2" descr="https://upload.wikimedia.org/wikipedia/commons/thumb/7/70/AAMarkov.jpg/220px-AAMark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169984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0749" y="1219200"/>
            <a:ext cx="5943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Mar·kov </a:t>
            </a:r>
            <a:r>
              <a:rPr lang="en-US" sz="2400" i="1" smtClean="0"/>
              <a:t>chain /ˈ</a:t>
            </a:r>
            <a:r>
              <a:rPr lang="en-US" sz="2400" i="1"/>
              <a:t>märˌkôf,-ˌkôv/</a:t>
            </a:r>
          </a:p>
          <a:p>
            <a:r>
              <a:rPr lang="en-US" sz="2000" smtClean="0"/>
              <a:t>a </a:t>
            </a:r>
            <a:r>
              <a:rPr lang="en-US" sz="2000"/>
              <a:t>stochastic model describing a sequence of possible events in which the probability of each event depends only on the state attained in the previous event.</a:t>
            </a:r>
          </a:p>
          <a:p>
            <a:r>
              <a:rPr lang="en-US" sz="2400" i="1" smtClean="0"/>
              <a:t>Origin</a:t>
            </a:r>
            <a:endParaRPr lang="en-US" sz="2400" i="1"/>
          </a:p>
          <a:p>
            <a:r>
              <a:rPr lang="en-US" sz="2000"/>
              <a:t>mid 20th century: named after Andrei A. Markov (1856–1922), Russian mathematician.</a:t>
            </a:r>
          </a:p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799"/>
            <a:ext cx="2322480" cy="150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799"/>
            <a:ext cx="2248771" cy="150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4207274" cy="29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36" y="4876799"/>
            <a:ext cx="2614613" cy="14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0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Prediction theory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82000" cy="259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smtClean="0">
                    <a:latin typeface="Calibri" pitchFamily="34" charset="0"/>
                  </a:rPr>
                  <a:t>Expected time to absorption: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baseline="-25000" smtClean="0">
                        <a:latin typeface="Cambria Math"/>
                      </a:rPr>
                      <m:t>𝑎𝑏𝑠𝑜𝑟𝑝𝑡𝑖𝑜𝑛</m:t>
                    </m:r>
                  </m:oMath>
                </a14:m>
                <a:r>
                  <a:rPr lang="en-US" sz="2800" baseline="-25000" smtClean="0"/>
                  <a:t> </a:t>
                </a:r>
                <a:r>
                  <a:rPr lang="en-US" sz="2800" smtClean="0"/>
                  <a:t> = N c, c = [ 1 1 … 1 ]</a:t>
                </a:r>
                <a:r>
                  <a:rPr lang="en-US" sz="2800" baseline="30000" smtClean="0"/>
                  <a:t>T</a:t>
                </a:r>
              </a:p>
              <a:p>
                <a:pPr marL="0" indent="0">
                  <a:buNone/>
                </a:pPr>
                <a:endParaRPr lang="en-US" sz="2800" smtClean="0"/>
              </a:p>
              <a:p>
                <a:pPr marL="0" indent="0">
                  <a:buNone/>
                </a:pPr>
                <a:r>
                  <a:rPr lang="en-US" sz="2800" smtClean="0"/>
                  <a:t>Probabilities of absorption:</a:t>
                </a:r>
                <a:endParaRPr lang="en-US" sz="2800"/>
              </a:p>
              <a:p>
                <a:pPr marL="0" indent="0">
                  <a:buNone/>
                </a:pPr>
                <a:r>
                  <a:rPr lang="en-US" sz="2800" smtClean="0"/>
                  <a:t>B = R N</a:t>
                </a:r>
                <a:endParaRPr lang="en-US" sz="28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82000" cy="2590800"/>
              </a:xfrm>
              <a:blipFill rotWithShape="1">
                <a:blip r:embed="rId2"/>
                <a:stretch>
                  <a:fillRect l="-1455" t="-2118" b="-5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Predictions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8419"/>
                <a:ext cx="8382000" cy="41679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mtClean="0"/>
                  <a:t>t = N c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B = R N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r>
                  <a:rPr lang="en-US"/>
                  <a:t> 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r>
                  <a:rPr lang="en-US" smtClean="0"/>
                  <a:t>=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8419"/>
                <a:ext cx="8382000" cy="4167982"/>
              </a:xfrm>
              <a:blipFill rotWithShape="1">
                <a:blip r:embed="rId2"/>
                <a:stretch>
                  <a:fillRect l="-1818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02966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9599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4477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3657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441205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4864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&gt; c &lt;- rep( 1, ncol( N ) ) </a:t>
            </a:r>
          </a:p>
          <a:p>
            <a:r>
              <a:rPr lang="pt-BR" sz="2400"/>
              <a:t>&gt; t &lt;- N %*% c </a:t>
            </a:r>
          </a:p>
          <a:p>
            <a:r>
              <a:rPr lang="pt-BR" sz="2400"/>
              <a:t>&gt; B &lt;- R %*% N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2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rbachev and the anti alcohol campaig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4391863" cy="63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877146" cy="39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04" y="31335"/>
            <a:ext cx="8229600" cy="795882"/>
          </a:xfrm>
        </p:spPr>
        <p:txBody>
          <a:bodyPr/>
          <a:lstStyle/>
          <a:p>
            <a:r>
              <a:rPr lang="en-US" smtClean="0"/>
              <a:t>Credit migration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5" y="1592366"/>
            <a:ext cx="8534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CM </a:t>
            </a:r>
            <a:r>
              <a:rPr lang="en-US"/>
              <a:t>&lt;- </a:t>
            </a:r>
            <a:r>
              <a:rPr lang="en-US" smtClean="0"/>
              <a:t>c( 0.77,   0.05,   0.02, 0.02, 0.005, 0.002</a:t>
            </a:r>
            <a:r>
              <a:rPr lang="en-US"/>
              <a:t>, </a:t>
            </a:r>
            <a:r>
              <a:rPr lang="en-US" smtClean="0"/>
              <a:t>0.001, 0, 0,</a:t>
            </a:r>
          </a:p>
          <a:p>
            <a:pPr marL="0" indent="0">
              <a:buNone/>
            </a:pPr>
            <a:r>
              <a:rPr lang="en-US" smtClean="0"/>
              <a:t>                0.05,   0.72,   0.05, 0.03, 0.01,   0.005</a:t>
            </a:r>
            <a:r>
              <a:rPr lang="en-US"/>
              <a:t>, </a:t>
            </a:r>
            <a:r>
              <a:rPr lang="en-US" smtClean="0"/>
              <a:t>0.003, 0, 0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0.01,   0.07,   0.68, 0.06, 0.005, 0.01,   0.005, 0, 0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0.007, 0.01,   0.07, 0.67, 0.07,   0.05,   0.03,   0, 0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0.006, 0.008</a:t>
            </a:r>
            <a:r>
              <a:rPr lang="en-US"/>
              <a:t>, </a:t>
            </a:r>
            <a:r>
              <a:rPr lang="en-US" smtClean="0"/>
              <a:t>0.04, 0.05, 0.65,   0.08,   0.13,   0, 0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0.003, 0.004</a:t>
            </a:r>
            <a:r>
              <a:rPr lang="en-US"/>
              <a:t>, </a:t>
            </a:r>
            <a:r>
              <a:rPr lang="en-US" smtClean="0"/>
              <a:t>0.03, 0.02, 0.08</a:t>
            </a:r>
            <a:r>
              <a:rPr lang="en-US"/>
              <a:t>, </a:t>
            </a:r>
            <a:r>
              <a:rPr lang="en-US" smtClean="0"/>
              <a:t>  0.55,   0.18</a:t>
            </a:r>
            <a:r>
              <a:rPr lang="en-US"/>
              <a:t>,	</a:t>
            </a:r>
            <a:r>
              <a:rPr lang="en-US" smtClean="0"/>
              <a:t> 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0.002, 0.004</a:t>
            </a:r>
            <a:r>
              <a:rPr lang="en-US"/>
              <a:t>, </a:t>
            </a:r>
            <a:r>
              <a:rPr lang="en-US" smtClean="0"/>
              <a:t>0.01, 0.01, 0.03</a:t>
            </a:r>
            <a:r>
              <a:rPr lang="en-US"/>
              <a:t>, </a:t>
            </a:r>
            <a:r>
              <a:rPr lang="en-US" smtClean="0"/>
              <a:t>  0.1,     0.4,      0, 0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0.002, 0.004</a:t>
            </a:r>
            <a:r>
              <a:rPr lang="en-US"/>
              <a:t>, </a:t>
            </a:r>
            <a:r>
              <a:rPr lang="en-US" smtClean="0"/>
              <a:t>0.02, 0.12, 0.14</a:t>
            </a:r>
            <a:r>
              <a:rPr lang="en-US"/>
              <a:t>, </a:t>
            </a:r>
            <a:r>
              <a:rPr lang="en-US" smtClean="0"/>
              <a:t>  0.2,     0.25</a:t>
            </a:r>
            <a:r>
              <a:rPr lang="en-US"/>
              <a:t>,	</a:t>
            </a:r>
            <a:r>
              <a:rPr lang="en-US" smtClean="0"/>
              <a:t>  1, 0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smtClean="0"/>
              <a:t>       0.15,   0.13,   0.08, 0.02,  0.01,  0.003</a:t>
            </a:r>
            <a:r>
              <a:rPr lang="en-US"/>
              <a:t>, </a:t>
            </a:r>
            <a:r>
              <a:rPr lang="en-US" smtClean="0"/>
              <a:t>0.001, 0,  1 </a:t>
            </a:r>
            <a:r>
              <a:rPr lang="en-US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1031" y="1622715"/>
            <a:ext cx="6193013" cy="313203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3940" y="474904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Q</a:t>
            </a:r>
            <a:endParaRPr lang="en-US" sz="440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1251140" y="859625"/>
            <a:ext cx="554525" cy="732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34045" y="1622716"/>
            <a:ext cx="684386" cy="3132033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9819" y="342796"/>
            <a:ext cx="496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0</a:t>
            </a:r>
            <a:endParaRPr lang="en-US" sz="4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28029" y="990600"/>
            <a:ext cx="242973" cy="601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41031" y="4780539"/>
            <a:ext cx="6193013" cy="803666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9628" y="5482680"/>
            <a:ext cx="51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R</a:t>
            </a:r>
            <a:endParaRPr lang="en-US" sz="440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454047" y="5715000"/>
            <a:ext cx="351618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34045" y="4758417"/>
            <a:ext cx="673914" cy="825788"/>
          </a:xfrm>
          <a:prstGeom prst="rect">
            <a:avLst/>
          </a:prstGeom>
          <a:solidFill>
            <a:schemeClr val="accent3">
              <a:lumMod val="20000"/>
              <a:lumOff val="8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84776" y="5799439"/>
            <a:ext cx="333655" cy="78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I</a:t>
            </a:r>
            <a:endParaRPr lang="en-US" sz="44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149516" y="5618739"/>
            <a:ext cx="232484" cy="324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886" y="1257404"/>
            <a:ext cx="709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AAA	      AA	       A	   BBB	  BB              B                C        DF  PO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73202" y="881405"/>
            <a:ext cx="72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Old</a:t>
            </a:r>
            <a:endParaRPr 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297635" y="3352800"/>
            <a:ext cx="95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New</a:t>
            </a:r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251140" y="2057400"/>
            <a:ext cx="4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AA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0586" y="2582035"/>
            <a:ext cx="27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99318" y="3886200"/>
            <a:ext cx="3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51140" y="30040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BBB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10994" y="3445133"/>
            <a:ext cx="4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BB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99318" y="4355067"/>
            <a:ext cx="2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46940" y="5249407"/>
            <a:ext cx="4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34129" y="4780539"/>
            <a:ext cx="4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DF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837" y="6190031"/>
            <a:ext cx="725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CMM &lt;- matrix( CM, nrow=9, </a:t>
            </a:r>
            <a:r>
              <a:rPr lang="fr-FR" sz="2400" smtClean="0"/>
              <a:t>ncol=9, byrow=TRUE </a:t>
            </a:r>
            <a:r>
              <a:rPr lang="fr-FR" sz="240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68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migration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Q.: How soon is everyone in the population expected to default or pay off?</a:t>
            </a:r>
          </a:p>
          <a:p>
            <a:r>
              <a:rPr lang="en-US" smtClean="0"/>
              <a:t>A.: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2800" smtClean="0"/>
              <a:t>Q = V </a:t>
            </a:r>
            <a:r>
              <a:rPr lang="en-US" sz="2800" smtClean="0">
                <a:sym typeface="Symbol"/>
              </a:rPr>
              <a:t> V</a:t>
            </a:r>
            <a:r>
              <a:rPr lang="en-US" sz="2800" baseline="30000" smtClean="0">
                <a:sym typeface="Symbol"/>
              </a:rPr>
              <a:t>-1 </a:t>
            </a:r>
            <a:r>
              <a:rPr lang="en-US" sz="2800" smtClean="0">
                <a:sym typeface="Symbol"/>
              </a:rPr>
              <a:t>=&gt; ||Q</a:t>
            </a:r>
            <a:r>
              <a:rPr lang="en-US" sz="2800" baseline="30000" smtClean="0">
                <a:sym typeface="Symbol"/>
              </a:rPr>
              <a:t>m</a:t>
            </a:r>
            <a:r>
              <a:rPr lang="en-US" sz="2800" smtClean="0">
                <a:sym typeface="Symbol"/>
              </a:rPr>
              <a:t>||  (</a:t>
            </a:r>
            <a:r>
              <a:rPr lang="en-US" sz="2800" baseline="-25000" smtClean="0">
                <a:sym typeface="Symbol"/>
              </a:rPr>
              <a:t>max</a:t>
            </a:r>
            <a:r>
              <a:rPr lang="en-US" sz="2800" smtClean="0">
                <a:sym typeface="Symbol"/>
              </a:rPr>
              <a:t>)</a:t>
            </a:r>
            <a:r>
              <a:rPr lang="en-US" sz="2800" baseline="30000" smtClean="0">
                <a:sym typeface="Symbol"/>
              </a:rPr>
              <a:t>m</a:t>
            </a:r>
            <a:r>
              <a:rPr lang="en-US" sz="2800" smtClean="0">
                <a:sym typeface="Symbol"/>
              </a:rPr>
              <a:t> since ||V|| = 1</a:t>
            </a:r>
          </a:p>
          <a:p>
            <a:pPr marL="0" indent="0">
              <a:buNone/>
            </a:pPr>
            <a:r>
              <a:rPr lang="en-US" sz="2800">
                <a:sym typeface="Symbol"/>
              </a:rPr>
              <a:t>	</a:t>
            </a:r>
            <a:r>
              <a:rPr lang="en-US" sz="2800" smtClean="0">
                <a:sym typeface="Symbol"/>
              </a:rPr>
              <a:t>If ||</a:t>
            </a:r>
            <a:r>
              <a:rPr lang="en-US" sz="2800">
                <a:sym typeface="Symbol"/>
              </a:rPr>
              <a:t> Q</a:t>
            </a:r>
            <a:r>
              <a:rPr lang="en-US" sz="2800" baseline="30000">
                <a:sym typeface="Symbol"/>
              </a:rPr>
              <a:t>m </a:t>
            </a:r>
            <a:r>
              <a:rPr lang="en-US" sz="2800" smtClean="0">
                <a:sym typeface="Symbol"/>
              </a:rPr>
              <a:t>|| &lt; 10</a:t>
            </a:r>
            <a:r>
              <a:rPr lang="en-US" sz="2800" baseline="30000" smtClean="0">
                <a:sym typeface="Symbol"/>
              </a:rPr>
              <a:t>-4</a:t>
            </a:r>
            <a:r>
              <a:rPr lang="en-US" sz="2800" smtClean="0">
                <a:sym typeface="Symbol"/>
              </a:rPr>
              <a:t> , then m &lt; -4 / log(</a:t>
            </a:r>
            <a:r>
              <a:rPr lang="en-US" sz="2800">
                <a:sym typeface="Symbol"/>
              </a:rPr>
              <a:t></a:t>
            </a:r>
            <a:r>
              <a:rPr lang="en-US" sz="2800" baseline="-25000" smtClean="0">
                <a:sym typeface="Symbol"/>
              </a:rPr>
              <a:t>max </a:t>
            </a:r>
            <a:r>
              <a:rPr lang="en-US" sz="2800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400" smtClean="0"/>
              <a:t>&gt; </a:t>
            </a:r>
            <a:r>
              <a:rPr lang="en-US" sz="2600"/>
              <a:t>Q &lt;- CMM[1:7, 1:7]</a:t>
            </a:r>
          </a:p>
          <a:p>
            <a:pPr marL="0" indent="0">
              <a:buNone/>
            </a:pPr>
            <a:r>
              <a:rPr lang="en-US" sz="2600"/>
              <a:t>&gt; eigen(Q</a:t>
            </a:r>
            <a:r>
              <a:rPr lang="en-US" sz="2600" smtClean="0"/>
              <a:t>)$</a:t>
            </a:r>
            <a:r>
              <a:rPr lang="en-US" sz="2600"/>
              <a:t>values</a:t>
            </a:r>
          </a:p>
          <a:p>
            <a:pPr marL="0" indent="0">
              <a:buNone/>
            </a:pPr>
            <a:r>
              <a:rPr lang="en-US" sz="2600"/>
              <a:t>[1] </a:t>
            </a:r>
            <a:r>
              <a:rPr lang="en-US" sz="2600" b="1" smtClean="0">
                <a:solidFill>
                  <a:srgbClr val="FF0000"/>
                </a:solidFill>
              </a:rPr>
              <a:t>0.8531</a:t>
            </a:r>
            <a:r>
              <a:rPr lang="en-US" sz="2600" smtClean="0"/>
              <a:t> 0.7727 0.7052 0.6486 0.6047 0.5335 0.3222</a:t>
            </a:r>
          </a:p>
          <a:p>
            <a:pPr marL="0" indent="0">
              <a:buNone/>
            </a:pPr>
            <a:r>
              <a:rPr lang="fr-FR" sz="2600" smtClean="0"/>
              <a:t>&gt; -4 </a:t>
            </a:r>
            <a:r>
              <a:rPr lang="fr-FR" sz="2600"/>
              <a:t>/ log10( max( </a:t>
            </a:r>
            <a:r>
              <a:rPr lang="fr-FR" sz="2600" smtClean="0"/>
              <a:t>eigen( Q )$values </a:t>
            </a:r>
            <a:r>
              <a:rPr lang="fr-FR" sz="2600"/>
              <a:t>) ) </a:t>
            </a:r>
            <a:endParaRPr lang="fr-FR" sz="2600" smtClean="0"/>
          </a:p>
          <a:p>
            <a:pPr marL="0" indent="0">
              <a:buNone/>
            </a:pPr>
            <a:r>
              <a:rPr lang="fr-FR" sz="2600" smtClean="0"/>
              <a:t>[</a:t>
            </a:r>
            <a:r>
              <a:rPr lang="fr-FR" sz="2600"/>
              <a:t>1] </a:t>
            </a:r>
            <a:r>
              <a:rPr lang="fr-FR" sz="2600" smtClean="0"/>
              <a:t>57.95559</a:t>
            </a: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34365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migration continued…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5690"/>
              </p:ext>
            </p:extLst>
          </p:nvPr>
        </p:nvGraphicFramePr>
        <p:xfrm>
          <a:off x="457200" y="1371600"/>
          <a:ext cx="8229600" cy="218569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928676">
                <a:tc>
                  <a:txBody>
                    <a:bodyPr/>
                    <a:lstStyle/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Q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%^% 58 </a:t>
                      </a:r>
                      <a:endParaRPr lang="en-US" sz="110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[,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1] [,2] [,3] [,4] [,5] [,6] [,7]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1,] 2.121376e-05 2.405401e-05 2.433682e-05 2.064453e-05 1.612878e-05 1.278918e-05 1.153732e-05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2,] 1.959759e-05 2.229833e-05 2.261457e-05 1.918772e-05 1.501710e-05 1.191065e-05 1.074663e-05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3,] 1.623674e-05 1.852918e-05 1.883163e-05 1.598117e-05 1.252705e-05 9.937858e-06 8.967997e-06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4,] 1.721449e-05 1.971760e-05 2.009387e-05 1.705682e-05 1.339727e-05 1.063117e-05 9.595526e-06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5,] 1.527149e-05 1.750415e-05 1.784745e-05 1.515071e-05 1.190475e-05 9.447310e-06 8.527316e-06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6,] 9.691351e-06 1.110862e-05 1.132678e-05 9.615340e-06 7.555451e-06 5.995833e-06 5.411959e-06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7,] 4.150580e-06 4.756786e-06 4.849643e-06 4.116831e-06 3.234609e-06 2.566881e-06 2.316899e-06 </a:t>
                      </a: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680"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724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8999"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0383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reality, m = 50: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150" y="3588351"/>
            <a:ext cx="8156079" cy="15234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Q %^% 50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[,1] [,2] [,3] [,4] [,5] [,6] [,7]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[1,] 7.635670e-05 8.596411e-05 8.653814e-05 7.337510e-05 5.711078e-05 4.526157e-05 4.081627e-05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[2,] 7.015310e-05 7.959611e-05 8.054667e-05 6.832580e-05 5.338480e-05 4.233183e-05 3.818852e-05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[3,] 5.784699e-05 6.606548e-05 6.716592e-05 5.699976e-05 4.468850e-05 3.545308e-05 3.199370e-05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[4,] 6.096631e-05 7.018607e-05 7.178777e-05 6.095886e-05 4.800951e-05 3.811130e-05 3.440763e-05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[5,] 5.402461e-05 6.228583e-05 6.378151e-05 5.416692e-05 4.269831e-05 3.389915e-05 3.060745e-05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[6,] 3.428214e-05 3.952775e-05 4.047928e-05 3.437751e-05 2.710002e-05 2.151544e-05 1.942632e-05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[7,] 1.468614e-05 1.692715e-05 1.733019e-05 1.471752e-05 1.159976e-05 9.209124e-06 8.314778e-06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71801" y="1676400"/>
            <a:ext cx="12192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0840" y="3906948"/>
            <a:ext cx="1170161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96"/>
            <a:ext cx="8229600" cy="65260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Caveat emptor!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33075"/>
              </p:ext>
            </p:extLst>
          </p:nvPr>
        </p:nvGraphicFramePr>
        <p:xfrm>
          <a:off x="152400" y="990600"/>
          <a:ext cx="8534400" cy="4746018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1001968">
                <a:tc>
                  <a:txBody>
                    <a:bodyPr/>
                    <a:lstStyle/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eq$vectors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%*% diag( eq$values ) %^% 50 %*% inv( eq$vectors ) </a:t>
                      </a:r>
                      <a:endParaRPr lang="en-US" sz="110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[,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1] [,2] [,3] [,4] [,5] [,6] [,7]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1,] </a:t>
                      </a:r>
                      <a:r>
                        <a:rPr lang="en-US" sz="1100" smtClean="0">
                          <a:effectLst/>
                          <a:latin typeface="Lucida Console"/>
                        </a:rPr>
                        <a:t>-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5.189521e-05 -5.467050e-05 -2.008326e-05 5.477612e-06 1.051442e-05 3.402738e-06 1.805085e-06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2,] -5.778528e-05 -6.094839e-05 -2.250186e-05 6.081816e-06 1.179032e-05 3.813656e-06 2.028353e-06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3,] -3.062288e-05 -3.221031e-05 -1.196797e-05 3.083289e-06 6.229764e-06 2.022915e-06 1.063104e-06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4,] 1.571387e-05 1.670790e-05 6.255584e-06 -1.711868e-06 -3.311850e-06 -1.064549e-06 -5.794353e-07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5,] 1.151319e-05 1.214451e-05 4.574282e-06 -1.144276e-06 -2.384674e-06 -7.735768e-07 -4.088434e-07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6,] 3.062978e-06 3.213673e-06 1.207795e-06 -2.905503e-07 -6.240609e-07 -2.035304e-07 -1.055987e-07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100">
                          <a:effectLst/>
                          <a:latin typeface="Lucida Console"/>
                        </a:rPr>
                        <a:t>7,] 1.792105e-06 1.886679e-06 7.140558e-07 -1.721212e-07 -3.705155e-07 -1.205270e-07 -6.315983e-08 </a:t>
                      </a:r>
                      <a:endParaRPr lang="en-US" sz="1100" smtClean="0"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81662">
                <a:tc>
                  <a:txBody>
                    <a:bodyPr/>
                    <a:lstStyle/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Q</a:t>
                      </a:r>
                      <a:r>
                        <a:rPr lang="en-US" sz="1100" baseline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</a:t>
                      </a: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%^% 50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             [,1]         [,2]         [,3]         [,4]         [,5]         [,6]         [,7]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[1,] 7.635670e-05 8.596411e-05 8.653814e-05 7.337510e-05 5.711078e-05 4.526157e-05 4.081627e-05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[2,] 7.015310e-05 7.959611e-05 8.054667e-05 6.832580e-05 5.338480e-05 4.233183e-05 3.818852e-05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[3,] 5.784699e-05 6.606548e-05 6.716592e-05 5.699976e-05 4.468850e-05 3.545308e-05 3.199370e-05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[4,] 6.096631e-05 7.018607e-05 7.178777e-05 6.095886e-05 4.800951e-05 3.811130e-05 3.440763e-05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[5,] 5.402461e-05 6.228583e-05 6.378151e-05 5.416692e-05 4.269831e-05 3.389915e-05 3.060745e-05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[6,] 3.428214e-05 3.952775e-05 4.047928e-05 3.437751e-05 2.710002e-05 2.151544e-05 1.942632e-05</a:t>
                      </a:r>
                    </a:p>
                    <a:p>
                      <a:pPr algn="l" fontAlgn="t"/>
                      <a:r>
                        <a:rPr lang="en-US" sz="1100" smtClean="0">
                          <a:effectLst/>
                          <a:latin typeface="Lucida Console"/>
                        </a:rPr>
                        <a:t>[7,] 1.468614e-05 1.692715e-05 1.733019e-05 1.471752e-05 1.159976e-05 9.209124e-06 8.314778e-06</a:t>
                      </a:r>
                    </a:p>
                    <a:p>
                      <a:pPr algn="l" fontAlgn="t"/>
                      <a:endParaRPr lang="en-US" sz="2000" smtClean="0">
                        <a:effectLst/>
                        <a:latin typeface="Lucida Console"/>
                      </a:endParaRPr>
                    </a:p>
                    <a:p>
                      <a:pPr algn="l" fontAlgn="t"/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Lucida Console"/>
                        </a:rPr>
                        <a:t>HUH?!!!</a:t>
                      </a:r>
                    </a:p>
                    <a:p>
                      <a:pPr algn="l" fontAlgn="t"/>
                      <a:endParaRPr lang="en-US" sz="2000" b="1" smtClean="0">
                        <a:solidFill>
                          <a:srgbClr val="FF0000"/>
                        </a:solidFill>
                        <a:effectLst/>
                        <a:latin typeface="Lucida Console"/>
                      </a:endParaRPr>
                    </a:p>
                    <a:p>
                      <a:pPr algn="l" fontAlgn="t"/>
                      <a:endParaRPr lang="en-US" sz="2000" b="1">
                        <a:solidFill>
                          <a:srgbClr val="FF0000"/>
                        </a:solidFill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57162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07208"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76663"/>
              </p:ext>
            </p:extLst>
          </p:nvPr>
        </p:nvGraphicFramePr>
        <p:xfrm>
          <a:off x="152400" y="4648200"/>
          <a:ext cx="8229600" cy="237153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676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eq$vectors %*% </a:t>
                      </a:r>
                      <a:r>
                        <a:rPr lang="en-US" sz="1800" b="1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(</a:t>
                      </a: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diag( eq$values ) %^% 50 </a:t>
                      </a:r>
                      <a:r>
                        <a:rPr lang="en-US" sz="1800" b="1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</a:t>
                      </a:r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%*% inv( eq$vectors ) 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           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[,1]         [,2]         [,3]         [,4]         [,5]         [,6]         [,7]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[1,] 7.635670e-05 8.596411e-05 8.653814e-05 7.337510e-05 5.711078e-05 4.526157e-05 4.081627e-05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[2,] 7.015310e-05 7.959611e-05 8.054667e-05 6.832580e-05 5.338480e-05 4.233183e-05 3.818852e-05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[3,] 5.784699e-05 6.606548e-05 6.716592e-05 5.699976e-05 4.468850e-05 3.545308e-05 3.199370e-05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[4,] 6.096631e-05 7.018607e-05 7.178777e-05 6.095886e-05 4.800951e-05 3.811130e-05 3.440763e-05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[5,] 5.402461e-05 6.228583e-05 6.378151e-05 5.416692e-05 4.269831e-05 3.389915e-05 3.060745e-05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[6,] 3.428214e-05 3.952775e-05 4.047928e-05 3.437751e-05 2.710002e-05 2.151544e-05 1.942632e-05</a:t>
                      </a:r>
                    </a:p>
                    <a:p>
                      <a:pPr algn="l" fontAlgn="t"/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[7,] 1.468614e-05 1.692715e-05 1.733019e-05 1.471752e-05 1.159976e-05 9.209124e-06 8.314778e-06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56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smtClean="0">
                          <a:solidFill>
                            <a:srgbClr val="FF0000"/>
                          </a:solidFill>
                          <a:effectLst/>
                          <a:latin typeface="Lucida Console"/>
                        </a:rPr>
                        <a:t>Now, how do I convince my CIO to</a:t>
                      </a:r>
                      <a:r>
                        <a:rPr lang="en-US" sz="1600" b="1" baseline="0" smtClean="0">
                          <a:solidFill>
                            <a:srgbClr val="FF0000"/>
                          </a:solidFill>
                          <a:effectLst/>
                          <a:latin typeface="Lucida Console"/>
                        </a:rPr>
                        <a:t> use</a:t>
                      </a:r>
                      <a:r>
                        <a:rPr lang="en-US" sz="1600" b="1" smtClean="0">
                          <a:solidFill>
                            <a:srgbClr val="FF0000"/>
                          </a:solidFill>
                          <a:effectLst/>
                          <a:latin typeface="Lucida Console"/>
                        </a:rPr>
                        <a:t> OpenSource software?..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5662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16358">
                <a:tc>
                  <a:txBody>
                    <a:bodyPr/>
                    <a:lstStyle/>
                    <a:p>
                      <a:pPr algn="l" fontAlgn="t"/>
                      <a:endParaRPr lang="en-US" sz="1100"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credit migrartion…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Q.: How soon </a:t>
            </a:r>
            <a:r>
              <a:rPr lang="en-US" smtClean="0"/>
              <a:t>can I expect an A-rated credit to end up in default?</a:t>
            </a:r>
            <a:endParaRPr lang="en-US"/>
          </a:p>
          <a:p>
            <a:r>
              <a:rPr lang="en-US"/>
              <a:t>A.:</a:t>
            </a:r>
          </a:p>
          <a:p>
            <a:pPr marL="0" indent="0">
              <a:buNone/>
            </a:pPr>
            <a:r>
              <a:rPr lang="en-US" smtClean="0"/>
              <a:t>&gt; </a:t>
            </a:r>
            <a:r>
              <a:rPr lang="en-US" sz="3100" smtClean="0"/>
              <a:t>inv</a:t>
            </a:r>
            <a:r>
              <a:rPr lang="en-US" sz="3100"/>
              <a:t>( eye( nrow( Q ) ) - Q ) %*% rep( 1, ncol( N ) )</a:t>
            </a:r>
          </a:p>
          <a:p>
            <a:pPr marL="0" indent="0">
              <a:buNone/>
            </a:pPr>
            <a:r>
              <a:rPr lang="en-US" sz="3100"/>
              <a:t>         [,1]</a:t>
            </a:r>
          </a:p>
          <a:p>
            <a:pPr marL="0" indent="0">
              <a:buNone/>
            </a:pPr>
            <a:r>
              <a:rPr lang="en-US" sz="3100"/>
              <a:t>[1,] 7.419693</a:t>
            </a:r>
          </a:p>
          <a:p>
            <a:pPr marL="0" indent="0">
              <a:buNone/>
            </a:pPr>
            <a:r>
              <a:rPr lang="en-US" sz="3100"/>
              <a:t>[2,] 7.327131</a:t>
            </a:r>
          </a:p>
          <a:p>
            <a:pPr marL="0" indent="0">
              <a:buNone/>
            </a:pPr>
            <a:r>
              <a:rPr lang="en-US" sz="3100"/>
              <a:t>[3,] 6.741424</a:t>
            </a:r>
          </a:p>
          <a:p>
            <a:pPr marL="0" indent="0">
              <a:buNone/>
            </a:pPr>
            <a:r>
              <a:rPr lang="en-US" sz="3100"/>
              <a:t>[4,] 7.627498</a:t>
            </a:r>
          </a:p>
          <a:p>
            <a:pPr marL="0" indent="0">
              <a:buNone/>
            </a:pPr>
            <a:r>
              <a:rPr lang="en-US" sz="3100"/>
              <a:t>[5,] 7.573138</a:t>
            </a:r>
          </a:p>
          <a:p>
            <a:pPr marL="0" indent="0">
              <a:buNone/>
            </a:pPr>
            <a:r>
              <a:rPr lang="en-US" sz="3100"/>
              <a:t>[6,] 5.801716</a:t>
            </a:r>
          </a:p>
          <a:p>
            <a:pPr marL="0" indent="0">
              <a:buNone/>
            </a:pPr>
            <a:r>
              <a:rPr lang="en-US" sz="3100"/>
              <a:t>[7,] 3.325338</a:t>
            </a:r>
          </a:p>
        </p:txBody>
      </p:sp>
    </p:spTree>
    <p:extLst>
      <p:ext uri="{BB962C8B-B14F-4D97-AF65-F5344CB8AC3E}">
        <p14:creationId xmlns:p14="http://schemas.microsoft.com/office/powerpoint/2010/main" val="22514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of credit migrartion…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Q.: </a:t>
            </a:r>
            <a:r>
              <a:rPr lang="en-US" smtClean="0"/>
              <a:t>What are the probabilities of final payoff and default?</a:t>
            </a:r>
            <a:endParaRPr lang="en-US"/>
          </a:p>
          <a:p>
            <a:r>
              <a:rPr lang="en-US"/>
              <a:t>A</a:t>
            </a:r>
            <a:r>
              <a:rPr lang="en-US" smtClean="0"/>
              <a:t>.:</a:t>
            </a:r>
            <a:endParaRPr lang="en-US"/>
          </a:p>
          <a:p>
            <a:pPr marL="0" indent="0">
              <a:buNone/>
            </a:pPr>
            <a:endParaRPr lang="en-US" sz="3100" baseline="-25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70082"/>
              </p:ext>
            </p:extLst>
          </p:nvPr>
        </p:nvGraphicFramePr>
        <p:xfrm>
          <a:off x="609600" y="3313995"/>
          <a:ext cx="8229600" cy="354400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073111">
                <a:tc>
                  <a:txBody>
                    <a:bodyPr/>
                    <a:lstStyle/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CMM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1]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2]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3] [,4] [,5]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6]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7]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8] [,9] </a:t>
                      </a:r>
                      <a:endParaRPr lang="en-US" sz="12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1,] 0.770 0.050 0.02 0.02 0.005 0.002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0.001</a:t>
                      </a:r>
                      <a:r>
                        <a:rPr lang="en-US" sz="1200" baseline="0" smtClean="0">
                          <a:effectLst/>
                          <a:latin typeface="Lucida Console"/>
                        </a:rPr>
                        <a:t>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0     0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2,] 0.050 0.720 0.05 0.03 0.010 0.005 0.003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3,] 0.010 0.070 0.68 0.06 0.005 0.010 0.005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4,] 0.007 0.010 0.07 0.67 0.070 0.050 0.030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5,] 0.006 0.008 0.04 0.05 0.650 0.080 0.130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6,] 0.003 0.004 0.03 0.02 0.080 0.550 0.180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7,] 0.002 0.004 0.01 0.01 0.030 0.100 0.400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8,] 0.002 0.004 0.02 0.12 0.140 0.200 0.250 1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0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9,] 0.150 0.130 0.08 0.02 0.010 0.003 0.001 0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1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CMM[8:9</a:t>
                      </a: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, 1:7] %*% inv( eye( nrow( Q ) ) - Q ) </a:t>
                      </a:r>
                      <a:endParaRPr lang="en-US" sz="120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&gt; 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1]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2]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3]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4]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5]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6] </a:t>
                      </a:r>
                      <a:r>
                        <a:rPr lang="en-US" sz="1200" smtClean="0">
                          <a:effectLst/>
                          <a:latin typeface="Lucida Console"/>
                        </a:rPr>
                        <a:t>     [,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7] </a:t>
                      </a:r>
                      <a:endParaRPr lang="en-US" sz="12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&gt; 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1,] 0.1414434 0.2313675 0.4723605 0.6859007 0.8315032 0.8824371 0.90118079 </a:t>
                      </a:r>
                      <a:endParaRPr lang="en-US" sz="1200" smtClean="0">
                        <a:effectLst/>
                        <a:latin typeface="Lucida Console"/>
                      </a:endParaRP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en-US" sz="1200" smtClean="0">
                          <a:effectLst/>
                          <a:latin typeface="Lucida Console"/>
                        </a:rPr>
                        <a:t>&gt; [</a:t>
                      </a:r>
                      <a:r>
                        <a:rPr lang="en-US" sz="1200">
                          <a:effectLst/>
                          <a:latin typeface="Lucida Console"/>
                        </a:rPr>
                        <a:t>2,] 0.8585566 0.7686325 0.5276395 0.3140993 0.1684968 0.1175629 0.09881921 </a:t>
                      </a: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03021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  <a:latin typeface="Lucida Console"/>
                      </a:endParaRPr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1903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3504" marR="0" marT="0" marB="58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45015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953000"/>
            <a:ext cx="4114800" cy="304800"/>
          </a:xfrm>
          <a:prstGeom prst="rect">
            <a:avLst/>
          </a:prstGeom>
          <a:solidFill>
            <a:schemeClr val="accent2">
              <a:lumMod val="20000"/>
              <a:lumOff val="80000"/>
              <a:alpha val="33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470730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</a:t>
            </a:r>
            <a:endParaRPr lang="en-US" sz="200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724400" y="4907360"/>
            <a:ext cx="228600" cy="4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5300" y="5314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8014014" y="5917318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PO</a:t>
            </a:r>
            <a:endParaRPr lang="en-US" sz="200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7734300" y="5514945"/>
            <a:ext cx="381000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7734300" y="5992386"/>
            <a:ext cx="279714" cy="12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76083"/>
            <a:ext cx="2247900" cy="18399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i="1">
              <a:latin typeface="Cambria Math"/>
            </a:endParaRPr>
          </a:p>
          <a:p>
            <a:pPr marL="0" indent="0">
              <a:buNone/>
            </a:pPr>
            <a:r>
              <a:rPr lang="en-US" smtClean="0"/>
              <a:t>Patient?</a:t>
            </a:r>
          </a:p>
          <a:p>
            <a:pPr marL="0" indent="0">
              <a:buNone/>
            </a:pPr>
            <a:r>
              <a:rPr lang="en-US" smtClean="0"/>
              <a:t>Business?</a:t>
            </a:r>
          </a:p>
          <a:p>
            <a:pPr marL="0" indent="0">
              <a:buNone/>
            </a:pPr>
            <a:r>
              <a:rPr lang="en-US" smtClean="0"/>
              <a:t>System?</a:t>
            </a:r>
            <a:endParaRPr lang="en-US" smtClean="0"/>
          </a:p>
          <a:p>
            <a:pPr marL="0" indent="0">
              <a:buNone/>
            </a:pPr>
            <a:endParaRPr lang="en-US" i="1" smtClean="0">
              <a:latin typeface="Cambria Math"/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2800" y="2459557"/>
            <a:ext cx="876300" cy="59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21986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8971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35179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352800" y="3053795"/>
            <a:ext cx="990600" cy="2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52800" y="3053795"/>
            <a:ext cx="876300" cy="643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1200" y="21986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1200" y="28971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35179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C</a:t>
            </a:r>
            <a:endParaRPr lang="en-US"/>
          </a:p>
        </p:txBody>
      </p:sp>
      <p:cxnSp>
        <p:nvCxnSpPr>
          <p:cNvPr id="44" name="Straight Arrow Connector 43"/>
          <p:cNvCxnSpPr>
            <a:stCxn id="8" idx="3"/>
            <a:endCxn id="24" idx="1"/>
          </p:cNvCxnSpPr>
          <p:nvPr/>
        </p:nvCxnSpPr>
        <p:spPr>
          <a:xfrm>
            <a:off x="4724400" y="238335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26" idx="1"/>
          </p:cNvCxnSpPr>
          <p:nvPr/>
        </p:nvCxnSpPr>
        <p:spPr>
          <a:xfrm>
            <a:off x="4724400" y="2383354"/>
            <a:ext cx="1066800" cy="69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28" idx="1"/>
          </p:cNvCxnSpPr>
          <p:nvPr/>
        </p:nvCxnSpPr>
        <p:spPr>
          <a:xfrm>
            <a:off x="4724400" y="2383354"/>
            <a:ext cx="1066800" cy="1319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 flipV="1">
            <a:off x="4724400" y="2372078"/>
            <a:ext cx="1066800" cy="133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28" idx="1"/>
          </p:cNvCxnSpPr>
          <p:nvPr/>
        </p:nvCxnSpPr>
        <p:spPr>
          <a:xfrm>
            <a:off x="4724400" y="370264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</p:cNvCxnSpPr>
          <p:nvPr/>
        </p:nvCxnSpPr>
        <p:spPr>
          <a:xfrm flipV="1">
            <a:off x="4724400" y="3042519"/>
            <a:ext cx="1066800" cy="660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3"/>
            <a:endCxn id="24" idx="1"/>
          </p:cNvCxnSpPr>
          <p:nvPr/>
        </p:nvCxnSpPr>
        <p:spPr>
          <a:xfrm flipV="1">
            <a:off x="4724400" y="2383354"/>
            <a:ext cx="1066800" cy="69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" idx="3"/>
            <a:endCxn id="28" idx="1"/>
          </p:cNvCxnSpPr>
          <p:nvPr/>
        </p:nvCxnSpPr>
        <p:spPr>
          <a:xfrm>
            <a:off x="4724400" y="3081789"/>
            <a:ext cx="1066800" cy="62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3" idx="3"/>
            <a:endCxn id="26" idx="1"/>
          </p:cNvCxnSpPr>
          <p:nvPr/>
        </p:nvCxnSpPr>
        <p:spPr>
          <a:xfrm>
            <a:off x="4724400" y="308178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http://www.ece.rice.edu/~vc3/elec633/MarkovChains.pdf</a:t>
            </a:r>
          </a:p>
          <a:p>
            <a:r>
              <a:rPr lang="en-US" sz="2000" smtClean="0">
                <a:hlinkClick r:id="rId2"/>
              </a:rPr>
              <a:t>https</a:t>
            </a:r>
            <a:r>
              <a:rPr lang="en-US" sz="2000">
                <a:hlinkClick r:id="rId2"/>
              </a:rPr>
              <a:t>://www.math.ucdavis.edu/~</a:t>
            </a:r>
            <a:r>
              <a:rPr lang="en-US" sz="2000" smtClean="0">
                <a:hlinkClick r:id="rId2"/>
              </a:rPr>
              <a:t>gravner/MAT135B/materials/ch15.pdf</a:t>
            </a:r>
            <a:endParaRPr lang="en-US" sz="2000" smtClean="0"/>
          </a:p>
          <a:p>
            <a:r>
              <a:rPr lang="en-US" sz="2000">
                <a:hlinkClick r:id="rId3"/>
              </a:rPr>
              <a:t>http://</a:t>
            </a:r>
            <a:r>
              <a:rPr lang="en-US" sz="2000" smtClean="0">
                <a:hlinkClick r:id="rId3"/>
              </a:rPr>
              <a:t>physiology.med.cornell.edu/people/banfelder/qbio/resources_2012/2012_4.3%20Markov%20Chains%20and%20Hidden%20Markov%20Models.pdf</a:t>
            </a:r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379857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</a:rPr>
              <a:t>Wait, there’s no sales pitch ?!...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1910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00B050"/>
                </a:solidFill>
              </a:rPr>
              <a:t>Of course there is! Here you are…</a:t>
            </a:r>
          </a:p>
          <a:p>
            <a:r>
              <a:rPr lang="en-US" sz="3600">
                <a:hlinkClick r:id="rId4"/>
              </a:rPr>
              <a:t>http://northshoreanalytics.org</a:t>
            </a:r>
            <a:endParaRPr lang="en-US" sz="3600"/>
          </a:p>
          <a:p>
            <a:r>
              <a:rPr lang="en-US" sz="3600">
                <a:solidFill>
                  <a:srgbClr val="00B050"/>
                </a:solidFill>
                <a:hlinkClick r:id="rId5"/>
              </a:rPr>
              <a:t>https</a:t>
            </a:r>
            <a:r>
              <a:rPr lang="en-US" sz="3600">
                <a:solidFill>
                  <a:srgbClr val="00B050"/>
                </a:solidFill>
                <a:hlinkClick r:id="rId5"/>
              </a:rPr>
              <a:t>://</a:t>
            </a:r>
            <a:r>
              <a:rPr lang="en-US" sz="3600" smtClean="0">
                <a:solidFill>
                  <a:srgbClr val="00B050"/>
                </a:solidFill>
                <a:hlinkClick r:id="rId5"/>
              </a:rPr>
              <a:t>github.com/northshoreanalytics</a:t>
            </a:r>
            <a:endParaRPr lang="en-US" sz="3600" smtClean="0">
              <a:solidFill>
                <a:srgbClr val="00B050"/>
              </a:solidFill>
            </a:endParaRPr>
          </a:p>
          <a:p>
            <a:endParaRPr lang="en-US" sz="360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Sweet dreams!</a:t>
            </a:r>
            <a:endParaRPr lang="en-US"/>
          </a:p>
        </p:txBody>
      </p:sp>
      <p:sp>
        <p:nvSpPr>
          <p:cNvPr id="4" name="AutoShape 4" descr="data:image/jpeg;base64,/9j/4AAQSkZJRgABAQAAAQABAAD/2wCEAAkGBxITEhMQExEWExUXFxUWFRMVGRoYFxUWGBcYFxUYFRgfHSggGBslHRcVIjEiJSkrLi4vFx8zODMtNygtLi0BCgoKDg0OGxAQGjAlHyUrLSsuLy4wLS0tLS0vLS0tLi0tLS0yLS0tLS8tLS0tLSstLS0tLS0tLS0tLS0tLS0tLf/AABEIAKAA6AMBEQACEQEDEQH/xAAbAAEAAQUBAAAAAAAAAAAAAAAABgIDBAUHAf/EAEwQAAEDAQMGCAgLBgUFAAAAAAEAAgMRBCExBQYSQVFhBxMiUnGBkbEUMkJikqGy8BYjNDVTcnOCwcLRFyRV0uHiFSUzVKJDRHSTs//EABsBAQACAwEBAAAAAAAAAAAAAAAEBQECAwYH/8QAOhEAAgECAgUICAYDAQEAAAAAAAECAxEEIQUSMVFhEyIyNEGBkbEGFBVSccHR8BYzU3Kh4SRCwkMj/9oADAMBAAIRAxEAPwDuKAIAgCAIAgCAIAgCAIAgCA12XMtwWWPjJn6I8luLnHY0a0MpXIxkLhFjlk4u0R+DaR+Ke41aR55oNE78L+0ZcdxOAUNQgCAIAgCAIAgCAIAgCAIAgCAIAgCAIAgCAIAgCAIAgInnVnoyzniIW8faDdoDxWHzzt3dyGyj2sj2Tc25Z5PCrY/jJDg0+K0agB+CGHPsRmHJ9jtjXxxyMl0DR2gQS0++tE0w4zhZtWMCwZWtWSyI5AbRZcBzohu3bsOhDOUvidFyXlKK0RiWF4e06xqOwjUdyGGrHuVJnshlfGA57WOc0HAkCoqgiruxzZufmUiCfB4qClbna8PKXLlobyd7PrXtqnnw+yj9BF2O/mTlobx7Ore6VfDvKVNLweKlaVo7HHnJy0N49n1r21Sa5m5UntMHGzsax2m4NDa0LRS81JvrVdIyUldEWtSlSlqy2m9WTkEAQBAEAQBAEAQBAEAQBAEAQBAEBbtE7Y2l73BrWipc40AG8oDneV87J7a42ewgsjwfaDUE/U5vf0Ib2Udpeyfkiy5PiM0rw2njSOxJ2DfuCNpGqUqkrIgOdee81srDADDZ7wefKPO5rfNHXsUapW3F7gtGW50s35EcsRls72zQPMb24EaxrBGsblxjUsy0r4GM4WaOo5rZ7w2ylntDRFObhXxJfqE4HzT1VUuFRSPM4rAzou6zXkV2vIc9jkNpsLtE+XEfFeBqp29t1F0IinfJkkyLnfFa4pIyOKnDH6ULsTyTXQ2j1hYlsZ0hG018URNr6AjiDQ0r42rBVvcesazvreRUxgLXHiTUUoOVfU3pbLYYbd0tbyKdO7R4g0rXysaU/FOFjNs763kTvM35M3k6PKfdfzjtU2h0DzmkesPO+zyN4uxBCAIAgCAIAgCAIAgCAIAgCAIAgNPnHnHBY2acruUfFjHjO6BqG8oZSuQV1nteU3iS01igBqyBte1207z1UQy5KOwzMvZw2XJkYja0PlpyIG3HcXnyW71rKaidcPhp13ls3nN7Sy3ZTfx72ulDSWtawciOtCQ0ajSl+JuUWUpT2I9BQo4fC82ckr559plR5r2sf9tJ2BcXTm+ws4Y7BxWVRffcV/Bu2f7aTsCclPcb+0cJ+qvvuMS1ZoWpw+TSdgWyjNdhFrYrBy/9EbfNXP8Aks9ILZWWLAS4yM+tzx6+lSKdbsZT4zRn+1MmWWM34LYxs8LxUirJo767MMe9SNpS3lB2ZGRbZoCYLSS0kjRmqS00rXvCjVKHulzhdIJtKou/6mxa0kFwnuFL6v11pq3FRbPeW917vkVGTkBvHX6RNeVhQCmG5L5bRbnX1fInWZvyVvK0uU++/nHaptDoHndJdYeVtnkbxdiAEAQBAEAQBAEAQBAEAQBAEAQELzlz3DH+DWNonnNQXC9kfTzj6u5DZR7WazI2bB0zarW/jZTyi52Dafp6kNXK+SNHnXwhgVs9hoTg60YtbujHlHebulcZ1bbCzwejZVOdPwIDDZiSXvcXOJq5ziSSdpJNSVDlO56mhhVBHRsyJ3R5PtkjDRzZBQ7OTGpWEzXeee9Isq0P2/8ATMKbO21g047/AIt/RT9RHnNZmbnFnNaonRBktNKCF55INXOYC44bViMEzMpNGTmLnDaLRPJHLJpNERcBQC/SaNXSVipBRWQjJs5zNEDXDWqVOx9NlBSiXsg5btFgeXQuDmE1fC7xHb/NdvHrUinVsU2N0bGquJ1HJmVLHlOIgAaQHLhd47N+8ecFLjJS2Hl6+HqUJWl4kdt+SZ7DpFg46A0JafGZSt93SVrUpKRJwuNlTaXZ97C9ZbQyWNr44w69wcBpEtwpUA3VqexQpQcdqL6lXjUzUsu46DmcD4M2rdHlPuvHlHapdDoFDpHrDzvs8jeLsQQgCAIAgCAIAgCAIAgCAIDHt9tjhY6WV4YxuLj73lAc8yjl61ZSJhswMFmvDpT40g102DcOs6kN8o7TNjs9jyZBxj3Bg2m97zsAxJ3BYbSV2YhCdWVoq5zfOfO20W4mMAw2f6IG941GQ6/qi7pUWpWuejwOi1DnSzZqoLOG6gorlcv6dFRWwvU3D36lg7W4E6zMi0snWxuk1lZPGcaNHIjxKnYP5nkPST8+H7f+maebIYJP77ZfTP8AKrHW4Hm7cTPzoySHviPhUDKQQto55BNGAaQuwOpawlwMyRl8HmTRFaJHeEQy1iI0Y3EkcppqbsLlrVldbBFWII7E3DE++CpD6ktiyKS3cPfqS4av2FgMex7ZYnGN7TVr2mhB99S6RnYg4jCRqJpo6Nmrn8yakFsDYpMGyYRydPMd6lNp1lLaeUxmjJ0edHNGRl/NAhxnsp4t+tnkv/RdJRUlZkOjiJ0pXTNxwf5wxlngctYp2udyH3aVTXkHWdy1hDUVjpiarrT5SxN1uRggCAIAgCAIAgCAIAgCA0GdGdcFjbR3LlPiQt8Y7K80b+9DKVyIRZItNvkFotxowXx2dtzW12+9UMuSWSLuc2d0FgbxETRLNSgibc1mwyEYDcLz61pOookjC4KpXd+zecut9pmtUnH2h5e7AamtGxo1BQp1Gz1eEwEKSskVsYBqXG5Zxgl2FVNyG1uApuQW4EvzddTJdu+v+WNT8H8zx/pJ+dH9v/TOeT2rlO6SrNM8zY3mfM9JYP8AxbN/8wtIPLvN5LM2fA/LW1T/AGP52rSq8jMUaVwvN2sqjPqKWWw8puQzbgeU3ILcC1NZw4YLKlY41KKkthIc1s9JrJSGYGaDAX1fEPN5zfNPVsUqnXtkzz2O0Trc6GT/AIZPbfkuy5QibKxwdzJWYtOw/oVLTT2HnZKdKWrJWZZyXnTPYnNs9vq+M3MtQqSNz9vf06hmylsJ/BM17Q9jg5pFQ4GoI3FDUuIAgCAIAgCAIAgPCdaAg2Xs9XSPNlye0SyeVP5DPq6ndOHTqG1rZssZEzbjg0rTPJxkt7nzPNw2mpw6UNXJyyRFs6uEF0lYLFVrcHWjWfshqHnHqXCpWtsLnBaKcudVXd9SFQWYC81JN5JxJ1k7SocpNnp6WHjBbDIA3FaEiy4nvahnLiO1BlxHagy4kozWy5ZobPNBOxzxI+paBUFui0X37WqTQqqCzKDS+jq2KqxlTWSjbN8W/mXjaci/7P8A4H+Zd/Wo7yo9g4rcvEvWzKmSJSHSWUvLWtYCWG5rRRoxwAT1qO8z7Bxe5eJcyVlvJdncXwWd0TnDRJazEVrQ37Vh4mL2sewcXuXiQh2JxUA9oll2nnahnLiO1BlxHagy4lLmA6is3NXFMu5IynPY5ONgdStNNhvY8DAOHbfjeu1Oq4lZjNHwrRs0dSyDnDZsoxmNzQ2SnLgff1tPlDfipkKikeTxODqYeWezeYjbNasmuMllrNZyavs7iajaWG/tA6itzipKW0m2b2cMFsZpxOvFNKM+MzpH44IYasbZDAQBAEAQBAEBr8vZLFpgks7nOYHimk03ihr1jchlOxobLYILGzQa3R3C9zjt3rJo22yI5+2ieazvDoXsiq28tIb4wpUkXrlWdoMsdFQ1sVFPj5EBjjA2qvbbPbQgolzrK1OmW8dZQZbx1lBlvFd5Qd46ygy3jrKDLeOsoMt46ygy3jrKDLeOsoMt46ygy3iu8oO8dZQZbx1lBlvPOsrIy3mbm/E/wmN0TXOeKkBovwvou9B89FRpimvVZP4HV8nZVcRozxvjPOc0tB6aj1qeeKMqwZrQ+Ettrasc2tdA0EhIpytv4rBupO1iUoAgCAIAgCAIAgCAi3CZ83y9Mfthca/QZaaG63Hv8jiVfOCr7cD2t+Ir5wS3AX4m8yBm94THJKbSyFsbg0lzai8VxqKLtSo66vsKvH6UWEko6utdXydvkzN+CUX8Tg9H+9dfVeJB/EK/Tfj/AEUnNSL+Jwej/enqvEfiJfpvx/op+C8X8Rh9H+9PVeI/EK/Tfj/R58GIv4jD6P8AenqvEfiFfpvx/oTZqgRySstkcgjaXENZ+OlcsSw1k3c60dOqrUjT1Gru21fQjel5wUW3Avb8RXzgluAvxJJkjM2e0RNmZJGGurQGtbjTYu0KDkrlRidM0sPVdOSba3W+pm/s7tX0sXr/AEW3q0uBH/ENH3Zfx9Tz9nlp+li7T+ierS4D8Q0fdl/H1Pf2eWr6WL1/onq0uA/ENH3Zfx9SMZUsToJXwucC5poSMMK/iuMoOLsXGGxMa9JVE7J77GLXzgtbcDvfiSXg4P8AmEN/P9krtQXPWRWaXf8AiSz3eZ3FWB4kIAgCAIAgCAIAgCAICLcJfzfL0x+2FxxHQZa6G63Hv8jid6r8j23OF6ZDnE74PxWzzg/Tw97VNwvRZ5P0ivy0L+782TqSE1Ia1lBtbU4V2hSjzwjgdXlCOm5pr3rAPHQuJOi2Oguvbf3oCqOB1eUI6bm396A0ecjAI7XQAfFDuWlToMl4DrNP4o5LeqzI+hc4XpkOcTK3NByPBpAOHG4EVHlbVa4PongNOdbl3eRFmxRfRM9FqmFQbvOaNlbPVjT+7xUq0G6huWkDaRjZrRx+G2ajGg8ZiGgeS5J9FiO0Z6V8Nn+sPZCpa1tdn0LRF/U4d/mzSXrnkWXOJNwc1/xCH7/sldaFtdFZpi/qku7zO3qxPDhAEAQBAEAQBAEAQBARbhLbXJ811b2e2Fxr9Blpofrce/yOJaPmhV9+J7XV4IaPmj36kvxGrwRPODwfu891Pj4O9qm4Xos8p6Qq1WGX+vzZ0RtxdccR3BSjzxUTXUUBSw0JuOOzcgKia6j1oCNZ0D4u1fZflXOp0GTMB1mn8Uci0fNCrL8T6Bq8ENHzR79SX4jV4InenA3JMBnY9zeMuEZANeVS86sVaYS+rkeC03ZYud+HkaJtryd9DafTYpdpFTdG4zhtFiBg4yKc/ERlui5oo2lwO9axUjZtFjNy02A2uARxTh+nyS57S0HROI2YpNS1czCauavPUfv1ouHjD2Qqes+ez6Dolf4cMt/mzSaPmj36lyvxLHV4Ik3BwP8AMIbh5fsldqD56KzS6/xJZbvM7grA8SEAQBAEAQBAEAQBAEBGuEb5vn+77QXKv0GWWiOtw++w4fTcq49xbgKbkFuBPODz5PP9vD3tU3C9FnlPSH82H7fmyfSSvqQ1rSBtJH4KUedDJJK8prQNziT3IZPHyyVOi1pG8kHuQwexySV5TWgbiSe5AaHOY/F2r7P8q51OgyZgOs0/ijkVNyrD6Dbge03ILcCXZShe/I8DY43vPG10WNLjTlX0AJorXBu0TwOnF/lz7vIiLcm2r/az/wDqk/lU263lNZm9zqsU7jZ9GCV1LPEDoxvNCBeDQXHctINZ5m0kyxmjYLQ23WZzrPM1okqXOjeGgaLsSW0CVGtViKdy5np8tn+sPZCpK3TZ9D0T1OHf5s0tNy5llbgSXg4+cIfv+yV1odNFZpfqku7zO4KxPEBAEAQBAEAQBAEAQBARrhG+b5/u+0Fyr9BllojrcPvsOH9qrj3A7UBO+D35PP8AbQ/lU3C9FnlPSH86H7fmyeMfeen8ApR50q00BTG/Hp/RAUWu0lrHPDS4i/RFansBPqWsm0m0jaKTaTZo8vP0obSdse/m71pJ3ptvcTMErYqC4o5N2qtPfg9aAn8Bj8Ejs4kkOiQ4uic+JxBrrbfo17aLg8fUhSayjK+XblxPBaTqwljJXi3vS7O80X+ETMlcHZXtJaDXQ5Wk1l9xJfjgNKm27ZtHTM3TuqavbbfK/h/F+8rqsqMKmq5O3blmjYZWZNp2eQ2qVkWi1hYHkOkAxeXNOJF+HfdtHTGtCUVHnpbey/wf1FW1PVnJPUfiWMm2e0i2RzR2yWSytdpPY97nOALXUbscL2lbR0xGNO1aPO4eZhWneVJNpFjPWyjjjaGyB4kOA8nk3dNQCuUcXGtVkorZs4ntdC4mE6Kop5xV8nftI52rsXRJeDj5whx8v2SutDporNL9Ul3eZ3BWJ4gIAgCAIAgCAIAgCAICNcI3zfP932guNfoMstEdbh99hw+u9V57i/EV3oL8Sd8H3ya0fbQ/lU3C9F/E8p6Q/nQ/b82TcECte+mpSjzxUHjV3oYKQQK176IZDiCCASKjEG8bwsMI0eWm0gtIqTSMCpxPJF53rSorQfwJmBf+VT+KOUV3qsPoF+JescpbIxwdQhzTUioFCLyNdFpOOtFq3YaVFrQa4M3OWcqSQSu4qXjGEBznUBAff01rcq6hh4Vqa142d7bsj5rUdTCVHGE73zfxNPaMtvJ03uJeaAhtBQVrXC+7apUcHBK0VkcZU6mJnryLbcrE6I4wtDWmlSaAk3dNL+ord4dK7tm2ZqYSq4pN3tsNzNlyPRb4OziS6mnyhouaBS47QTjRQ1hZtvlXrW2b0yVKooxtQg4vY/v5mHbcqcZFFFyeQMWtpqoBhfr2epS6VBQnKe/eel9H8PKEHUll/qkuHa+P32mBXepB6O/EkvBx84Q/f9krrQ6aKzS/VJd3mdwVieICAIAgCAIAgCAIAgCAjXCN83z/AHfaC41+gyy0R1uH32HD67x79ar7HuL8RXePfrSwvxJ3wfH92tH20P5VNwvRZ5T0hf8A9oft+bJo6JpJJaCd4B1BSjzx7HA0VIaAdoAQFJiaby0E7SAUBXHC0VIaAdoAQGmy9/o2r6n5QudToMl4DrNP4o5PXePfrVZY+g34njjvHv1pYw3ltNYbG4ElshF9brr+1dtddqKOrounOTk+0o8Efz1nXW40Wi4rYz3wWTn9ya63GfZq3nrbK/n+oJrrcbLRq3mbZWlovcCucnfsLLC0uRjq3L+nvHv1rSxK11vJNwcO/wAwhvHl+yV2oLnordLyvhJZ7vM7grA8QEAQBAEAQBAEAQBAEBGuEX5vn+77QXGv0GWWiOtw++w4heq7I9zmL0yGZOuD/wCTWj7aH8qnYXov4nk/SL86H7fmyag49P4BSjzxW049CAttOPSgLjTcepAaTLv+javqflC51egyZgOs0/ijlF6q8j6DmL0GZ5esjMIYzCDMpc5DVysXbDY5ZiRG0GlKkmgFdpXOrWhSV5sr8XpClh1eo7eZuIc221DHTEvrR2gBRmGjWpqQa7lClpDLWjHLiedqek717Qp5cWbHNeOGzWmG0GV5xpGW0IDqirzquvpS+hXWjj5RneUMlts/Ij4n0hdei6cqdr8TslltLJGh7HaQOsK9o14Vo60HdEBSTV0XV1MhAEAQBAEAQBAEBatFoaxpc9waBrK51asKUdabsjDaSuyHZ7ZYinss1nidpyEtGjcL9Lf0FV89JYea1bvPts7HbBY6lQrqctiORugIJa5ui4YgihC3jSc1rRaaPUx07h3/AKv+PqemHoW3IS3m3tzDe6/BfUmuYUjRZ5wXAEysI+7okqTQg4p3KLS2Np4mpGUE1ZWz+JL/AA+Pnhdypuh4eznj1oLoC3s54QXQ8PZzx60F0azK8jXRWgBw5TDTqb/RazV4tI74atGnWjOWxM5YyMEVFFB5Ce89Z7cw3uvwX1KuI3BOQlvHtzDe6/BfUcRuCchLePbmG91+C+pSYtVK7lh0ZLazV6cw/uv+PqZT8izDFrW1rcSK3YqGsVRbspX8SNL0jwi7H4Iw32JweGScjnEjAa8MV3clyevF3NKunaOo3GL/AINrYrW81jY1rYRRjtGvjN23VDqOJVdUpxylJ87arnj69WdabnN5suyENbrL9JzBJXYagEi/C+hxqFySu89m2xH1cjySQFrxIwjR5bzTlG+gLi3WNEjrW0Y5pp7dhtY32becssLqM0TGAwUcbqUve7b1LalOeHlrra9q37jpTm47Drkbw4BwNQRUEawcF6ZNNXRYFSyAgCAIAgCAIAgON52ZfdabXohtY4nEVqQAMCS6g0K7630Xn8VLlZObfBffaQar1pGpgtLTp1kbpF9eMoeQABojSoQReojg1bLK2zfvOOqW8pT8bAJaOBZQl7qX6RoWbqUBp0qXgHyVbUvk+z5knCyalqmo4wu0WtxcQ0dJNB3q9J7djoGTcntija0Rxg0GnR2L6AOON+C6IjN3Zl8V5rO3+qGBxXms7f6oBxXms7f6oBxXms7f6oDx0IIoWMod/wDVAQLLVlME7m6LWsdyo2tNQG4dV4K0aJEJXRSxy1OhTK65DBlZOnEUZlPjOJaCL6NGPJxqqjH61SaprYs38SFiZO+qj2021rWkPLSX10XVoa3g9dKCqhxpZ83YtpC1TBtNoAFXPBZWhIPKIJ5dKC4DRurtClQXYlna9uzgdUi06fkgF2N+maggE0oRsurXVpLbUbd7dwaL77adIgNo2ho2pBDiSGmuvDvXLkXZZ57+BixWy1SkMDQCHAh3kiuwVxAv7Vq4Qzb2rvFiwJ3OdJeGXnRaK1dU43DdRdeTskrX4mbHdszJnvscLn4lt3RqrvVng78kr27iZS6KN2pR0CAIAgCAIAgPHBAc6y7wb8bI6WOTRLq7dZqdahPBK/NlZbmr+GwjOi+wwDwb2gloMwDQ0NIAucAait+paRwFr3a8P7MciyR5v5hxwvM0rzK/EVoADShIA2inYutLBwptNdmw6QpWdzbWrNSyyXmO+tQQaUOpTLnWyLfwRs/Ok9NDGoh8EYOdJ6SXGojz4IQc6T0kuNRD4IQc6T0kuNRD4Iwc6T0kuNRD4Iwc6T0kuNRFp+Y9kc4Oe1zyBQFxrQJcaqMmPNGyD/ot7FnWM2K/gtZPoW9iazMmoy1mBBNQt+LIFBRR6tCFR3eTOU6Ws7mn/Zs4G6QGpJvvxFCuDwUX/s/tnPkWXIuDBlCHS47AN9RXfUrPqaunrGeRe8tS8FwDXMbKSHUrWlbrgK7Fh4JOV3L4ZGORZiHgvffyga01m6hqKbNa2eEu8pfwOSZdj4MjTRqAKh1xPjDXTbj2p6or3cvLYOSZuMh8HkMDtInS1EGpB6Vl4OlJLXzsbKjvJtGygAGAuCkpJKyOyKlkyEAQ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http://www.xtremequips.com/wp-content/uploads/2009/08/drunk-pictur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181600" cy="39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ut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56918" y="57912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2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Transitional matrix of probabilities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929365"/>
                  </p:ext>
                </p:extLst>
              </p:nvPr>
            </p:nvGraphicFramePr>
            <p:xfrm>
              <a:off x="1371600" y="19558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New State</a:t>
                          </a:r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smtClean="0"/>
                            <a:t>Old</a:t>
                          </a:r>
                          <a:r>
                            <a:rPr lang="en-US" baseline="0" smtClean="0"/>
                            <a:t> state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929365"/>
                  </p:ext>
                </p:extLst>
              </p:nvPr>
            </p:nvGraphicFramePr>
            <p:xfrm>
              <a:off x="1371600" y="19558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New State</a:t>
                          </a:r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smtClean="0"/>
                            <a:t>Old</a:t>
                          </a:r>
                          <a:r>
                            <a:rPr lang="en-US" baseline="0" smtClean="0"/>
                            <a:t> state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11667" r="-2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11667" r="-1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t="-211667" b="-22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306557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30655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t="-306557" b="-12459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06557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40655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4267200"/>
                <a:ext cx="6019800" cy="111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𝑡𝑟𝑎𝑛𝑠𝑖𝑡𝑖𝑜𝑛</m:t>
                        </m:r>
                      </m:sub>
                    </m:sSub>
                  </m:oMath>
                </a14:m>
                <a:r>
                  <a:rPr lang="en-US" sz="2400" i="1" smtClean="0">
                    <a:latin typeface="Cambria Math" pitchFamily="18" charset="0"/>
                    <a:ea typeface="Cambria Math" pitchFamily="18" charset="0"/>
                  </a:rPr>
                  <a:t> =</a:t>
                </a:r>
                <a:r>
                  <a:rPr lang="en-US" sz="2400" b="1" i="1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i="1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𝐴𝐴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𝐵𝐴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𝐵𝐵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𝐶𝐶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67200"/>
                <a:ext cx="6019800" cy="1119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657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𝐴𝐴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𝐵𝐵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𝑜𝑙𝑑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mtClean="0"/>
                  <a:t>		=</a:t>
                </a:r>
                <a:r>
                  <a:rPr lang="en-US" i="1" smtClean="0">
                    <a:latin typeface="Cambria Math" pitchFamily="18" charset="0"/>
                    <a:ea typeface="Cambria Math" pitchFamily="18" charset="0"/>
                  </a:rPr>
                  <a:t>P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657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5595583"/>
                <a:ext cx="74676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The “true” transition matrix is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smtClean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𝑷</m:t>
                    </m:r>
                  </m:oMath>
                </a14:m>
                <a:endParaRPr lang="en-US" sz="2400" b="1" i="1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95583"/>
                <a:ext cx="7467600" cy="548805"/>
              </a:xfrm>
              <a:prstGeom prst="rect">
                <a:avLst/>
              </a:prstGeom>
              <a:blipFill rotWithShape="1">
                <a:blip r:embed="rId3"/>
                <a:stretch>
                  <a:fillRect l="-1224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87897"/>
              </p:ext>
            </p:extLst>
          </p:nvPr>
        </p:nvGraphicFramePr>
        <p:xfrm>
          <a:off x="1524000" y="1828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 </a:t>
                      </a:r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mtClean="0"/>
                        <a:t>Old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state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</a:t>
                      </a:r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4407503"/>
                <a:ext cx="601980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07503"/>
                <a:ext cx="6019800" cy="10689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Powers of a diagonalizable matrix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09800" y="1752600"/>
                <a:ext cx="2225225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smtClean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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sym typeface="Symbol"/>
                          </a:rPr>
                          <m:t>−1</m:t>
                        </m:r>
                      </m:sup>
                    </m:sSup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52600"/>
                <a:ext cx="2225225" cy="683520"/>
              </a:xfrm>
              <a:prstGeom prst="rect">
                <a:avLst/>
              </a:prstGeom>
              <a:blipFill rotWithShape="1">
                <a:blip r:embed="rId2"/>
                <a:stretch>
                  <a:fillRect l="-8493" t="-7143" b="-3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09800" y="2438400"/>
                <a:ext cx="5762796" cy="684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/>
                          <m:t>A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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sym typeface="Symbo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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sym typeface="Symbo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smtClean="0"/>
                  <a:t>=</a:t>
                </a:r>
                <a:r>
                  <a:rPr lang="en-US" sz="3600"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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  <a:sym typeface="Symbol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sym typeface="Symbol"/>
                          </a:rPr>
                          <m:t>−1</m:t>
                        </m:r>
                      </m:sup>
                    </m:sSup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38400"/>
                <a:ext cx="5762796" cy="684611"/>
              </a:xfrm>
              <a:prstGeom prst="rect">
                <a:avLst/>
              </a:prstGeom>
              <a:blipFill rotWithShape="1">
                <a:blip r:embed="rId3"/>
                <a:stretch>
                  <a:fillRect t="-7143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09800" y="3154184"/>
                <a:ext cx="2714333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/>
                          <m:t>A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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ym typeface="Symbol"/>
                          </a:rPr>
                          <m:t></m:t>
                        </m:r>
                      </m:e>
                      <m:sup>
                        <m:r>
                          <a:rPr lang="en-US" sz="3600" i="1">
                            <a:latin typeface="Cambria Math"/>
                            <a:sym typeface="Symbol"/>
                          </a:rPr>
                          <m:t>−1</m:t>
                        </m:r>
                      </m:sup>
                    </m:sSup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54184"/>
                <a:ext cx="2714333" cy="676532"/>
              </a:xfrm>
              <a:prstGeom prst="rect">
                <a:avLst/>
              </a:prstGeom>
              <a:blipFill rotWithShape="1">
                <a:blip r:embed="rId4"/>
                <a:stretch>
                  <a:fillRect t="-8108" b="-3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799" y="1548117"/>
            <a:ext cx="109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Av = </a:t>
            </a:r>
            <a:r>
              <a:rPr lang="en-US" sz="2400" smtClean="0">
                <a:sym typeface="Symbol"/>
              </a:rPr>
              <a:t>v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799" y="2133600"/>
                <a:ext cx="2581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x</a:t>
                </a:r>
                <a:r>
                  <a:rPr lang="en-US" sz="240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mtClean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2133600"/>
                <a:ext cx="258160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7244" y="2738735"/>
                <a:ext cx="3451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Ax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mtClean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44" y="2738735"/>
                <a:ext cx="345120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43271" y="3352800"/>
                <a:ext cx="6443529" cy="50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/>
                          <m:t>A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smtClean="0"/>
                  <a:t>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sym typeface="Symbol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  <a:r>
                  <a:rPr lang="en-US" sz="2400" smtClean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       (1)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71" y="3352800"/>
                <a:ext cx="6443529" cy="507062"/>
              </a:xfrm>
              <a:prstGeom prst="rect">
                <a:avLst/>
              </a:prstGeom>
              <a:blipFill rotWithShape="1">
                <a:blip r:embed="rId4"/>
                <a:stretch>
                  <a:fillRect l="-189" t="-7229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3270" y="3962400"/>
                <a:ext cx="6595930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/>
                          <m:t>x</m:t>
                        </m:r>
                      </m:e>
                    </m:func>
                  </m:oMath>
                </a14:m>
                <a:r>
                  <a:rPr lang="en-US" sz="240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lang="en-US" sz="24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i="1">
                            <a:latin typeface="Cambria Math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                                        </m:t>
                        </m:r>
                      </m:sub>
                    </m:sSub>
                  </m:oMath>
                </a14:m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      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70" y="3962400"/>
                <a:ext cx="6595930" cy="582339"/>
              </a:xfrm>
              <a:prstGeom prst="rect">
                <a:avLst/>
              </a:prstGeom>
              <a:blipFill rotWithShape="1">
                <a:blip r:embed="rId5"/>
                <a:stretch>
                  <a:fillRect t="-625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2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Perron-Frobenius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Spectral radius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  <a:sym typeface="Symbol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sym typeface="Symbol"/>
                        </a:rPr>
                        <m:t>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smtClean="0">
                  <a:sym typeface="Symbol"/>
                </a:endParaRPr>
              </a:p>
              <a:p>
                <a:r>
                  <a:rPr lang="en-US" smtClean="0"/>
                  <a:t>Steady state</a:t>
                </a:r>
              </a:p>
              <a:p>
                <a:pPr marL="457200" lvl="1" indent="0" algn="just">
                  <a:buNone/>
                </a:pPr>
                <a:r>
                  <a:rPr lang="en-US" smtClean="0"/>
                  <a:t>	</a:t>
                </a:r>
                <a:r>
                  <a:rPr lang="en-US" i="1" smtClean="0">
                    <a:latin typeface="Cambria Math" pitchFamily="18" charset="0"/>
                    <a:ea typeface="Cambria Math" pitchFamily="18" charset="0"/>
                  </a:rPr>
                  <a:t>P</a:t>
                </a:r>
                <a:r>
                  <a:rPr lang="en-US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mtClean="0">
                    <a:latin typeface="Cambria Math" pitchFamily="18" charset="0"/>
                    <a:ea typeface="Cambria Math" pitchFamily="18" charset="0"/>
                    <a:sym typeface="Symbol"/>
                  </a:rPr>
                  <a:t> =  						</a:t>
                </a:r>
                <a:r>
                  <a:rPr lang="en-US" smtClean="0"/>
                  <a:t>(3)</a:t>
                </a:r>
              </a:p>
              <a:p>
                <a:pPr algn="just"/>
                <a:r>
                  <a:rPr lang="en-US" smtClean="0"/>
                  <a:t>From (2)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>
                    <a:latin typeface="Cambria Math" pitchFamily="18" charset="0"/>
                    <a:ea typeface="Cambria Math" pitchFamily="18" charset="0"/>
                  </a:rPr>
                  <a:t> = 1 </a:t>
                </a:r>
                <a:r>
                  <a:rPr lang="en-US"/>
                  <a:t>is an eigenvalue</a:t>
                </a:r>
                <a:endParaRPr lang="en-US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/>
                  <a:t> = </a:t>
                </a:r>
                <a:r>
                  <a:rPr lang="en-US" sz="2800" smtClean="0"/>
                  <a:t>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 smtClean="0"/>
                  <a:t> 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sym typeface="Symbol"/>
                      </a:rPr>
                      <m:t> …</m:t>
                    </m:r>
                  </m:oMath>
                </a14:m>
                <a:r>
                  <a:rPr lang="en-US" sz="280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800" i="1">
                        <a:latin typeface="Cambria Math"/>
                        <a:sym typeface="Symbol"/>
                      </a:rPr>
                      <m:t></m:t>
                    </m:r>
                    <m:r>
                      <a:rPr lang="en-US" sz="2800" b="0" i="1" smtClean="0">
                        <a:latin typeface="Cambria Math"/>
                        <a:sym typeface="Symbol"/>
                      </a:rPr>
                      <m:t> −1</m:t>
                    </m:r>
                  </m:oMath>
                </a14:m>
                <a:r>
                  <a:rPr lang="en-US" sz="2800" b="0" smtClean="0">
                    <a:sym typeface="Symbol"/>
                  </a:rPr>
                  <a:t>			(4)</a:t>
                </a:r>
              </a:p>
              <a:p>
                <a:r>
                  <a:rPr lang="en-US" sz="2800" smtClean="0"/>
                  <a:t>Hence, from (2)</a:t>
                </a:r>
              </a:p>
              <a:p>
                <a:pPr marL="0" indent="0" algn="just">
                  <a:buNone/>
                </a:pPr>
                <a:r>
                  <a:rPr lang="en-US" sz="280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A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/>
                          <m:t>x</m:t>
                        </m:r>
                      </m:e>
                    </m:func>
                  </m:oMath>
                </a14:m>
                <a:r>
                  <a:rPr lang="en-US" sz="28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1                                          </m:t>
                        </m:r>
                      </m:sub>
                    </m:sSub>
                  </m:oMath>
                </a14:m>
                <a:r>
                  <a:rPr lang="en-US" sz="2800" smtClean="0"/>
                  <a:t>		(5)</a:t>
                </a: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1630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12e5242-7730-4ab6-846f-a5ced0baa8db" Revision="1" Stencil="System.MyShapes" StencilVersion="1.0"/>
</Control>
</file>

<file path=customXml/itemProps1.xml><?xml version="1.0" encoding="utf-8"?>
<ds:datastoreItem xmlns:ds="http://schemas.openxmlformats.org/officeDocument/2006/customXml" ds:itemID="{2CAF8E52-CBD2-4752-AA88-BE0496BABF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2804</Words>
  <Application>Microsoft Office PowerPoint</Application>
  <PresentationFormat>On-screen Show (4:3)</PresentationFormat>
  <Paragraphs>334</Paragraphs>
  <Slides>31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Convergence of a Markov chain to steady state</vt:lpstr>
      <vt:lpstr>What kind of chain?..</vt:lpstr>
      <vt:lpstr>The problem</vt:lpstr>
      <vt:lpstr>Transitional matrix of probabilities</vt:lpstr>
      <vt:lpstr>Transformation</vt:lpstr>
      <vt:lpstr>Example</vt:lpstr>
      <vt:lpstr>Powers of a diagonalizable matrix</vt:lpstr>
      <vt:lpstr>Eigenvalues and eigenvectors</vt:lpstr>
      <vt:lpstr>Perron-Frobenius Theorem</vt:lpstr>
      <vt:lpstr>Back to our example</vt:lpstr>
      <vt:lpstr>How soon will it converge?</vt:lpstr>
      <vt:lpstr>Example : convergence</vt:lpstr>
      <vt:lpstr>Wait a minute…</vt:lpstr>
      <vt:lpstr>What if?...</vt:lpstr>
      <vt:lpstr>Transition matrix for an absorbing chain</vt:lpstr>
      <vt:lpstr>Canonical form of the transition matrix</vt:lpstr>
      <vt:lpstr>Fundamental matrix</vt:lpstr>
      <vt:lpstr>Rearranging our drunkard’s walk</vt:lpstr>
      <vt:lpstr>Fundamental matrix</vt:lpstr>
      <vt:lpstr>Prediction theory</vt:lpstr>
      <vt:lpstr>Predictions</vt:lpstr>
      <vt:lpstr>PowerPoint Presentation</vt:lpstr>
      <vt:lpstr>PowerPoint Presentation</vt:lpstr>
      <vt:lpstr>Credit migration</vt:lpstr>
      <vt:lpstr>Credit migration questions</vt:lpstr>
      <vt:lpstr>Credit migration continued… </vt:lpstr>
      <vt:lpstr>Caveat emptor!</vt:lpstr>
      <vt:lpstr>Back to credit migrartion…</vt:lpstr>
      <vt:lpstr>Last of credit migrartion…</vt:lpstr>
      <vt:lpstr>References</vt:lpstr>
      <vt:lpstr>Sweet dreams!</vt:lpstr>
    </vt:vector>
  </TitlesOfParts>
  <Company>NorthShore University Health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transitions to steady state</dc:title>
  <dc:creator>Chertok, Daniel</dc:creator>
  <cp:lastModifiedBy>Chertok, Daniel</cp:lastModifiedBy>
  <cp:revision>161</cp:revision>
  <cp:lastPrinted>2016-03-31T21:48:08Z</cp:lastPrinted>
  <dcterms:created xsi:type="dcterms:W3CDTF">2016-03-31T15:06:01Z</dcterms:created>
  <dcterms:modified xsi:type="dcterms:W3CDTF">2016-09-26T22:09:24Z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\\vfs04\users04\chertokd\Presentations\Educ - Upcoming - Transition matrices\TransitionMatrices_CRUG_2016_09_28.pptx</vt:lpwstr>
  </property>
</Properties>
</file>