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88" r:id="rId4"/>
    <p:sldId id="297" r:id="rId5"/>
    <p:sldId id="291" r:id="rId6"/>
    <p:sldId id="296" r:id="rId7"/>
    <p:sldId id="292" r:id="rId8"/>
    <p:sldId id="299" r:id="rId9"/>
    <p:sldId id="293" r:id="rId10"/>
    <p:sldId id="295" r:id="rId11"/>
    <p:sldId id="300" r:id="rId12"/>
    <p:sldId id="301" r:id="rId13"/>
    <p:sldId id="294" r:id="rId14"/>
    <p:sldId id="27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gar Ruiz" initials="ER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17"/>
    <a:srgbClr val="43B0E2"/>
    <a:srgbClr val="43C8FF"/>
    <a:srgbClr val="4DC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/>
    <p:restoredTop sz="89302"/>
  </p:normalViewPr>
  <p:slideViewPr>
    <p:cSldViewPr snapToGrid="0" snapToObjects="1">
      <p:cViewPr>
        <p:scale>
          <a:sx n="110" d="100"/>
          <a:sy n="110" d="100"/>
        </p:scale>
        <p:origin x="144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3941-7495-F848-B98A-CD243A0AD8C9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01FF-757F-D546-960C-A26D4EDF1E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13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6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Creator uses</a:t>
            </a:r>
            <a:r>
              <a:rPr lang="en-US" baseline="0" dirty="0" smtClean="0"/>
              <a:t> R and the tidyverse to create the insight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creator publishes an artifact created in RMarkdown or Shiny to RSC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RSC you can Share, Secure, Email and Schedule updates to the published artifacts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Consumer simply uses a web browser to explore, interact and personalize the asset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formalized this conception of data science like this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RSC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cure for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‘common workflow’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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Plots</a:t>
            </a:r>
          </a:p>
          <a:p>
            <a:pPr lvl="0"/>
            <a:r>
              <a:rPr lang="en-US" dirty="0" smtClean="0"/>
              <a:t>Documents</a:t>
            </a:r>
          </a:p>
          <a:p>
            <a:pPr lvl="0"/>
            <a:r>
              <a:rPr lang="en-US" dirty="0" smtClean="0"/>
              <a:t>Apps</a:t>
            </a:r>
          </a:p>
          <a:p>
            <a:pPr lvl="0"/>
            <a:r>
              <a:rPr lang="en-US" dirty="0" smtClean="0"/>
              <a:t>Parameterized docs</a:t>
            </a:r>
          </a:p>
          <a:p>
            <a:pPr lvl="0"/>
            <a:r>
              <a:rPr lang="en-US" dirty="0" smtClean="0"/>
              <a:t>Scheduling</a:t>
            </a:r>
          </a:p>
          <a:p>
            <a:pPr lvl="0"/>
            <a:r>
              <a:rPr lang="en-US" dirty="0" smtClean="0"/>
              <a:t>Email</a:t>
            </a:r>
          </a:p>
          <a:p>
            <a:pPr lvl="0"/>
            <a:r>
              <a:rPr lang="en-US" dirty="0" smtClean="0"/>
              <a:t>Security</a:t>
            </a:r>
          </a:p>
          <a:p>
            <a:pPr lvl="0"/>
            <a:r>
              <a:rPr lang="en-US" dirty="0" smtClean="0"/>
              <a:t>Tuning</a:t>
            </a:r>
          </a:p>
          <a:p>
            <a:pPr lvl="0"/>
            <a:r>
              <a:rPr lang="en-US" dirty="0" smtClean="0"/>
              <a:t>UI Driven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1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 Add Connect,</a:t>
            </a:r>
            <a:r>
              <a:rPr lang="en-US" baseline="0" dirty="0" smtClean="0"/>
              <a:t> tidyverse and comments about artifacts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how we think about Data</a:t>
            </a:r>
            <a:r>
              <a:rPr lang="en-US" baseline="0" dirty="0" smtClean="0"/>
              <a:t> Science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hoped outcome of this process are ‘actionable insights’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person who produces the insight is called ‘Creator’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creator uses R from beginning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Important to define</a:t>
            </a:r>
            <a:r>
              <a:rPr lang="en-US" baseline="0" dirty="0" smtClean="0"/>
              <a:t> who the Consumer is because we need to understand their motives to use our analyses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Key - Consumers are not trying to ‘consume’ the artifact, they are trying to consume the ‘insight’ you achieved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not an easy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Important to define</a:t>
            </a:r>
            <a:r>
              <a:rPr lang="en-US" baseline="0" dirty="0" smtClean="0"/>
              <a:t> who the Consumer is because we need to understand their motives to use our analyses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Key - Consumers are not trying to ‘consume’ the artifact, they are trying to consume the ‘insight’ you achieved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not an easy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There’s a workflow that starts with the Creation process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very common workflow we see is for a Creator to build an Artifact (like a plot) and share it with Consumer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are many ways of how companies share the Artifact: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Place the artifact in a share drive or a portal (SharePoint)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Paste the artifact to another analysis or presentation tool (not gonna say Excel or PP </a:t>
            </a:r>
            <a:r>
              <a:rPr lang="en-US" baseline="0" dirty="0" smtClean="0">
                <a:sym typeface="Wingdings"/>
              </a:rPr>
              <a:t>)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Email to the consumer (most common)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>
                <a:sym typeface="Wingdings"/>
              </a:rPr>
              <a:t>Question to audience </a:t>
            </a:r>
            <a:r>
              <a:rPr lang="mr-IN" baseline="0" dirty="0" smtClean="0">
                <a:sym typeface="Wingdings"/>
              </a:rPr>
              <a:t>–</a:t>
            </a:r>
            <a:r>
              <a:rPr lang="en-US" baseline="0" dirty="0" smtClean="0">
                <a:sym typeface="Wingdings"/>
              </a:rPr>
              <a:t> How many have 100% of your artifacts in a place where your consumer can easily access them? Then ask: 75%, half, just a couple</a:t>
            </a:r>
            <a:r>
              <a:rPr lang="mr-IN" baseline="0" dirty="0" smtClean="0">
                <a:sym typeface="Wingdings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Sharing</a:t>
            </a:r>
            <a:r>
              <a:rPr lang="en-US" baseline="0" dirty="0" smtClean="0"/>
              <a:t> ‘static’ artifacts creates a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It isolates the creator and consumer into their own respective bubble or story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caused because a ‘static’ artifact does not allow the consumer to ‘dig deeper’ without having to start the process again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Question to audience (rhetorical) - </a:t>
            </a:r>
            <a:r>
              <a:rPr lang="en-US" b="1" baseline="0" dirty="0" smtClean="0"/>
              <a:t>How many of us spend two hours at the beginning of the month creating an analysis, and the rest 30 days and 22 hours answering questions about it?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Sharing</a:t>
            </a:r>
            <a:r>
              <a:rPr lang="en-US" baseline="0" dirty="0" smtClean="0"/>
              <a:t> ‘static’ artifacts creates a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It isolates the creator and consumer into their own respective bubble or story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caused because a ‘static’ artifact does not allow the consumer to ‘dig deeper’ without having to start the process again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Question to audience (rhetorical) - </a:t>
            </a:r>
            <a:r>
              <a:rPr lang="en-US" b="1" baseline="0" dirty="0" smtClean="0"/>
              <a:t>How many of us spend two hours at the beginning of the month creating an analysis, and the rest 30 days and 22 hours answering questions about it?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1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better story is to allow the consumer interact with the</a:t>
            </a:r>
            <a:r>
              <a:rPr lang="en-US" baseline="0" dirty="0" smtClean="0"/>
              <a:t> artifact to ‘dig deeper’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means we also have to make better (as in: more sophisticated, complex) artifacts available to the consumer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“Self-service” 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01FF-757F-D546-960C-A26D4EDF1E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7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338A-E7A4-2A48-B4A0-171F1F9351B1}" type="datetimeFigureOut">
              <a:rPr lang="en-US" smtClean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BEFE-63DF-9745-B007-D6A7157AF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microsoft.com/office/2007/relationships/hdphoto" Target="../media/hdphoto1.wdp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5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9.png"/><Relationship Id="rId9" Type="http://schemas.openxmlformats.org/officeDocument/2006/relationships/image" Target="../media/image11.png"/><Relationship Id="rId10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://r4ds.had.co.nz/explore-intro.html" TargetMode="External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8"/>
          <p:cNvSpPr>
            <a:spLocks noGrp="1"/>
          </p:cNvSpPr>
          <p:nvPr>
            <p:ph type="subTitle" idx="1"/>
          </p:nvPr>
        </p:nvSpPr>
        <p:spPr>
          <a:xfrm>
            <a:off x="3483432" y="4393481"/>
            <a:ext cx="8512629" cy="1935096"/>
          </a:xfrm>
        </p:spPr>
        <p:txBody>
          <a:bodyPr>
            <a:no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Communicating effectively using 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RStudio Connect</a:t>
            </a:r>
            <a:endParaRPr lang="en-US" sz="5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39" y="718457"/>
            <a:ext cx="3423989" cy="1210402"/>
          </a:xfrm>
          <a:prstGeom prst="rect">
            <a:avLst/>
          </a:prstGeom>
        </p:spPr>
      </p:pic>
      <p:sp>
        <p:nvSpPr>
          <p:cNvPr id="4" name="Subtitle 8"/>
          <p:cNvSpPr txBox="1">
            <a:spLocks/>
          </p:cNvSpPr>
          <p:nvPr/>
        </p:nvSpPr>
        <p:spPr>
          <a:xfrm>
            <a:off x="6793019" y="6132638"/>
            <a:ext cx="5163446" cy="487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2017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4" y="718457"/>
            <a:ext cx="6001446" cy="33593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37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8"/>
          <p:cNvSpPr>
            <a:spLocks noGrp="1"/>
          </p:cNvSpPr>
          <p:nvPr>
            <p:ph type="subTitle" idx="1"/>
          </p:nvPr>
        </p:nvSpPr>
        <p:spPr>
          <a:xfrm>
            <a:off x="3700130" y="3549362"/>
            <a:ext cx="8321647" cy="2665907"/>
          </a:xfrm>
        </p:spPr>
        <p:txBody>
          <a:bodyPr>
            <a:noAutofit/>
          </a:bodyPr>
          <a:lstStyle/>
          <a:p>
            <a:pPr algn="r"/>
            <a:r>
              <a:rPr lang="en-US" sz="6600" b="1" dirty="0" smtClean="0">
                <a:solidFill>
                  <a:schemeClr val="bg1"/>
                </a:solidFill>
                <a:latin typeface="+mj-lt"/>
              </a:rPr>
              <a:t>RStudio Connect</a:t>
            </a:r>
          </a:p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 - Plot</a:t>
            </a:r>
            <a:endParaRPr lang="en-US" sz="48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20" y="791508"/>
            <a:ext cx="2722457" cy="96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0" y="920872"/>
            <a:ext cx="6001446" cy="33593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957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8"/>
          <p:cNvSpPr>
            <a:spLocks noGrp="1"/>
          </p:cNvSpPr>
          <p:nvPr>
            <p:ph type="subTitle" idx="1"/>
          </p:nvPr>
        </p:nvSpPr>
        <p:spPr>
          <a:xfrm>
            <a:off x="3700130" y="3549362"/>
            <a:ext cx="8321647" cy="2665907"/>
          </a:xfrm>
        </p:spPr>
        <p:txBody>
          <a:bodyPr>
            <a:noAutofit/>
          </a:bodyPr>
          <a:lstStyle/>
          <a:p>
            <a:pPr algn="r"/>
            <a:r>
              <a:rPr lang="en-US" sz="6600" b="1" dirty="0" smtClean="0">
                <a:solidFill>
                  <a:schemeClr val="bg1"/>
                </a:solidFill>
                <a:latin typeface="+mj-lt"/>
              </a:rPr>
              <a:t>RStudio Connect</a:t>
            </a:r>
          </a:p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 - Document</a:t>
            </a:r>
            <a:endParaRPr lang="en-US" sz="48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20" y="791508"/>
            <a:ext cx="2722457" cy="96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0" y="920872"/>
            <a:ext cx="6001446" cy="33593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965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8"/>
          <p:cNvSpPr>
            <a:spLocks noGrp="1"/>
          </p:cNvSpPr>
          <p:nvPr>
            <p:ph type="subTitle" idx="1"/>
          </p:nvPr>
        </p:nvSpPr>
        <p:spPr>
          <a:xfrm>
            <a:off x="3700130" y="3549362"/>
            <a:ext cx="8321647" cy="2665907"/>
          </a:xfrm>
        </p:spPr>
        <p:txBody>
          <a:bodyPr>
            <a:noAutofit/>
          </a:bodyPr>
          <a:lstStyle/>
          <a:p>
            <a:pPr algn="r"/>
            <a:r>
              <a:rPr lang="en-US" sz="6600" b="1" dirty="0" smtClean="0">
                <a:solidFill>
                  <a:schemeClr val="bg1"/>
                </a:solidFill>
                <a:latin typeface="+mj-lt"/>
              </a:rPr>
              <a:t>RStudio Connect</a:t>
            </a:r>
          </a:p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 </a:t>
            </a:r>
            <a:r>
              <a:rPr lang="mr-IN" sz="5400" dirty="0" smtClean="0">
                <a:solidFill>
                  <a:schemeClr val="bg1"/>
                </a:solidFill>
                <a:latin typeface="+mj-lt"/>
              </a:rPr>
              <a:t>–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Shiny App</a:t>
            </a:r>
            <a:endParaRPr lang="en-US" sz="48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20" y="791508"/>
            <a:ext cx="2722457" cy="96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0" y="920872"/>
            <a:ext cx="6001446" cy="33593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RStudio Connect[s] Consumer &amp; Artifacts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076076" y="3214320"/>
            <a:ext cx="1058512" cy="937935"/>
          </a:xfrm>
          <a:prstGeom prst="rightArrow">
            <a:avLst/>
          </a:prstGeom>
          <a:solidFill>
            <a:srgbClr val="00B050">
              <a:alpha val="8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3004973" y="3372277"/>
            <a:ext cx="1007457" cy="937935"/>
          </a:xfrm>
          <a:prstGeom prst="rightArrow">
            <a:avLst/>
          </a:prstGeom>
          <a:solidFill>
            <a:srgbClr val="00B050">
              <a:alpha val="85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092988" y="1175657"/>
            <a:ext cx="3847375" cy="52041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rgbClr val="43B0E2"/>
                </a:solidFill>
              </a:rPr>
              <a:t>RStudio Connect</a:t>
            </a:r>
            <a:endParaRPr lang="en-US" sz="4400" b="1" dirty="0">
              <a:solidFill>
                <a:srgbClr val="43B0E2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223998" y="1774827"/>
            <a:ext cx="2629756" cy="41507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Consumer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7" y="3683288"/>
            <a:ext cx="1076244" cy="1247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75" y="2789901"/>
            <a:ext cx="1076244" cy="1247336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4202" y="1774826"/>
            <a:ext cx="2588414" cy="41730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rgbClr val="F37017"/>
                </a:solidFill>
              </a:rPr>
              <a:t>Creator</a:t>
            </a:r>
            <a:endParaRPr lang="en-US" sz="4000" b="1" dirty="0">
              <a:solidFill>
                <a:srgbClr val="F37017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4" y="2802536"/>
            <a:ext cx="808601" cy="9371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5" y="2802536"/>
            <a:ext cx="808601" cy="9371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6" y="3524247"/>
            <a:ext cx="808598" cy="937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1" y="3502095"/>
            <a:ext cx="808540" cy="937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" y="4246049"/>
            <a:ext cx="808540" cy="93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46" y="4224784"/>
            <a:ext cx="808540" cy="937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202" y="5160877"/>
            <a:ext cx="258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37017"/>
                </a:solidFill>
              </a:rPr>
              <a:t>tidyverse</a:t>
            </a:r>
            <a:endParaRPr lang="en-US" sz="3200" dirty="0">
              <a:solidFill>
                <a:srgbClr val="F37017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7147" y="2826495"/>
            <a:ext cx="909521" cy="8892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3137" y="5605368"/>
            <a:ext cx="505882" cy="505882"/>
          </a:xfrm>
          <a:prstGeom prst="rect">
            <a:avLst/>
          </a:prstGeom>
        </p:spPr>
      </p:pic>
      <p:sp>
        <p:nvSpPr>
          <p:cNvPr id="46" name="Title 1"/>
          <p:cNvSpPr txBox="1">
            <a:spLocks/>
          </p:cNvSpPr>
          <p:nvPr/>
        </p:nvSpPr>
        <p:spPr>
          <a:xfrm>
            <a:off x="4837183" y="5723163"/>
            <a:ext cx="1208561" cy="364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Secure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1806" y="5723163"/>
            <a:ext cx="433112" cy="297005"/>
            <a:chOff x="8513603" y="2538833"/>
            <a:chExt cx="241972" cy="159409"/>
          </a:xfrm>
        </p:grpSpPr>
        <p:sp>
          <p:nvSpPr>
            <p:cNvPr id="47" name="Alternate Process 46"/>
            <p:cNvSpPr/>
            <p:nvPr/>
          </p:nvSpPr>
          <p:spPr>
            <a:xfrm>
              <a:off x="8513603" y="2538833"/>
              <a:ext cx="241972" cy="159409"/>
            </a:xfrm>
            <a:prstGeom prst="flowChartAlternateProcess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riangle 48"/>
            <p:cNvSpPr/>
            <p:nvPr/>
          </p:nvSpPr>
          <p:spPr>
            <a:xfrm rot="10800000">
              <a:off x="8536346" y="2541240"/>
              <a:ext cx="197427" cy="106237"/>
            </a:xfrm>
            <a:prstGeom prst="triangl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6398606" y="5670207"/>
            <a:ext cx="1411131" cy="444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1318" y="5069117"/>
            <a:ext cx="487700" cy="487700"/>
          </a:xfrm>
          <a:prstGeom prst="rect">
            <a:avLst/>
          </a:prstGeom>
        </p:spPr>
      </p:pic>
      <p:sp>
        <p:nvSpPr>
          <p:cNvPr id="54" name="Title 1"/>
          <p:cNvSpPr txBox="1">
            <a:spLocks/>
          </p:cNvSpPr>
          <p:nvPr/>
        </p:nvSpPr>
        <p:spPr>
          <a:xfrm>
            <a:off x="4837183" y="5088186"/>
            <a:ext cx="1190305" cy="432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Share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911308" y="5191145"/>
            <a:ext cx="439874" cy="339380"/>
            <a:chOff x="8936317" y="2809981"/>
            <a:chExt cx="241972" cy="218036"/>
          </a:xfrm>
        </p:grpSpPr>
        <p:sp>
          <p:nvSpPr>
            <p:cNvPr id="56" name="Alternate Process 55"/>
            <p:cNvSpPr/>
            <p:nvPr/>
          </p:nvSpPr>
          <p:spPr>
            <a:xfrm>
              <a:off x="8936317" y="2868608"/>
              <a:ext cx="241972" cy="159409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9015639" y="2868608"/>
              <a:ext cx="78188" cy="159409"/>
            </a:xfrm>
            <a:prstGeom prst="flowChartAlternateProcess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lternate Process 57"/>
            <p:cNvSpPr/>
            <p:nvPr/>
          </p:nvSpPr>
          <p:spPr>
            <a:xfrm>
              <a:off x="8936317" y="2924018"/>
              <a:ext cx="241972" cy="53245"/>
            </a:xfrm>
            <a:prstGeom prst="flowChartAlternate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8936317" y="2809981"/>
              <a:ext cx="241972" cy="50754"/>
            </a:xfrm>
            <a:prstGeom prst="flowChartAlternateProcess">
              <a:avLst/>
            </a:prstGeom>
            <a:solidFill>
              <a:srgbClr val="43B0E2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9015639" y="2810123"/>
              <a:ext cx="78188" cy="51146"/>
            </a:xfrm>
            <a:prstGeom prst="flowChartAlternateProcess">
              <a:avLst/>
            </a:prstGeom>
            <a:solidFill>
              <a:srgbClr val="43B0E2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>
          <a:xfrm>
            <a:off x="6398605" y="5069117"/>
            <a:ext cx="1601401" cy="47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Schedule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217241" y="4424651"/>
            <a:ext cx="262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Interact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41337" y="5020593"/>
            <a:ext cx="262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Personalize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0800000">
            <a:off x="8076076" y="4063467"/>
            <a:ext cx="1058512" cy="937935"/>
          </a:xfrm>
          <a:prstGeom prst="rightArrow">
            <a:avLst/>
          </a:prstGeom>
          <a:solidFill>
            <a:srgbClr val="C00000">
              <a:alpha val="55000"/>
            </a:srgbClr>
          </a:solidFill>
          <a:ln>
            <a:solidFill>
              <a:srgbClr val="C00000">
                <a:alpha val="39000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193143" y="3801636"/>
            <a:ext cx="262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Explore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74007" y="2652895"/>
            <a:ext cx="1110501" cy="11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228887" y="1520688"/>
            <a:ext cx="11743373" cy="4235577"/>
            <a:chOff x="2982897" y="1420432"/>
            <a:chExt cx="6818052" cy="4840180"/>
          </a:xfrm>
        </p:grpSpPr>
        <p:sp>
          <p:nvSpPr>
            <p:cNvPr id="162" name="Rounded Rectangle 161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713400" y="1664677"/>
            <a:ext cx="2088740" cy="3900202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86" name="Rounded Rectangle 85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40793" y="1657903"/>
            <a:ext cx="7581961" cy="3906975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87" name="Rounded Rectangle 86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982897" y="1420432"/>
              <a:ext cx="6818052" cy="1721598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30" name="Alternate Process 29"/>
          <p:cNvSpPr/>
          <p:nvPr/>
        </p:nvSpPr>
        <p:spPr>
          <a:xfrm>
            <a:off x="315446" y="1664676"/>
            <a:ext cx="1625189" cy="390020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3B0E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887" y="127133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rgbClr val="43B0E2"/>
                </a:solidFill>
              </a:rPr>
              <a:t>R for Data Science Toolchain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519" y="3642109"/>
            <a:ext cx="785456" cy="833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78954" y="2787785"/>
            <a:ext cx="686586" cy="72416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24805" y="1696786"/>
            <a:ext cx="1594884" cy="1018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3B0E2"/>
                </a:solidFill>
              </a:rPr>
              <a:t>Data Sources</a:t>
            </a:r>
            <a:endParaRPr lang="en-US" sz="3200" b="1" dirty="0">
              <a:solidFill>
                <a:srgbClr val="43B0E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54" y="3003536"/>
            <a:ext cx="978407" cy="11339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27" y="3979532"/>
            <a:ext cx="978404" cy="11339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64" y="3003536"/>
            <a:ext cx="978407" cy="1133942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2111269" y="2240645"/>
            <a:ext cx="1324708" cy="423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Import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680037" y="2240645"/>
            <a:ext cx="971434" cy="416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Tidy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606496" y="2240645"/>
            <a:ext cx="2625612" cy="45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Understand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087911" y="2240645"/>
            <a:ext cx="2497124" cy="45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Communicate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415" y="4586494"/>
            <a:ext cx="860362" cy="867714"/>
          </a:xfrm>
          <a:prstGeom prst="rect">
            <a:avLst/>
          </a:prstGeom>
        </p:spPr>
      </p:pic>
      <p:sp>
        <p:nvSpPr>
          <p:cNvPr id="45" name="Title 1"/>
          <p:cNvSpPr txBox="1">
            <a:spLocks/>
          </p:cNvSpPr>
          <p:nvPr/>
        </p:nvSpPr>
        <p:spPr>
          <a:xfrm>
            <a:off x="9700378" y="2900116"/>
            <a:ext cx="2101762" cy="457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Publish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718" y="4203742"/>
            <a:ext cx="607512" cy="70408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03" y="4720168"/>
            <a:ext cx="607512" cy="704088"/>
          </a:xfrm>
          <a:prstGeom prst="rect">
            <a:avLst/>
          </a:prstGeom>
        </p:spPr>
      </p:pic>
      <p:sp>
        <p:nvSpPr>
          <p:cNvPr id="80" name="Title 1"/>
          <p:cNvSpPr txBox="1">
            <a:spLocks/>
          </p:cNvSpPr>
          <p:nvPr/>
        </p:nvSpPr>
        <p:spPr>
          <a:xfrm>
            <a:off x="9700378" y="1657903"/>
            <a:ext cx="2101761" cy="1188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43B0E2"/>
                </a:solidFill>
              </a:rPr>
              <a:t>RStudio </a:t>
            </a:r>
          </a:p>
          <a:p>
            <a:r>
              <a:rPr lang="en-US" sz="3600" b="1" dirty="0" smtClean="0">
                <a:solidFill>
                  <a:srgbClr val="43B0E2"/>
                </a:solidFill>
              </a:rPr>
              <a:t>Connect</a:t>
            </a:r>
            <a:endParaRPr lang="en-US" sz="3600" b="1" dirty="0">
              <a:solidFill>
                <a:srgbClr val="43B0E2"/>
              </a:solidFill>
            </a:endParaRP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2040794" y="1664987"/>
            <a:ext cx="7581960" cy="503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43B0E2"/>
                </a:solidFill>
              </a:rPr>
              <a:t>R</a:t>
            </a:r>
            <a:endParaRPr lang="en-US" sz="3200" b="1" dirty="0">
              <a:solidFill>
                <a:srgbClr val="43B0E2"/>
              </a:solidFill>
            </a:endParaRPr>
          </a:p>
        </p:txBody>
      </p:sp>
      <p:cxnSp>
        <p:nvCxnSpPr>
          <p:cNvPr id="77" name="Straight Connector 76"/>
          <p:cNvCxnSpPr>
            <a:stCxn id="22" idx="3"/>
            <a:endCxn id="25" idx="1"/>
          </p:cNvCxnSpPr>
          <p:nvPr/>
        </p:nvCxnSpPr>
        <p:spPr>
          <a:xfrm>
            <a:off x="3296261" y="3570507"/>
            <a:ext cx="29620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38" idx="3"/>
          </p:cNvCxnSpPr>
          <p:nvPr/>
        </p:nvCxnSpPr>
        <p:spPr>
          <a:xfrm flipH="1" flipV="1">
            <a:off x="7185278" y="3998454"/>
            <a:ext cx="846636" cy="100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54" y="3118432"/>
            <a:ext cx="978404" cy="1133942"/>
          </a:xfrm>
          <a:prstGeom prst="rect">
            <a:avLst/>
          </a:prstGeom>
        </p:spPr>
      </p:pic>
      <p:sp>
        <p:nvSpPr>
          <p:cNvPr id="38" name="Alternate Process 37"/>
          <p:cNvSpPr/>
          <p:nvPr/>
        </p:nvSpPr>
        <p:spPr>
          <a:xfrm>
            <a:off x="4772984" y="2850447"/>
            <a:ext cx="2412294" cy="229601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3B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3B0E2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27" y="3119383"/>
            <a:ext cx="1124199" cy="8710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04" y="3886300"/>
            <a:ext cx="978404" cy="11339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74" y="2995717"/>
            <a:ext cx="978404" cy="1133942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25" idx="3"/>
            <a:endCxn id="21" idx="1"/>
          </p:cNvCxnSpPr>
          <p:nvPr/>
        </p:nvCxnSpPr>
        <p:spPr>
          <a:xfrm flipV="1">
            <a:off x="4570871" y="3562688"/>
            <a:ext cx="386803" cy="781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8230" y="3156791"/>
            <a:ext cx="1222044" cy="12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rgbClr val="43B0E2"/>
                </a:solidFill>
              </a:rPr>
              <a:t>List all demos here:</a:t>
            </a:r>
            <a:endParaRPr lang="en-US" sz="4400" b="1" dirty="0">
              <a:solidFill>
                <a:srgbClr val="43B0E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786" y="1343026"/>
            <a:ext cx="65150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Plots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Documents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Apps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Parameterized docs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Scheduling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Email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Security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/>
              <a:t>Tuning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 smtClean="0"/>
              <a:t>UI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800" dirty="0" smtClean="0"/>
              <a:t>Home page</a:t>
            </a:r>
          </a:p>
          <a:p>
            <a:pPr marL="285750" lvl="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85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06" y="3816767"/>
            <a:ext cx="808601" cy="9371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96" y="5292793"/>
            <a:ext cx="808601" cy="9371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45" y="4542932"/>
            <a:ext cx="808598" cy="93714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0" y="4520780"/>
            <a:ext cx="808540" cy="9370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85" y="5264734"/>
            <a:ext cx="808540" cy="9370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75" y="5243469"/>
            <a:ext cx="808540" cy="9370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5197" y="6172263"/>
            <a:ext cx="423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Packages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5375" y="3749356"/>
            <a:ext cx="439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RStudio Connect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0" y="1288593"/>
            <a:ext cx="4106796" cy="232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74" y="1288593"/>
            <a:ext cx="4396195" cy="2460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285895" y="3749357"/>
            <a:ext cx="4112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RStudio IDE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64" y="3821221"/>
            <a:ext cx="804755" cy="9326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29" y="4547386"/>
            <a:ext cx="804755" cy="932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6" y="3795999"/>
            <a:ext cx="804608" cy="932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95" y="5291320"/>
            <a:ext cx="804608" cy="932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97" y="4573302"/>
            <a:ext cx="804608" cy="932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65" y="5220958"/>
            <a:ext cx="804758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379812" y="1628075"/>
            <a:ext cx="11278788" cy="4015488"/>
            <a:chOff x="2982897" y="1420432"/>
            <a:chExt cx="6818052" cy="4840180"/>
          </a:xfrm>
        </p:grpSpPr>
        <p:sp>
          <p:nvSpPr>
            <p:cNvPr id="162" name="Rounded Rectangle 161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solidFill>
              <a:srgbClr val="43B0E2"/>
            </a:solidFill>
            <a:ln>
              <a:solidFill>
                <a:srgbClr val="43B0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8712" y="1729815"/>
            <a:ext cx="11095468" cy="3799448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87" name="Rounded Rectangle 86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  <a:p>
              <a:pPr algn="ctr"/>
              <a:endParaRPr lang="en-US" sz="40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285" name="Rounded Rectangle 284"/>
          <p:cNvSpPr/>
          <p:nvPr/>
        </p:nvSpPr>
        <p:spPr>
          <a:xfrm>
            <a:off x="559680" y="1926654"/>
            <a:ext cx="1221684" cy="33674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35" name="Rounded Rectangle 134"/>
          <p:cNvSpPr/>
          <p:nvPr/>
        </p:nvSpPr>
        <p:spPr>
          <a:xfrm>
            <a:off x="1832314" y="1926654"/>
            <a:ext cx="9660700" cy="33674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Create insights with Data Science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51515" y="2661271"/>
            <a:ext cx="4195586" cy="1954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73679" y="3398157"/>
            <a:ext cx="11706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Import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24007" y="3398157"/>
            <a:ext cx="7221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Tidy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27942" y="3400036"/>
            <a:ext cx="17852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96351" y="2799182"/>
            <a:ext cx="179637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Visualize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0997" y="3982558"/>
            <a:ext cx="14873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47576" y="4616961"/>
            <a:ext cx="245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Understand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7" name="Curved Connector 66"/>
          <p:cNvCxnSpPr>
            <a:stCxn id="60" idx="0"/>
            <a:endCxn id="61" idx="1"/>
          </p:cNvCxnSpPr>
          <p:nvPr/>
        </p:nvCxnSpPr>
        <p:spPr>
          <a:xfrm rot="5400000" flipH="1" flipV="1">
            <a:off x="5681141" y="2884827"/>
            <a:ext cx="354632" cy="675787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59" idx="1"/>
          </p:cNvCxnSpPr>
          <p:nvPr/>
        </p:nvCxnSpPr>
        <p:spPr>
          <a:xfrm>
            <a:off x="3244281" y="3644379"/>
            <a:ext cx="27972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3"/>
            <a:endCxn id="60" idx="1"/>
          </p:cNvCxnSpPr>
          <p:nvPr/>
        </p:nvCxnSpPr>
        <p:spPr>
          <a:xfrm>
            <a:off x="4246144" y="3644379"/>
            <a:ext cx="381798" cy="187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82" y="2022291"/>
            <a:ext cx="774379" cy="564522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endCxn id="58" idx="1"/>
          </p:cNvCxnSpPr>
          <p:nvPr/>
        </p:nvCxnSpPr>
        <p:spPr>
          <a:xfrm>
            <a:off x="1806764" y="3644379"/>
            <a:ext cx="26691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2678" y="3674899"/>
            <a:ext cx="599699" cy="63654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857181" y="2891086"/>
            <a:ext cx="585196" cy="61722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2904" y="4468835"/>
            <a:ext cx="755236" cy="761692"/>
          </a:xfrm>
          <a:prstGeom prst="rect">
            <a:avLst/>
          </a:prstGeom>
        </p:spPr>
      </p:pic>
      <p:sp>
        <p:nvSpPr>
          <p:cNvPr id="99" name="Title 1"/>
          <p:cNvSpPr txBox="1">
            <a:spLocks/>
          </p:cNvSpPr>
          <p:nvPr/>
        </p:nvSpPr>
        <p:spPr>
          <a:xfrm>
            <a:off x="397712" y="2226910"/>
            <a:ext cx="1489629" cy="55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Data Sources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854654" y="3392561"/>
            <a:ext cx="26128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Communicate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30" name="Straight Arrow Connector 129"/>
          <p:cNvCxnSpPr>
            <a:stCxn id="57" idx="3"/>
            <a:endCxn id="127" idx="1"/>
          </p:cNvCxnSpPr>
          <p:nvPr/>
        </p:nvCxnSpPr>
        <p:spPr>
          <a:xfrm>
            <a:off x="8547101" y="3638493"/>
            <a:ext cx="307553" cy="29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/>
          <p:cNvCxnSpPr>
            <a:stCxn id="61" idx="3"/>
            <a:endCxn id="62" idx="3"/>
          </p:cNvCxnSpPr>
          <p:nvPr/>
        </p:nvCxnSpPr>
        <p:spPr>
          <a:xfrm flipH="1">
            <a:off x="7828314" y="3045404"/>
            <a:ext cx="164407" cy="1183376"/>
          </a:xfrm>
          <a:prstGeom prst="curvedConnector3">
            <a:avLst>
              <a:gd name="adj1" fmla="val -178772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stCxn id="62" idx="1"/>
            <a:endCxn id="60" idx="2"/>
          </p:cNvCxnSpPr>
          <p:nvPr/>
        </p:nvCxnSpPr>
        <p:spPr>
          <a:xfrm rot="10800000">
            <a:off x="5520565" y="3892480"/>
            <a:ext cx="820433" cy="336301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24190" y="6322197"/>
            <a:ext cx="4634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>
                <a:solidFill>
                  <a:srgbClr val="43C8FF"/>
                </a:solidFill>
                <a:hlinkClick r:id="rId7"/>
              </a:rPr>
              <a:t>R for Data Science</a:t>
            </a:r>
            <a:r>
              <a:rPr lang="en-US" sz="2000" u="sng" dirty="0" smtClean="0">
                <a:solidFill>
                  <a:srgbClr val="43C8FF"/>
                </a:solidFill>
                <a:hlinkClick r:id="rId7"/>
              </a:rPr>
              <a:t>, Wickham &amp; Grolemund</a:t>
            </a:r>
            <a:endParaRPr lang="en-US" sz="2000" dirty="0">
              <a:solidFill>
                <a:srgbClr val="43C8FF"/>
              </a:solidFill>
              <a:effectLst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9275" y="2452855"/>
            <a:ext cx="1222044" cy="12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29354" y="1047795"/>
            <a:ext cx="11837471" cy="5541526"/>
            <a:chOff x="2982897" y="1420432"/>
            <a:chExt cx="6818052" cy="48401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2005" y="1315378"/>
            <a:ext cx="8318851" cy="2468880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54" name="Rounded Rectangle 53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The Creator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095403" y="2620539"/>
            <a:ext cx="27432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Creator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9180" y="2111453"/>
            <a:ext cx="350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 are they?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1988" y="3954649"/>
            <a:ext cx="8318851" cy="2468880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43" name="Rounded Rectangle 42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4914" y="4174679"/>
            <a:ext cx="3619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they trying to accomplish?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7490" y="1673258"/>
            <a:ext cx="411905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Scientists who use R to analyze data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0351" y="4230126"/>
            <a:ext cx="413194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Understand the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Share findings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9603" y="3752291"/>
            <a:ext cx="1574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29354" y="1047795"/>
            <a:ext cx="11837471" cy="5541526"/>
            <a:chOff x="2982897" y="1420432"/>
            <a:chExt cx="6818052" cy="48401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Rounded Rectangle 38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2005" y="1315378"/>
            <a:ext cx="8318851" cy="2468880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54" name="Rounded Rectangle 53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The Consumer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9025" y="3579032"/>
            <a:ext cx="1795956" cy="1795956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9095403" y="2464767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Consumer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29180" y="2111453"/>
            <a:ext cx="350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 are they?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1988" y="3954649"/>
            <a:ext cx="8318851" cy="2468880"/>
            <a:chOff x="2982897" y="1420432"/>
            <a:chExt cx="6818052" cy="4840180"/>
          </a:xfrm>
          <a:solidFill>
            <a:schemeClr val="bg1"/>
          </a:solidFill>
        </p:grpSpPr>
        <p:sp>
          <p:nvSpPr>
            <p:cNvPr id="43" name="Rounded Rectangle 42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4914" y="4174679"/>
            <a:ext cx="3619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they trying to accomplish?</a:t>
            </a:r>
            <a:endParaRPr 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406" y="1414267"/>
            <a:ext cx="3253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audience: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Manager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Peers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Students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6223" y="4793363"/>
            <a:ext cx="470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charset="0"/>
              <a:buChar char="•"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Make a decision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Learn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something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49987" y="1493882"/>
            <a:ext cx="11837471" cy="4332760"/>
            <a:chOff x="2982897" y="1420432"/>
            <a:chExt cx="6818052" cy="48401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4" name="Rounded Rectangle 53"/>
            <p:cNvSpPr/>
            <p:nvPr/>
          </p:nvSpPr>
          <p:spPr>
            <a:xfrm>
              <a:off x="2982897" y="2435861"/>
              <a:ext cx="6818052" cy="2810066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982897" y="4539013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82897" y="1420432"/>
              <a:ext cx="6818052" cy="1721599"/>
            </a:xfrm>
            <a:prstGeom prst="round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  <a:p>
              <a:pPr algn="ctr"/>
              <a:endParaRPr lang="en-US" sz="280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The Common Workflow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08" y="3147235"/>
            <a:ext cx="3175932" cy="2362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9025" y="2893221"/>
            <a:ext cx="1795956" cy="179595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241606" y="1907548"/>
            <a:ext cx="578820" cy="937935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8125198" y="1884013"/>
            <a:ext cx="578820" cy="937935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82899" y="1912521"/>
            <a:ext cx="2743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Creator</a:t>
            </a:r>
            <a:endParaRPr lang="en-US" sz="4000" dirty="0"/>
          </a:p>
        </p:txBody>
      </p:sp>
      <p:sp>
        <p:nvSpPr>
          <p:cNvPr id="51" name="Rounded Rectangle 50"/>
          <p:cNvSpPr/>
          <p:nvPr/>
        </p:nvSpPr>
        <p:spPr>
          <a:xfrm>
            <a:off x="5102177" y="1907548"/>
            <a:ext cx="27432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Artifact</a:t>
            </a:r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>
            <a:off x="9095403" y="1907548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Consumer</a:t>
            </a:r>
            <a:endParaRPr lang="en-US" sz="4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1738" y="3077793"/>
            <a:ext cx="1205521" cy="12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369750" y="1550327"/>
            <a:ext cx="7506587" cy="4831501"/>
          </a:xfrm>
          <a:prstGeom prst="ellipse">
            <a:avLst/>
          </a:prstGeom>
          <a:solidFill>
            <a:schemeClr val="accent1">
              <a:lumMod val="75000"/>
              <a:alpha val="6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0619" y="1609676"/>
            <a:ext cx="7506587" cy="4831501"/>
          </a:xfrm>
          <a:prstGeom prst="ellipse">
            <a:avLst/>
          </a:prstGeom>
          <a:solidFill>
            <a:schemeClr val="accent2">
              <a:lumMod val="75000"/>
              <a:alpha val="6000"/>
            </a:schemeClr>
          </a:solidFill>
          <a:ln>
            <a:solidFill>
              <a:srgbClr val="F37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Two Stories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89989" y="3520646"/>
            <a:ext cx="1375488" cy="937935"/>
          </a:xfrm>
          <a:prstGeom prst="rightArrow">
            <a:avLst/>
          </a:prstGeom>
          <a:solidFill>
            <a:srgbClr val="00B050">
              <a:alpha val="8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7607670" y="3497111"/>
            <a:ext cx="1382807" cy="937935"/>
          </a:xfrm>
          <a:prstGeom prst="rightArrow">
            <a:avLst/>
          </a:prstGeom>
          <a:solidFill>
            <a:srgbClr val="00B050">
              <a:alpha val="85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3395" y="3523600"/>
            <a:ext cx="249381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Creator</a:t>
            </a:r>
            <a:endParaRPr lang="en-US" sz="4000" dirty="0"/>
          </a:p>
        </p:txBody>
      </p:sp>
      <p:sp>
        <p:nvSpPr>
          <p:cNvPr id="51" name="Rounded Rectangle 50"/>
          <p:cNvSpPr/>
          <p:nvPr/>
        </p:nvSpPr>
        <p:spPr>
          <a:xfrm>
            <a:off x="4982660" y="2645411"/>
            <a:ext cx="2132419" cy="27133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Artifact</a:t>
            </a:r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>
            <a:off x="9186498" y="3520646"/>
            <a:ext cx="24938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Consumer</a:t>
            </a:r>
            <a:endParaRPr lang="en-US" sz="40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84" y="3697826"/>
            <a:ext cx="1774368" cy="12859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5" name="TextBox 64"/>
          <p:cNvSpPr txBox="1"/>
          <p:nvPr/>
        </p:nvSpPr>
        <p:spPr>
          <a:xfrm>
            <a:off x="2575452" y="5649268"/>
            <a:ext cx="280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37017"/>
                </a:solidFill>
              </a:rPr>
              <a:t>Creator Story</a:t>
            </a:r>
            <a:endParaRPr lang="en-US" sz="3200" b="1" dirty="0">
              <a:solidFill>
                <a:srgbClr val="F3701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82671" y="5618634"/>
            <a:ext cx="318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Consumer Story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369750" y="1550327"/>
            <a:ext cx="7506587" cy="4831501"/>
          </a:xfrm>
          <a:prstGeom prst="ellipse">
            <a:avLst/>
          </a:prstGeom>
          <a:solidFill>
            <a:schemeClr val="accent1">
              <a:lumMod val="75000"/>
              <a:alpha val="6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0619" y="1609676"/>
            <a:ext cx="7506587" cy="4831501"/>
          </a:xfrm>
          <a:prstGeom prst="ellipse">
            <a:avLst/>
          </a:prstGeom>
          <a:solidFill>
            <a:schemeClr val="accent2">
              <a:lumMod val="75000"/>
              <a:alpha val="6000"/>
            </a:schemeClr>
          </a:solidFill>
          <a:ln>
            <a:solidFill>
              <a:srgbClr val="F37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The two story problem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89989" y="3520646"/>
            <a:ext cx="1375488" cy="937935"/>
          </a:xfrm>
          <a:prstGeom prst="rightArrow">
            <a:avLst/>
          </a:prstGeom>
          <a:solidFill>
            <a:srgbClr val="00B050">
              <a:alpha val="8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7607670" y="3497111"/>
            <a:ext cx="1382807" cy="937935"/>
          </a:xfrm>
          <a:prstGeom prst="rightArrow">
            <a:avLst/>
          </a:prstGeom>
          <a:solidFill>
            <a:srgbClr val="00B050">
              <a:alpha val="85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3395" y="3523600"/>
            <a:ext cx="249381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Creator</a:t>
            </a:r>
            <a:endParaRPr lang="en-US" sz="4000" dirty="0"/>
          </a:p>
        </p:txBody>
      </p:sp>
      <p:sp>
        <p:nvSpPr>
          <p:cNvPr id="51" name="Rounded Rectangle 50"/>
          <p:cNvSpPr/>
          <p:nvPr/>
        </p:nvSpPr>
        <p:spPr>
          <a:xfrm>
            <a:off x="4982660" y="2645411"/>
            <a:ext cx="2132419" cy="27133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Artifact</a:t>
            </a:r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>
            <a:off x="9186498" y="3520646"/>
            <a:ext cx="24938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Consumer</a:t>
            </a:r>
            <a:endParaRPr lang="en-US" sz="4000" dirty="0"/>
          </a:p>
        </p:txBody>
      </p:sp>
      <p:cxnSp>
        <p:nvCxnSpPr>
          <p:cNvPr id="8" name="Curved Connector 7"/>
          <p:cNvCxnSpPr>
            <a:stCxn id="52" idx="0"/>
            <a:endCxn id="15" idx="0"/>
          </p:cNvCxnSpPr>
          <p:nvPr/>
        </p:nvCxnSpPr>
        <p:spPr>
          <a:xfrm rot="16200000" flipH="1" flipV="1">
            <a:off x="6100379" y="-809429"/>
            <a:ext cx="2954" cy="8663103"/>
          </a:xfrm>
          <a:prstGeom prst="curvedConnector3">
            <a:avLst>
              <a:gd name="adj1" fmla="val -65328673"/>
            </a:avLst>
          </a:prstGeom>
          <a:ln w="165100">
            <a:solidFill>
              <a:srgbClr val="C00000">
                <a:alpha val="3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2890" y="974773"/>
            <a:ext cx="22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>
                    <a:alpha val="56000"/>
                  </a:srgbClr>
                </a:solidFill>
              </a:rPr>
              <a:t>Question</a:t>
            </a:r>
            <a:endParaRPr lang="en-US" sz="3200" b="1" dirty="0">
              <a:solidFill>
                <a:srgbClr val="C00000">
                  <a:alpha val="56000"/>
                </a:srgb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84" y="3697826"/>
            <a:ext cx="1774368" cy="12859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5" name="TextBox 64"/>
          <p:cNvSpPr txBox="1"/>
          <p:nvPr/>
        </p:nvSpPr>
        <p:spPr>
          <a:xfrm>
            <a:off x="2575452" y="5649268"/>
            <a:ext cx="280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37017"/>
                </a:solidFill>
              </a:rPr>
              <a:t>Creator Story</a:t>
            </a:r>
            <a:endParaRPr lang="en-US" sz="3200" b="1" dirty="0">
              <a:solidFill>
                <a:srgbClr val="F3701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82671" y="5618634"/>
            <a:ext cx="318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Consumer Story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619" y="1226904"/>
            <a:ext cx="11742907" cy="4831501"/>
          </a:xfrm>
          <a:prstGeom prst="ellipse">
            <a:avLst/>
          </a:prstGeom>
          <a:solidFill>
            <a:schemeClr val="accent6">
              <a:lumMod val="75000"/>
              <a:alpha val="6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50619" y="182611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A story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13235" y="3137874"/>
            <a:ext cx="1320724" cy="937935"/>
          </a:xfrm>
          <a:prstGeom prst="rightArrow">
            <a:avLst/>
          </a:prstGeom>
          <a:solidFill>
            <a:srgbClr val="00B050">
              <a:alpha val="87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7728944" y="2756946"/>
            <a:ext cx="1382807" cy="937935"/>
          </a:xfrm>
          <a:prstGeom prst="rightArrow">
            <a:avLst/>
          </a:prstGeom>
          <a:solidFill>
            <a:srgbClr val="00B050">
              <a:alpha val="85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3395" y="3140828"/>
            <a:ext cx="249381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Creator</a:t>
            </a:r>
            <a:endParaRPr lang="en-US" sz="4000" dirty="0"/>
          </a:p>
        </p:txBody>
      </p:sp>
      <p:sp>
        <p:nvSpPr>
          <p:cNvPr id="51" name="Rounded Rectangle 50"/>
          <p:cNvSpPr/>
          <p:nvPr/>
        </p:nvSpPr>
        <p:spPr>
          <a:xfrm>
            <a:off x="4729981" y="1931500"/>
            <a:ext cx="2674801" cy="33271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Artifact</a:t>
            </a:r>
            <a:endParaRPr lang="en-US" sz="4000" dirty="0"/>
          </a:p>
        </p:txBody>
      </p:sp>
      <p:sp>
        <p:nvSpPr>
          <p:cNvPr id="52" name="Rounded Rectangle 51"/>
          <p:cNvSpPr/>
          <p:nvPr/>
        </p:nvSpPr>
        <p:spPr>
          <a:xfrm>
            <a:off x="9186498" y="3137874"/>
            <a:ext cx="24938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Consumer</a:t>
            </a:r>
            <a:endParaRPr lang="en-US" sz="40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7558051" y="3606841"/>
            <a:ext cx="1382807" cy="937935"/>
          </a:xfrm>
          <a:prstGeom prst="rightArrow">
            <a:avLst/>
          </a:prstGeom>
          <a:solidFill>
            <a:srgbClr val="C00000">
              <a:alpha val="48000"/>
            </a:srgbClr>
          </a:solidFill>
          <a:ln>
            <a:solidFill>
              <a:srgbClr val="C00000">
                <a:alpha val="35000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14" y="3048523"/>
            <a:ext cx="2318255" cy="16412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7" name="TextBox 16"/>
          <p:cNvSpPr txBox="1"/>
          <p:nvPr/>
        </p:nvSpPr>
        <p:spPr>
          <a:xfrm>
            <a:off x="4564166" y="5366139"/>
            <a:ext cx="318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One Story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2031" y="4464482"/>
            <a:ext cx="229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>
                    <a:alpha val="56000"/>
                  </a:srgbClr>
                </a:solidFill>
              </a:rPr>
              <a:t>Question</a:t>
            </a:r>
            <a:endParaRPr lang="en-US" sz="3200" b="1" dirty="0">
              <a:solidFill>
                <a:srgbClr val="C00000">
                  <a:alpha val="56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759</Words>
  <Application>Microsoft Macintosh PowerPoint</Application>
  <PresentationFormat>Widescreen</PresentationFormat>
  <Paragraphs>157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</dc:title>
  <dc:creator>Edgar Ruiz</dc:creator>
  <cp:lastModifiedBy>Edgar Ruiz</cp:lastModifiedBy>
  <cp:revision>353</cp:revision>
  <dcterms:created xsi:type="dcterms:W3CDTF">2017-02-01T18:27:48Z</dcterms:created>
  <dcterms:modified xsi:type="dcterms:W3CDTF">2017-03-17T16:52:52Z</dcterms:modified>
</cp:coreProperties>
</file>