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notesSlides/notesSlide2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8.xml" ContentType="application/vnd.openxmlformats-officedocument.themeOverride+xml"/>
  <Override PartName="/ppt/notesSlides/notesSlide2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9.xml" ContentType="application/vnd.openxmlformats-officedocument.themeOverride+xml"/>
  <Override PartName="/ppt/notesSlides/notesSlide2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0.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3.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1.xml" ContentType="application/vnd.openxmlformats-officedocument.themeOverride+xml"/>
  <Override PartName="/ppt/drawings/drawing1.xml" ContentType="application/vnd.openxmlformats-officedocument.drawingml.chartshapes+xml"/>
  <Override PartName="/ppt/notesSlides/notesSlide3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2.xml" ContentType="application/vnd.openxmlformats-officedocument.themeOverride+xml"/>
  <Override PartName="/ppt/drawings/drawing2.xml" ContentType="application/vnd.openxmlformats-officedocument.drawingml.chartshapes+xml"/>
  <Override PartName="/ppt/notesSlides/notesSlide3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3.xml" ContentType="application/vnd.openxmlformats-officedocument.themeOverride+xml"/>
  <Override PartName="/ppt/drawings/drawing3.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4.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5.xml" ContentType="application/vnd.openxmlformats-officedocument.themeOverride+xml"/>
  <Override PartName="/ppt/notesSlides/notesSlide43.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6.xml" ContentType="application/vnd.openxmlformats-officedocument.themeOverride+xml"/>
  <Override PartName="/ppt/notesSlides/notesSlide44.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7.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18.xml" ContentType="application/vnd.openxmlformats-officedocument.themeOverride+xml"/>
  <Override PartName="/ppt/notesSlides/notesSlide48.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19.xml" ContentType="application/vnd.openxmlformats-officedocument.themeOverride+xml"/>
  <Override PartName="/ppt/notesSlides/notesSlide49.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0.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1.xml" ContentType="application/vnd.openxmlformats-officedocument.themeOverride+xml"/>
  <Override PartName="/ppt/notesSlides/notesSlide5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2.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3.xml" ContentType="application/vnd.openxmlformats-officedocument.themeOverride+xml"/>
  <Override PartName="/ppt/notesSlides/notesSlide51.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4.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5.xml" ContentType="application/vnd.openxmlformats-officedocument.themeOverr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6.xml" ContentType="application/vnd.openxmlformats-officedocument.themeOverride+xml"/>
  <Override PartName="/ppt/notesSlides/notesSlide5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27.xml" ContentType="application/vnd.openxmlformats-officedocument.themeOverr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28.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29.xml" ContentType="application/vnd.openxmlformats-officedocument.themeOverride+xml"/>
  <Override PartName="/ppt/notesSlides/notesSlide59.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30.xml" ContentType="application/vnd.openxmlformats-officedocument.themeOverr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31.xml" ContentType="application/vnd.openxmlformats-officedocument.themeOverr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32.xml" ContentType="application/vnd.openxmlformats-officedocument.themeOverride+xml"/>
  <Override PartName="/ppt/notesSlides/notesSlide62.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63.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64.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65.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33.xml" ContentType="application/vnd.openxmlformats-officedocument.themeOverride+xml"/>
  <Override PartName="/ppt/notesSlides/notesSlide66.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heme/themeOverride34.xml" ContentType="application/vnd.openxmlformats-officedocument.themeOverride+xml"/>
  <Override PartName="/ppt/notesSlides/notesSlide67.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heme/themeOverride35.xml" ContentType="application/vnd.openxmlformats-officedocument.themeOverr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36.xml" ContentType="application/vnd.openxmlformats-officedocument.themeOverride+xml"/>
  <Override PartName="/ppt/notesSlides/notesSlide70.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heme/themeOverride37.xml" ContentType="application/vnd.openxmlformats-officedocument.themeOverride+xml"/>
  <Override PartName="/ppt/notesSlides/notesSlide71.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heme/themeOverride38.xml" ContentType="application/vnd.openxmlformats-officedocument.themeOverr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373" r:id="rId2"/>
    <p:sldId id="391" r:id="rId3"/>
    <p:sldId id="427" r:id="rId4"/>
    <p:sldId id="388" r:id="rId5"/>
    <p:sldId id="400" r:id="rId6"/>
    <p:sldId id="399" r:id="rId7"/>
    <p:sldId id="389" r:id="rId8"/>
    <p:sldId id="394" r:id="rId9"/>
    <p:sldId id="396" r:id="rId10"/>
    <p:sldId id="370" r:id="rId11"/>
    <p:sldId id="423" r:id="rId12"/>
    <p:sldId id="404" r:id="rId13"/>
    <p:sldId id="405" r:id="rId14"/>
    <p:sldId id="406" r:id="rId15"/>
    <p:sldId id="407" r:id="rId16"/>
    <p:sldId id="408" r:id="rId17"/>
    <p:sldId id="325" r:id="rId18"/>
    <p:sldId id="323" r:id="rId19"/>
    <p:sldId id="381" r:id="rId20"/>
    <p:sldId id="343" r:id="rId21"/>
    <p:sldId id="424" r:id="rId22"/>
    <p:sldId id="431" r:id="rId23"/>
    <p:sldId id="430" r:id="rId24"/>
    <p:sldId id="411" r:id="rId25"/>
    <p:sldId id="422" r:id="rId26"/>
    <p:sldId id="374" r:id="rId27"/>
    <p:sldId id="412" r:id="rId28"/>
    <p:sldId id="425" r:id="rId29"/>
    <p:sldId id="379" r:id="rId30"/>
    <p:sldId id="294" r:id="rId31"/>
    <p:sldId id="295" r:id="rId32"/>
    <p:sldId id="296" r:id="rId33"/>
    <p:sldId id="297" r:id="rId34"/>
    <p:sldId id="298" r:id="rId35"/>
    <p:sldId id="299" r:id="rId36"/>
    <p:sldId id="363" r:id="rId37"/>
    <p:sldId id="416" r:id="rId38"/>
    <p:sldId id="266" r:id="rId39"/>
    <p:sldId id="426" r:id="rId40"/>
    <p:sldId id="378" r:id="rId41"/>
    <p:sldId id="318" r:id="rId42"/>
    <p:sldId id="414" r:id="rId43"/>
    <p:sldId id="377" r:id="rId44"/>
    <p:sldId id="348" r:id="rId45"/>
    <p:sldId id="349" r:id="rId46"/>
    <p:sldId id="352" r:id="rId47"/>
    <p:sldId id="359" r:id="rId48"/>
    <p:sldId id="383" r:id="rId49"/>
    <p:sldId id="285" r:id="rId50"/>
    <p:sldId id="428" r:id="rId51"/>
    <p:sldId id="376" r:id="rId52"/>
    <p:sldId id="375" r:id="rId53"/>
    <p:sldId id="329" r:id="rId54"/>
    <p:sldId id="330" r:id="rId55"/>
    <p:sldId id="324" r:id="rId56"/>
    <p:sldId id="371" r:id="rId57"/>
    <p:sldId id="372" r:id="rId58"/>
    <p:sldId id="410" r:id="rId59"/>
    <p:sldId id="387" r:id="rId60"/>
    <p:sldId id="263" r:id="rId61"/>
    <p:sldId id="264" r:id="rId62"/>
    <p:sldId id="280" r:id="rId63"/>
    <p:sldId id="291" r:id="rId64"/>
    <p:sldId id="355" r:id="rId65"/>
    <p:sldId id="305" r:id="rId66"/>
    <p:sldId id="306" r:id="rId67"/>
    <p:sldId id="311" r:id="rId68"/>
    <p:sldId id="312" r:id="rId69"/>
    <p:sldId id="313" r:id="rId70"/>
    <p:sldId id="429" r:id="rId71"/>
    <p:sldId id="315" r:id="rId72"/>
    <p:sldId id="316" r:id="rId73"/>
    <p:sldId id="361" r:id="rId74"/>
    <p:sldId id="345" r:id="rId75"/>
    <p:sldId id="346" r:id="rId76"/>
    <p:sldId id="347" r:id="rId77"/>
    <p:sldId id="351" r:id="rId78"/>
    <p:sldId id="43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62091" autoAdjust="0"/>
  </p:normalViewPr>
  <p:slideViewPr>
    <p:cSldViewPr snapToGrid="0">
      <p:cViewPr varScale="1">
        <p:scale>
          <a:sx n="51" d="100"/>
          <a:sy n="51" d="100"/>
        </p:scale>
        <p:origin x="101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zie\Desktop\Master's%20thesis\MastersThesis\Loading\numbers-extra\03_cpu_ram_io_b.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adzie\Desktop\Master's%20thesis\MastersThesis\Loading\numbers-extra\03_cpu_ram_io_b.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adzie\Desktop\Master's%20thesis\MastersThesis\Loading\new_graphs\00_PostgreSQLBreakdown.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adzie\Desktop\Master's%20thesis\MastersThesis\Loading\new_graphs\00_PostgreSQLBreakdown.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am\Dropbox\BigDAWG\Book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4.xml"/><Relationship Id="rId1" Type="http://schemas.microsoft.com/office/2011/relationships/chartStyle" Target="style14.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5.xml"/><Relationship Id="rId1" Type="http://schemas.microsoft.com/office/2011/relationships/chartStyle" Target="style15.xml"/><Relationship Id="rId5" Type="http://schemas.openxmlformats.org/officeDocument/2006/relationships/chartUserShapes" Target="../drawings/drawing2.xml"/><Relationship Id="rId4" Type="http://schemas.openxmlformats.org/officeDocument/2006/relationships/package" Target="../embeddings/Microsoft_Excel_Worksheet1.xlsx"/></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6.xml"/><Relationship Id="rId1" Type="http://schemas.microsoft.com/office/2011/relationships/chartStyle" Target="style16.xml"/><Relationship Id="rId5" Type="http://schemas.openxmlformats.org/officeDocument/2006/relationships/chartUserShapes" Target="../drawings/drawing3.xml"/><Relationship Id="rId4" Type="http://schemas.openxmlformats.org/officeDocument/2006/relationships/package" Target="../embeddings/Microsoft_Excel_Worksheet2.xlsx"/></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adzie\Desktop\Master's%20thesis\results_SIMD_NOSIMD.ods"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3.xlsx"/></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4.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adzie\Desktop\Master's%20thesis\MastersThesis\Loading\numbers-extra\03_cpu_ram_io_b.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adzie\Desktop\Master's%20thesis\MastersThesis\Loading\numbers-extra\src_dst_storage.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Book1"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Book1"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adzie\Desktop\Master's%20thesis\MastersThesis\Loading\numbers-extra\src_dst_storage.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adzie\Desktop\Master's%20thesis\MastersThesis\Loading\numbers-extra\src_dst_storage.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adzie\Desktop\Master's%20thesis\MastersThesis\Loading\numbers-extra\src_dst_storage.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adzie\Desktop\Master's%20thesis\MastersThesis\Loading\numbers-extra\03_cpu_ram_io_b.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adzie\Desktop\Master's%20thesis\MastersThesis\Loading\numbers-extra\03_cpu_ram_io_b.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C:\Users\adzie\Desktop\Master's%20thesis\MastersThesis\Loading\numbers-extra\io_wait_database_pcopy_ppparse_final_presentation.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dzie\Desktop\Master's%20thesis\MastersThesis\Loading\numbers-extra\03_cpu_ram_io_b.xlsx"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adzie\Desktop\Master's%20thesis\MastersThesis\Loading\numbers-extra\src_dst_storage.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adzie\Desktop\Master's%20thesis\MastersThesis\Loading\benchmarks_single-threaded-parallel-loading-io-difference.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file:///C:\Users\adzie\Desktop\Master's%20thesis\MastersThesis\Loading\benchmarks_single-threaded-parallel-loading-io-difference.xlsx" TargetMode="Externa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file:///C:\Users\adzie\Desktop\Master's%20thesis\MastersThesis\Loading\benchmarks_single-threaded-parallel-loading-io-difference.xlsx" TargetMode="Externa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oleObject" Target="file:///C:\Users\adzie\Desktop\Master's%20thesis\benchmarks_single-threaded-parallel-loading-io-difference.xlsx" TargetMode="Externa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32.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embeddings/oleObject1.bin"/></Relationships>
</file>

<file path=ppt/charts/_rels/chart3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file:///C:\Users\adzie\Desktop\Master's%20thesis\results_SIMD_NOSIMD.ods"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adzie\Desktop\Master's%20thesis\MastersThesis\Loading\numbers-extra\03_cpu_ram_io_b.xlsx" TargetMode="External"/></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package" Target="../embeddings/Microsoft_Excel_Worksheet5.xlsx"/></Relationships>
</file>

<file path=ppt/charts/_rels/chart41.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package" Target="../embeddings/Microsoft_Excel_Worksheet6.xlsx"/></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36.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embeddings/oleObject2.bin"/></Relationships>
</file>

<file path=ppt/charts/_rels/chart43.xml.rels><?xml version="1.0" encoding="UTF-8" standalone="yes"?>
<Relationships xmlns="http://schemas.openxmlformats.org/package/2006/relationships"><Relationship Id="rId3" Type="http://schemas.openxmlformats.org/officeDocument/2006/relationships/themeOverride" Target="../theme/themeOverride37.xml"/><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oleObject" Target="../embeddings/oleObject3.bin"/></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38.xml"/><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adzie\Desktop\Master's%20thesis\MastersThesis\Loading\numbers-extra\03_cpu_ram_io_b.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adzie\Desktop\Master's%20thesis\MastersThesis\Loading\numbers-extra\03_cpu_ram_io_b.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adzie\Desktop\Master's%20thesis\MastersThesis\Loading\numbers-extra\src_dst_storag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zie\Desktop\Master's%20thesis\MastersThesis\Loading\numbers-extra\src_dst_storag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adzie\Desktop\Master's%20thesis\MastersThesis\Loading\numbers-extra\src_dst_stor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5585629921258"/>
          <c:y val="0.18756959378763491"/>
          <c:w val="0.87036622375328088"/>
          <c:h val="0.5138506453462186"/>
        </c:manualLayout>
      </c:layout>
      <c:lineChart>
        <c:grouping val="standard"/>
        <c:varyColors val="0"/>
        <c:ser>
          <c:idx val="1"/>
          <c:order val="0"/>
          <c:tx>
            <c:strRef>
              <c:f>Oracle_cpu_read_write!$F$1</c:f>
              <c:strCache>
                <c:ptCount val="1"/>
                <c:pt idx="0">
                  <c:v>Read BW</c:v>
                </c:pt>
              </c:strCache>
            </c:strRef>
          </c:tx>
          <c:spPr>
            <a:ln w="50800" cap="rnd">
              <a:solidFill>
                <a:schemeClr val="accent2"/>
              </a:solidFill>
              <a:prstDash val="sysDot"/>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Oracle_cpu_read_write!$F$2:$F$103</c:f>
              <c:numCache>
                <c:formatCode>General</c:formatCode>
                <c:ptCount val="102"/>
                <c:pt idx="0">
                  <c:v>31.505310776654412</c:v>
                </c:pt>
                <c:pt idx="1">
                  <c:v>12.166819852941178</c:v>
                </c:pt>
                <c:pt idx="2">
                  <c:v>14.455213120404411</c:v>
                </c:pt>
                <c:pt idx="3">
                  <c:v>22.09558823529412</c:v>
                </c:pt>
                <c:pt idx="4">
                  <c:v>64.112962431066478</c:v>
                </c:pt>
                <c:pt idx="5">
                  <c:v>59.597886029411768</c:v>
                </c:pt>
                <c:pt idx="6">
                  <c:v>62.19362649356588</c:v>
                </c:pt>
                <c:pt idx="7">
                  <c:v>57.583631089154416</c:v>
                </c:pt>
                <c:pt idx="8">
                  <c:v>60.317095588235297</c:v>
                </c:pt>
                <c:pt idx="9">
                  <c:v>62.527300666359999</c:v>
                </c:pt>
                <c:pt idx="10">
                  <c:v>66.27987132352942</c:v>
                </c:pt>
                <c:pt idx="11">
                  <c:v>64.181985294117652</c:v>
                </c:pt>
                <c:pt idx="12">
                  <c:v>1.1764705882352942</c:v>
                </c:pt>
                <c:pt idx="13">
                  <c:v>17.693014705882355</c:v>
                </c:pt>
                <c:pt idx="14">
                  <c:v>60.514705882352942</c:v>
                </c:pt>
                <c:pt idx="15">
                  <c:v>60.170036764705884</c:v>
                </c:pt>
                <c:pt idx="16">
                  <c:v>60.306858915441175</c:v>
                </c:pt>
                <c:pt idx="17">
                  <c:v>64.291814108455881</c:v>
                </c:pt>
                <c:pt idx="18">
                  <c:v>63.655721507352943</c:v>
                </c:pt>
                <c:pt idx="19">
                  <c:v>64.984346277573536</c:v>
                </c:pt>
                <c:pt idx="20">
                  <c:v>63.265932329963533</c:v>
                </c:pt>
                <c:pt idx="21">
                  <c:v>33.32938878676471</c:v>
                </c:pt>
                <c:pt idx="22">
                  <c:v>1.3341279871323528</c:v>
                </c:pt>
                <c:pt idx="23">
                  <c:v>0.88005514705882359</c:v>
                </c:pt>
                <c:pt idx="24">
                  <c:v>10.312772863051469</c:v>
                </c:pt>
                <c:pt idx="25">
                  <c:v>21.024816176470591</c:v>
                </c:pt>
                <c:pt idx="26">
                  <c:v>39.093296185661764</c:v>
                </c:pt>
                <c:pt idx="27">
                  <c:v>61.810661764705884</c:v>
                </c:pt>
                <c:pt idx="28">
                  <c:v>39.032628676470587</c:v>
                </c:pt>
                <c:pt idx="29">
                  <c:v>58.878130744485297</c:v>
                </c:pt>
                <c:pt idx="30">
                  <c:v>59.943704044117652</c:v>
                </c:pt>
                <c:pt idx="31">
                  <c:v>43.059268727022058</c:v>
                </c:pt>
                <c:pt idx="32">
                  <c:v>62.571231617647058</c:v>
                </c:pt>
                <c:pt idx="33">
                  <c:v>65.188419117647058</c:v>
                </c:pt>
                <c:pt idx="34">
                  <c:v>59.396840533088238</c:v>
                </c:pt>
                <c:pt idx="35">
                  <c:v>24.857953239889707</c:v>
                </c:pt>
                <c:pt idx="36">
                  <c:v>8.5960477941176467</c:v>
                </c:pt>
                <c:pt idx="37">
                  <c:v>59.139186006433533</c:v>
                </c:pt>
                <c:pt idx="38">
                  <c:v>58.027263327205887</c:v>
                </c:pt>
                <c:pt idx="39">
                  <c:v>58.763786764705884</c:v>
                </c:pt>
                <c:pt idx="40">
                  <c:v>61.171875</c:v>
                </c:pt>
                <c:pt idx="41">
                  <c:v>62.917782054227644</c:v>
                </c:pt>
                <c:pt idx="42">
                  <c:v>57.927162798713233</c:v>
                </c:pt>
                <c:pt idx="43">
                  <c:v>56.88781307444853</c:v>
                </c:pt>
                <c:pt idx="44">
                  <c:v>40.113916015624994</c:v>
                </c:pt>
                <c:pt idx="45">
                  <c:v>64.705882352941174</c:v>
                </c:pt>
                <c:pt idx="46">
                  <c:v>6.171217256433823</c:v>
                </c:pt>
                <c:pt idx="47">
                  <c:v>46.922377642463239</c:v>
                </c:pt>
                <c:pt idx="48">
                  <c:v>59.993316291360593</c:v>
                </c:pt>
                <c:pt idx="49">
                  <c:v>55.097498276654413</c:v>
                </c:pt>
                <c:pt idx="50">
                  <c:v>57.715992647058826</c:v>
                </c:pt>
                <c:pt idx="51">
                  <c:v>57.385701976102943</c:v>
                </c:pt>
                <c:pt idx="52">
                  <c:v>59.574908088235297</c:v>
                </c:pt>
                <c:pt idx="53">
                  <c:v>57.265625</c:v>
                </c:pt>
                <c:pt idx="54">
                  <c:v>53.465800206801468</c:v>
                </c:pt>
                <c:pt idx="55">
                  <c:v>54.333639705882355</c:v>
                </c:pt>
                <c:pt idx="56">
                  <c:v>6.2408088235294121</c:v>
                </c:pt>
                <c:pt idx="57">
                  <c:v>17.536764705882355</c:v>
                </c:pt>
                <c:pt idx="58">
                  <c:v>57.883731617647058</c:v>
                </c:pt>
                <c:pt idx="59">
                  <c:v>61.852022058823529</c:v>
                </c:pt>
                <c:pt idx="60">
                  <c:v>61.346507352941181</c:v>
                </c:pt>
                <c:pt idx="61">
                  <c:v>57.26012752757353</c:v>
                </c:pt>
                <c:pt idx="62">
                  <c:v>59.807634420955885</c:v>
                </c:pt>
                <c:pt idx="63">
                  <c:v>58.62105066636029</c:v>
                </c:pt>
                <c:pt idx="64">
                  <c:v>61.00529641544118</c:v>
                </c:pt>
                <c:pt idx="65">
                  <c:v>63.474821920955883</c:v>
                </c:pt>
                <c:pt idx="66">
                  <c:v>30.071527458639707</c:v>
                </c:pt>
                <c:pt idx="67">
                  <c:v>1.4665670955882355E-2</c:v>
                </c:pt>
                <c:pt idx="68">
                  <c:v>53.495375689338239</c:v>
                </c:pt>
                <c:pt idx="69">
                  <c:v>60.679966107536472</c:v>
                </c:pt>
                <c:pt idx="70">
                  <c:v>61.209521484375294</c:v>
                </c:pt>
                <c:pt idx="71">
                  <c:v>58.990231502757652</c:v>
                </c:pt>
                <c:pt idx="72">
                  <c:v>60.436580882352942</c:v>
                </c:pt>
                <c:pt idx="73">
                  <c:v>60.579862706801769</c:v>
                </c:pt>
                <c:pt idx="74">
                  <c:v>59.715613511029417</c:v>
                </c:pt>
                <c:pt idx="75">
                  <c:v>60.021168428308826</c:v>
                </c:pt>
                <c:pt idx="76">
                  <c:v>49.773405905330883</c:v>
                </c:pt>
                <c:pt idx="77">
                  <c:v>1.4211856617647059E-2</c:v>
                </c:pt>
                <c:pt idx="78">
                  <c:v>44.347426470588239</c:v>
                </c:pt>
                <c:pt idx="79">
                  <c:v>55.288111787683825</c:v>
                </c:pt>
                <c:pt idx="80">
                  <c:v>57.0703125</c:v>
                </c:pt>
                <c:pt idx="81">
                  <c:v>60.941104664521767</c:v>
                </c:pt>
                <c:pt idx="82">
                  <c:v>62.683823529411768</c:v>
                </c:pt>
                <c:pt idx="83">
                  <c:v>61.608455882352942</c:v>
                </c:pt>
                <c:pt idx="84">
                  <c:v>61.507352941176471</c:v>
                </c:pt>
                <c:pt idx="85">
                  <c:v>62.711756089154122</c:v>
                </c:pt>
                <c:pt idx="86">
                  <c:v>63.027553423713535</c:v>
                </c:pt>
                <c:pt idx="87">
                  <c:v>3.1759622012867648</c:v>
                </c:pt>
                <c:pt idx="88">
                  <c:v>13.113511029411764</c:v>
                </c:pt>
                <c:pt idx="89">
                  <c:v>63.75</c:v>
                </c:pt>
                <c:pt idx="90">
                  <c:v>64.283088235294116</c:v>
                </c:pt>
                <c:pt idx="91">
                  <c:v>56.662238625919116</c:v>
                </c:pt>
                <c:pt idx="92">
                  <c:v>56.498434627757355</c:v>
                </c:pt>
                <c:pt idx="93">
                  <c:v>57.96939912683824</c:v>
                </c:pt>
                <c:pt idx="94">
                  <c:v>56.821490119485297</c:v>
                </c:pt>
                <c:pt idx="95">
                  <c:v>58.345588235294116</c:v>
                </c:pt>
                <c:pt idx="96">
                  <c:v>58.51867244944853</c:v>
                </c:pt>
                <c:pt idx="97">
                  <c:v>40.241569967830877</c:v>
                </c:pt>
                <c:pt idx="98">
                  <c:v>4.5496323529411768E-3</c:v>
                </c:pt>
                <c:pt idx="99">
                  <c:v>33.813973460477939</c:v>
                </c:pt>
                <c:pt idx="100">
                  <c:v>58.728914866727941</c:v>
                </c:pt>
                <c:pt idx="101">
                  <c:v>58.832907284007064</c:v>
                </c:pt>
              </c:numCache>
            </c:numRef>
          </c:val>
          <c:smooth val="0"/>
          <c:extLst>
            <c:ext xmlns:c16="http://schemas.microsoft.com/office/drawing/2014/chart" uri="{C3380CC4-5D6E-409C-BE32-E72D297353CC}">
              <c16:uniqueId val="{00000001-84AE-42DD-9C46-46F50B1B24AE}"/>
            </c:ext>
          </c:extLst>
        </c:ser>
        <c:dLbls>
          <c:showLegendKey val="0"/>
          <c:showVal val="0"/>
          <c:showCatName val="0"/>
          <c:showSerName val="0"/>
          <c:showPercent val="0"/>
          <c:showBubbleSize val="0"/>
        </c:dLbls>
        <c:smooth val="0"/>
        <c:axId val="1902545712"/>
        <c:axId val="133902000"/>
      </c:lineChart>
      <c:catAx>
        <c:axId val="190254571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902000"/>
        <c:crosses val="autoZero"/>
        <c:auto val="1"/>
        <c:lblAlgn val="ctr"/>
        <c:lblOffset val="100"/>
        <c:tickLblSkip val="25"/>
        <c:tickMarkSkip val="25"/>
        <c:noMultiLvlLbl val="0"/>
      </c:catAx>
      <c:valAx>
        <c:axId val="133902000"/>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Utilization (%)</a:t>
                </a:r>
              </a:p>
            </c:rich>
          </c:tx>
          <c:layout>
            <c:manualLayout>
              <c:xMode val="edge"/>
              <c:yMode val="edge"/>
              <c:x val="9.8459564422791104E-4"/>
              <c:y val="0.1733796012649812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02545712"/>
        <c:crosses val="autoZero"/>
        <c:crossBetween val="between"/>
      </c:valAx>
      <c:spPr>
        <a:noFill/>
        <a:ln>
          <a:noFill/>
        </a:ln>
        <a:effectLst/>
      </c:spPr>
    </c:plotArea>
    <c:legend>
      <c:legendPos val="b"/>
      <c:layout>
        <c:manualLayout>
          <c:xMode val="edge"/>
          <c:yMode val="edge"/>
          <c:x val="0.37375880646498133"/>
          <c:y val="7.6600182686415288E-2"/>
          <c:w val="0.60335945447010508"/>
          <c:h val="0.10989027252650688"/>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'ramfs -&gt; ramfs'!$B$10</c:f>
              <c:strCache>
                <c:ptCount val="1"/>
                <c:pt idx="0">
                  <c:v>DBMS-A</c:v>
                </c:pt>
              </c:strCache>
            </c:strRef>
          </c:tx>
          <c:spPr>
            <a:ln w="50800" cap="rnd">
              <a:solidFill>
                <a:srgbClr val="FF0000"/>
              </a:solidFill>
              <a:round/>
            </a:ln>
            <a:effectLst/>
          </c:spPr>
          <c:marker>
            <c:symbol val="none"/>
          </c:marker>
          <c:xVal>
            <c:numRef>
              <c:f>'ramfs -&gt; ramfs'!$A$11:$A$41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'ramfs -&gt; ramfs'!$B$11:$B$41</c:f>
              <c:numCache>
                <c:formatCode>General</c:formatCode>
                <c:ptCount val="31"/>
                <c:pt idx="0">
                  <c:v>0</c:v>
                </c:pt>
                <c:pt idx="1">
                  <c:v>3.16</c:v>
                </c:pt>
                <c:pt idx="2">
                  <c:v>3.06</c:v>
                </c:pt>
                <c:pt idx="3">
                  <c:v>9.1300000000000008</c:v>
                </c:pt>
                <c:pt idx="4">
                  <c:v>3.91</c:v>
                </c:pt>
                <c:pt idx="5">
                  <c:v>21.18</c:v>
                </c:pt>
                <c:pt idx="6">
                  <c:v>34.39</c:v>
                </c:pt>
                <c:pt idx="7">
                  <c:v>75.23</c:v>
                </c:pt>
                <c:pt idx="8">
                  <c:v>45.29</c:v>
                </c:pt>
                <c:pt idx="9">
                  <c:v>90.72</c:v>
                </c:pt>
                <c:pt idx="10">
                  <c:v>96.97</c:v>
                </c:pt>
                <c:pt idx="11">
                  <c:v>69.12</c:v>
                </c:pt>
                <c:pt idx="12">
                  <c:v>68.260000000000005</c:v>
                </c:pt>
                <c:pt idx="13">
                  <c:v>99.69</c:v>
                </c:pt>
                <c:pt idx="14">
                  <c:v>99.97</c:v>
                </c:pt>
                <c:pt idx="15">
                  <c:v>99.97</c:v>
                </c:pt>
                <c:pt idx="16">
                  <c:v>99.56</c:v>
                </c:pt>
                <c:pt idx="17">
                  <c:v>99.88</c:v>
                </c:pt>
                <c:pt idx="18">
                  <c:v>100</c:v>
                </c:pt>
                <c:pt idx="19">
                  <c:v>99.97</c:v>
                </c:pt>
                <c:pt idx="20">
                  <c:v>100</c:v>
                </c:pt>
                <c:pt idx="21">
                  <c:v>100</c:v>
                </c:pt>
                <c:pt idx="22">
                  <c:v>99.97</c:v>
                </c:pt>
                <c:pt idx="23">
                  <c:v>99.97</c:v>
                </c:pt>
                <c:pt idx="24">
                  <c:v>100</c:v>
                </c:pt>
                <c:pt idx="25">
                  <c:v>99.97</c:v>
                </c:pt>
                <c:pt idx="26">
                  <c:v>100</c:v>
                </c:pt>
                <c:pt idx="27">
                  <c:v>78.510000000000005</c:v>
                </c:pt>
                <c:pt idx="28">
                  <c:v>0</c:v>
                </c:pt>
              </c:numCache>
            </c:numRef>
          </c:yVal>
          <c:smooth val="0"/>
          <c:extLst>
            <c:ext xmlns:c16="http://schemas.microsoft.com/office/drawing/2014/chart" uri="{C3380CC4-5D6E-409C-BE32-E72D297353CC}">
              <c16:uniqueId val="{00000000-86CC-479C-84FA-70849FC8A7C8}"/>
            </c:ext>
          </c:extLst>
        </c:ser>
        <c:dLbls>
          <c:showLegendKey val="0"/>
          <c:showVal val="0"/>
          <c:showCatName val="0"/>
          <c:showSerName val="0"/>
          <c:showPercent val="0"/>
          <c:showBubbleSize val="0"/>
        </c:dLbls>
        <c:axId val="1895988640"/>
        <c:axId val="1186328112"/>
      </c:scatterChart>
      <c:valAx>
        <c:axId val="1895988640"/>
        <c:scaling>
          <c:orientation val="minMax"/>
          <c:max val="30"/>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a:t>
                </a:r>
                <a:r>
                  <a:rPr lang="en-US" baseline="0"/>
                  <a:t> (sec)</a:t>
                </a:r>
                <a:endParaRPr lang="en-US"/>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186328112"/>
        <c:crosses val="autoZero"/>
        <c:crossBetween val="midCat"/>
        <c:majorUnit val="5"/>
      </c:valAx>
      <c:valAx>
        <c:axId val="1186328112"/>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CPU</a:t>
                </a:r>
                <a:r>
                  <a:rPr lang="en-US" baseline="0"/>
                  <a:t> Utilization (%)</a:t>
                </a:r>
                <a:endParaRPr lang="en-US"/>
              </a:p>
            </c:rich>
          </c:tx>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895988640"/>
        <c:crosses val="autoZero"/>
        <c:crossBetween val="midCat"/>
        <c:majorUnit val="20"/>
      </c:valAx>
      <c:spPr>
        <a:noFill/>
        <a:ln>
          <a:noFill/>
        </a:ln>
        <a:effectLst/>
      </c:spPr>
    </c:plotArea>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13869878631547"/>
          <c:y val="4.3457354102063327E-2"/>
          <c:w val="0.56367019302357657"/>
          <c:h val="0.80630750101493276"/>
        </c:manualLayout>
      </c:layout>
      <c:barChart>
        <c:barDir val="col"/>
        <c:grouping val="percentStacked"/>
        <c:varyColors val="0"/>
        <c:ser>
          <c:idx val="0"/>
          <c:order val="0"/>
          <c:tx>
            <c:strRef>
              <c:f>Sheet4!$B$48</c:f>
              <c:strCache>
                <c:ptCount val="1"/>
                <c:pt idx="0">
                  <c:v>Parsing</c:v>
                </c:pt>
              </c:strCache>
            </c:strRef>
          </c:tx>
          <c:spPr>
            <a:solidFill>
              <a:schemeClr val="accent1"/>
            </a:solidFill>
            <a:ln>
              <a:noFill/>
            </a:ln>
            <a:effectLst/>
          </c:spPr>
          <c:invertIfNegative val="0"/>
          <c:cat>
            <c:strRef>
              <c:f>Sheet4!$C$47:$D$47</c:f>
              <c:strCache>
                <c:ptCount val="2"/>
                <c:pt idx="0">
                  <c:v>PostgreSQL</c:v>
                </c:pt>
                <c:pt idx="1">
                  <c:v>MonetDB</c:v>
                </c:pt>
              </c:strCache>
            </c:strRef>
          </c:cat>
          <c:val>
            <c:numRef>
              <c:f>Sheet4!$C$48:$D$48</c:f>
              <c:numCache>
                <c:formatCode>General</c:formatCode>
                <c:ptCount val="2"/>
                <c:pt idx="0">
                  <c:v>0.285905888</c:v>
                </c:pt>
                <c:pt idx="1">
                  <c:v>0.33600000000000002</c:v>
                </c:pt>
              </c:numCache>
            </c:numRef>
          </c:val>
          <c:extLst>
            <c:ext xmlns:c16="http://schemas.microsoft.com/office/drawing/2014/chart" uri="{C3380CC4-5D6E-409C-BE32-E72D297353CC}">
              <c16:uniqueId val="{00000000-F217-4FCC-AF66-50D0E57AEE4E}"/>
            </c:ext>
          </c:extLst>
        </c:ser>
        <c:ser>
          <c:idx val="1"/>
          <c:order val="1"/>
          <c:tx>
            <c:strRef>
              <c:f>Sheet4!$B$49</c:f>
              <c:strCache>
                <c:ptCount val="1"/>
                <c:pt idx="0">
                  <c:v>Conversion</c:v>
                </c:pt>
              </c:strCache>
            </c:strRef>
          </c:tx>
          <c:spPr>
            <a:solidFill>
              <a:schemeClr val="accent2"/>
            </a:solidFill>
            <a:ln>
              <a:noFill/>
            </a:ln>
            <a:effectLst/>
          </c:spPr>
          <c:invertIfNegative val="0"/>
          <c:cat>
            <c:strRef>
              <c:f>Sheet4!$C$47:$D$47</c:f>
              <c:strCache>
                <c:ptCount val="2"/>
                <c:pt idx="0">
                  <c:v>PostgreSQL</c:v>
                </c:pt>
                <c:pt idx="1">
                  <c:v>MonetDB</c:v>
                </c:pt>
              </c:strCache>
            </c:strRef>
          </c:cat>
          <c:val>
            <c:numRef>
              <c:f>Sheet4!$C$49:$D$49</c:f>
              <c:numCache>
                <c:formatCode>General</c:formatCode>
                <c:ptCount val="2"/>
                <c:pt idx="0">
                  <c:v>0.246519447</c:v>
                </c:pt>
                <c:pt idx="1">
                  <c:v>0.27900000000000003</c:v>
                </c:pt>
              </c:numCache>
            </c:numRef>
          </c:val>
          <c:extLst>
            <c:ext xmlns:c16="http://schemas.microsoft.com/office/drawing/2014/chart" uri="{C3380CC4-5D6E-409C-BE32-E72D297353CC}">
              <c16:uniqueId val="{00000001-F217-4FCC-AF66-50D0E57AEE4E}"/>
            </c:ext>
          </c:extLst>
        </c:ser>
        <c:ser>
          <c:idx val="2"/>
          <c:order val="2"/>
          <c:tx>
            <c:strRef>
              <c:f>Sheet4!$B$50</c:f>
              <c:strCache>
                <c:ptCount val="1"/>
                <c:pt idx="0">
                  <c:v>Tokenizing</c:v>
                </c:pt>
              </c:strCache>
            </c:strRef>
          </c:tx>
          <c:spPr>
            <a:solidFill>
              <a:schemeClr val="accent3"/>
            </a:solidFill>
            <a:ln>
              <a:noFill/>
            </a:ln>
            <a:effectLst/>
          </c:spPr>
          <c:invertIfNegative val="0"/>
          <c:cat>
            <c:strRef>
              <c:f>Sheet4!$C$47:$D$47</c:f>
              <c:strCache>
                <c:ptCount val="2"/>
                <c:pt idx="0">
                  <c:v>PostgreSQL</c:v>
                </c:pt>
                <c:pt idx="1">
                  <c:v>MonetDB</c:v>
                </c:pt>
              </c:strCache>
            </c:strRef>
          </c:cat>
          <c:val>
            <c:numRef>
              <c:f>Sheet4!$C$50:$D$50</c:f>
              <c:numCache>
                <c:formatCode>General</c:formatCode>
                <c:ptCount val="2"/>
                <c:pt idx="0">
                  <c:v>0.152775942</c:v>
                </c:pt>
                <c:pt idx="1">
                  <c:v>0.29799999999999999</c:v>
                </c:pt>
              </c:numCache>
            </c:numRef>
          </c:val>
          <c:extLst>
            <c:ext xmlns:c16="http://schemas.microsoft.com/office/drawing/2014/chart" uri="{C3380CC4-5D6E-409C-BE32-E72D297353CC}">
              <c16:uniqueId val="{00000002-F217-4FCC-AF66-50D0E57AEE4E}"/>
            </c:ext>
          </c:extLst>
        </c:ser>
        <c:ser>
          <c:idx val="3"/>
          <c:order val="3"/>
          <c:tx>
            <c:strRef>
              <c:f>Sheet4!$B$51</c:f>
              <c:strCache>
                <c:ptCount val="1"/>
                <c:pt idx="0">
                  <c:v>Tuple creation</c:v>
                </c:pt>
              </c:strCache>
            </c:strRef>
          </c:tx>
          <c:spPr>
            <a:solidFill>
              <a:schemeClr val="accent4"/>
            </a:solidFill>
            <a:ln>
              <a:noFill/>
            </a:ln>
            <a:effectLst/>
          </c:spPr>
          <c:invertIfNegative val="0"/>
          <c:cat>
            <c:strRef>
              <c:f>Sheet4!$C$47:$D$47</c:f>
              <c:strCache>
                <c:ptCount val="2"/>
                <c:pt idx="0">
                  <c:v>PostgreSQL</c:v>
                </c:pt>
                <c:pt idx="1">
                  <c:v>MonetDB</c:v>
                </c:pt>
              </c:strCache>
            </c:strRef>
          </c:cat>
          <c:val>
            <c:numRef>
              <c:f>Sheet4!$C$51:$D$51</c:f>
              <c:numCache>
                <c:formatCode>General</c:formatCode>
                <c:ptCount val="2"/>
                <c:pt idx="0">
                  <c:v>7.8574533000000002E-2</c:v>
                </c:pt>
                <c:pt idx="1">
                  <c:v>4.5999999999999999E-2</c:v>
                </c:pt>
              </c:numCache>
            </c:numRef>
          </c:val>
          <c:extLst>
            <c:ext xmlns:c16="http://schemas.microsoft.com/office/drawing/2014/chart" uri="{C3380CC4-5D6E-409C-BE32-E72D297353CC}">
              <c16:uniqueId val="{00000003-F217-4FCC-AF66-50D0E57AEE4E}"/>
            </c:ext>
          </c:extLst>
        </c:ser>
        <c:ser>
          <c:idx val="4"/>
          <c:order val="4"/>
          <c:tx>
            <c:strRef>
              <c:f>Sheet4!$B$52</c:f>
              <c:strCache>
                <c:ptCount val="1"/>
                <c:pt idx="0">
                  <c:v>Logging</c:v>
                </c:pt>
              </c:strCache>
            </c:strRef>
          </c:tx>
          <c:spPr>
            <a:solidFill>
              <a:schemeClr val="accent5"/>
            </a:solidFill>
            <a:ln>
              <a:noFill/>
            </a:ln>
            <a:effectLst/>
          </c:spPr>
          <c:invertIfNegative val="0"/>
          <c:cat>
            <c:strRef>
              <c:f>Sheet4!$C$47:$D$47</c:f>
              <c:strCache>
                <c:ptCount val="2"/>
                <c:pt idx="0">
                  <c:v>PostgreSQL</c:v>
                </c:pt>
                <c:pt idx="1">
                  <c:v>MonetDB</c:v>
                </c:pt>
              </c:strCache>
            </c:strRef>
          </c:cat>
          <c:val>
            <c:numRef>
              <c:f>Sheet4!$C$52:$D$52</c:f>
              <c:numCache>
                <c:formatCode>General</c:formatCode>
                <c:ptCount val="2"/>
                <c:pt idx="0">
                  <c:v>9.0182670000000006E-2</c:v>
                </c:pt>
                <c:pt idx="1">
                  <c:v>1E-3</c:v>
                </c:pt>
              </c:numCache>
            </c:numRef>
          </c:val>
          <c:extLst>
            <c:ext xmlns:c16="http://schemas.microsoft.com/office/drawing/2014/chart" uri="{C3380CC4-5D6E-409C-BE32-E72D297353CC}">
              <c16:uniqueId val="{00000004-F217-4FCC-AF66-50D0E57AEE4E}"/>
            </c:ext>
          </c:extLst>
        </c:ser>
        <c:ser>
          <c:idx val="5"/>
          <c:order val="5"/>
          <c:tx>
            <c:strRef>
              <c:f>Sheet4!$B$53</c:f>
              <c:strCache>
                <c:ptCount val="1"/>
                <c:pt idx="0">
                  <c:v>Write data</c:v>
                </c:pt>
              </c:strCache>
            </c:strRef>
          </c:tx>
          <c:spPr>
            <a:solidFill>
              <a:schemeClr val="accent6"/>
            </a:solidFill>
            <a:ln>
              <a:noFill/>
            </a:ln>
            <a:effectLst/>
          </c:spPr>
          <c:invertIfNegative val="0"/>
          <c:cat>
            <c:strRef>
              <c:f>Sheet4!$C$47:$D$47</c:f>
              <c:strCache>
                <c:ptCount val="2"/>
                <c:pt idx="0">
                  <c:v>PostgreSQL</c:v>
                </c:pt>
                <c:pt idx="1">
                  <c:v>MonetDB</c:v>
                </c:pt>
              </c:strCache>
            </c:strRef>
          </c:cat>
          <c:val>
            <c:numRef>
              <c:f>Sheet4!$C$53:$D$53</c:f>
              <c:numCache>
                <c:formatCode>General</c:formatCode>
                <c:ptCount val="2"/>
                <c:pt idx="0">
                  <c:v>6.4605097E-2</c:v>
                </c:pt>
                <c:pt idx="1">
                  <c:v>3.5000000000000003E-2</c:v>
                </c:pt>
              </c:numCache>
            </c:numRef>
          </c:val>
          <c:extLst>
            <c:ext xmlns:c16="http://schemas.microsoft.com/office/drawing/2014/chart" uri="{C3380CC4-5D6E-409C-BE32-E72D297353CC}">
              <c16:uniqueId val="{00000005-F217-4FCC-AF66-50D0E57AEE4E}"/>
            </c:ext>
          </c:extLst>
        </c:ser>
        <c:ser>
          <c:idx val="6"/>
          <c:order val="6"/>
          <c:tx>
            <c:strRef>
              <c:f>Sheet4!$B$54</c:f>
              <c:strCache>
                <c:ptCount val="1"/>
                <c:pt idx="0">
                  <c:v>Other</c:v>
                </c:pt>
              </c:strCache>
            </c:strRef>
          </c:tx>
          <c:spPr>
            <a:solidFill>
              <a:schemeClr val="accent1">
                <a:lumMod val="60000"/>
              </a:schemeClr>
            </a:solidFill>
            <a:ln>
              <a:noFill/>
            </a:ln>
            <a:effectLst/>
          </c:spPr>
          <c:invertIfNegative val="0"/>
          <c:cat>
            <c:strRef>
              <c:f>Sheet4!$C$47:$D$47</c:f>
              <c:strCache>
                <c:ptCount val="2"/>
                <c:pt idx="0">
                  <c:v>PostgreSQL</c:v>
                </c:pt>
                <c:pt idx="1">
                  <c:v>MonetDB</c:v>
                </c:pt>
              </c:strCache>
            </c:strRef>
          </c:cat>
          <c:val>
            <c:numRef>
              <c:f>Sheet4!$C$54:$D$54</c:f>
              <c:numCache>
                <c:formatCode>General</c:formatCode>
                <c:ptCount val="2"/>
                <c:pt idx="0">
                  <c:v>8.1436422999999994E-2</c:v>
                </c:pt>
                <c:pt idx="1">
                  <c:v>5.0000000000000001E-3</c:v>
                </c:pt>
              </c:numCache>
            </c:numRef>
          </c:val>
          <c:extLst>
            <c:ext xmlns:c16="http://schemas.microsoft.com/office/drawing/2014/chart" uri="{C3380CC4-5D6E-409C-BE32-E72D297353CC}">
              <c16:uniqueId val="{00000006-F217-4FCC-AF66-50D0E57AEE4E}"/>
            </c:ext>
          </c:extLst>
        </c:ser>
        <c:dLbls>
          <c:showLegendKey val="0"/>
          <c:showVal val="0"/>
          <c:showCatName val="0"/>
          <c:showSerName val="0"/>
          <c:showPercent val="0"/>
          <c:showBubbleSize val="0"/>
        </c:dLbls>
        <c:gapWidth val="150"/>
        <c:overlap val="100"/>
        <c:axId val="121909520"/>
        <c:axId val="716313856"/>
      </c:barChart>
      <c:catAx>
        <c:axId val="12190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716313856"/>
        <c:crosses val="autoZero"/>
        <c:auto val="1"/>
        <c:lblAlgn val="ctr"/>
        <c:lblOffset val="100"/>
        <c:noMultiLvlLbl val="0"/>
      </c:catAx>
      <c:valAx>
        <c:axId val="716313856"/>
        <c:scaling>
          <c:orientation val="minMax"/>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CPU</a:t>
                </a:r>
                <a:r>
                  <a:rPr lang="en-US" baseline="0"/>
                  <a:t> breakdown (%)</a:t>
                </a:r>
                <a:endParaRPr lang="en-US"/>
              </a:p>
            </c:rich>
          </c:tx>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21909520"/>
        <c:crosses val="autoZero"/>
        <c:crossBetween val="between"/>
      </c:valAx>
      <c:spPr>
        <a:noFill/>
        <a:ln>
          <a:noFill/>
        </a:ln>
        <a:effectLst/>
      </c:spPr>
    </c:plotArea>
    <c:legend>
      <c:legendPos val="r"/>
      <c:layout>
        <c:manualLayout>
          <c:xMode val="edge"/>
          <c:yMode val="edge"/>
          <c:x val="0.70958185208062896"/>
          <c:y val="3.7038823066094816E-2"/>
          <c:w val="0.23822296456072031"/>
          <c:h val="0.7665909412127011"/>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13869878631547"/>
          <c:y val="4.3457354102063327E-2"/>
          <c:w val="0.56367019302357657"/>
          <c:h val="0.80630750101493276"/>
        </c:manualLayout>
      </c:layout>
      <c:barChart>
        <c:barDir val="col"/>
        <c:grouping val="percentStacked"/>
        <c:varyColors val="0"/>
        <c:ser>
          <c:idx val="0"/>
          <c:order val="0"/>
          <c:tx>
            <c:strRef>
              <c:f>Sheet4!$B$48</c:f>
              <c:strCache>
                <c:ptCount val="1"/>
                <c:pt idx="0">
                  <c:v>Parsing</c:v>
                </c:pt>
              </c:strCache>
            </c:strRef>
          </c:tx>
          <c:spPr>
            <a:solidFill>
              <a:schemeClr val="accent1"/>
            </a:solidFill>
            <a:ln>
              <a:noFill/>
            </a:ln>
            <a:effectLst/>
          </c:spPr>
          <c:invertIfNegative val="0"/>
          <c:cat>
            <c:strRef>
              <c:f>Sheet4!$C$47:$D$47</c:f>
              <c:strCache>
                <c:ptCount val="2"/>
                <c:pt idx="0">
                  <c:v>PostgreSQL</c:v>
                </c:pt>
                <c:pt idx="1">
                  <c:v>MonetDB</c:v>
                </c:pt>
              </c:strCache>
            </c:strRef>
          </c:cat>
          <c:val>
            <c:numRef>
              <c:f>Sheet4!$C$48:$D$48</c:f>
              <c:numCache>
                <c:formatCode>General</c:formatCode>
                <c:ptCount val="2"/>
                <c:pt idx="0">
                  <c:v>0.285905888</c:v>
                </c:pt>
                <c:pt idx="1">
                  <c:v>0.33600000000000002</c:v>
                </c:pt>
              </c:numCache>
            </c:numRef>
          </c:val>
          <c:extLst>
            <c:ext xmlns:c16="http://schemas.microsoft.com/office/drawing/2014/chart" uri="{C3380CC4-5D6E-409C-BE32-E72D297353CC}">
              <c16:uniqueId val="{00000000-F217-4FCC-AF66-50D0E57AEE4E}"/>
            </c:ext>
          </c:extLst>
        </c:ser>
        <c:ser>
          <c:idx val="1"/>
          <c:order val="1"/>
          <c:tx>
            <c:strRef>
              <c:f>Sheet4!$B$49</c:f>
              <c:strCache>
                <c:ptCount val="1"/>
                <c:pt idx="0">
                  <c:v>Conversion</c:v>
                </c:pt>
              </c:strCache>
            </c:strRef>
          </c:tx>
          <c:spPr>
            <a:solidFill>
              <a:schemeClr val="accent2"/>
            </a:solidFill>
            <a:ln>
              <a:noFill/>
            </a:ln>
            <a:effectLst/>
          </c:spPr>
          <c:invertIfNegative val="0"/>
          <c:cat>
            <c:strRef>
              <c:f>Sheet4!$C$47:$D$47</c:f>
              <c:strCache>
                <c:ptCount val="2"/>
                <c:pt idx="0">
                  <c:v>PostgreSQL</c:v>
                </c:pt>
                <c:pt idx="1">
                  <c:v>MonetDB</c:v>
                </c:pt>
              </c:strCache>
            </c:strRef>
          </c:cat>
          <c:val>
            <c:numRef>
              <c:f>Sheet4!$C$49:$D$49</c:f>
              <c:numCache>
                <c:formatCode>General</c:formatCode>
                <c:ptCount val="2"/>
                <c:pt idx="0">
                  <c:v>0.246519447</c:v>
                </c:pt>
                <c:pt idx="1">
                  <c:v>0.27900000000000003</c:v>
                </c:pt>
              </c:numCache>
            </c:numRef>
          </c:val>
          <c:extLst>
            <c:ext xmlns:c16="http://schemas.microsoft.com/office/drawing/2014/chart" uri="{C3380CC4-5D6E-409C-BE32-E72D297353CC}">
              <c16:uniqueId val="{00000001-F217-4FCC-AF66-50D0E57AEE4E}"/>
            </c:ext>
          </c:extLst>
        </c:ser>
        <c:ser>
          <c:idx val="2"/>
          <c:order val="2"/>
          <c:tx>
            <c:strRef>
              <c:f>Sheet4!$B$50</c:f>
              <c:strCache>
                <c:ptCount val="1"/>
                <c:pt idx="0">
                  <c:v>Tokenizing</c:v>
                </c:pt>
              </c:strCache>
            </c:strRef>
          </c:tx>
          <c:spPr>
            <a:solidFill>
              <a:schemeClr val="accent3"/>
            </a:solidFill>
            <a:ln>
              <a:noFill/>
            </a:ln>
            <a:effectLst/>
          </c:spPr>
          <c:invertIfNegative val="0"/>
          <c:cat>
            <c:strRef>
              <c:f>Sheet4!$C$47:$D$47</c:f>
              <c:strCache>
                <c:ptCount val="2"/>
                <c:pt idx="0">
                  <c:v>PostgreSQL</c:v>
                </c:pt>
                <c:pt idx="1">
                  <c:v>MonetDB</c:v>
                </c:pt>
              </c:strCache>
            </c:strRef>
          </c:cat>
          <c:val>
            <c:numRef>
              <c:f>Sheet4!$C$50:$D$50</c:f>
              <c:numCache>
                <c:formatCode>General</c:formatCode>
                <c:ptCount val="2"/>
                <c:pt idx="0">
                  <c:v>0.152775942</c:v>
                </c:pt>
                <c:pt idx="1">
                  <c:v>0.29799999999999999</c:v>
                </c:pt>
              </c:numCache>
            </c:numRef>
          </c:val>
          <c:extLst>
            <c:ext xmlns:c16="http://schemas.microsoft.com/office/drawing/2014/chart" uri="{C3380CC4-5D6E-409C-BE32-E72D297353CC}">
              <c16:uniqueId val="{00000002-F217-4FCC-AF66-50D0E57AEE4E}"/>
            </c:ext>
          </c:extLst>
        </c:ser>
        <c:ser>
          <c:idx val="3"/>
          <c:order val="3"/>
          <c:tx>
            <c:strRef>
              <c:f>Sheet4!$B$51</c:f>
              <c:strCache>
                <c:ptCount val="1"/>
                <c:pt idx="0">
                  <c:v>Tuple creation</c:v>
                </c:pt>
              </c:strCache>
            </c:strRef>
          </c:tx>
          <c:spPr>
            <a:solidFill>
              <a:schemeClr val="accent4"/>
            </a:solidFill>
            <a:ln>
              <a:noFill/>
            </a:ln>
            <a:effectLst/>
          </c:spPr>
          <c:invertIfNegative val="0"/>
          <c:cat>
            <c:strRef>
              <c:f>Sheet4!$C$47:$D$47</c:f>
              <c:strCache>
                <c:ptCount val="2"/>
                <c:pt idx="0">
                  <c:v>PostgreSQL</c:v>
                </c:pt>
                <c:pt idx="1">
                  <c:v>MonetDB</c:v>
                </c:pt>
              </c:strCache>
            </c:strRef>
          </c:cat>
          <c:val>
            <c:numRef>
              <c:f>Sheet4!$C$51:$D$51</c:f>
              <c:numCache>
                <c:formatCode>General</c:formatCode>
                <c:ptCount val="2"/>
                <c:pt idx="0">
                  <c:v>7.8574533000000002E-2</c:v>
                </c:pt>
                <c:pt idx="1">
                  <c:v>4.5999999999999999E-2</c:v>
                </c:pt>
              </c:numCache>
            </c:numRef>
          </c:val>
          <c:extLst>
            <c:ext xmlns:c16="http://schemas.microsoft.com/office/drawing/2014/chart" uri="{C3380CC4-5D6E-409C-BE32-E72D297353CC}">
              <c16:uniqueId val="{00000003-F217-4FCC-AF66-50D0E57AEE4E}"/>
            </c:ext>
          </c:extLst>
        </c:ser>
        <c:ser>
          <c:idx val="4"/>
          <c:order val="4"/>
          <c:tx>
            <c:strRef>
              <c:f>Sheet4!$B$52</c:f>
              <c:strCache>
                <c:ptCount val="1"/>
                <c:pt idx="0">
                  <c:v>Logging</c:v>
                </c:pt>
              </c:strCache>
            </c:strRef>
          </c:tx>
          <c:spPr>
            <a:solidFill>
              <a:schemeClr val="accent5"/>
            </a:solidFill>
            <a:ln>
              <a:noFill/>
            </a:ln>
            <a:effectLst/>
          </c:spPr>
          <c:invertIfNegative val="0"/>
          <c:cat>
            <c:strRef>
              <c:f>Sheet4!$C$47:$D$47</c:f>
              <c:strCache>
                <c:ptCount val="2"/>
                <c:pt idx="0">
                  <c:v>PostgreSQL</c:v>
                </c:pt>
                <c:pt idx="1">
                  <c:v>MonetDB</c:v>
                </c:pt>
              </c:strCache>
            </c:strRef>
          </c:cat>
          <c:val>
            <c:numRef>
              <c:f>Sheet4!$C$52:$D$52</c:f>
              <c:numCache>
                <c:formatCode>General</c:formatCode>
                <c:ptCount val="2"/>
                <c:pt idx="0">
                  <c:v>9.0182670000000006E-2</c:v>
                </c:pt>
                <c:pt idx="1">
                  <c:v>1E-3</c:v>
                </c:pt>
              </c:numCache>
            </c:numRef>
          </c:val>
          <c:extLst>
            <c:ext xmlns:c16="http://schemas.microsoft.com/office/drawing/2014/chart" uri="{C3380CC4-5D6E-409C-BE32-E72D297353CC}">
              <c16:uniqueId val="{00000004-F217-4FCC-AF66-50D0E57AEE4E}"/>
            </c:ext>
          </c:extLst>
        </c:ser>
        <c:ser>
          <c:idx val="5"/>
          <c:order val="5"/>
          <c:tx>
            <c:strRef>
              <c:f>Sheet4!$B$53</c:f>
              <c:strCache>
                <c:ptCount val="1"/>
                <c:pt idx="0">
                  <c:v>Write data</c:v>
                </c:pt>
              </c:strCache>
            </c:strRef>
          </c:tx>
          <c:spPr>
            <a:solidFill>
              <a:schemeClr val="accent6"/>
            </a:solidFill>
            <a:ln>
              <a:noFill/>
            </a:ln>
            <a:effectLst/>
          </c:spPr>
          <c:invertIfNegative val="0"/>
          <c:cat>
            <c:strRef>
              <c:f>Sheet4!$C$47:$D$47</c:f>
              <c:strCache>
                <c:ptCount val="2"/>
                <c:pt idx="0">
                  <c:v>PostgreSQL</c:v>
                </c:pt>
                <c:pt idx="1">
                  <c:v>MonetDB</c:v>
                </c:pt>
              </c:strCache>
            </c:strRef>
          </c:cat>
          <c:val>
            <c:numRef>
              <c:f>Sheet4!$C$53:$D$53</c:f>
              <c:numCache>
                <c:formatCode>General</c:formatCode>
                <c:ptCount val="2"/>
                <c:pt idx="0">
                  <c:v>6.4605097E-2</c:v>
                </c:pt>
                <c:pt idx="1">
                  <c:v>3.5000000000000003E-2</c:v>
                </c:pt>
              </c:numCache>
            </c:numRef>
          </c:val>
          <c:extLst>
            <c:ext xmlns:c16="http://schemas.microsoft.com/office/drawing/2014/chart" uri="{C3380CC4-5D6E-409C-BE32-E72D297353CC}">
              <c16:uniqueId val="{00000005-F217-4FCC-AF66-50D0E57AEE4E}"/>
            </c:ext>
          </c:extLst>
        </c:ser>
        <c:ser>
          <c:idx val="6"/>
          <c:order val="6"/>
          <c:tx>
            <c:strRef>
              <c:f>Sheet4!$B$54</c:f>
              <c:strCache>
                <c:ptCount val="1"/>
                <c:pt idx="0">
                  <c:v>Other</c:v>
                </c:pt>
              </c:strCache>
            </c:strRef>
          </c:tx>
          <c:spPr>
            <a:solidFill>
              <a:schemeClr val="accent1">
                <a:lumMod val="60000"/>
              </a:schemeClr>
            </a:solidFill>
            <a:ln>
              <a:noFill/>
            </a:ln>
            <a:effectLst/>
          </c:spPr>
          <c:invertIfNegative val="0"/>
          <c:cat>
            <c:strRef>
              <c:f>Sheet4!$C$47:$D$47</c:f>
              <c:strCache>
                <c:ptCount val="2"/>
                <c:pt idx="0">
                  <c:v>PostgreSQL</c:v>
                </c:pt>
                <c:pt idx="1">
                  <c:v>MonetDB</c:v>
                </c:pt>
              </c:strCache>
            </c:strRef>
          </c:cat>
          <c:val>
            <c:numRef>
              <c:f>Sheet4!$C$54:$D$54</c:f>
              <c:numCache>
                <c:formatCode>General</c:formatCode>
                <c:ptCount val="2"/>
                <c:pt idx="0">
                  <c:v>8.1436422999999994E-2</c:v>
                </c:pt>
                <c:pt idx="1">
                  <c:v>5.0000000000000001E-3</c:v>
                </c:pt>
              </c:numCache>
            </c:numRef>
          </c:val>
          <c:extLst>
            <c:ext xmlns:c16="http://schemas.microsoft.com/office/drawing/2014/chart" uri="{C3380CC4-5D6E-409C-BE32-E72D297353CC}">
              <c16:uniqueId val="{00000006-F217-4FCC-AF66-50D0E57AEE4E}"/>
            </c:ext>
          </c:extLst>
        </c:ser>
        <c:dLbls>
          <c:showLegendKey val="0"/>
          <c:showVal val="0"/>
          <c:showCatName val="0"/>
          <c:showSerName val="0"/>
          <c:showPercent val="0"/>
          <c:showBubbleSize val="0"/>
        </c:dLbls>
        <c:gapWidth val="150"/>
        <c:overlap val="100"/>
        <c:axId val="121909520"/>
        <c:axId val="716313856"/>
      </c:barChart>
      <c:catAx>
        <c:axId val="12190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716313856"/>
        <c:crosses val="autoZero"/>
        <c:auto val="1"/>
        <c:lblAlgn val="ctr"/>
        <c:lblOffset val="100"/>
        <c:noMultiLvlLbl val="0"/>
      </c:catAx>
      <c:valAx>
        <c:axId val="716313856"/>
        <c:scaling>
          <c:orientation val="minMax"/>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CPU</a:t>
                </a:r>
                <a:r>
                  <a:rPr lang="en-US" baseline="0"/>
                  <a:t> breakdown (%)</a:t>
                </a:r>
                <a:endParaRPr lang="en-US"/>
              </a:p>
            </c:rich>
          </c:tx>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21909520"/>
        <c:crosses val="autoZero"/>
        <c:crossBetween val="between"/>
      </c:valAx>
      <c:spPr>
        <a:noFill/>
        <a:ln>
          <a:noFill/>
        </a:ln>
        <a:effectLst/>
      </c:spPr>
    </c:plotArea>
    <c:legend>
      <c:legendPos val="r"/>
      <c:layout>
        <c:manualLayout>
          <c:xMode val="edge"/>
          <c:yMode val="edge"/>
          <c:x val="0.70958185208062896"/>
          <c:y val="3.7038823066094816E-2"/>
          <c:w val="0.23822296456072031"/>
          <c:h val="0.7665909412127011"/>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80799957414696"/>
          <c:y val="5.5959285577107741E-2"/>
          <c:w val="0.83829288371824828"/>
          <c:h val="0.74639142282199844"/>
        </c:manualLayout>
      </c:layout>
      <c:scatterChart>
        <c:scatterStyle val="lineMarker"/>
        <c:varyColors val="0"/>
        <c:ser>
          <c:idx val="0"/>
          <c:order val="0"/>
          <c:tx>
            <c:strRef>
              <c:f>Sheet1!$B$1</c:f>
              <c:strCache>
                <c:ptCount val="1"/>
                <c:pt idx="0">
                  <c:v>CSV migration</c:v>
                </c:pt>
              </c:strCache>
            </c:strRef>
          </c:tx>
          <c:spPr>
            <a:ln w="50800" cap="sq">
              <a:solidFill>
                <a:srgbClr val="FFC000"/>
              </a:solidFill>
              <a:bevel/>
            </a:ln>
            <a:effectLst/>
          </c:spPr>
          <c:marker>
            <c:symbol val="circle"/>
            <c:size val="5"/>
            <c:spPr>
              <a:solidFill>
                <a:srgbClr val="FFC000"/>
              </a:solidFill>
              <a:ln w="38100">
                <a:solidFill>
                  <a:srgbClr val="FFC000"/>
                </a:solidFill>
              </a:ln>
              <a:effectLst/>
            </c:spPr>
          </c:marker>
          <c:dLbls>
            <c:delete val="1"/>
          </c:dLbls>
          <c:xVal>
            <c:numRef>
              <c:f>Sheet1!$A$2:$A$8</c:f>
              <c:numCache>
                <c:formatCode>General</c:formatCode>
                <c:ptCount val="7"/>
                <c:pt idx="0">
                  <c:v>1</c:v>
                </c:pt>
                <c:pt idx="1">
                  <c:v>2</c:v>
                </c:pt>
                <c:pt idx="2">
                  <c:v>5</c:v>
                </c:pt>
                <c:pt idx="3">
                  <c:v>10</c:v>
                </c:pt>
                <c:pt idx="4">
                  <c:v>15</c:v>
                </c:pt>
                <c:pt idx="5">
                  <c:v>20</c:v>
                </c:pt>
                <c:pt idx="6">
                  <c:v>30</c:v>
                </c:pt>
              </c:numCache>
            </c:numRef>
          </c:xVal>
          <c:yVal>
            <c:numRef>
              <c:f>Sheet1!$B$2:$B$8</c:f>
              <c:numCache>
                <c:formatCode>General</c:formatCode>
                <c:ptCount val="7"/>
                <c:pt idx="0">
                  <c:v>78.909753867999996</c:v>
                </c:pt>
                <c:pt idx="1">
                  <c:v>151.51392589899999</c:v>
                </c:pt>
                <c:pt idx="2">
                  <c:v>401.07453163100001</c:v>
                </c:pt>
                <c:pt idx="3">
                  <c:v>771.88964100800001</c:v>
                </c:pt>
                <c:pt idx="4">
                  <c:v>1150.0391813880001</c:v>
                </c:pt>
                <c:pt idx="5">
                  <c:v>1571.65076518</c:v>
                </c:pt>
                <c:pt idx="6">
                  <c:v>2303.3720316240001</c:v>
                </c:pt>
              </c:numCache>
            </c:numRef>
          </c:yVal>
          <c:smooth val="1"/>
          <c:extLst>
            <c:ext xmlns:c16="http://schemas.microsoft.com/office/drawing/2014/chart" uri="{C3380CC4-5D6E-409C-BE32-E72D297353CC}">
              <c16:uniqueId val="{00000000-2099-45A3-8C73-E435619978A4}"/>
            </c:ext>
          </c:extLst>
        </c:ser>
        <c:ser>
          <c:idx val="1"/>
          <c:order val="1"/>
          <c:tx>
            <c:strRef>
              <c:f>Sheet1!$C$1</c:f>
              <c:strCache>
                <c:ptCount val="1"/>
                <c:pt idx="0">
                  <c:v>binary migration with TRANSFORMATION</c:v>
                </c:pt>
              </c:strCache>
            </c:strRef>
          </c:tx>
          <c:spPr>
            <a:ln w="50800" cap="sq">
              <a:solidFill>
                <a:srgbClr val="0070C0"/>
              </a:solidFill>
              <a:prstDash val="solid"/>
              <a:miter lim="800000"/>
            </a:ln>
            <a:effectLst/>
          </c:spPr>
          <c:marker>
            <c:symbol val="circle"/>
            <c:size val="5"/>
            <c:spPr>
              <a:solidFill>
                <a:srgbClr val="0070C0"/>
              </a:solidFill>
              <a:ln w="38100">
                <a:solidFill>
                  <a:srgbClr val="0070C0"/>
                </a:solidFill>
              </a:ln>
              <a:effectLst/>
            </c:spPr>
          </c:marker>
          <c:dLbls>
            <c:delete val="1"/>
          </c:dLbls>
          <c:xVal>
            <c:numRef>
              <c:f>Sheet1!$A$2:$A$8</c:f>
              <c:numCache>
                <c:formatCode>General</c:formatCode>
                <c:ptCount val="7"/>
                <c:pt idx="0">
                  <c:v>1</c:v>
                </c:pt>
                <c:pt idx="1">
                  <c:v>2</c:v>
                </c:pt>
                <c:pt idx="2">
                  <c:v>5</c:v>
                </c:pt>
                <c:pt idx="3">
                  <c:v>10</c:v>
                </c:pt>
                <c:pt idx="4">
                  <c:v>15</c:v>
                </c:pt>
                <c:pt idx="5">
                  <c:v>20</c:v>
                </c:pt>
                <c:pt idx="6">
                  <c:v>30</c:v>
                </c:pt>
              </c:numCache>
            </c:numRef>
          </c:xVal>
          <c:yVal>
            <c:numRef>
              <c:f>Sheet1!$C$2:$C$8</c:f>
              <c:numCache>
                <c:formatCode>General</c:formatCode>
                <c:ptCount val="7"/>
                <c:pt idx="0">
                  <c:v>26.913354866999999</c:v>
                </c:pt>
                <c:pt idx="1">
                  <c:v>51.496938456000002</c:v>
                </c:pt>
                <c:pt idx="2">
                  <c:v>131.68341276300001</c:v>
                </c:pt>
                <c:pt idx="3">
                  <c:v>271.96553363499999</c:v>
                </c:pt>
                <c:pt idx="4">
                  <c:v>398.98718411300001</c:v>
                </c:pt>
                <c:pt idx="5">
                  <c:v>534.42291385199997</c:v>
                </c:pt>
                <c:pt idx="6">
                  <c:v>794.11450438600002</c:v>
                </c:pt>
              </c:numCache>
            </c:numRef>
          </c:yVal>
          <c:smooth val="1"/>
          <c:extLst>
            <c:ext xmlns:c16="http://schemas.microsoft.com/office/drawing/2014/chart" uri="{C3380CC4-5D6E-409C-BE32-E72D297353CC}">
              <c16:uniqueId val="{00000001-2099-45A3-8C73-E435619978A4}"/>
            </c:ext>
          </c:extLst>
        </c:ser>
        <c:ser>
          <c:idx val="2"/>
          <c:order val="2"/>
          <c:tx>
            <c:strRef>
              <c:f>Sheet1!$D$1</c:f>
              <c:strCache>
                <c:ptCount val="1"/>
                <c:pt idx="0">
                  <c:v>DIRECT binary migration</c:v>
                </c:pt>
              </c:strCache>
            </c:strRef>
          </c:tx>
          <c:spPr>
            <a:ln w="50800" cap="sq" cmpd="sng">
              <a:solidFill>
                <a:srgbClr val="FF0000"/>
              </a:solidFill>
              <a:prstDash val="solid"/>
              <a:round/>
            </a:ln>
            <a:effectLst/>
          </c:spPr>
          <c:marker>
            <c:symbol val="circle"/>
            <c:size val="5"/>
            <c:spPr>
              <a:solidFill>
                <a:srgbClr val="FF0000"/>
              </a:solidFill>
              <a:ln w="38100">
                <a:solidFill>
                  <a:srgbClr val="FF0000"/>
                </a:solidFill>
              </a:ln>
              <a:effectLst/>
            </c:spPr>
          </c:marker>
          <c:dLbls>
            <c:delete val="1"/>
          </c:dLbls>
          <c:xVal>
            <c:numRef>
              <c:f>Sheet1!$A$2:$A$8</c:f>
              <c:numCache>
                <c:formatCode>General</c:formatCode>
                <c:ptCount val="7"/>
                <c:pt idx="0">
                  <c:v>1</c:v>
                </c:pt>
                <c:pt idx="1">
                  <c:v>2</c:v>
                </c:pt>
                <c:pt idx="2">
                  <c:v>5</c:v>
                </c:pt>
                <c:pt idx="3">
                  <c:v>10</c:v>
                </c:pt>
                <c:pt idx="4">
                  <c:v>15</c:v>
                </c:pt>
                <c:pt idx="5">
                  <c:v>20</c:v>
                </c:pt>
                <c:pt idx="6">
                  <c:v>30</c:v>
                </c:pt>
              </c:numCache>
            </c:numRef>
          </c:xVal>
          <c:yVal>
            <c:numRef>
              <c:f>Sheet1!$D$2:$D$8</c:f>
              <c:numCache>
                <c:formatCode>General</c:formatCode>
                <c:ptCount val="7"/>
                <c:pt idx="0">
                  <c:v>17.981321979000001</c:v>
                </c:pt>
                <c:pt idx="1">
                  <c:v>36.336034748000003</c:v>
                </c:pt>
                <c:pt idx="2">
                  <c:v>91.306662922000001</c:v>
                </c:pt>
                <c:pt idx="3">
                  <c:v>183.59861388100001</c:v>
                </c:pt>
                <c:pt idx="4">
                  <c:v>270.74379842000002</c:v>
                </c:pt>
                <c:pt idx="5">
                  <c:v>366.06038437799998</c:v>
                </c:pt>
                <c:pt idx="6">
                  <c:v>533.32112659100005</c:v>
                </c:pt>
              </c:numCache>
            </c:numRef>
          </c:yVal>
          <c:smooth val="1"/>
          <c:extLst>
            <c:ext xmlns:c16="http://schemas.microsoft.com/office/drawing/2014/chart" uri="{C3380CC4-5D6E-409C-BE32-E72D297353CC}">
              <c16:uniqueId val="{00000002-2099-45A3-8C73-E435619978A4}"/>
            </c:ext>
          </c:extLst>
        </c:ser>
        <c:dLbls>
          <c:dLblPos val="ctr"/>
          <c:showLegendKey val="0"/>
          <c:showVal val="1"/>
          <c:showCatName val="0"/>
          <c:showSerName val="0"/>
          <c:showPercent val="0"/>
          <c:showBubbleSize val="0"/>
        </c:dLbls>
        <c:axId val="537460704"/>
        <c:axId val="537457096"/>
      </c:scatterChart>
      <c:valAx>
        <c:axId val="537460704"/>
        <c:scaling>
          <c:orientation val="minMax"/>
          <c:max val="3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a:t>D</a:t>
                </a:r>
                <a:r>
                  <a:rPr lang="pl-PL"/>
                  <a:t>ata size (GB)</a:t>
                </a:r>
                <a:endParaRPr lang="en-US"/>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537457096"/>
        <c:crosses val="autoZero"/>
        <c:crossBetween val="midCat"/>
      </c:valAx>
      <c:valAx>
        <c:axId val="53745709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pl-PL" dirty="0"/>
                  <a:t>Migration Time (sec)</a:t>
                </a:r>
                <a:endParaRPr lang="en-US" dirty="0"/>
              </a:p>
            </c:rich>
          </c:tx>
          <c:layout>
            <c:manualLayout>
              <c:xMode val="edge"/>
              <c:yMode val="edge"/>
              <c:x val="1.0416667521052126E-3"/>
              <c:y val="9.7953486300565634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537460704"/>
        <c:crosses val="autoZero"/>
        <c:crossBetween val="midCat"/>
      </c:valAx>
      <c:spPr>
        <a:noFill/>
        <a:ln w="28575">
          <a:noFill/>
        </a:ln>
        <a:effectLst/>
      </c:spPr>
    </c:plotArea>
    <c:legend>
      <c:legendPos val="t"/>
      <c:layout>
        <c:manualLayout>
          <c:xMode val="edge"/>
          <c:yMode val="edge"/>
          <c:x val="0.12283900285752976"/>
          <c:y val="3.6650390110980195E-2"/>
          <c:w val="0.56959527309672509"/>
          <c:h val="0.464869564865313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800">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40450214807488"/>
          <c:y val="0.11237682043432556"/>
          <c:w val="0.739239771233415"/>
          <c:h val="0.52663152238068522"/>
        </c:manualLayout>
      </c:layout>
      <c:barChart>
        <c:barDir val="col"/>
        <c:grouping val="stacked"/>
        <c:varyColors val="0"/>
        <c:ser>
          <c:idx val="0"/>
          <c:order val="0"/>
          <c:tx>
            <c:strRef>
              <c:f>Sheet1!#REF!</c:f>
              <c:strCache>
                <c:ptCount val="1"/>
                <c:pt idx="0">
                  <c:v>#REF!</c:v>
                </c:pt>
              </c:strCache>
            </c:strRef>
          </c:tx>
          <c:spPr>
            <a:solidFill>
              <a:schemeClr val="accent1"/>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Sheet1!#REF!</c:f>
              <c:numCache>
                <c:formatCode>General</c:formatCode>
                <c:ptCount val="1"/>
                <c:pt idx="0">
                  <c:v>1</c:v>
                </c:pt>
              </c:numCache>
            </c:numRef>
          </c:val>
          <c:extLst>
            <c:ext xmlns:c16="http://schemas.microsoft.com/office/drawing/2014/chart" uri="{C3380CC4-5D6E-409C-BE32-E72D297353CC}">
              <c16:uniqueId val="{00000000-C9E0-481A-B2C7-A70D7BCC89E8}"/>
            </c:ext>
          </c:extLst>
        </c:ser>
        <c:ser>
          <c:idx val="3"/>
          <c:order val="3"/>
          <c:tx>
            <c:strRef>
              <c:f>Sheet1!$C$6</c:f>
              <c:strCache>
                <c:ptCount val="1"/>
                <c:pt idx="0">
                  <c:v>csv</c:v>
                </c:pt>
              </c:strCache>
            </c:strRef>
          </c:tx>
          <c:spPr>
            <a:solidFill>
              <a:srgbClr val="FFC000"/>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Sheet1!$D$6:$L$6</c:f>
              <c:numCache>
                <c:formatCode>General</c:formatCode>
                <c:ptCount val="9"/>
                <c:pt idx="0">
                  <c:v>295.40911422699998</c:v>
                </c:pt>
                <c:pt idx="1">
                  <c:v>683.47134051800003</c:v>
                </c:pt>
              </c:numCache>
            </c:numRef>
          </c:val>
          <c:extLst>
            <c:ext xmlns:c16="http://schemas.microsoft.com/office/drawing/2014/chart" uri="{C3380CC4-5D6E-409C-BE32-E72D297353CC}">
              <c16:uniqueId val="{00000001-C9E0-481A-B2C7-A70D7BCC89E8}"/>
            </c:ext>
          </c:extLst>
        </c:ser>
        <c:ser>
          <c:idx val="8"/>
          <c:order val="5"/>
          <c:tx>
            <c:strRef>
              <c:f>Sheet1!$C$9</c:f>
              <c:strCache>
                <c:ptCount val="1"/>
              </c:strCache>
              <c:extLst xmlns:c15="http://schemas.microsoft.com/office/drawing/2012/chart"/>
            </c:strRef>
          </c:tx>
          <c:spPr>
            <a:solidFill>
              <a:schemeClr val="accent3">
                <a:lumMod val="60000"/>
              </a:schemeClr>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extLst xmlns:c15="http://schemas.microsoft.com/office/drawing/2012/chart"/>
            </c:strRef>
          </c:cat>
          <c:val>
            <c:numRef>
              <c:f>Sheet1!$D$9:$L$9</c:f>
              <c:numCache>
                <c:formatCode>General</c:formatCode>
                <c:ptCount val="9"/>
              </c:numCache>
              <c:extLst xmlns:c15="http://schemas.microsoft.com/office/drawing/2012/chart"/>
            </c:numRef>
          </c:val>
          <c:extLst xmlns:c15="http://schemas.microsoft.com/office/drawing/2012/chart">
            <c:ext xmlns:c16="http://schemas.microsoft.com/office/drawing/2014/chart" uri="{C3380CC4-5D6E-409C-BE32-E72D297353CC}">
              <c16:uniqueId val="{00000009-C9E0-481A-B2C7-A70D7BCC89E8}"/>
            </c:ext>
          </c:extLst>
        </c:ser>
        <c:dLbls>
          <c:showLegendKey val="0"/>
          <c:showVal val="0"/>
          <c:showCatName val="0"/>
          <c:showSerName val="0"/>
          <c:showPercent val="0"/>
          <c:showBubbleSize val="0"/>
        </c:dLbls>
        <c:gapWidth val="5"/>
        <c:overlap val="100"/>
        <c:axId val="457040520"/>
        <c:axId val="457040192"/>
        <c:extLst>
          <c:ext xmlns:c15="http://schemas.microsoft.com/office/drawing/2012/chart" uri="{02D57815-91ED-43cb-92C2-25804820EDAC}">
            <c15:filteredBarSeries>
              <c15:ser>
                <c:idx val="1"/>
                <c:order val="1"/>
                <c:tx>
                  <c:strRef>
                    <c:extLst>
                      <c:ext uri="{02D57815-91ED-43cb-92C2-25804820EDAC}">
                        <c15:formulaRef>
                          <c15:sqref>Sheet1!$C$4</c15:sqref>
                        </c15:formulaRef>
                      </c:ext>
                    </c:extLst>
                    <c:strCache>
                      <c:ptCount val="1"/>
                    </c:strCache>
                  </c:strRef>
                </c:tx>
                <c:spPr>
                  <a:solidFill>
                    <a:schemeClr val="accent2"/>
                  </a:solidFill>
                  <a:ln>
                    <a:noFill/>
                  </a:ln>
                  <a:effectLst/>
                </c:spPr>
                <c:invertIfNegative val="0"/>
                <c:cat>
                  <c:strRef>
                    <c:extLst>
                      <c:ex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c:ext uri="{02D57815-91ED-43cb-92C2-25804820EDAC}">
                        <c15:formulaRef>
                          <c15:sqref>Sheet1!$D$4:$L$4</c15:sqref>
                        </c15:formulaRef>
                      </c:ext>
                    </c:extLst>
                    <c:numCache>
                      <c:formatCode>General</c:formatCode>
                      <c:ptCount val="9"/>
                    </c:numCache>
                  </c:numRef>
                </c:val>
                <c:extLst>
                  <c:ext xmlns:c16="http://schemas.microsoft.com/office/drawing/2014/chart" uri="{C3380CC4-5D6E-409C-BE32-E72D297353CC}">
                    <c16:uniqueId val="{00000006-C9E0-481A-B2C7-A70D7BCC89E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Sheet1!$C$5</c15:sqref>
                        </c15:formulaRef>
                      </c:ext>
                    </c:extLst>
                    <c:strCache>
                      <c:ptCount val="1"/>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Sheet1!$D$5:$L$5</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7-C9E0-481A-B2C7-A70D7BCC89E8}"/>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Sheet1!$C$7</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Sheet1!$D$7:$L$7</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8-C9E0-481A-B2C7-A70D7BCC89E8}"/>
                  </c:ext>
                </c:extLst>
              </c15:ser>
            </c15:filteredBarSeries>
          </c:ext>
        </c:extLst>
      </c:barChart>
      <c:catAx>
        <c:axId val="457040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457040192"/>
        <c:crosses val="autoZero"/>
        <c:auto val="1"/>
        <c:lblAlgn val="ctr"/>
        <c:lblOffset val="100"/>
        <c:noMultiLvlLbl val="0"/>
      </c:catAx>
      <c:valAx>
        <c:axId val="457040192"/>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pl-PL" sz="2400" b="0" i="0" u="none" strike="noStrike" baseline="0" dirty="0">
                    <a:effectLst/>
                  </a:rPr>
                  <a:t>Migration </a:t>
                </a:r>
                <a:r>
                  <a:rPr lang="pl-PL" dirty="0">
                    <a:solidFill>
                      <a:schemeClr val="tx1"/>
                    </a:solidFill>
                  </a:rPr>
                  <a:t>Time (sec)</a:t>
                </a:r>
                <a:r>
                  <a:rPr lang="en-US" dirty="0">
                    <a:solidFill>
                      <a:schemeClr val="tx1"/>
                    </a:solidFill>
                  </a:rPr>
                  <a:t> </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7040520"/>
        <c:crosses val="autoZero"/>
        <c:crossBetween val="between"/>
      </c:valAx>
      <c:spPr>
        <a:noFill/>
        <a:ln>
          <a:noFill/>
        </a:ln>
        <a:effectLst/>
      </c:spPr>
    </c:plotArea>
    <c:legend>
      <c:legendPos val="b"/>
      <c:legendEntry>
        <c:idx val="0"/>
        <c:delete val="1"/>
      </c:legendEntry>
      <c:legendEntry>
        <c:idx val="2"/>
        <c:delete val="1"/>
      </c:legendEntry>
      <c:layout>
        <c:manualLayout>
          <c:xMode val="edge"/>
          <c:yMode val="edge"/>
          <c:x val="0.10843373493975904"/>
          <c:y val="7.6995395298557603E-2"/>
          <c:w val="0.28485370051635112"/>
          <c:h val="0.11451346101072665"/>
        </c:manualLayout>
      </c:layout>
      <c:overlay val="0"/>
      <c:spPr>
        <a:noFill/>
        <a:ln>
          <a:noFill/>
        </a:ln>
        <a:effectLst/>
      </c:spPr>
      <c:txPr>
        <a:bodyPr rot="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40450214807488"/>
          <c:y val="0.11237682043432556"/>
          <c:w val="0.739239771233415"/>
          <c:h val="0.52663152238068522"/>
        </c:manualLayout>
      </c:layout>
      <c:barChart>
        <c:barDir val="col"/>
        <c:grouping val="stacked"/>
        <c:varyColors val="0"/>
        <c:ser>
          <c:idx val="0"/>
          <c:order val="0"/>
          <c:tx>
            <c:strRef>
              <c:f>Sheet1!#REF!</c:f>
              <c:strCache>
                <c:ptCount val="1"/>
                <c:pt idx="0">
                  <c:v>#REF!</c:v>
                </c:pt>
              </c:strCache>
            </c:strRef>
          </c:tx>
          <c:spPr>
            <a:solidFill>
              <a:schemeClr val="accent1"/>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Sheet1!#REF!</c:f>
              <c:numCache>
                <c:formatCode>General</c:formatCode>
                <c:ptCount val="1"/>
                <c:pt idx="0">
                  <c:v>1</c:v>
                </c:pt>
              </c:numCache>
            </c:numRef>
          </c:val>
          <c:extLst>
            <c:ext xmlns:c16="http://schemas.microsoft.com/office/drawing/2014/chart" uri="{C3380CC4-5D6E-409C-BE32-E72D297353CC}">
              <c16:uniqueId val="{00000000-C9E0-481A-B2C7-A70D7BCC89E8}"/>
            </c:ext>
          </c:extLst>
        </c:ser>
        <c:ser>
          <c:idx val="3"/>
          <c:order val="3"/>
          <c:tx>
            <c:strRef>
              <c:f>Sheet1!$C$6</c:f>
              <c:strCache>
                <c:ptCount val="1"/>
                <c:pt idx="0">
                  <c:v>csv</c:v>
                </c:pt>
              </c:strCache>
            </c:strRef>
          </c:tx>
          <c:spPr>
            <a:solidFill>
              <a:srgbClr val="FFC000"/>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Sheet1!$D$6:$L$6</c:f>
              <c:numCache>
                <c:formatCode>General</c:formatCode>
                <c:ptCount val="9"/>
                <c:pt idx="0">
                  <c:v>295.40911422699998</c:v>
                </c:pt>
                <c:pt idx="1">
                  <c:v>683.47134051800003</c:v>
                </c:pt>
              </c:numCache>
            </c:numRef>
          </c:val>
          <c:extLst>
            <c:ext xmlns:c16="http://schemas.microsoft.com/office/drawing/2014/chart" uri="{C3380CC4-5D6E-409C-BE32-E72D297353CC}">
              <c16:uniqueId val="{00000001-C9E0-481A-B2C7-A70D7BCC89E8}"/>
            </c:ext>
          </c:extLst>
        </c:ser>
        <c:ser>
          <c:idx val="6"/>
          <c:order val="5"/>
          <c:tx>
            <c:strRef>
              <c:f>Sheet1!$C$8</c:f>
              <c:strCache>
                <c:ptCount val="1"/>
                <c:pt idx="0">
                  <c:v>transfom binary</c:v>
                </c:pt>
              </c:strCache>
            </c:strRef>
          </c:tx>
          <c:spPr>
            <a:solidFill>
              <a:srgbClr val="0070C0"/>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Sheet1!$D$8:$L$8</c:f>
              <c:numCache>
                <c:formatCode>General</c:formatCode>
                <c:ptCount val="9"/>
                <c:pt idx="3">
                  <c:v>182.54931824166701</c:v>
                </c:pt>
                <c:pt idx="4">
                  <c:v>165.25880811733299</c:v>
                </c:pt>
                <c:pt idx="5">
                  <c:v>130.67000032666701</c:v>
                </c:pt>
              </c:numCache>
            </c:numRef>
          </c:val>
          <c:extLst>
            <c:ext xmlns:c16="http://schemas.microsoft.com/office/drawing/2014/chart" uri="{C3380CC4-5D6E-409C-BE32-E72D297353CC}">
              <c16:uniqueId val="{00000003-C9E0-481A-B2C7-A70D7BCC89E8}"/>
            </c:ext>
          </c:extLst>
        </c:ser>
        <c:dLbls>
          <c:showLegendKey val="0"/>
          <c:showVal val="0"/>
          <c:showCatName val="0"/>
          <c:showSerName val="0"/>
          <c:showPercent val="0"/>
          <c:showBubbleSize val="0"/>
        </c:dLbls>
        <c:gapWidth val="5"/>
        <c:overlap val="100"/>
        <c:axId val="457040520"/>
        <c:axId val="457040192"/>
        <c:extLst>
          <c:ext xmlns:c15="http://schemas.microsoft.com/office/drawing/2012/chart" uri="{02D57815-91ED-43cb-92C2-25804820EDAC}">
            <c15:filteredBarSeries>
              <c15:ser>
                <c:idx val="1"/>
                <c:order val="1"/>
                <c:tx>
                  <c:strRef>
                    <c:extLst>
                      <c:ext uri="{02D57815-91ED-43cb-92C2-25804820EDAC}">
                        <c15:formulaRef>
                          <c15:sqref>Sheet1!$C$4</c15:sqref>
                        </c15:formulaRef>
                      </c:ext>
                    </c:extLst>
                    <c:strCache>
                      <c:ptCount val="1"/>
                    </c:strCache>
                  </c:strRef>
                </c:tx>
                <c:spPr>
                  <a:solidFill>
                    <a:schemeClr val="accent2"/>
                  </a:solidFill>
                  <a:ln>
                    <a:noFill/>
                  </a:ln>
                  <a:effectLst/>
                </c:spPr>
                <c:invertIfNegative val="0"/>
                <c:cat>
                  <c:strRef>
                    <c:extLst>
                      <c:ex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c:ext uri="{02D57815-91ED-43cb-92C2-25804820EDAC}">
                        <c15:formulaRef>
                          <c15:sqref>Sheet1!$D$4:$L$4</c15:sqref>
                        </c15:formulaRef>
                      </c:ext>
                    </c:extLst>
                    <c:numCache>
                      <c:formatCode>General</c:formatCode>
                      <c:ptCount val="9"/>
                    </c:numCache>
                  </c:numRef>
                </c:val>
                <c:extLst>
                  <c:ext xmlns:c16="http://schemas.microsoft.com/office/drawing/2014/chart" uri="{C3380CC4-5D6E-409C-BE32-E72D297353CC}">
                    <c16:uniqueId val="{00000006-C9E0-481A-B2C7-A70D7BCC89E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Sheet1!$C$5</c15:sqref>
                        </c15:formulaRef>
                      </c:ext>
                    </c:extLst>
                    <c:strCache>
                      <c:ptCount val="1"/>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Sheet1!$D$5:$L$5</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7-C9E0-481A-B2C7-A70D7BCC89E8}"/>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Sheet1!$C$7</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Sheet1!$D$7:$L$7</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8-C9E0-481A-B2C7-A70D7BCC89E8}"/>
                  </c:ext>
                </c:extLst>
              </c15:ser>
            </c15:filteredBarSeries>
            <c15:filteredBarSeries>
              <c15:ser>
                <c:idx val="8"/>
                <c:order val="6"/>
                <c:tx>
                  <c:strRef>
                    <c:extLst xmlns:c15="http://schemas.microsoft.com/office/drawing/2012/chart">
                      <c:ext xmlns:c15="http://schemas.microsoft.com/office/drawing/2012/chart" uri="{02D57815-91ED-43cb-92C2-25804820EDAC}">
                        <c15:formulaRef>
                          <c15:sqref>Sheet1!$C$9</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Sheet1!$D$9:$L$9</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9-C9E0-481A-B2C7-A70D7BCC89E8}"/>
                  </c:ext>
                </c:extLst>
              </c15:ser>
            </c15:filteredBarSeries>
          </c:ext>
        </c:extLst>
      </c:barChart>
      <c:catAx>
        <c:axId val="457040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457040192"/>
        <c:crosses val="autoZero"/>
        <c:auto val="1"/>
        <c:lblAlgn val="ctr"/>
        <c:lblOffset val="100"/>
        <c:noMultiLvlLbl val="0"/>
      </c:catAx>
      <c:valAx>
        <c:axId val="457040192"/>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pl-PL" sz="2400" b="0" i="0" u="none" strike="noStrike" baseline="0" dirty="0">
                    <a:effectLst/>
                  </a:rPr>
                  <a:t>Migration </a:t>
                </a:r>
                <a:r>
                  <a:rPr lang="pl-PL" dirty="0">
                    <a:solidFill>
                      <a:schemeClr val="tx1"/>
                    </a:solidFill>
                  </a:rPr>
                  <a:t>Time (sec)</a:t>
                </a:r>
                <a:r>
                  <a:rPr lang="en-US" dirty="0">
                    <a:solidFill>
                      <a:schemeClr val="tx1"/>
                    </a:solidFill>
                  </a:rPr>
                  <a:t> </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7040520"/>
        <c:crosses val="autoZero"/>
        <c:crossBetween val="between"/>
      </c:valAx>
      <c:spPr>
        <a:noFill/>
        <a:ln>
          <a:noFill/>
        </a:ln>
        <a:effectLst/>
      </c:spPr>
    </c:plotArea>
    <c:legend>
      <c:legendPos val="b"/>
      <c:legendEntry>
        <c:idx val="0"/>
        <c:delete val="1"/>
      </c:legendEntry>
      <c:layout>
        <c:manualLayout>
          <c:xMode val="edge"/>
          <c:yMode val="edge"/>
          <c:x val="7.6592082616179002E-2"/>
          <c:y val="7.6995395298557603E-2"/>
          <c:w val="0.72633390705679868"/>
          <c:h val="0.11451346101072665"/>
        </c:manualLayout>
      </c:layout>
      <c:overlay val="0"/>
      <c:spPr>
        <a:noFill/>
        <a:ln>
          <a:noFill/>
        </a:ln>
        <a:effectLst/>
      </c:spPr>
      <c:txPr>
        <a:bodyPr rot="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userShapes r:id="rId5"/>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40450214807488"/>
          <c:y val="0.11237682043432556"/>
          <c:w val="0.739239771233415"/>
          <c:h val="0.52663152238068522"/>
        </c:manualLayout>
      </c:layout>
      <c:barChart>
        <c:barDir val="col"/>
        <c:grouping val="stacked"/>
        <c:varyColors val="0"/>
        <c:ser>
          <c:idx val="0"/>
          <c:order val="0"/>
          <c:tx>
            <c:strRef>
              <c:f>Sheet1!#REF!</c:f>
              <c:strCache>
                <c:ptCount val="1"/>
                <c:pt idx="0">
                  <c:v>#REF!</c:v>
                </c:pt>
              </c:strCache>
            </c:strRef>
          </c:tx>
          <c:spPr>
            <a:solidFill>
              <a:schemeClr val="accent1"/>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Sheet1!#REF!</c:f>
              <c:numCache>
                <c:formatCode>General</c:formatCode>
                <c:ptCount val="1"/>
                <c:pt idx="0">
                  <c:v>1</c:v>
                </c:pt>
              </c:numCache>
            </c:numRef>
          </c:val>
          <c:extLst>
            <c:ext xmlns:c16="http://schemas.microsoft.com/office/drawing/2014/chart" uri="{C3380CC4-5D6E-409C-BE32-E72D297353CC}">
              <c16:uniqueId val="{00000000-C9E0-481A-B2C7-A70D7BCC89E8}"/>
            </c:ext>
          </c:extLst>
        </c:ser>
        <c:ser>
          <c:idx val="3"/>
          <c:order val="3"/>
          <c:tx>
            <c:strRef>
              <c:f>Sheet1!$C$6</c:f>
              <c:strCache>
                <c:ptCount val="1"/>
                <c:pt idx="0">
                  <c:v>csv</c:v>
                </c:pt>
              </c:strCache>
            </c:strRef>
          </c:tx>
          <c:spPr>
            <a:solidFill>
              <a:srgbClr val="FFC000"/>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Sheet1!$D$6:$L$6</c:f>
              <c:numCache>
                <c:formatCode>General</c:formatCode>
                <c:ptCount val="9"/>
                <c:pt idx="0">
                  <c:v>295.40911422699998</c:v>
                </c:pt>
                <c:pt idx="1">
                  <c:v>683.47134051800003</c:v>
                </c:pt>
              </c:numCache>
            </c:numRef>
          </c:val>
          <c:extLst>
            <c:ext xmlns:c16="http://schemas.microsoft.com/office/drawing/2014/chart" uri="{C3380CC4-5D6E-409C-BE32-E72D297353CC}">
              <c16:uniqueId val="{00000001-C9E0-481A-B2C7-A70D7BCC89E8}"/>
            </c:ext>
          </c:extLst>
        </c:ser>
        <c:ser>
          <c:idx val="6"/>
          <c:order val="5"/>
          <c:tx>
            <c:strRef>
              <c:f>Sheet1!$C$8</c:f>
              <c:strCache>
                <c:ptCount val="1"/>
                <c:pt idx="0">
                  <c:v>transfom binary</c:v>
                </c:pt>
              </c:strCache>
            </c:strRef>
          </c:tx>
          <c:spPr>
            <a:solidFill>
              <a:srgbClr val="0070C0"/>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Sheet1!$D$8:$L$8</c:f>
              <c:numCache>
                <c:formatCode>General</c:formatCode>
                <c:ptCount val="9"/>
                <c:pt idx="3">
                  <c:v>182.54931824166701</c:v>
                </c:pt>
                <c:pt idx="4">
                  <c:v>165.25880811733299</c:v>
                </c:pt>
                <c:pt idx="5">
                  <c:v>130.67000032666701</c:v>
                </c:pt>
              </c:numCache>
            </c:numRef>
          </c:val>
          <c:extLst>
            <c:ext xmlns:c16="http://schemas.microsoft.com/office/drawing/2014/chart" uri="{C3380CC4-5D6E-409C-BE32-E72D297353CC}">
              <c16:uniqueId val="{00000003-C9E0-481A-B2C7-A70D7BCC89E8}"/>
            </c:ext>
          </c:extLst>
        </c:ser>
        <c:ser>
          <c:idx val="9"/>
          <c:order val="7"/>
          <c:tx>
            <c:strRef>
              <c:f>Sheet1!$C$10</c:f>
              <c:strCache>
                <c:ptCount val="1"/>
                <c:pt idx="0">
                  <c:v>direct binary</c:v>
                </c:pt>
              </c:strCache>
            </c:strRef>
          </c:tx>
          <c:spPr>
            <a:solidFill>
              <a:srgbClr val="FF0000"/>
            </a:solidFill>
            <a:ln>
              <a:noFill/>
            </a:ln>
            <a:effectLst/>
          </c:spPr>
          <c:invertIfNegative val="0"/>
          <c:cat>
            <c:strRef>
              <c:f>Sheet1!$D$3:$L$3</c:f>
              <c:strCache>
                <c:ptCount val="9"/>
                <c:pt idx="0">
                  <c:v>export PSQL</c:v>
                </c:pt>
                <c:pt idx="1">
                  <c:v>load SciDB</c:v>
                </c:pt>
                <c:pt idx="3">
                  <c:v>export native PSQL</c:v>
                </c:pt>
                <c:pt idx="4">
                  <c:v>transform</c:v>
                </c:pt>
                <c:pt idx="5">
                  <c:v>load SciDB</c:v>
                </c:pt>
                <c:pt idx="7">
                  <c:v>export SciDB PSQL</c:v>
                </c:pt>
                <c:pt idx="8">
                  <c:v>load SciDB</c:v>
                </c:pt>
              </c:strCache>
            </c:strRef>
          </c:cat>
          <c:val>
            <c:numRef>
              <c:f>Sheet1!$D$10:$L$10</c:f>
              <c:numCache>
                <c:formatCode>General</c:formatCode>
                <c:ptCount val="9"/>
                <c:pt idx="7">
                  <c:v>120.069743042667</c:v>
                </c:pt>
                <c:pt idx="8">
                  <c:v>130.67000032666701</c:v>
                </c:pt>
              </c:numCache>
            </c:numRef>
          </c:val>
          <c:extLst>
            <c:ext xmlns:c16="http://schemas.microsoft.com/office/drawing/2014/chart" uri="{C3380CC4-5D6E-409C-BE32-E72D297353CC}">
              <c16:uniqueId val="{00000005-C9E0-481A-B2C7-A70D7BCC89E8}"/>
            </c:ext>
          </c:extLst>
        </c:ser>
        <c:dLbls>
          <c:showLegendKey val="0"/>
          <c:showVal val="0"/>
          <c:showCatName val="0"/>
          <c:showSerName val="0"/>
          <c:showPercent val="0"/>
          <c:showBubbleSize val="0"/>
        </c:dLbls>
        <c:gapWidth val="5"/>
        <c:overlap val="100"/>
        <c:axId val="457040520"/>
        <c:axId val="457040192"/>
        <c:extLst>
          <c:ext xmlns:c15="http://schemas.microsoft.com/office/drawing/2012/chart" uri="{02D57815-91ED-43cb-92C2-25804820EDAC}">
            <c15:filteredBarSeries>
              <c15:ser>
                <c:idx val="1"/>
                <c:order val="1"/>
                <c:tx>
                  <c:strRef>
                    <c:extLst>
                      <c:ext uri="{02D57815-91ED-43cb-92C2-25804820EDAC}">
                        <c15:formulaRef>
                          <c15:sqref>Sheet1!$C$4</c15:sqref>
                        </c15:formulaRef>
                      </c:ext>
                    </c:extLst>
                    <c:strCache>
                      <c:ptCount val="1"/>
                    </c:strCache>
                  </c:strRef>
                </c:tx>
                <c:spPr>
                  <a:solidFill>
                    <a:schemeClr val="accent2"/>
                  </a:solidFill>
                  <a:ln>
                    <a:noFill/>
                  </a:ln>
                  <a:effectLst/>
                </c:spPr>
                <c:invertIfNegative val="0"/>
                <c:cat>
                  <c:strRef>
                    <c:extLst>
                      <c:ex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c:ext uri="{02D57815-91ED-43cb-92C2-25804820EDAC}">
                        <c15:formulaRef>
                          <c15:sqref>Sheet1!$D$4:$L$4</c15:sqref>
                        </c15:formulaRef>
                      </c:ext>
                    </c:extLst>
                    <c:numCache>
                      <c:formatCode>General</c:formatCode>
                      <c:ptCount val="9"/>
                    </c:numCache>
                  </c:numRef>
                </c:val>
                <c:extLst>
                  <c:ext xmlns:c16="http://schemas.microsoft.com/office/drawing/2014/chart" uri="{C3380CC4-5D6E-409C-BE32-E72D297353CC}">
                    <c16:uniqueId val="{00000006-C9E0-481A-B2C7-A70D7BCC89E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Sheet1!$C$5</c15:sqref>
                        </c15:formulaRef>
                      </c:ext>
                    </c:extLst>
                    <c:strCache>
                      <c:ptCount val="1"/>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Sheet1!$D$5:$L$5</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7-C9E0-481A-B2C7-A70D7BCC89E8}"/>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Sheet1!$C$7</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Sheet1!$D$7:$L$7</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8-C9E0-481A-B2C7-A70D7BCC89E8}"/>
                  </c:ext>
                </c:extLst>
              </c15:ser>
            </c15:filteredBarSeries>
            <c15:filteredBarSeries>
              <c15:ser>
                <c:idx val="8"/>
                <c:order val="6"/>
                <c:tx>
                  <c:strRef>
                    <c:extLst xmlns:c15="http://schemas.microsoft.com/office/drawing/2012/chart">
                      <c:ext xmlns:c15="http://schemas.microsoft.com/office/drawing/2012/chart" uri="{02D57815-91ED-43cb-92C2-25804820EDAC}">
                        <c15:formulaRef>
                          <c15:sqref>Sheet1!$C$9</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Sheet1!$D$3:$L$3</c15:sqref>
                        </c15:formulaRef>
                      </c:ext>
                    </c:extLst>
                    <c:strCache>
                      <c:ptCount val="9"/>
                      <c:pt idx="0">
                        <c:v>export PSQL</c:v>
                      </c:pt>
                      <c:pt idx="1">
                        <c:v>load SciDB</c:v>
                      </c:pt>
                      <c:pt idx="3">
                        <c:v>export native PSQL</c:v>
                      </c:pt>
                      <c:pt idx="4">
                        <c:v>transform</c:v>
                      </c:pt>
                      <c:pt idx="5">
                        <c:v>load SciDB</c:v>
                      </c:pt>
                      <c:pt idx="7">
                        <c:v>export SciDB PSQL</c:v>
                      </c:pt>
                      <c:pt idx="8">
                        <c:v>load SciDB</c:v>
                      </c:pt>
                    </c:strCache>
                  </c:strRef>
                </c:cat>
                <c:val>
                  <c:numRef>
                    <c:extLst xmlns:c15="http://schemas.microsoft.com/office/drawing/2012/chart">
                      <c:ext xmlns:c15="http://schemas.microsoft.com/office/drawing/2012/chart" uri="{02D57815-91ED-43cb-92C2-25804820EDAC}">
                        <c15:formulaRef>
                          <c15:sqref>Sheet1!$D$9:$L$9</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9-C9E0-481A-B2C7-A70D7BCC89E8}"/>
                  </c:ext>
                </c:extLst>
              </c15:ser>
            </c15:filteredBarSeries>
          </c:ext>
        </c:extLst>
      </c:barChart>
      <c:catAx>
        <c:axId val="457040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457040192"/>
        <c:crosses val="autoZero"/>
        <c:auto val="1"/>
        <c:lblAlgn val="ctr"/>
        <c:lblOffset val="100"/>
        <c:noMultiLvlLbl val="0"/>
      </c:catAx>
      <c:valAx>
        <c:axId val="457040192"/>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pl-PL" dirty="0">
                    <a:solidFill>
                      <a:schemeClr val="tx1"/>
                    </a:solidFill>
                  </a:rPr>
                  <a:t>Migration</a:t>
                </a:r>
                <a:r>
                  <a:rPr lang="pl-PL" baseline="0" dirty="0">
                    <a:solidFill>
                      <a:schemeClr val="tx1"/>
                    </a:solidFill>
                  </a:rPr>
                  <a:t> </a:t>
                </a:r>
                <a:r>
                  <a:rPr lang="pl-PL" dirty="0">
                    <a:solidFill>
                      <a:schemeClr val="tx1"/>
                    </a:solidFill>
                  </a:rPr>
                  <a:t>Time (sec)</a:t>
                </a:r>
                <a:r>
                  <a:rPr lang="en-US" dirty="0">
                    <a:solidFill>
                      <a:schemeClr val="tx1"/>
                    </a:solidFill>
                  </a:rPr>
                  <a:t> </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7040520"/>
        <c:crosses val="autoZero"/>
        <c:crossBetween val="between"/>
      </c:valAx>
      <c:spPr>
        <a:noFill/>
        <a:ln>
          <a:noFill/>
        </a:ln>
        <a:effectLst/>
      </c:spPr>
    </c:plotArea>
    <c:legend>
      <c:legendPos val="b"/>
      <c:legendEntry>
        <c:idx val="0"/>
        <c:delete val="1"/>
      </c:legendEntry>
      <c:layout>
        <c:manualLayout>
          <c:xMode val="edge"/>
          <c:yMode val="edge"/>
          <c:x val="0.14974182444061962"/>
          <c:y val="7.3037243867475482E-2"/>
          <c:w val="0.78657487091222034"/>
          <c:h val="0.11451346101072665"/>
        </c:manualLayout>
      </c:layout>
      <c:overlay val="0"/>
      <c:spPr>
        <a:noFill/>
        <a:ln>
          <a:noFill/>
        </a:ln>
        <a:effectLst/>
      </c:spPr>
      <c:txPr>
        <a:bodyPr rot="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userShapes r:id="rId5"/>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230625948431383"/>
          <c:y val="5.1677455719336601E-2"/>
          <c:w val="0.81115114332792781"/>
          <c:h val="0.73750251934343347"/>
        </c:manualLayout>
      </c:layout>
      <c:barChart>
        <c:barDir val="col"/>
        <c:grouping val="clustered"/>
        <c:varyColors val="0"/>
        <c:ser>
          <c:idx val="0"/>
          <c:order val="0"/>
          <c:tx>
            <c:strRef>
              <c:f>lines!$B$54</c:f>
              <c:strCache>
                <c:ptCount val="1"/>
                <c:pt idx="0">
                  <c:v>no SIMD</c:v>
                </c:pt>
              </c:strCache>
            </c:strRef>
          </c:tx>
          <c:spPr>
            <a:solidFill>
              <a:schemeClr val="accent1"/>
            </a:solidFill>
            <a:ln>
              <a:noFill/>
            </a:ln>
            <a:effectLst/>
          </c:spPr>
          <c:invertIfNegative val="0"/>
          <c:cat>
            <c:numRef>
              <c:f>lines!$A$55:$A$58</c:f>
              <c:numCache>
                <c:formatCode>General</c:formatCode>
                <c:ptCount val="4"/>
                <c:pt idx="0">
                  <c:v>1</c:v>
                </c:pt>
                <c:pt idx="1">
                  <c:v>10</c:v>
                </c:pt>
                <c:pt idx="2">
                  <c:v>20</c:v>
                </c:pt>
                <c:pt idx="3">
                  <c:v>30</c:v>
                </c:pt>
              </c:numCache>
            </c:numRef>
          </c:cat>
          <c:val>
            <c:numRef>
              <c:f>lines!$B$55:$B$58</c:f>
              <c:numCache>
                <c:formatCode>General</c:formatCode>
                <c:ptCount val="4"/>
                <c:pt idx="0">
                  <c:v>3.4950206666666701</c:v>
                </c:pt>
                <c:pt idx="1">
                  <c:v>61.914849617999998</c:v>
                </c:pt>
                <c:pt idx="2">
                  <c:v>125.94914440333299</c:v>
                </c:pt>
                <c:pt idx="3">
                  <c:v>195.248567723333</c:v>
                </c:pt>
              </c:numCache>
            </c:numRef>
          </c:val>
          <c:extLst>
            <c:ext xmlns:c16="http://schemas.microsoft.com/office/drawing/2014/chart" uri="{C3380CC4-5D6E-409C-BE32-E72D297353CC}">
              <c16:uniqueId val="{00000000-752B-43C2-8C9D-17128B902D81}"/>
            </c:ext>
          </c:extLst>
        </c:ser>
        <c:ser>
          <c:idx val="1"/>
          <c:order val="1"/>
          <c:tx>
            <c:strRef>
              <c:f>lines!$C$54</c:f>
              <c:strCache>
                <c:ptCount val="1"/>
                <c:pt idx="0">
                  <c:v>with SIMD</c:v>
                </c:pt>
              </c:strCache>
            </c:strRef>
          </c:tx>
          <c:spPr>
            <a:solidFill>
              <a:schemeClr val="accent2"/>
            </a:solidFill>
            <a:ln>
              <a:noFill/>
            </a:ln>
            <a:effectLst/>
          </c:spPr>
          <c:invertIfNegative val="0"/>
          <c:cat>
            <c:numRef>
              <c:f>lines!$A$55:$A$58</c:f>
              <c:numCache>
                <c:formatCode>General</c:formatCode>
                <c:ptCount val="4"/>
                <c:pt idx="0">
                  <c:v>1</c:v>
                </c:pt>
                <c:pt idx="1">
                  <c:v>10</c:v>
                </c:pt>
                <c:pt idx="2">
                  <c:v>20</c:v>
                </c:pt>
                <c:pt idx="3">
                  <c:v>30</c:v>
                </c:pt>
              </c:numCache>
            </c:numRef>
          </c:cat>
          <c:val>
            <c:numRef>
              <c:f>lines!$C$55:$C$58</c:f>
              <c:numCache>
                <c:formatCode>General</c:formatCode>
                <c:ptCount val="4"/>
                <c:pt idx="0">
                  <c:v>3.1452979999999999</c:v>
                </c:pt>
                <c:pt idx="1">
                  <c:v>38.201526995000002</c:v>
                </c:pt>
                <c:pt idx="2">
                  <c:v>82.715800993000002</c:v>
                </c:pt>
                <c:pt idx="3">
                  <c:v>125.047760036</c:v>
                </c:pt>
              </c:numCache>
            </c:numRef>
          </c:val>
          <c:extLst>
            <c:ext xmlns:c16="http://schemas.microsoft.com/office/drawing/2014/chart" uri="{C3380CC4-5D6E-409C-BE32-E72D297353CC}">
              <c16:uniqueId val="{00000001-752B-43C2-8C9D-17128B902D81}"/>
            </c:ext>
          </c:extLst>
        </c:ser>
        <c:dLbls>
          <c:showLegendKey val="0"/>
          <c:showVal val="0"/>
          <c:showCatName val="0"/>
          <c:showSerName val="0"/>
          <c:showPercent val="0"/>
          <c:showBubbleSize val="0"/>
        </c:dLbls>
        <c:gapWidth val="219"/>
        <c:overlap val="-27"/>
        <c:axId val="31167264"/>
        <c:axId val="268609600"/>
      </c:barChart>
      <c:catAx>
        <c:axId val="31167264"/>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pl-PL" dirty="0"/>
                  <a:t>Data size (GB)</a:t>
                </a:r>
                <a:endParaRPr lang="en-US" dirty="0"/>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268609600"/>
        <c:crosses val="autoZero"/>
        <c:auto val="1"/>
        <c:lblAlgn val="ctr"/>
        <c:lblOffset val="100"/>
        <c:noMultiLvlLbl val="0"/>
      </c:catAx>
      <c:valAx>
        <c:axId val="268609600"/>
        <c:scaling>
          <c:orientation val="minMax"/>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Parsing</a:t>
                </a:r>
                <a:r>
                  <a:rPr lang="en-US" baseline="0"/>
                  <a:t> time (sec)</a:t>
                </a:r>
                <a:endParaRPr lang="en-US"/>
              </a:p>
            </c:rich>
          </c:tx>
          <c:layout>
            <c:manualLayout>
              <c:xMode val="edge"/>
              <c:yMode val="edge"/>
              <c:x val="4.3831369714021423E-4"/>
              <c:y val="0.1427857960271235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31167264"/>
        <c:crosses val="autoZero"/>
        <c:crossBetween val="between"/>
      </c:valAx>
      <c:spPr>
        <a:noFill/>
        <a:ln>
          <a:noFill/>
        </a:ln>
        <a:effectLst/>
      </c:spPr>
    </c:plotArea>
    <c:legend>
      <c:legendPos val="b"/>
      <c:layout>
        <c:manualLayout>
          <c:xMode val="edge"/>
          <c:yMode val="edge"/>
          <c:x val="0.22379164142943669"/>
          <c:y val="0.11954407000643358"/>
          <c:w val="0.50940583419628382"/>
          <c:h val="0.1082216566746944"/>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45226377952755"/>
          <c:y val="4.9678115498719713E-2"/>
          <c:w val="0.85008940288713908"/>
          <c:h val="0.72410755304095042"/>
        </c:manualLayout>
      </c:layout>
      <c:barChart>
        <c:barDir val="col"/>
        <c:grouping val="clustered"/>
        <c:varyColors val="0"/>
        <c:ser>
          <c:idx val="1"/>
          <c:order val="0"/>
          <c:tx>
            <c:strRef>
              <c:f>Sheet1!$C$14</c:f>
              <c:strCache>
                <c:ptCount val="1"/>
                <c:pt idx="0">
                  <c:v>Export time (sec)</c:v>
                </c:pt>
              </c:strCache>
            </c:strRef>
          </c:tx>
          <c:spPr>
            <a:no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A2D7-44A5-9F5D-A4EDF2C776AA}"/>
              </c:ext>
            </c:extLst>
          </c:dPt>
          <c:dPt>
            <c:idx val="3"/>
            <c:invertIfNegative val="0"/>
            <c:bubble3D val="0"/>
            <c:spPr>
              <a:noFill/>
              <a:ln>
                <a:noFill/>
              </a:ln>
              <a:effectLst>
                <a:glow rad="127000">
                  <a:sysClr val="window" lastClr="FFFFFF"/>
                </a:glow>
              </a:effectLst>
            </c:spPr>
            <c:extLst>
              <c:ext xmlns:c16="http://schemas.microsoft.com/office/drawing/2014/chart" uri="{C3380CC4-5D6E-409C-BE32-E72D297353CC}">
                <c16:uniqueId val="{00000000-2BBC-419F-8F9A-AA8070868F9B}"/>
              </c:ext>
            </c:extLst>
          </c:dPt>
          <c:cat>
            <c:numRef>
              <c:f>Sheet1!$B$15:$B$22</c:f>
              <c:numCache>
                <c:formatCode>General</c:formatCode>
                <c:ptCount val="8"/>
                <c:pt idx="0">
                  <c:v>1</c:v>
                </c:pt>
                <c:pt idx="1">
                  <c:v>2</c:v>
                </c:pt>
                <c:pt idx="2">
                  <c:v>4</c:v>
                </c:pt>
                <c:pt idx="3">
                  <c:v>8</c:v>
                </c:pt>
                <c:pt idx="4">
                  <c:v>16</c:v>
                </c:pt>
                <c:pt idx="5">
                  <c:v>32</c:v>
                </c:pt>
                <c:pt idx="6">
                  <c:v>64</c:v>
                </c:pt>
                <c:pt idx="7">
                  <c:v>128</c:v>
                </c:pt>
              </c:numCache>
            </c:numRef>
          </c:cat>
          <c:val>
            <c:numRef>
              <c:f>Sheet1!$C$15:$C$22</c:f>
              <c:numCache>
                <c:formatCode>General</c:formatCode>
                <c:ptCount val="8"/>
                <c:pt idx="0">
                  <c:v>303.55638438099999</c:v>
                </c:pt>
                <c:pt idx="1">
                  <c:v>153.31800393099999</c:v>
                </c:pt>
                <c:pt idx="2">
                  <c:v>77.178097120999993</c:v>
                </c:pt>
                <c:pt idx="3">
                  <c:v>39.419982054999998</c:v>
                </c:pt>
                <c:pt idx="4">
                  <c:v>20.933099881</c:v>
                </c:pt>
                <c:pt idx="5">
                  <c:v>17.420074445000001</c:v>
                </c:pt>
                <c:pt idx="6">
                  <c:v>16.543827370999999</c:v>
                </c:pt>
                <c:pt idx="7">
                  <c:v>23.935654248999999</c:v>
                </c:pt>
              </c:numCache>
            </c:numRef>
          </c:val>
          <c:extLst>
            <c:ext xmlns:c16="http://schemas.microsoft.com/office/drawing/2014/chart" uri="{C3380CC4-5D6E-409C-BE32-E72D297353CC}">
              <c16:uniqueId val="{00000000-C1F7-404F-B330-ABEA5371B66D}"/>
            </c:ext>
          </c:extLst>
        </c:ser>
        <c:dLbls>
          <c:showLegendKey val="0"/>
          <c:showVal val="0"/>
          <c:showCatName val="0"/>
          <c:showSerName val="0"/>
          <c:showPercent val="0"/>
          <c:showBubbleSize val="0"/>
        </c:dLbls>
        <c:gapWidth val="150"/>
        <c:axId val="419531424"/>
        <c:axId val="419532408"/>
      </c:barChart>
      <c:catAx>
        <c:axId val="419531424"/>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pl-PL" dirty="0"/>
                  <a:t>Degree</a:t>
                </a:r>
                <a:r>
                  <a:rPr lang="pl-PL" baseline="0" dirty="0"/>
                  <a:t> of parallelism</a:t>
                </a:r>
                <a:endParaRPr lang="pl-PL" dirty="0"/>
              </a:p>
            </c:rich>
          </c:tx>
          <c:overlay val="0"/>
          <c:spPr>
            <a:noFill/>
            <a:ln>
              <a:noFill/>
            </a:ln>
            <a:effectLst/>
          </c:spPr>
          <c:txPr>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419532408"/>
        <c:crosses val="autoZero"/>
        <c:auto val="1"/>
        <c:lblAlgn val="ctr"/>
        <c:lblOffset val="100"/>
        <c:noMultiLvlLbl val="0"/>
      </c:catAx>
      <c:valAx>
        <c:axId val="419532408"/>
        <c:scaling>
          <c:orientation val="minMax"/>
        </c:scaling>
        <c:delete val="0"/>
        <c:axPos val="l"/>
        <c:title>
          <c:tx>
            <c:rich>
              <a:bodyPr rot="-5400000" spcFirstLastPara="1" vertOverflow="ellipsis" vert="horz" wrap="square" anchor="ctr" anchorCtr="1"/>
              <a:lstStyle/>
              <a:p>
                <a:pPr algn="ctr">
                  <a:defRPr sz="3200" b="0" i="0" u="none" strike="noStrike" kern="1200" baseline="0">
                    <a:solidFill>
                      <a:schemeClr val="tx1"/>
                    </a:solidFill>
                    <a:latin typeface="+mn-lt"/>
                    <a:ea typeface="+mn-ea"/>
                    <a:cs typeface="+mn-cs"/>
                  </a:defRPr>
                </a:pPr>
                <a:r>
                  <a:rPr lang="pl-PL" dirty="0"/>
                  <a:t>Export Time (sec)</a:t>
                </a:r>
              </a:p>
            </c:rich>
          </c:tx>
          <c:layout>
            <c:manualLayout>
              <c:xMode val="edge"/>
              <c:yMode val="edge"/>
              <c:x val="1.0416666666666667E-3"/>
              <c:y val="0.12011080212584356"/>
            </c:manualLayout>
          </c:layout>
          <c:overlay val="0"/>
          <c:spPr>
            <a:noFill/>
            <a:ln>
              <a:noFill/>
            </a:ln>
            <a:effectLst/>
          </c:spPr>
          <c:txPr>
            <a:bodyPr rot="-5400000" spcFirstLastPara="1" vertOverflow="ellipsis" vert="horz" wrap="square" anchor="ctr" anchorCtr="1"/>
            <a:lstStyle/>
            <a:p>
              <a:pPr algn="ct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419531424"/>
        <c:crosses val="autoZero"/>
        <c:crossBetween val="between"/>
      </c:valAx>
      <c:spPr>
        <a:noFill/>
        <a:ln>
          <a:noFill/>
        </a:ln>
        <a:effectLst/>
      </c:spPr>
    </c:plotArea>
    <c:plotVisOnly val="1"/>
    <c:dispBlanksAs val="zero"/>
    <c:showDLblsOverMax val="0"/>
  </c:chart>
  <c:spPr>
    <a:noFill/>
    <a:ln>
      <a:noFill/>
    </a:ln>
    <a:effectLst/>
  </c:spPr>
  <c:txPr>
    <a:bodyPr/>
    <a:lstStyle/>
    <a:p>
      <a:pPr>
        <a:defRPr sz="3200">
          <a:solidFill>
            <a:schemeClr val="tx1"/>
          </a:solidFill>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45226377952755"/>
          <c:y val="4.9678115498719713E-2"/>
          <c:w val="0.85008940288713908"/>
          <c:h val="0.72410755304095042"/>
        </c:manualLayout>
      </c:layout>
      <c:barChart>
        <c:barDir val="col"/>
        <c:grouping val="clustered"/>
        <c:varyColors val="0"/>
        <c:ser>
          <c:idx val="1"/>
          <c:order val="0"/>
          <c:tx>
            <c:strRef>
              <c:f>Sheet1!$C$14</c:f>
              <c:strCache>
                <c:ptCount val="1"/>
                <c:pt idx="0">
                  <c:v>Export time (sec)</c:v>
                </c:pt>
              </c:strCache>
            </c:strRef>
          </c:tx>
          <c:spPr>
            <a:solidFill>
              <a:srgbClr val="0070C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A2D7-44A5-9F5D-A4EDF2C776AA}"/>
              </c:ext>
            </c:extLst>
          </c:dPt>
          <c:cat>
            <c:numRef>
              <c:f>Sheet1!$B$15:$B$22</c:f>
              <c:numCache>
                <c:formatCode>General</c:formatCode>
                <c:ptCount val="8"/>
                <c:pt idx="0">
                  <c:v>1</c:v>
                </c:pt>
                <c:pt idx="1">
                  <c:v>2</c:v>
                </c:pt>
                <c:pt idx="2">
                  <c:v>4</c:v>
                </c:pt>
                <c:pt idx="3">
                  <c:v>8</c:v>
                </c:pt>
                <c:pt idx="4">
                  <c:v>16</c:v>
                </c:pt>
                <c:pt idx="5">
                  <c:v>32</c:v>
                </c:pt>
                <c:pt idx="6">
                  <c:v>64</c:v>
                </c:pt>
                <c:pt idx="7">
                  <c:v>128</c:v>
                </c:pt>
              </c:numCache>
            </c:numRef>
          </c:cat>
          <c:val>
            <c:numRef>
              <c:f>Sheet1!$C$15:$C$22</c:f>
              <c:numCache>
                <c:formatCode>General</c:formatCode>
                <c:ptCount val="8"/>
                <c:pt idx="0">
                  <c:v>303.55638438099999</c:v>
                </c:pt>
                <c:pt idx="1">
                  <c:v>153.31800393099999</c:v>
                </c:pt>
                <c:pt idx="2">
                  <c:v>77.178097120999993</c:v>
                </c:pt>
                <c:pt idx="3">
                  <c:v>39.419982054999998</c:v>
                </c:pt>
                <c:pt idx="4">
                  <c:v>20.933099881</c:v>
                </c:pt>
                <c:pt idx="5">
                  <c:v>17.420074445000001</c:v>
                </c:pt>
                <c:pt idx="6">
                  <c:v>16.543827370999999</c:v>
                </c:pt>
                <c:pt idx="7">
                  <c:v>23.935654248999999</c:v>
                </c:pt>
              </c:numCache>
            </c:numRef>
          </c:val>
          <c:extLst>
            <c:ext xmlns:c16="http://schemas.microsoft.com/office/drawing/2014/chart" uri="{C3380CC4-5D6E-409C-BE32-E72D297353CC}">
              <c16:uniqueId val="{00000000-C1F7-404F-B330-ABEA5371B66D}"/>
            </c:ext>
          </c:extLst>
        </c:ser>
        <c:dLbls>
          <c:showLegendKey val="0"/>
          <c:showVal val="0"/>
          <c:showCatName val="0"/>
          <c:showSerName val="0"/>
          <c:showPercent val="0"/>
          <c:showBubbleSize val="0"/>
        </c:dLbls>
        <c:gapWidth val="150"/>
        <c:axId val="419531424"/>
        <c:axId val="419532408"/>
      </c:barChart>
      <c:catAx>
        <c:axId val="419531424"/>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pl-PL" dirty="0"/>
                  <a:t>Degree</a:t>
                </a:r>
                <a:r>
                  <a:rPr lang="pl-PL" baseline="0" dirty="0"/>
                  <a:t> of parallelism</a:t>
                </a:r>
                <a:endParaRPr lang="pl-PL" dirty="0"/>
              </a:p>
            </c:rich>
          </c:tx>
          <c:overlay val="0"/>
          <c:spPr>
            <a:noFill/>
            <a:ln>
              <a:noFill/>
            </a:ln>
            <a:effectLst/>
          </c:spPr>
          <c:txPr>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419532408"/>
        <c:crosses val="autoZero"/>
        <c:auto val="1"/>
        <c:lblAlgn val="ctr"/>
        <c:lblOffset val="100"/>
        <c:noMultiLvlLbl val="0"/>
      </c:catAx>
      <c:valAx>
        <c:axId val="419532408"/>
        <c:scaling>
          <c:orientation val="minMax"/>
        </c:scaling>
        <c:delete val="0"/>
        <c:axPos val="l"/>
        <c:title>
          <c:tx>
            <c:rich>
              <a:bodyPr rot="-540000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pl-PL" sz="3200" b="0" i="0" u="none" strike="noStrike" baseline="0" dirty="0">
                    <a:effectLst/>
                  </a:rPr>
                  <a:t>Export </a:t>
                </a:r>
                <a:r>
                  <a:rPr lang="pl-PL" dirty="0"/>
                  <a:t>Time (sec)</a:t>
                </a:r>
              </a:p>
            </c:rich>
          </c:tx>
          <c:layout>
            <c:manualLayout>
              <c:xMode val="edge"/>
              <c:yMode val="edge"/>
              <c:x val="0"/>
              <c:y val="0.1226541563013302"/>
            </c:manualLayout>
          </c:layout>
          <c:overlay val="0"/>
          <c:spPr>
            <a:noFill/>
            <a:ln>
              <a:noFill/>
            </a:ln>
            <a:effectLst/>
          </c:spPr>
          <c:txPr>
            <a:bodyPr rot="-54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419531424"/>
        <c:crosses val="autoZero"/>
        <c:crossBetween val="between"/>
      </c:valAx>
      <c:spPr>
        <a:noFill/>
        <a:ln>
          <a:noFill/>
        </a:ln>
        <a:effectLst/>
      </c:spPr>
    </c:plotArea>
    <c:plotVisOnly val="1"/>
    <c:dispBlanksAs val="zero"/>
    <c:showDLblsOverMax val="0"/>
  </c:chart>
  <c:spPr>
    <a:noFill/>
    <a:ln>
      <a:noFill/>
    </a:ln>
    <a:effectLst/>
  </c:spPr>
  <c:txPr>
    <a:bodyPr/>
    <a:lstStyle/>
    <a:p>
      <a:pPr>
        <a:defRPr sz="3200">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5585629921258"/>
          <c:y val="0.18756959378763491"/>
          <c:w val="0.87036622375328088"/>
          <c:h val="0.5138506453462186"/>
        </c:manualLayout>
      </c:layout>
      <c:lineChart>
        <c:grouping val="standard"/>
        <c:varyColors val="0"/>
        <c:ser>
          <c:idx val="0"/>
          <c:order val="0"/>
          <c:tx>
            <c:strRef>
              <c:f>Oracle_cpu_read_write!$B$1</c:f>
              <c:strCache>
                <c:ptCount val="1"/>
                <c:pt idx="0">
                  <c:v>CPU</c:v>
                </c:pt>
              </c:strCache>
            </c:strRef>
          </c:tx>
          <c:spPr>
            <a:ln w="50800" cap="rnd">
              <a:solidFill>
                <a:schemeClr val="accent1"/>
              </a:solidFill>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Oracle_cpu_read_write!$B$2:$B$103</c:f>
              <c:numCache>
                <c:formatCode>General</c:formatCode>
                <c:ptCount val="102"/>
                <c:pt idx="0">
                  <c:v>16.12</c:v>
                </c:pt>
                <c:pt idx="1">
                  <c:v>13.4</c:v>
                </c:pt>
                <c:pt idx="2">
                  <c:v>9.56</c:v>
                </c:pt>
                <c:pt idx="3">
                  <c:v>20.04</c:v>
                </c:pt>
                <c:pt idx="4">
                  <c:v>63.4</c:v>
                </c:pt>
                <c:pt idx="5">
                  <c:v>55.88</c:v>
                </c:pt>
                <c:pt idx="6">
                  <c:v>57.74</c:v>
                </c:pt>
                <c:pt idx="7">
                  <c:v>50.08</c:v>
                </c:pt>
                <c:pt idx="8">
                  <c:v>55.12</c:v>
                </c:pt>
                <c:pt idx="9">
                  <c:v>54.34</c:v>
                </c:pt>
                <c:pt idx="10">
                  <c:v>50.92</c:v>
                </c:pt>
                <c:pt idx="11">
                  <c:v>50.04</c:v>
                </c:pt>
                <c:pt idx="12">
                  <c:v>6.5</c:v>
                </c:pt>
                <c:pt idx="13">
                  <c:v>22.9</c:v>
                </c:pt>
                <c:pt idx="14">
                  <c:v>49.88</c:v>
                </c:pt>
                <c:pt idx="15">
                  <c:v>53.58</c:v>
                </c:pt>
                <c:pt idx="16">
                  <c:v>51.9</c:v>
                </c:pt>
                <c:pt idx="17">
                  <c:v>47.76</c:v>
                </c:pt>
                <c:pt idx="18">
                  <c:v>48.64</c:v>
                </c:pt>
                <c:pt idx="19">
                  <c:v>49.84</c:v>
                </c:pt>
                <c:pt idx="20">
                  <c:v>49.78</c:v>
                </c:pt>
                <c:pt idx="21">
                  <c:v>95.26</c:v>
                </c:pt>
                <c:pt idx="22">
                  <c:v>49.46</c:v>
                </c:pt>
                <c:pt idx="23">
                  <c:v>6.82</c:v>
                </c:pt>
                <c:pt idx="24">
                  <c:v>11.82</c:v>
                </c:pt>
                <c:pt idx="25">
                  <c:v>21.02</c:v>
                </c:pt>
                <c:pt idx="26">
                  <c:v>32.72</c:v>
                </c:pt>
                <c:pt idx="27">
                  <c:v>42.68</c:v>
                </c:pt>
                <c:pt idx="28">
                  <c:v>35.799999999999997</c:v>
                </c:pt>
                <c:pt idx="29">
                  <c:v>44.9</c:v>
                </c:pt>
                <c:pt idx="30">
                  <c:v>44.46</c:v>
                </c:pt>
                <c:pt idx="31">
                  <c:v>35.64</c:v>
                </c:pt>
                <c:pt idx="32">
                  <c:v>46.08</c:v>
                </c:pt>
                <c:pt idx="33">
                  <c:v>42.4</c:v>
                </c:pt>
                <c:pt idx="34">
                  <c:v>43.2</c:v>
                </c:pt>
                <c:pt idx="35">
                  <c:v>18.079999999999998</c:v>
                </c:pt>
                <c:pt idx="36">
                  <c:v>14.4</c:v>
                </c:pt>
                <c:pt idx="37">
                  <c:v>39.76</c:v>
                </c:pt>
                <c:pt idx="38">
                  <c:v>48.56</c:v>
                </c:pt>
                <c:pt idx="39">
                  <c:v>38.159999999999997</c:v>
                </c:pt>
                <c:pt idx="40">
                  <c:v>41.3</c:v>
                </c:pt>
                <c:pt idx="41">
                  <c:v>44.44</c:v>
                </c:pt>
                <c:pt idx="42">
                  <c:v>39.26</c:v>
                </c:pt>
                <c:pt idx="43">
                  <c:v>45.76</c:v>
                </c:pt>
                <c:pt idx="44">
                  <c:v>38.04</c:v>
                </c:pt>
                <c:pt idx="45">
                  <c:v>67.48</c:v>
                </c:pt>
                <c:pt idx="46">
                  <c:v>8.6999999999999993</c:v>
                </c:pt>
                <c:pt idx="47">
                  <c:v>56.76</c:v>
                </c:pt>
                <c:pt idx="48">
                  <c:v>66.319999999999993</c:v>
                </c:pt>
                <c:pt idx="49">
                  <c:v>53.5</c:v>
                </c:pt>
                <c:pt idx="50">
                  <c:v>62.02</c:v>
                </c:pt>
                <c:pt idx="51">
                  <c:v>61.2</c:v>
                </c:pt>
                <c:pt idx="52">
                  <c:v>66.72</c:v>
                </c:pt>
                <c:pt idx="53">
                  <c:v>70.599999999999994</c:v>
                </c:pt>
                <c:pt idx="54">
                  <c:v>66.94</c:v>
                </c:pt>
                <c:pt idx="55">
                  <c:v>55.1</c:v>
                </c:pt>
                <c:pt idx="56">
                  <c:v>11.96</c:v>
                </c:pt>
                <c:pt idx="57">
                  <c:v>33.28</c:v>
                </c:pt>
                <c:pt idx="58">
                  <c:v>70.08</c:v>
                </c:pt>
                <c:pt idx="59">
                  <c:v>63.12</c:v>
                </c:pt>
                <c:pt idx="60">
                  <c:v>58.98</c:v>
                </c:pt>
                <c:pt idx="61">
                  <c:v>63.36</c:v>
                </c:pt>
                <c:pt idx="62">
                  <c:v>61.18</c:v>
                </c:pt>
                <c:pt idx="63">
                  <c:v>55.18</c:v>
                </c:pt>
                <c:pt idx="64">
                  <c:v>56.66</c:v>
                </c:pt>
                <c:pt idx="65">
                  <c:v>59.76</c:v>
                </c:pt>
                <c:pt idx="66">
                  <c:v>30.02</c:v>
                </c:pt>
                <c:pt idx="67">
                  <c:v>6.96</c:v>
                </c:pt>
                <c:pt idx="68">
                  <c:v>63.4</c:v>
                </c:pt>
                <c:pt idx="69">
                  <c:v>58.66</c:v>
                </c:pt>
                <c:pt idx="70">
                  <c:v>53.72</c:v>
                </c:pt>
                <c:pt idx="71">
                  <c:v>55.14</c:v>
                </c:pt>
                <c:pt idx="72">
                  <c:v>58.68</c:v>
                </c:pt>
                <c:pt idx="73">
                  <c:v>67.459999999999994</c:v>
                </c:pt>
                <c:pt idx="74">
                  <c:v>62.84</c:v>
                </c:pt>
                <c:pt idx="75">
                  <c:v>50.88</c:v>
                </c:pt>
                <c:pt idx="76">
                  <c:v>45.84</c:v>
                </c:pt>
                <c:pt idx="77">
                  <c:v>6.28</c:v>
                </c:pt>
                <c:pt idx="78">
                  <c:v>51.9</c:v>
                </c:pt>
                <c:pt idx="79">
                  <c:v>44.58</c:v>
                </c:pt>
                <c:pt idx="80">
                  <c:v>56.96</c:v>
                </c:pt>
                <c:pt idx="81">
                  <c:v>52</c:v>
                </c:pt>
                <c:pt idx="82">
                  <c:v>50.46</c:v>
                </c:pt>
                <c:pt idx="83">
                  <c:v>54.02</c:v>
                </c:pt>
                <c:pt idx="84">
                  <c:v>59.86</c:v>
                </c:pt>
                <c:pt idx="85">
                  <c:v>60.94</c:v>
                </c:pt>
                <c:pt idx="86">
                  <c:v>58.58</c:v>
                </c:pt>
                <c:pt idx="87">
                  <c:v>6.58</c:v>
                </c:pt>
                <c:pt idx="88">
                  <c:v>23.82</c:v>
                </c:pt>
                <c:pt idx="89">
                  <c:v>64.739999999999995</c:v>
                </c:pt>
                <c:pt idx="90">
                  <c:v>57.18</c:v>
                </c:pt>
                <c:pt idx="91">
                  <c:v>58.86</c:v>
                </c:pt>
                <c:pt idx="92">
                  <c:v>59.04</c:v>
                </c:pt>
                <c:pt idx="93">
                  <c:v>67.36</c:v>
                </c:pt>
                <c:pt idx="94">
                  <c:v>61.88</c:v>
                </c:pt>
                <c:pt idx="95">
                  <c:v>55.8</c:v>
                </c:pt>
                <c:pt idx="96">
                  <c:v>61.34</c:v>
                </c:pt>
                <c:pt idx="97">
                  <c:v>38.619999999999997</c:v>
                </c:pt>
                <c:pt idx="98">
                  <c:v>6.2</c:v>
                </c:pt>
                <c:pt idx="99">
                  <c:v>43.92</c:v>
                </c:pt>
                <c:pt idx="100">
                  <c:v>59.46</c:v>
                </c:pt>
                <c:pt idx="101">
                  <c:v>50.06</c:v>
                </c:pt>
              </c:numCache>
            </c:numRef>
          </c:val>
          <c:smooth val="0"/>
          <c:extLst>
            <c:ext xmlns:c16="http://schemas.microsoft.com/office/drawing/2014/chart" uri="{C3380CC4-5D6E-409C-BE32-E72D297353CC}">
              <c16:uniqueId val="{00000000-ED41-41D2-8EDD-7D7B716315F8}"/>
            </c:ext>
          </c:extLst>
        </c:ser>
        <c:ser>
          <c:idx val="1"/>
          <c:order val="1"/>
          <c:tx>
            <c:strRef>
              <c:f>Oracle_cpu_read_write!$F$1</c:f>
              <c:strCache>
                <c:ptCount val="1"/>
                <c:pt idx="0">
                  <c:v>Read BW</c:v>
                </c:pt>
              </c:strCache>
            </c:strRef>
          </c:tx>
          <c:spPr>
            <a:ln w="50800" cap="rnd">
              <a:solidFill>
                <a:schemeClr val="accent2"/>
              </a:solidFill>
              <a:prstDash val="sysDot"/>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Oracle_cpu_read_write!$F$2:$F$103</c:f>
              <c:numCache>
                <c:formatCode>General</c:formatCode>
                <c:ptCount val="102"/>
                <c:pt idx="0">
                  <c:v>31.505310776654412</c:v>
                </c:pt>
                <c:pt idx="1">
                  <c:v>12.166819852941178</c:v>
                </c:pt>
                <c:pt idx="2">
                  <c:v>14.455213120404411</c:v>
                </c:pt>
                <c:pt idx="3">
                  <c:v>22.09558823529412</c:v>
                </c:pt>
                <c:pt idx="4">
                  <c:v>64.112962431066478</c:v>
                </c:pt>
                <c:pt idx="5">
                  <c:v>59.597886029411768</c:v>
                </c:pt>
                <c:pt idx="6">
                  <c:v>62.19362649356588</c:v>
                </c:pt>
                <c:pt idx="7">
                  <c:v>57.583631089154416</c:v>
                </c:pt>
                <c:pt idx="8">
                  <c:v>60.317095588235297</c:v>
                </c:pt>
                <c:pt idx="9">
                  <c:v>62.527300666359999</c:v>
                </c:pt>
                <c:pt idx="10">
                  <c:v>66.27987132352942</c:v>
                </c:pt>
                <c:pt idx="11">
                  <c:v>64.181985294117652</c:v>
                </c:pt>
                <c:pt idx="12">
                  <c:v>1.1764705882352942</c:v>
                </c:pt>
                <c:pt idx="13">
                  <c:v>17.693014705882355</c:v>
                </c:pt>
                <c:pt idx="14">
                  <c:v>60.514705882352942</c:v>
                </c:pt>
                <c:pt idx="15">
                  <c:v>60.170036764705884</c:v>
                </c:pt>
                <c:pt idx="16">
                  <c:v>60.306858915441175</c:v>
                </c:pt>
                <c:pt idx="17">
                  <c:v>64.291814108455881</c:v>
                </c:pt>
                <c:pt idx="18">
                  <c:v>63.655721507352943</c:v>
                </c:pt>
                <c:pt idx="19">
                  <c:v>64.984346277573536</c:v>
                </c:pt>
                <c:pt idx="20">
                  <c:v>63.265932329963533</c:v>
                </c:pt>
                <c:pt idx="21">
                  <c:v>33.32938878676471</c:v>
                </c:pt>
                <c:pt idx="22">
                  <c:v>1.3341279871323528</c:v>
                </c:pt>
                <c:pt idx="23">
                  <c:v>0.88005514705882359</c:v>
                </c:pt>
                <c:pt idx="24">
                  <c:v>10.312772863051469</c:v>
                </c:pt>
                <c:pt idx="25">
                  <c:v>21.024816176470591</c:v>
                </c:pt>
                <c:pt idx="26">
                  <c:v>39.093296185661764</c:v>
                </c:pt>
                <c:pt idx="27">
                  <c:v>61.810661764705884</c:v>
                </c:pt>
                <c:pt idx="28">
                  <c:v>39.032628676470587</c:v>
                </c:pt>
                <c:pt idx="29">
                  <c:v>58.878130744485297</c:v>
                </c:pt>
                <c:pt idx="30">
                  <c:v>59.943704044117652</c:v>
                </c:pt>
                <c:pt idx="31">
                  <c:v>43.059268727022058</c:v>
                </c:pt>
                <c:pt idx="32">
                  <c:v>62.571231617647058</c:v>
                </c:pt>
                <c:pt idx="33">
                  <c:v>65.188419117647058</c:v>
                </c:pt>
                <c:pt idx="34">
                  <c:v>59.396840533088238</c:v>
                </c:pt>
                <c:pt idx="35">
                  <c:v>24.857953239889707</c:v>
                </c:pt>
                <c:pt idx="36">
                  <c:v>8.5960477941176467</c:v>
                </c:pt>
                <c:pt idx="37">
                  <c:v>59.139186006433533</c:v>
                </c:pt>
                <c:pt idx="38">
                  <c:v>58.027263327205887</c:v>
                </c:pt>
                <c:pt idx="39">
                  <c:v>58.763786764705884</c:v>
                </c:pt>
                <c:pt idx="40">
                  <c:v>61.171875</c:v>
                </c:pt>
                <c:pt idx="41">
                  <c:v>62.917782054227644</c:v>
                </c:pt>
                <c:pt idx="42">
                  <c:v>57.927162798713233</c:v>
                </c:pt>
                <c:pt idx="43">
                  <c:v>56.88781307444853</c:v>
                </c:pt>
                <c:pt idx="44">
                  <c:v>40.113916015624994</c:v>
                </c:pt>
                <c:pt idx="45">
                  <c:v>64.705882352941174</c:v>
                </c:pt>
                <c:pt idx="46">
                  <c:v>6.171217256433823</c:v>
                </c:pt>
                <c:pt idx="47">
                  <c:v>46.922377642463239</c:v>
                </c:pt>
                <c:pt idx="48">
                  <c:v>59.993316291360593</c:v>
                </c:pt>
                <c:pt idx="49">
                  <c:v>55.097498276654413</c:v>
                </c:pt>
                <c:pt idx="50">
                  <c:v>57.715992647058826</c:v>
                </c:pt>
                <c:pt idx="51">
                  <c:v>57.385701976102943</c:v>
                </c:pt>
                <c:pt idx="52">
                  <c:v>59.574908088235297</c:v>
                </c:pt>
                <c:pt idx="53">
                  <c:v>57.265625</c:v>
                </c:pt>
                <c:pt idx="54">
                  <c:v>53.465800206801468</c:v>
                </c:pt>
                <c:pt idx="55">
                  <c:v>54.333639705882355</c:v>
                </c:pt>
                <c:pt idx="56">
                  <c:v>6.2408088235294121</c:v>
                </c:pt>
                <c:pt idx="57">
                  <c:v>17.536764705882355</c:v>
                </c:pt>
                <c:pt idx="58">
                  <c:v>57.883731617647058</c:v>
                </c:pt>
                <c:pt idx="59">
                  <c:v>61.852022058823529</c:v>
                </c:pt>
                <c:pt idx="60">
                  <c:v>61.346507352941181</c:v>
                </c:pt>
                <c:pt idx="61">
                  <c:v>57.26012752757353</c:v>
                </c:pt>
                <c:pt idx="62">
                  <c:v>59.807634420955885</c:v>
                </c:pt>
                <c:pt idx="63">
                  <c:v>58.62105066636029</c:v>
                </c:pt>
                <c:pt idx="64">
                  <c:v>61.00529641544118</c:v>
                </c:pt>
                <c:pt idx="65">
                  <c:v>63.474821920955883</c:v>
                </c:pt>
                <c:pt idx="66">
                  <c:v>30.071527458639707</c:v>
                </c:pt>
                <c:pt idx="67">
                  <c:v>1.4665670955882355E-2</c:v>
                </c:pt>
                <c:pt idx="68">
                  <c:v>53.495375689338239</c:v>
                </c:pt>
                <c:pt idx="69">
                  <c:v>60.679966107536472</c:v>
                </c:pt>
                <c:pt idx="70">
                  <c:v>61.209521484375294</c:v>
                </c:pt>
                <c:pt idx="71">
                  <c:v>58.990231502757652</c:v>
                </c:pt>
                <c:pt idx="72">
                  <c:v>60.436580882352942</c:v>
                </c:pt>
                <c:pt idx="73">
                  <c:v>60.579862706801769</c:v>
                </c:pt>
                <c:pt idx="74">
                  <c:v>59.715613511029417</c:v>
                </c:pt>
                <c:pt idx="75">
                  <c:v>60.021168428308826</c:v>
                </c:pt>
                <c:pt idx="76">
                  <c:v>49.773405905330883</c:v>
                </c:pt>
                <c:pt idx="77">
                  <c:v>1.4211856617647059E-2</c:v>
                </c:pt>
                <c:pt idx="78">
                  <c:v>44.347426470588239</c:v>
                </c:pt>
                <c:pt idx="79">
                  <c:v>55.288111787683825</c:v>
                </c:pt>
                <c:pt idx="80">
                  <c:v>57.0703125</c:v>
                </c:pt>
                <c:pt idx="81">
                  <c:v>60.941104664521767</c:v>
                </c:pt>
                <c:pt idx="82">
                  <c:v>62.683823529411768</c:v>
                </c:pt>
                <c:pt idx="83">
                  <c:v>61.608455882352942</c:v>
                </c:pt>
                <c:pt idx="84">
                  <c:v>61.507352941176471</c:v>
                </c:pt>
                <c:pt idx="85">
                  <c:v>62.711756089154122</c:v>
                </c:pt>
                <c:pt idx="86">
                  <c:v>63.027553423713535</c:v>
                </c:pt>
                <c:pt idx="87">
                  <c:v>3.1759622012867648</c:v>
                </c:pt>
                <c:pt idx="88">
                  <c:v>13.113511029411764</c:v>
                </c:pt>
                <c:pt idx="89">
                  <c:v>63.75</c:v>
                </c:pt>
                <c:pt idx="90">
                  <c:v>64.283088235294116</c:v>
                </c:pt>
                <c:pt idx="91">
                  <c:v>56.662238625919116</c:v>
                </c:pt>
                <c:pt idx="92">
                  <c:v>56.498434627757355</c:v>
                </c:pt>
                <c:pt idx="93">
                  <c:v>57.96939912683824</c:v>
                </c:pt>
                <c:pt idx="94">
                  <c:v>56.821490119485297</c:v>
                </c:pt>
                <c:pt idx="95">
                  <c:v>58.345588235294116</c:v>
                </c:pt>
                <c:pt idx="96">
                  <c:v>58.51867244944853</c:v>
                </c:pt>
                <c:pt idx="97">
                  <c:v>40.241569967830877</c:v>
                </c:pt>
                <c:pt idx="98">
                  <c:v>4.5496323529411768E-3</c:v>
                </c:pt>
                <c:pt idx="99">
                  <c:v>33.813973460477939</c:v>
                </c:pt>
                <c:pt idx="100">
                  <c:v>58.728914866727941</c:v>
                </c:pt>
                <c:pt idx="101">
                  <c:v>58.832907284007064</c:v>
                </c:pt>
              </c:numCache>
            </c:numRef>
          </c:val>
          <c:smooth val="0"/>
          <c:extLst>
            <c:ext xmlns:c16="http://schemas.microsoft.com/office/drawing/2014/chart" uri="{C3380CC4-5D6E-409C-BE32-E72D297353CC}">
              <c16:uniqueId val="{00000001-ED41-41D2-8EDD-7D7B716315F8}"/>
            </c:ext>
          </c:extLst>
        </c:ser>
        <c:dLbls>
          <c:showLegendKey val="0"/>
          <c:showVal val="0"/>
          <c:showCatName val="0"/>
          <c:showSerName val="0"/>
          <c:showPercent val="0"/>
          <c:showBubbleSize val="0"/>
        </c:dLbls>
        <c:smooth val="0"/>
        <c:axId val="1902545712"/>
        <c:axId val="133902000"/>
      </c:lineChart>
      <c:catAx>
        <c:axId val="190254571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902000"/>
        <c:crosses val="autoZero"/>
        <c:auto val="1"/>
        <c:lblAlgn val="ctr"/>
        <c:lblOffset val="100"/>
        <c:tickLblSkip val="25"/>
        <c:tickMarkSkip val="25"/>
        <c:noMultiLvlLbl val="0"/>
      </c:catAx>
      <c:valAx>
        <c:axId val="133902000"/>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Utilization (%)</a:t>
                </a:r>
              </a:p>
            </c:rich>
          </c:tx>
          <c:layout>
            <c:manualLayout>
              <c:xMode val="edge"/>
              <c:yMode val="edge"/>
              <c:x val="9.8459564422791104E-4"/>
              <c:y val="0.1733796012649812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02545712"/>
        <c:crosses val="autoZero"/>
        <c:crossBetween val="between"/>
      </c:valAx>
      <c:spPr>
        <a:noFill/>
        <a:ln>
          <a:noFill/>
        </a:ln>
        <a:effectLst/>
      </c:spPr>
    </c:plotArea>
    <c:legend>
      <c:legendPos val="b"/>
      <c:layout>
        <c:manualLayout>
          <c:xMode val="edge"/>
          <c:yMode val="edge"/>
          <c:x val="0.37375880646498133"/>
          <c:y val="7.6600182686415288E-2"/>
          <c:w val="0.60335945447010508"/>
          <c:h val="0.10989027252650688"/>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15838254593176E-2"/>
          <c:y val="0.13884831331052752"/>
          <c:w val="0.89818700787401573"/>
          <c:h val="0.76265553083133675"/>
        </c:manualLayout>
      </c:layout>
      <c:barChart>
        <c:barDir val="col"/>
        <c:grouping val="clustered"/>
        <c:varyColors val="0"/>
        <c:ser>
          <c:idx val="0"/>
          <c:order val="0"/>
          <c:tx>
            <c:strRef>
              <c:f>[src_dst_storage.xlsx]Sheet1!$A$69</c:f>
              <c:strCache>
                <c:ptCount val="1"/>
                <c:pt idx="0">
                  <c:v>HDD → HDD</c:v>
                </c:pt>
              </c:strCache>
            </c:strRef>
          </c:tx>
          <c:spPr>
            <a:solidFill>
              <a:schemeClr val="accent1"/>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[src_dst_storage.xlsx]Sheet1!$B$69:$F$69</c:f>
              <c:numCache>
                <c:formatCode>General</c:formatCode>
                <c:ptCount val="5"/>
                <c:pt idx="0">
                  <c:v>482.48748612399999</c:v>
                </c:pt>
                <c:pt idx="1">
                  <c:v>273.774899006</c:v>
                </c:pt>
                <c:pt idx="2">
                  <c:v>382.44059085800001</c:v>
                </c:pt>
                <c:pt idx="3">
                  <c:v>249.05292606399999</c:v>
                </c:pt>
                <c:pt idx="4">
                  <c:v>563.708349344</c:v>
                </c:pt>
              </c:numCache>
            </c:numRef>
          </c:val>
          <c:extLst>
            <c:ext xmlns:c16="http://schemas.microsoft.com/office/drawing/2014/chart" uri="{C3380CC4-5D6E-409C-BE32-E72D297353CC}">
              <c16:uniqueId val="{00000000-C831-442C-AD76-40E705F14447}"/>
            </c:ext>
          </c:extLst>
        </c:ser>
        <c:ser>
          <c:idx val="1"/>
          <c:order val="1"/>
          <c:tx>
            <c:strRef>
              <c:f>[src_dst_storage.xlsx]Sheet1!$A$70</c:f>
              <c:strCache>
                <c:ptCount val="1"/>
                <c:pt idx="0">
                  <c:v>HDD → DAS</c:v>
                </c:pt>
              </c:strCache>
            </c:strRef>
          </c:tx>
          <c:spPr>
            <a:solidFill>
              <a:schemeClr val="accent2"/>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[src_dst_storage.xlsx]Sheet1!$B$70:$F$70</c:f>
              <c:numCache>
                <c:formatCode>General</c:formatCode>
                <c:ptCount val="5"/>
                <c:pt idx="0">
                  <c:v>351.17649078400001</c:v>
                </c:pt>
                <c:pt idx="1">
                  <c:v>145.70837283099999</c:v>
                </c:pt>
                <c:pt idx="2">
                  <c:v>134.61684012399999</c:v>
                </c:pt>
                <c:pt idx="3">
                  <c:v>228.36905479399999</c:v>
                </c:pt>
                <c:pt idx="4">
                  <c:v>110.619774353</c:v>
                </c:pt>
              </c:numCache>
            </c:numRef>
          </c:val>
          <c:extLst>
            <c:ext xmlns:c16="http://schemas.microsoft.com/office/drawing/2014/chart" uri="{C3380CC4-5D6E-409C-BE32-E72D297353CC}">
              <c16:uniqueId val="{00000001-C831-442C-AD76-40E705F14447}"/>
            </c:ext>
          </c:extLst>
        </c:ser>
        <c:ser>
          <c:idx val="2"/>
          <c:order val="2"/>
          <c:tx>
            <c:strRef>
              <c:f>[src_dst_storage.xlsx]Sheet1!$A$71</c:f>
              <c:strCache>
                <c:ptCount val="1"/>
                <c:pt idx="0">
                  <c:v>HDD → SSD</c:v>
                </c:pt>
              </c:strCache>
            </c:strRef>
          </c:tx>
          <c:spPr>
            <a:solidFill>
              <a:schemeClr val="accent3"/>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[src_dst_storage.xlsx]Sheet1!$B$71:$F$71</c:f>
              <c:numCache>
                <c:formatCode>General</c:formatCode>
                <c:ptCount val="5"/>
                <c:pt idx="0">
                  <c:v>352.57990694</c:v>
                </c:pt>
                <c:pt idx="1">
                  <c:v>148.005733013</c:v>
                </c:pt>
                <c:pt idx="2">
                  <c:v>142.013265133</c:v>
                </c:pt>
                <c:pt idx="3">
                  <c:v>230.262643814</c:v>
                </c:pt>
                <c:pt idx="4">
                  <c:v>117.26952211699999</c:v>
                </c:pt>
              </c:numCache>
            </c:numRef>
          </c:val>
          <c:extLst>
            <c:ext xmlns:c16="http://schemas.microsoft.com/office/drawing/2014/chart" uri="{C3380CC4-5D6E-409C-BE32-E72D297353CC}">
              <c16:uniqueId val="{00000002-C831-442C-AD76-40E705F14447}"/>
            </c:ext>
          </c:extLst>
        </c:ser>
        <c:ser>
          <c:idx val="3"/>
          <c:order val="3"/>
          <c:tx>
            <c:strRef>
              <c:f>[src_dst_storage.xlsx]Sheet1!$A$72</c:f>
              <c:strCache>
                <c:ptCount val="1"/>
                <c:pt idx="0">
                  <c:v>HDD→ ramfs</c:v>
                </c:pt>
              </c:strCache>
            </c:strRef>
          </c:tx>
          <c:spPr>
            <a:solidFill>
              <a:schemeClr val="accent4"/>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[src_dst_storage.xlsx]Sheet1!$B$72:$F$72</c:f>
              <c:numCache>
                <c:formatCode>General</c:formatCode>
                <c:ptCount val="5"/>
                <c:pt idx="0">
                  <c:v>346.79156899499998</c:v>
                </c:pt>
                <c:pt idx="1">
                  <c:v>273.28388595600001</c:v>
                </c:pt>
                <c:pt idx="2">
                  <c:v>121.878913879</c:v>
                </c:pt>
                <c:pt idx="3">
                  <c:v>227.305454016</c:v>
                </c:pt>
                <c:pt idx="4">
                  <c:v>107.998234571</c:v>
                </c:pt>
              </c:numCache>
            </c:numRef>
          </c:val>
          <c:extLst>
            <c:ext xmlns:c16="http://schemas.microsoft.com/office/drawing/2014/chart" uri="{C3380CC4-5D6E-409C-BE32-E72D297353CC}">
              <c16:uniqueId val="{00000003-C831-442C-AD76-40E705F14447}"/>
            </c:ext>
          </c:extLst>
        </c:ser>
        <c:ser>
          <c:idx val="4"/>
          <c:order val="4"/>
          <c:tx>
            <c:strRef>
              <c:f>[src_dst_storage.xlsx]Sheet1!$A$73</c:f>
              <c:strCache>
                <c:ptCount val="1"/>
                <c:pt idx="0">
                  <c:v>DAS → HDD</c:v>
                </c:pt>
              </c:strCache>
            </c:strRef>
          </c:tx>
          <c:spPr>
            <a:solidFill>
              <a:schemeClr val="accent5"/>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[src_dst_storage.xlsx]Sheet1!$B$73:$F$73</c:f>
              <c:numCache>
                <c:formatCode>General</c:formatCode>
                <c:ptCount val="5"/>
                <c:pt idx="0">
                  <c:v>394.86252093299998</c:v>
                </c:pt>
                <c:pt idx="1">
                  <c:v>192.54115986799999</c:v>
                </c:pt>
                <c:pt idx="2">
                  <c:v>278.03821587599998</c:v>
                </c:pt>
                <c:pt idx="3">
                  <c:v>213.35885214800001</c:v>
                </c:pt>
                <c:pt idx="4">
                  <c:v>273.92713070899998</c:v>
                </c:pt>
              </c:numCache>
            </c:numRef>
          </c:val>
          <c:extLst>
            <c:ext xmlns:c16="http://schemas.microsoft.com/office/drawing/2014/chart" uri="{C3380CC4-5D6E-409C-BE32-E72D297353CC}">
              <c16:uniqueId val="{00000004-C831-442C-AD76-40E705F14447}"/>
            </c:ext>
          </c:extLst>
        </c:ser>
        <c:ser>
          <c:idx val="5"/>
          <c:order val="5"/>
          <c:tx>
            <c:strRef>
              <c:f>[src_dst_storage.xlsx]Sheet1!$A$74</c:f>
              <c:strCache>
                <c:ptCount val="1"/>
                <c:pt idx="0">
                  <c:v>DAS → SAN</c:v>
                </c:pt>
              </c:strCache>
            </c:strRef>
          </c:tx>
          <c:spPr>
            <a:solidFill>
              <a:schemeClr val="accent6"/>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[src_dst_storage.xlsx]Sheet1!$B$74:$F$74</c:f>
              <c:numCache>
                <c:formatCode>General</c:formatCode>
                <c:ptCount val="5"/>
                <c:pt idx="0">
                  <c:v>355.78978204700002</c:v>
                </c:pt>
                <c:pt idx="1">
                  <c:v>85.080114126200002</c:v>
                </c:pt>
                <c:pt idx="2">
                  <c:v>63.313197135899998</c:v>
                </c:pt>
                <c:pt idx="3">
                  <c:v>200.22190904600001</c:v>
                </c:pt>
                <c:pt idx="4">
                  <c:v>88.784703148999995</c:v>
                </c:pt>
              </c:numCache>
            </c:numRef>
          </c:val>
          <c:extLst>
            <c:ext xmlns:c16="http://schemas.microsoft.com/office/drawing/2014/chart" uri="{C3380CC4-5D6E-409C-BE32-E72D297353CC}">
              <c16:uniqueId val="{00000005-C831-442C-AD76-40E705F14447}"/>
            </c:ext>
          </c:extLst>
        </c:ser>
        <c:ser>
          <c:idx val="6"/>
          <c:order val="6"/>
          <c:tx>
            <c:strRef>
              <c:f>[src_dst_storage.xlsx]Sheet1!$A$75</c:f>
              <c:strCache>
                <c:ptCount val="1"/>
                <c:pt idx="0">
                  <c:v>DAS → SSD</c:v>
                </c:pt>
              </c:strCache>
            </c:strRef>
          </c:tx>
          <c:spPr>
            <a:solidFill>
              <a:schemeClr val="accent1">
                <a:lumMod val="6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[src_dst_storage.xlsx]Sheet1!$B$75:$F$75</c:f>
              <c:numCache>
                <c:formatCode>General</c:formatCode>
                <c:ptCount val="5"/>
                <c:pt idx="0">
                  <c:v>355.94983506199998</c:v>
                </c:pt>
                <c:pt idx="1">
                  <c:v>81.970790863000005</c:v>
                </c:pt>
                <c:pt idx="2">
                  <c:v>73.490456104299994</c:v>
                </c:pt>
                <c:pt idx="3">
                  <c:v>199.570413113</c:v>
                </c:pt>
                <c:pt idx="4">
                  <c:v>99.044369208999996</c:v>
                </c:pt>
              </c:numCache>
            </c:numRef>
          </c:val>
          <c:extLst>
            <c:ext xmlns:c16="http://schemas.microsoft.com/office/drawing/2014/chart" uri="{C3380CC4-5D6E-409C-BE32-E72D297353CC}">
              <c16:uniqueId val="{00000006-C831-442C-AD76-40E705F14447}"/>
            </c:ext>
          </c:extLst>
        </c:ser>
        <c:ser>
          <c:idx val="7"/>
          <c:order val="7"/>
          <c:tx>
            <c:strRef>
              <c:f>[src_dst_storage.xlsx]Sheet1!$A$76</c:f>
              <c:strCache>
                <c:ptCount val="1"/>
                <c:pt idx="0">
                  <c:v>DAS → RAM</c:v>
                </c:pt>
              </c:strCache>
            </c:strRef>
          </c:tx>
          <c:spPr>
            <a:solidFill>
              <a:schemeClr val="accent2">
                <a:lumMod val="6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[src_dst_storage.xlsx]Sheet1!$B$76:$F$76</c:f>
              <c:numCache>
                <c:formatCode>General</c:formatCode>
                <c:ptCount val="5"/>
                <c:pt idx="0">
                  <c:v>343.52336692799997</c:v>
                </c:pt>
                <c:pt idx="1">
                  <c:v>216.66593503999999</c:v>
                </c:pt>
                <c:pt idx="2">
                  <c:v>46.467617034900002</c:v>
                </c:pt>
                <c:pt idx="3">
                  <c:v>199.278448105</c:v>
                </c:pt>
                <c:pt idx="4">
                  <c:v>69.905269427999997</c:v>
                </c:pt>
              </c:numCache>
            </c:numRef>
          </c:val>
          <c:extLst>
            <c:ext xmlns:c16="http://schemas.microsoft.com/office/drawing/2014/chart" uri="{C3380CC4-5D6E-409C-BE32-E72D297353CC}">
              <c16:uniqueId val="{00000007-C831-442C-AD76-40E705F14447}"/>
            </c:ext>
          </c:extLst>
        </c:ser>
        <c:ser>
          <c:idx val="8"/>
          <c:order val="8"/>
          <c:tx>
            <c:strRef>
              <c:f>[src_dst_storage.xlsx]Sheet1!$A$77</c:f>
              <c:strCache>
                <c:ptCount val="1"/>
                <c:pt idx="0">
                  <c:v>SSD → HDD</c:v>
                </c:pt>
              </c:strCache>
            </c:strRef>
          </c:tx>
          <c:spPr>
            <a:solidFill>
              <a:schemeClr val="accent3">
                <a:lumMod val="6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[src_dst_storage.xlsx]Sheet1!$B$77:$F$77</c:f>
              <c:numCache>
                <c:formatCode>General</c:formatCode>
                <c:ptCount val="5"/>
                <c:pt idx="0">
                  <c:v>384.65742802599999</c:v>
                </c:pt>
                <c:pt idx="1">
                  <c:v>170.00887489300001</c:v>
                </c:pt>
                <c:pt idx="2">
                  <c:v>274.95905709300001</c:v>
                </c:pt>
                <c:pt idx="3">
                  <c:v>204.19498801200001</c:v>
                </c:pt>
                <c:pt idx="4">
                  <c:v>275.06155748600003</c:v>
                </c:pt>
              </c:numCache>
            </c:numRef>
          </c:val>
          <c:extLst>
            <c:ext xmlns:c16="http://schemas.microsoft.com/office/drawing/2014/chart" uri="{C3380CC4-5D6E-409C-BE32-E72D297353CC}">
              <c16:uniqueId val="{00000008-C831-442C-AD76-40E705F14447}"/>
            </c:ext>
          </c:extLst>
        </c:ser>
        <c:ser>
          <c:idx val="9"/>
          <c:order val="9"/>
          <c:tx>
            <c:strRef>
              <c:f>[src_dst_storage.xlsx]Sheet1!$A$78</c:f>
              <c:strCache>
                <c:ptCount val="1"/>
                <c:pt idx="0">
                  <c:v>SSD → DAS</c:v>
                </c:pt>
              </c:strCache>
            </c:strRef>
          </c:tx>
          <c:spPr>
            <a:solidFill>
              <a:schemeClr val="accent4">
                <a:lumMod val="6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[src_dst_storage.xlsx]Sheet1!$B$78:$F$78</c:f>
              <c:numCache>
                <c:formatCode>General</c:formatCode>
                <c:ptCount val="5"/>
                <c:pt idx="0">
                  <c:v>349.41608095200002</c:v>
                </c:pt>
                <c:pt idx="1">
                  <c:v>77.521001100500001</c:v>
                </c:pt>
                <c:pt idx="2">
                  <c:v>59.034554004699999</c:v>
                </c:pt>
                <c:pt idx="3">
                  <c:v>200.54493999499999</c:v>
                </c:pt>
                <c:pt idx="4">
                  <c:v>87.088064177999996</c:v>
                </c:pt>
              </c:numCache>
            </c:numRef>
          </c:val>
          <c:extLst>
            <c:ext xmlns:c16="http://schemas.microsoft.com/office/drawing/2014/chart" uri="{C3380CC4-5D6E-409C-BE32-E72D297353CC}">
              <c16:uniqueId val="{00000009-C831-442C-AD76-40E705F14447}"/>
            </c:ext>
          </c:extLst>
        </c:ser>
        <c:ser>
          <c:idx val="10"/>
          <c:order val="10"/>
          <c:tx>
            <c:strRef>
              <c:f>[src_dst_storage.xlsx]Sheet1!$A$79</c:f>
              <c:strCache>
                <c:ptCount val="1"/>
                <c:pt idx="0">
                  <c:v>SSD → SSD</c:v>
                </c:pt>
              </c:strCache>
            </c:strRef>
          </c:tx>
          <c:spPr>
            <a:solidFill>
              <a:schemeClr val="accent5">
                <a:lumMod val="6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[src_dst_storage.xlsx]Sheet1!$B$79:$F$79</c:f>
              <c:numCache>
                <c:formatCode>General</c:formatCode>
                <c:ptCount val="5"/>
                <c:pt idx="0">
                  <c:v>357.26417899099999</c:v>
                </c:pt>
                <c:pt idx="1">
                  <c:v>88.920536994900004</c:v>
                </c:pt>
                <c:pt idx="2">
                  <c:v>68.891814947100002</c:v>
                </c:pt>
                <c:pt idx="3">
                  <c:v>196.88657093</c:v>
                </c:pt>
                <c:pt idx="4">
                  <c:v>100.49253767800001</c:v>
                </c:pt>
              </c:numCache>
            </c:numRef>
          </c:val>
          <c:extLst>
            <c:ext xmlns:c16="http://schemas.microsoft.com/office/drawing/2014/chart" uri="{C3380CC4-5D6E-409C-BE32-E72D297353CC}">
              <c16:uniqueId val="{0000000A-C831-442C-AD76-40E705F14447}"/>
            </c:ext>
          </c:extLst>
        </c:ser>
        <c:ser>
          <c:idx val="11"/>
          <c:order val="11"/>
          <c:tx>
            <c:strRef>
              <c:f>[src_dst_storage.xlsx]Sheet1!$A$80</c:f>
              <c:strCache>
                <c:ptCount val="1"/>
                <c:pt idx="0">
                  <c:v>SSD → ramfs</c:v>
                </c:pt>
              </c:strCache>
            </c:strRef>
          </c:tx>
          <c:spPr>
            <a:solidFill>
              <a:schemeClr val="accent6">
                <a:lumMod val="6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[src_dst_storage.xlsx]Sheet1!$B$80:$F$80</c:f>
              <c:numCache>
                <c:formatCode>General</c:formatCode>
                <c:ptCount val="5"/>
                <c:pt idx="0">
                  <c:v>339.853205919</c:v>
                </c:pt>
                <c:pt idx="1">
                  <c:v>197.825206995</c:v>
                </c:pt>
                <c:pt idx="2">
                  <c:v>41.291730165499999</c:v>
                </c:pt>
                <c:pt idx="3">
                  <c:v>198.16023111300001</c:v>
                </c:pt>
                <c:pt idx="4">
                  <c:v>69.964673652000002</c:v>
                </c:pt>
              </c:numCache>
            </c:numRef>
          </c:val>
          <c:extLst>
            <c:ext xmlns:c16="http://schemas.microsoft.com/office/drawing/2014/chart" uri="{C3380CC4-5D6E-409C-BE32-E72D297353CC}">
              <c16:uniqueId val="{0000000B-C831-442C-AD76-40E705F14447}"/>
            </c:ext>
          </c:extLst>
        </c:ser>
        <c:ser>
          <c:idx val="12"/>
          <c:order val="12"/>
          <c:tx>
            <c:strRef>
              <c:f>[src_dst_storage.xlsx]Sheet1!$A$81</c:f>
              <c:strCache>
                <c:ptCount val="1"/>
                <c:pt idx="0">
                  <c:v>ramfs → HDD</c:v>
                </c:pt>
              </c:strCache>
            </c:strRef>
          </c:tx>
          <c:spPr>
            <a:solidFill>
              <a:schemeClr val="accent1">
                <a:lumMod val="80000"/>
                <a:lumOff val="2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[src_dst_storage.xlsx]Sheet1!$B$81:$F$81</c:f>
              <c:numCache>
                <c:formatCode>General</c:formatCode>
                <c:ptCount val="5"/>
                <c:pt idx="0">
                  <c:v>383.16854810699999</c:v>
                </c:pt>
                <c:pt idx="1">
                  <c:v>139.882154942</c:v>
                </c:pt>
                <c:pt idx="2">
                  <c:v>282.7800982</c:v>
                </c:pt>
                <c:pt idx="3">
                  <c:v>201.07148790400001</c:v>
                </c:pt>
                <c:pt idx="4">
                  <c:v>270.65046445399997</c:v>
                </c:pt>
              </c:numCache>
            </c:numRef>
          </c:val>
          <c:extLst>
            <c:ext xmlns:c16="http://schemas.microsoft.com/office/drawing/2014/chart" uri="{C3380CC4-5D6E-409C-BE32-E72D297353CC}">
              <c16:uniqueId val="{0000000C-C831-442C-AD76-40E705F14447}"/>
            </c:ext>
          </c:extLst>
        </c:ser>
        <c:ser>
          <c:idx val="13"/>
          <c:order val="13"/>
          <c:tx>
            <c:strRef>
              <c:f>[src_dst_storage.xlsx]Sheet1!$A$82</c:f>
              <c:strCache>
                <c:ptCount val="1"/>
                <c:pt idx="0">
                  <c:v>ramfs → SAN</c:v>
                </c:pt>
              </c:strCache>
            </c:strRef>
          </c:tx>
          <c:spPr>
            <a:solidFill>
              <a:schemeClr val="accent2">
                <a:lumMod val="80000"/>
                <a:lumOff val="2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[src_dst_storage.xlsx]Sheet1!$B$82:$F$82</c:f>
              <c:numCache>
                <c:formatCode>General</c:formatCode>
                <c:ptCount val="5"/>
                <c:pt idx="0">
                  <c:v>349.42630791699997</c:v>
                </c:pt>
                <c:pt idx="1">
                  <c:v>79.690032959000007</c:v>
                </c:pt>
                <c:pt idx="2">
                  <c:v>56.801834821699998</c:v>
                </c:pt>
                <c:pt idx="3">
                  <c:v>197.144502163</c:v>
                </c:pt>
                <c:pt idx="4">
                  <c:v>88.148168229000007</c:v>
                </c:pt>
              </c:numCache>
            </c:numRef>
          </c:val>
          <c:extLst>
            <c:ext xmlns:c16="http://schemas.microsoft.com/office/drawing/2014/chart" uri="{C3380CC4-5D6E-409C-BE32-E72D297353CC}">
              <c16:uniqueId val="{0000000D-C831-442C-AD76-40E705F14447}"/>
            </c:ext>
          </c:extLst>
        </c:ser>
        <c:ser>
          <c:idx val="14"/>
          <c:order val="14"/>
          <c:tx>
            <c:strRef>
              <c:f>[src_dst_storage.xlsx]Sheet1!$A$83</c:f>
              <c:strCache>
                <c:ptCount val="1"/>
                <c:pt idx="0">
                  <c:v>ramfs → SSD</c:v>
                </c:pt>
              </c:strCache>
            </c:strRef>
          </c:tx>
          <c:spPr>
            <a:solidFill>
              <a:schemeClr val="accent3">
                <a:lumMod val="80000"/>
                <a:lumOff val="2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[src_dst_storage.xlsx]Sheet1!$B$83:$F$83</c:f>
              <c:numCache>
                <c:formatCode>General</c:formatCode>
                <c:ptCount val="5"/>
                <c:pt idx="0">
                  <c:v>360.35058808299999</c:v>
                </c:pt>
                <c:pt idx="1">
                  <c:v>78.575752973600004</c:v>
                </c:pt>
                <c:pt idx="2">
                  <c:v>68.809293031699994</c:v>
                </c:pt>
                <c:pt idx="3">
                  <c:v>196.85994100600001</c:v>
                </c:pt>
                <c:pt idx="4">
                  <c:v>97.000655511999994</c:v>
                </c:pt>
              </c:numCache>
            </c:numRef>
          </c:val>
          <c:extLst>
            <c:ext xmlns:c16="http://schemas.microsoft.com/office/drawing/2014/chart" uri="{C3380CC4-5D6E-409C-BE32-E72D297353CC}">
              <c16:uniqueId val="{0000000E-C831-442C-AD76-40E705F14447}"/>
            </c:ext>
          </c:extLst>
        </c:ser>
        <c:ser>
          <c:idx val="15"/>
          <c:order val="15"/>
          <c:tx>
            <c:strRef>
              <c:f>[src_dst_storage.xlsx]Sheet1!$A$84</c:f>
              <c:strCache>
                <c:ptCount val="1"/>
                <c:pt idx="0">
                  <c:v>ramfs → ramfs</c:v>
                </c:pt>
              </c:strCache>
            </c:strRef>
          </c:tx>
          <c:spPr>
            <a:solidFill>
              <a:schemeClr val="accent4">
                <a:lumMod val="80000"/>
                <a:lumOff val="20000"/>
              </a:schemeClr>
            </a:solidFill>
            <a:ln>
              <a:noFill/>
            </a:ln>
            <a:effectLst/>
          </c:spPr>
          <c:invertIfNegative val="0"/>
          <c:cat>
            <c:strRef>
              <c:f>[src_dst_storage.xlsx]Sheet1!$B$68:$F$68</c:f>
              <c:strCache>
                <c:ptCount val="5"/>
                <c:pt idx="0">
                  <c:v>PostgreSQL</c:v>
                </c:pt>
                <c:pt idx="1">
                  <c:v>MonetDB</c:v>
                </c:pt>
                <c:pt idx="2">
                  <c:v>DBMS-A</c:v>
                </c:pt>
                <c:pt idx="3">
                  <c:v>DBMS-B</c:v>
                </c:pt>
                <c:pt idx="4">
                  <c:v>PCOPY</c:v>
                </c:pt>
              </c:strCache>
            </c:strRef>
          </c:cat>
          <c:val>
            <c:numRef>
              <c:f>[src_dst_storage.xlsx]Sheet1!$B$84:$F$84</c:f>
              <c:numCache>
                <c:formatCode>General</c:formatCode>
                <c:ptCount val="5"/>
                <c:pt idx="0">
                  <c:v>348.159667969</c:v>
                </c:pt>
                <c:pt idx="1">
                  <c:v>218.74470806100001</c:v>
                </c:pt>
                <c:pt idx="2">
                  <c:v>39.292154073699997</c:v>
                </c:pt>
                <c:pt idx="3">
                  <c:v>198.13948202099999</c:v>
                </c:pt>
                <c:pt idx="4">
                  <c:v>68.872067862999998</c:v>
                </c:pt>
              </c:numCache>
            </c:numRef>
          </c:val>
          <c:extLst>
            <c:ext xmlns:c16="http://schemas.microsoft.com/office/drawing/2014/chart" uri="{C3380CC4-5D6E-409C-BE32-E72D297353CC}">
              <c16:uniqueId val="{0000000F-C831-442C-AD76-40E705F14447}"/>
            </c:ext>
          </c:extLst>
        </c:ser>
        <c:dLbls>
          <c:showLegendKey val="0"/>
          <c:showVal val="0"/>
          <c:showCatName val="0"/>
          <c:showSerName val="0"/>
          <c:showPercent val="0"/>
          <c:showBubbleSize val="0"/>
        </c:dLbls>
        <c:gapWidth val="219"/>
        <c:overlap val="-27"/>
        <c:axId val="-2027430368"/>
        <c:axId val="-2027428192"/>
      </c:barChart>
      <c:catAx>
        <c:axId val="-2027430368"/>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27428192"/>
        <c:crosses val="autoZero"/>
        <c:auto val="1"/>
        <c:lblAlgn val="ctr"/>
        <c:lblOffset val="100"/>
        <c:noMultiLvlLbl val="0"/>
      </c:catAx>
      <c:valAx>
        <c:axId val="-2027428192"/>
        <c:scaling>
          <c:orientation val="minMax"/>
          <c:max val="400"/>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27430368"/>
        <c:crosses val="autoZero"/>
        <c:crossBetween val="between"/>
      </c:valAx>
      <c:spPr>
        <a:noFill/>
        <a:ln>
          <a:noFill/>
        </a:ln>
        <a:effectLst/>
      </c:spPr>
    </c:plotArea>
    <c:legend>
      <c:legendPos val="b"/>
      <c:layout>
        <c:manualLayout>
          <c:xMode val="edge"/>
          <c:yMode val="edge"/>
          <c:x val="0"/>
          <c:y val="9.8374161563137934E-3"/>
          <c:w val="1"/>
          <c:h val="0.1024464725654414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000"/>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644463184318648"/>
          <c:y val="6.0377123912142561E-2"/>
          <c:w val="0.80072431792850307"/>
          <c:h val="0.77498549213334866"/>
        </c:manualLayout>
      </c:layout>
      <c:barChart>
        <c:barDir val="col"/>
        <c:grouping val="clustered"/>
        <c:varyColors val="0"/>
        <c:ser>
          <c:idx val="0"/>
          <c:order val="0"/>
          <c:tx>
            <c:strRef>
              <c:f>Sheet1!$D$4</c:f>
              <c:strCache>
                <c:ptCount val="1"/>
                <c:pt idx="0">
                  <c:v>1 thread</c:v>
                </c:pt>
              </c:strCache>
            </c:strRef>
          </c:tx>
          <c:spPr>
            <a:solidFill>
              <a:srgbClr val="000000"/>
            </a:solidFill>
            <a:ln>
              <a:noFill/>
            </a:ln>
            <a:effectLst/>
          </c:spPr>
          <c:invertIfNegative val="0"/>
          <c:cat>
            <c:strRef>
              <c:f>Sheet1!$C$5:$C$8</c:f>
              <c:strCache>
                <c:ptCount val="4"/>
                <c:pt idx="0">
                  <c:v>PCOPY</c:v>
                </c:pt>
                <c:pt idx="1">
                  <c:v>MonetDB</c:v>
                </c:pt>
                <c:pt idx="2">
                  <c:v>DBMS-A</c:v>
                </c:pt>
                <c:pt idx="3">
                  <c:v>DBMS-B</c:v>
                </c:pt>
              </c:strCache>
            </c:strRef>
          </c:cat>
          <c:val>
            <c:numRef>
              <c:f>Sheet1!$D$5:$D$8</c:f>
              <c:numCache>
                <c:formatCode>General</c:formatCode>
                <c:ptCount val="4"/>
                <c:pt idx="0">
                  <c:v>3526.2</c:v>
                </c:pt>
                <c:pt idx="1">
                  <c:v>2659.1</c:v>
                </c:pt>
                <c:pt idx="2">
                  <c:v>1799.77</c:v>
                </c:pt>
                <c:pt idx="3">
                  <c:v>6138.42</c:v>
                </c:pt>
              </c:numCache>
            </c:numRef>
          </c:val>
          <c:extLst>
            <c:ext xmlns:c16="http://schemas.microsoft.com/office/drawing/2014/chart" uri="{C3380CC4-5D6E-409C-BE32-E72D297353CC}">
              <c16:uniqueId val="{00000000-7969-43C9-8D52-A025790752AE}"/>
            </c:ext>
          </c:extLst>
        </c:ser>
        <c:ser>
          <c:idx val="1"/>
          <c:order val="1"/>
          <c:tx>
            <c:strRef>
              <c:f>Sheet1!$E$4</c:f>
              <c:strCache>
                <c:ptCount val="1"/>
                <c:pt idx="0">
                  <c:v>16 threads</c:v>
                </c:pt>
              </c:strCache>
            </c:strRef>
          </c:tx>
          <c:spPr>
            <a:pattFill prst="wdDnDiag">
              <a:fgClr>
                <a:srgbClr val="FF0000"/>
              </a:fgClr>
              <a:bgClr>
                <a:sysClr val="window" lastClr="FFFFFF"/>
              </a:bgClr>
            </a:pattFill>
            <a:ln>
              <a:noFill/>
            </a:ln>
            <a:effectLst/>
          </c:spPr>
          <c:invertIfNegative val="0"/>
          <c:cat>
            <c:strRef>
              <c:f>Sheet1!$C$5:$C$8</c:f>
              <c:strCache>
                <c:ptCount val="4"/>
                <c:pt idx="0">
                  <c:v>PCOPY</c:v>
                </c:pt>
                <c:pt idx="1">
                  <c:v>MonetDB</c:v>
                </c:pt>
                <c:pt idx="2">
                  <c:v>DBMS-A</c:v>
                </c:pt>
                <c:pt idx="3">
                  <c:v>DBMS-B</c:v>
                </c:pt>
              </c:strCache>
            </c:strRef>
          </c:cat>
          <c:val>
            <c:numRef>
              <c:f>Sheet1!$E$5:$E$8</c:f>
              <c:numCache>
                <c:formatCode>General</c:formatCode>
                <c:ptCount val="4"/>
                <c:pt idx="0">
                  <c:v>1269.3399999999999</c:v>
                </c:pt>
                <c:pt idx="1">
                  <c:v>1538.98</c:v>
                </c:pt>
                <c:pt idx="2">
                  <c:v>1438.4</c:v>
                </c:pt>
                <c:pt idx="3">
                  <c:v>2160.8000000000002</c:v>
                </c:pt>
              </c:numCache>
            </c:numRef>
          </c:val>
          <c:extLst>
            <c:ext xmlns:c16="http://schemas.microsoft.com/office/drawing/2014/chart" uri="{C3380CC4-5D6E-409C-BE32-E72D297353CC}">
              <c16:uniqueId val="{00000001-7969-43C9-8D52-A025790752AE}"/>
            </c:ext>
          </c:extLst>
        </c:ser>
        <c:dLbls>
          <c:showLegendKey val="0"/>
          <c:showVal val="0"/>
          <c:showCatName val="0"/>
          <c:showSerName val="0"/>
          <c:showPercent val="0"/>
          <c:showBubbleSize val="0"/>
        </c:dLbls>
        <c:gapWidth val="219"/>
        <c:overlap val="-27"/>
        <c:axId val="1841542768"/>
        <c:axId val="1926451200"/>
      </c:barChart>
      <c:catAx>
        <c:axId val="184154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1926451200"/>
        <c:crosses val="autoZero"/>
        <c:auto val="1"/>
        <c:lblAlgn val="ctr"/>
        <c:lblOffset val="100"/>
        <c:noMultiLvlLbl val="0"/>
      </c:catAx>
      <c:valAx>
        <c:axId val="1926451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r>
                  <a:rPr lang="pl-PL"/>
                  <a:t>Loading time (sec)</a:t>
                </a:r>
                <a:endParaRPr lang="en-US"/>
              </a:p>
            </c:rich>
          </c:tx>
          <c:overlay val="0"/>
          <c:spPr>
            <a:noFill/>
            <a:ln>
              <a:noFill/>
            </a:ln>
            <a:effectLst/>
          </c:spPr>
          <c:txPr>
            <a:bodyPr rot="-54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1841542768"/>
        <c:crosses val="autoZero"/>
        <c:crossBetween val="between"/>
      </c:valAx>
      <c:spPr>
        <a:noFill/>
        <a:ln>
          <a:noFill/>
        </a:ln>
        <a:effectLst/>
      </c:spPr>
    </c:plotArea>
    <c:legend>
      <c:legendPos val="b"/>
      <c:layout>
        <c:manualLayout>
          <c:xMode val="edge"/>
          <c:yMode val="edge"/>
          <c:x val="0.2228091507241545"/>
          <c:y val="0.10542284907989194"/>
          <c:w val="0.49729034493353336"/>
          <c:h val="0.11287238085138347"/>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3000"/>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644463184318648"/>
          <c:y val="6.0377123912142561E-2"/>
          <c:w val="0.80072431792850307"/>
          <c:h val="0.77498549213334866"/>
        </c:manualLayout>
      </c:layout>
      <c:barChart>
        <c:barDir val="col"/>
        <c:grouping val="clustered"/>
        <c:varyColors val="0"/>
        <c:ser>
          <c:idx val="0"/>
          <c:order val="0"/>
          <c:tx>
            <c:strRef>
              <c:f>Sheet1!$D$4</c:f>
              <c:strCache>
                <c:ptCount val="1"/>
                <c:pt idx="0">
                  <c:v>1 thread</c:v>
                </c:pt>
              </c:strCache>
            </c:strRef>
          </c:tx>
          <c:spPr>
            <a:solidFill>
              <a:srgbClr val="000000"/>
            </a:solidFill>
            <a:ln>
              <a:noFill/>
            </a:ln>
            <a:effectLst/>
          </c:spPr>
          <c:invertIfNegative val="0"/>
          <c:cat>
            <c:strRef>
              <c:f>Sheet1!$C$5:$C$8</c:f>
              <c:strCache>
                <c:ptCount val="4"/>
                <c:pt idx="0">
                  <c:v>PCOPY</c:v>
                </c:pt>
                <c:pt idx="1">
                  <c:v>MonetDB</c:v>
                </c:pt>
                <c:pt idx="2">
                  <c:v>DBMS-A</c:v>
                </c:pt>
                <c:pt idx="3">
                  <c:v>DBMS-B</c:v>
                </c:pt>
              </c:strCache>
            </c:strRef>
          </c:cat>
          <c:val>
            <c:numRef>
              <c:f>Sheet1!$D$5:$D$8</c:f>
              <c:numCache>
                <c:formatCode>General</c:formatCode>
                <c:ptCount val="4"/>
                <c:pt idx="0">
                  <c:v>3526.2</c:v>
                </c:pt>
                <c:pt idx="1">
                  <c:v>2659.1</c:v>
                </c:pt>
                <c:pt idx="2">
                  <c:v>1799.77</c:v>
                </c:pt>
                <c:pt idx="3">
                  <c:v>6138.42</c:v>
                </c:pt>
              </c:numCache>
            </c:numRef>
          </c:val>
          <c:extLst>
            <c:ext xmlns:c16="http://schemas.microsoft.com/office/drawing/2014/chart" uri="{C3380CC4-5D6E-409C-BE32-E72D297353CC}">
              <c16:uniqueId val="{00000000-7969-43C9-8D52-A025790752AE}"/>
            </c:ext>
          </c:extLst>
        </c:ser>
        <c:ser>
          <c:idx val="1"/>
          <c:order val="1"/>
          <c:tx>
            <c:strRef>
              <c:f>Sheet1!$E$4</c:f>
              <c:strCache>
                <c:ptCount val="1"/>
                <c:pt idx="0">
                  <c:v>16 threads</c:v>
                </c:pt>
              </c:strCache>
            </c:strRef>
          </c:tx>
          <c:spPr>
            <a:pattFill prst="wdDnDiag">
              <a:fgClr>
                <a:srgbClr val="FF0000"/>
              </a:fgClr>
              <a:bgClr>
                <a:sysClr val="window" lastClr="FFFFFF"/>
              </a:bgClr>
            </a:pattFill>
            <a:ln>
              <a:noFill/>
            </a:ln>
            <a:effectLst/>
          </c:spPr>
          <c:invertIfNegative val="0"/>
          <c:cat>
            <c:strRef>
              <c:f>Sheet1!$C$5:$C$8</c:f>
              <c:strCache>
                <c:ptCount val="4"/>
                <c:pt idx="0">
                  <c:v>PCOPY</c:v>
                </c:pt>
                <c:pt idx="1">
                  <c:v>MonetDB</c:v>
                </c:pt>
                <c:pt idx="2">
                  <c:v>DBMS-A</c:v>
                </c:pt>
                <c:pt idx="3">
                  <c:v>DBMS-B</c:v>
                </c:pt>
              </c:strCache>
            </c:strRef>
          </c:cat>
          <c:val>
            <c:numRef>
              <c:f>Sheet1!$E$5:$E$8</c:f>
              <c:numCache>
                <c:formatCode>General</c:formatCode>
                <c:ptCount val="4"/>
                <c:pt idx="0">
                  <c:v>1269.3399999999999</c:v>
                </c:pt>
                <c:pt idx="1">
                  <c:v>1538.98</c:v>
                </c:pt>
                <c:pt idx="2">
                  <c:v>1438.4</c:v>
                </c:pt>
                <c:pt idx="3">
                  <c:v>2160.8000000000002</c:v>
                </c:pt>
              </c:numCache>
            </c:numRef>
          </c:val>
          <c:extLst>
            <c:ext xmlns:c16="http://schemas.microsoft.com/office/drawing/2014/chart" uri="{C3380CC4-5D6E-409C-BE32-E72D297353CC}">
              <c16:uniqueId val="{00000001-7969-43C9-8D52-A025790752AE}"/>
            </c:ext>
          </c:extLst>
        </c:ser>
        <c:dLbls>
          <c:showLegendKey val="0"/>
          <c:showVal val="0"/>
          <c:showCatName val="0"/>
          <c:showSerName val="0"/>
          <c:showPercent val="0"/>
          <c:showBubbleSize val="0"/>
        </c:dLbls>
        <c:gapWidth val="219"/>
        <c:overlap val="-27"/>
        <c:axId val="1841542768"/>
        <c:axId val="1926451200"/>
      </c:barChart>
      <c:catAx>
        <c:axId val="184154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1926451200"/>
        <c:crosses val="autoZero"/>
        <c:auto val="1"/>
        <c:lblAlgn val="ctr"/>
        <c:lblOffset val="100"/>
        <c:noMultiLvlLbl val="0"/>
      </c:catAx>
      <c:valAx>
        <c:axId val="1926451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r>
                  <a:rPr lang="pl-PL"/>
                  <a:t>Loading time (sec)</a:t>
                </a:r>
                <a:endParaRPr lang="en-US"/>
              </a:p>
            </c:rich>
          </c:tx>
          <c:overlay val="0"/>
          <c:spPr>
            <a:noFill/>
            <a:ln>
              <a:noFill/>
            </a:ln>
            <a:effectLst/>
          </c:spPr>
          <c:txPr>
            <a:bodyPr rot="-54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1841542768"/>
        <c:crosses val="autoZero"/>
        <c:crossBetween val="between"/>
      </c:valAx>
      <c:spPr>
        <a:noFill/>
        <a:ln>
          <a:noFill/>
        </a:ln>
        <a:effectLst/>
      </c:spPr>
    </c:plotArea>
    <c:legend>
      <c:legendPos val="b"/>
      <c:layout>
        <c:manualLayout>
          <c:xMode val="edge"/>
          <c:yMode val="edge"/>
          <c:x val="0.2228091507241545"/>
          <c:y val="0.10542284907989194"/>
          <c:w val="0.49729034493353336"/>
          <c:h val="0.11287238085138347"/>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3000"/>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533156583523062"/>
          <c:y val="7.0014149876677326E-2"/>
          <c:w val="0.77466843416476938"/>
          <c:h val="0.76310475135739486"/>
        </c:manualLayout>
      </c:layout>
      <c:barChart>
        <c:barDir val="col"/>
        <c:grouping val="clustered"/>
        <c:varyColors val="0"/>
        <c:ser>
          <c:idx val="0"/>
          <c:order val="0"/>
          <c:tx>
            <c:strRef>
              <c:f>Sheet1!$B$15</c:f>
              <c:strCache>
                <c:ptCount val="1"/>
                <c:pt idx="0">
                  <c:v>HDD to DAS</c:v>
                </c:pt>
              </c:strCache>
            </c:strRef>
          </c:tx>
          <c:spPr>
            <a:solidFill>
              <a:schemeClr val="tx1"/>
            </a:solidFill>
            <a:ln>
              <a:solidFill>
                <a:sysClr val="windowText" lastClr="000000"/>
              </a:solidFill>
            </a:ln>
            <a:effectLst/>
          </c:spPr>
          <c:invertIfNegative val="0"/>
          <c:cat>
            <c:strRef>
              <c:f>Sheet1!$A$16:$A$19</c:f>
              <c:strCache>
                <c:ptCount val="4"/>
                <c:pt idx="0">
                  <c:v>PCOPY</c:v>
                </c:pt>
                <c:pt idx="1">
                  <c:v>MonetDB</c:v>
                </c:pt>
                <c:pt idx="2">
                  <c:v>DBMS-A</c:v>
                </c:pt>
                <c:pt idx="3">
                  <c:v>DBMS-B</c:v>
                </c:pt>
              </c:strCache>
            </c:strRef>
          </c:cat>
          <c:val>
            <c:numRef>
              <c:f>Sheet1!$B$16:$B$19</c:f>
              <c:numCache>
                <c:formatCode>General</c:formatCode>
                <c:ptCount val="4"/>
                <c:pt idx="0">
                  <c:v>110.62</c:v>
                </c:pt>
                <c:pt idx="1">
                  <c:v>145.71</c:v>
                </c:pt>
                <c:pt idx="2">
                  <c:v>134.62</c:v>
                </c:pt>
                <c:pt idx="3">
                  <c:v>228.37</c:v>
                </c:pt>
              </c:numCache>
            </c:numRef>
          </c:val>
          <c:extLst>
            <c:ext xmlns:c16="http://schemas.microsoft.com/office/drawing/2014/chart" uri="{C3380CC4-5D6E-409C-BE32-E72D297353CC}">
              <c16:uniqueId val="{00000000-F914-4FB4-B4D8-C35A35C34CC2}"/>
            </c:ext>
          </c:extLst>
        </c:ser>
        <c:ser>
          <c:idx val="1"/>
          <c:order val="1"/>
          <c:tx>
            <c:strRef>
              <c:f>Sheet1!$C$15</c:f>
              <c:strCache>
                <c:ptCount val="1"/>
                <c:pt idx="0">
                  <c:v>SSD to DAS</c:v>
                </c:pt>
              </c:strCache>
            </c:strRef>
          </c:tx>
          <c:spPr>
            <a:pattFill prst="wdUpDiag">
              <a:fgClr>
                <a:srgbClr val="FF0000"/>
              </a:fgClr>
              <a:bgClr>
                <a:schemeClr val="bg1"/>
              </a:bgClr>
            </a:pattFill>
            <a:ln>
              <a:solidFill>
                <a:sysClr val="windowText" lastClr="000000"/>
              </a:solidFill>
            </a:ln>
            <a:effectLst/>
          </c:spPr>
          <c:invertIfNegative val="0"/>
          <c:cat>
            <c:strRef>
              <c:f>Sheet1!$A$16:$A$19</c:f>
              <c:strCache>
                <c:ptCount val="4"/>
                <c:pt idx="0">
                  <c:v>PCOPY</c:v>
                </c:pt>
                <c:pt idx="1">
                  <c:v>MonetDB</c:v>
                </c:pt>
                <c:pt idx="2">
                  <c:v>DBMS-A</c:v>
                </c:pt>
                <c:pt idx="3">
                  <c:v>DBMS-B</c:v>
                </c:pt>
              </c:strCache>
            </c:strRef>
          </c:cat>
          <c:val>
            <c:numRef>
              <c:f>Sheet1!$C$16:$C$19</c:f>
              <c:numCache>
                <c:formatCode>General</c:formatCode>
                <c:ptCount val="4"/>
                <c:pt idx="0">
                  <c:v>87.09</c:v>
                </c:pt>
                <c:pt idx="1">
                  <c:v>77.52</c:v>
                </c:pt>
                <c:pt idx="2">
                  <c:v>59.03</c:v>
                </c:pt>
                <c:pt idx="3">
                  <c:v>200.54</c:v>
                </c:pt>
              </c:numCache>
            </c:numRef>
          </c:val>
          <c:extLst>
            <c:ext xmlns:c16="http://schemas.microsoft.com/office/drawing/2014/chart" uri="{C3380CC4-5D6E-409C-BE32-E72D297353CC}">
              <c16:uniqueId val="{00000001-F914-4FB4-B4D8-C35A35C34CC2}"/>
            </c:ext>
          </c:extLst>
        </c:ser>
        <c:ser>
          <c:idx val="2"/>
          <c:order val="2"/>
          <c:tx>
            <c:strRef>
              <c:f>Sheet1!$D$15</c:f>
              <c:strCache>
                <c:ptCount val="1"/>
                <c:pt idx="0">
                  <c:v>ramfs to DAS</c:v>
                </c:pt>
              </c:strCache>
            </c:strRef>
          </c:tx>
          <c:spPr>
            <a:solidFill>
              <a:schemeClr val="bg2">
                <a:lumMod val="90000"/>
              </a:schemeClr>
            </a:solidFill>
            <a:ln>
              <a:solidFill>
                <a:sysClr val="windowText" lastClr="000000"/>
              </a:solidFill>
            </a:ln>
            <a:effectLst/>
          </c:spPr>
          <c:invertIfNegative val="0"/>
          <c:cat>
            <c:strRef>
              <c:f>Sheet1!$A$16:$A$19</c:f>
              <c:strCache>
                <c:ptCount val="4"/>
                <c:pt idx="0">
                  <c:v>PCOPY</c:v>
                </c:pt>
                <c:pt idx="1">
                  <c:v>MonetDB</c:v>
                </c:pt>
                <c:pt idx="2">
                  <c:v>DBMS-A</c:v>
                </c:pt>
                <c:pt idx="3">
                  <c:v>DBMS-B</c:v>
                </c:pt>
              </c:strCache>
            </c:strRef>
          </c:cat>
          <c:val>
            <c:numRef>
              <c:f>Sheet1!$D$16:$D$19</c:f>
              <c:numCache>
                <c:formatCode>General</c:formatCode>
                <c:ptCount val="4"/>
                <c:pt idx="0">
                  <c:v>88.15</c:v>
                </c:pt>
                <c:pt idx="1">
                  <c:v>79.69</c:v>
                </c:pt>
                <c:pt idx="2">
                  <c:v>56.8</c:v>
                </c:pt>
                <c:pt idx="3">
                  <c:v>197.14</c:v>
                </c:pt>
              </c:numCache>
            </c:numRef>
          </c:val>
          <c:extLst>
            <c:ext xmlns:c16="http://schemas.microsoft.com/office/drawing/2014/chart" uri="{C3380CC4-5D6E-409C-BE32-E72D297353CC}">
              <c16:uniqueId val="{00000002-F914-4FB4-B4D8-C35A35C34CC2}"/>
            </c:ext>
          </c:extLst>
        </c:ser>
        <c:dLbls>
          <c:showLegendKey val="0"/>
          <c:showVal val="0"/>
          <c:showCatName val="0"/>
          <c:showSerName val="0"/>
          <c:showPercent val="0"/>
          <c:showBubbleSize val="0"/>
        </c:dLbls>
        <c:gapWidth val="219"/>
        <c:overlap val="-27"/>
        <c:axId val="-2027424384"/>
        <c:axId val="-2027437984"/>
      </c:barChart>
      <c:catAx>
        <c:axId val="-2027424384"/>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2027437984"/>
        <c:crosses val="autoZero"/>
        <c:auto val="1"/>
        <c:lblAlgn val="ctr"/>
        <c:lblOffset val="100"/>
        <c:noMultiLvlLbl val="0"/>
      </c:catAx>
      <c:valAx>
        <c:axId val="-2027437984"/>
        <c:scaling>
          <c:orientation val="minMax"/>
          <c:max val="400"/>
        </c:scaling>
        <c:delete val="0"/>
        <c:axPos val="l"/>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Loading Time (sec)</a:t>
                </a:r>
              </a:p>
            </c:rich>
          </c:tx>
          <c:layout>
            <c:manualLayout>
              <c:xMode val="edge"/>
              <c:yMode val="edge"/>
              <c:x val="3.4850724643267924E-4"/>
              <c:y val="0.14990887960401686"/>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2027424384"/>
        <c:crosses val="autoZero"/>
        <c:crossBetween val="between"/>
      </c:valAx>
      <c:spPr>
        <a:noFill/>
        <a:ln>
          <a:noFill/>
        </a:ln>
        <a:effectLst/>
      </c:spPr>
    </c:plotArea>
    <c:legend>
      <c:legendPos val="b"/>
      <c:layout>
        <c:manualLayout>
          <c:xMode val="edge"/>
          <c:yMode val="edge"/>
          <c:x val="0.22212126347133587"/>
          <c:y val="1.5850982544560995E-3"/>
          <c:w val="0.45060768546714003"/>
          <c:h val="0.26449368522818234"/>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600">
          <a:solidFill>
            <a:schemeClr val="tx1"/>
          </a:solidFill>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268484542374916"/>
          <c:y val="6.1760278756362939E-2"/>
          <c:w val="0.76439855110494381"/>
          <c:h val="0.77348199547427221"/>
        </c:manualLayout>
      </c:layout>
      <c:barChart>
        <c:barDir val="col"/>
        <c:grouping val="clustered"/>
        <c:varyColors val="0"/>
        <c:ser>
          <c:idx val="0"/>
          <c:order val="0"/>
          <c:tx>
            <c:strRef>
              <c:f>Sheet1!$B$9</c:f>
              <c:strCache>
                <c:ptCount val="1"/>
                <c:pt idx="0">
                  <c:v>HDD to DAS</c:v>
                </c:pt>
              </c:strCache>
            </c:strRef>
          </c:tx>
          <c:spPr>
            <a:solidFill>
              <a:schemeClr val="tx1"/>
            </a:solidFill>
            <a:ln>
              <a:solidFill>
                <a:sysClr val="windowText" lastClr="000000"/>
              </a:solidFill>
            </a:ln>
            <a:effectLst/>
          </c:spPr>
          <c:invertIfNegative val="0"/>
          <c:cat>
            <c:strRef>
              <c:f>Sheet1!$A$10:$A$13</c:f>
              <c:strCache>
                <c:ptCount val="4"/>
                <c:pt idx="0">
                  <c:v>PCOPY</c:v>
                </c:pt>
                <c:pt idx="1">
                  <c:v>MonetDB</c:v>
                </c:pt>
                <c:pt idx="2">
                  <c:v>DBMS-A</c:v>
                </c:pt>
                <c:pt idx="3">
                  <c:v>DBMS-B</c:v>
                </c:pt>
              </c:strCache>
            </c:strRef>
          </c:cat>
          <c:val>
            <c:numRef>
              <c:f>Sheet1!$B$10:$B$13</c:f>
              <c:numCache>
                <c:formatCode>General</c:formatCode>
                <c:ptCount val="4"/>
                <c:pt idx="0">
                  <c:v>110.62</c:v>
                </c:pt>
                <c:pt idx="1">
                  <c:v>145.70837283099999</c:v>
                </c:pt>
                <c:pt idx="2">
                  <c:v>134.62</c:v>
                </c:pt>
                <c:pt idx="3">
                  <c:v>228.37</c:v>
                </c:pt>
              </c:numCache>
            </c:numRef>
          </c:val>
          <c:extLst>
            <c:ext xmlns:c16="http://schemas.microsoft.com/office/drawing/2014/chart" uri="{C3380CC4-5D6E-409C-BE32-E72D297353CC}">
              <c16:uniqueId val="{00000000-87DB-4762-A723-DB3587D6C509}"/>
            </c:ext>
          </c:extLst>
        </c:ser>
        <c:ser>
          <c:idx val="1"/>
          <c:order val="1"/>
          <c:tx>
            <c:strRef>
              <c:f>Sheet1!$C$9</c:f>
              <c:strCache>
                <c:ptCount val="1"/>
                <c:pt idx="0">
                  <c:v>HDD to SSD</c:v>
                </c:pt>
              </c:strCache>
            </c:strRef>
          </c:tx>
          <c:spPr>
            <a:pattFill prst="wdUpDiag">
              <a:fgClr>
                <a:srgbClr val="FF0000"/>
              </a:fgClr>
              <a:bgClr>
                <a:schemeClr val="bg1"/>
              </a:bgClr>
            </a:pattFill>
            <a:ln>
              <a:solidFill>
                <a:sysClr val="windowText" lastClr="000000"/>
              </a:solidFill>
            </a:ln>
            <a:effectLst/>
          </c:spPr>
          <c:invertIfNegative val="0"/>
          <c:cat>
            <c:strRef>
              <c:f>Sheet1!$A$10:$A$13</c:f>
              <c:strCache>
                <c:ptCount val="4"/>
                <c:pt idx="0">
                  <c:v>PCOPY</c:v>
                </c:pt>
                <c:pt idx="1">
                  <c:v>MonetDB</c:v>
                </c:pt>
                <c:pt idx="2">
                  <c:v>DBMS-A</c:v>
                </c:pt>
                <c:pt idx="3">
                  <c:v>DBMS-B</c:v>
                </c:pt>
              </c:strCache>
            </c:strRef>
          </c:cat>
          <c:val>
            <c:numRef>
              <c:f>Sheet1!$C$10:$C$13</c:f>
              <c:numCache>
                <c:formatCode>General</c:formatCode>
                <c:ptCount val="4"/>
                <c:pt idx="0">
                  <c:v>117.27</c:v>
                </c:pt>
                <c:pt idx="1">
                  <c:v>148.005733013</c:v>
                </c:pt>
                <c:pt idx="2">
                  <c:v>142.01</c:v>
                </c:pt>
                <c:pt idx="3">
                  <c:v>230.26</c:v>
                </c:pt>
              </c:numCache>
            </c:numRef>
          </c:val>
          <c:extLst>
            <c:ext xmlns:c16="http://schemas.microsoft.com/office/drawing/2014/chart" uri="{C3380CC4-5D6E-409C-BE32-E72D297353CC}">
              <c16:uniqueId val="{00000001-87DB-4762-A723-DB3587D6C509}"/>
            </c:ext>
          </c:extLst>
        </c:ser>
        <c:ser>
          <c:idx val="2"/>
          <c:order val="2"/>
          <c:tx>
            <c:strRef>
              <c:f>Sheet1!$D$9</c:f>
              <c:strCache>
                <c:ptCount val="1"/>
                <c:pt idx="0">
                  <c:v>HDD to ramfs</c:v>
                </c:pt>
              </c:strCache>
            </c:strRef>
          </c:tx>
          <c:spPr>
            <a:solidFill>
              <a:schemeClr val="bg2">
                <a:lumMod val="90000"/>
              </a:schemeClr>
            </a:solidFill>
            <a:ln>
              <a:solidFill>
                <a:sysClr val="windowText" lastClr="000000"/>
              </a:solidFill>
            </a:ln>
            <a:effectLst/>
          </c:spPr>
          <c:invertIfNegative val="0"/>
          <c:cat>
            <c:strRef>
              <c:f>Sheet1!$A$10:$A$13</c:f>
              <c:strCache>
                <c:ptCount val="4"/>
                <c:pt idx="0">
                  <c:v>PCOPY</c:v>
                </c:pt>
                <c:pt idx="1">
                  <c:v>MonetDB</c:v>
                </c:pt>
                <c:pt idx="2">
                  <c:v>DBMS-A</c:v>
                </c:pt>
                <c:pt idx="3">
                  <c:v>DBMS-B</c:v>
                </c:pt>
              </c:strCache>
            </c:strRef>
          </c:cat>
          <c:val>
            <c:numRef>
              <c:f>Sheet1!$D$10:$D$13</c:f>
              <c:numCache>
                <c:formatCode>General</c:formatCode>
                <c:ptCount val="4"/>
                <c:pt idx="0">
                  <c:v>108</c:v>
                </c:pt>
                <c:pt idx="1">
                  <c:v>273.28388595600001</c:v>
                </c:pt>
                <c:pt idx="2">
                  <c:v>121.88</c:v>
                </c:pt>
                <c:pt idx="3">
                  <c:v>227.31</c:v>
                </c:pt>
              </c:numCache>
            </c:numRef>
          </c:val>
          <c:extLst>
            <c:ext xmlns:c16="http://schemas.microsoft.com/office/drawing/2014/chart" uri="{C3380CC4-5D6E-409C-BE32-E72D297353CC}">
              <c16:uniqueId val="{00000002-87DB-4762-A723-DB3587D6C509}"/>
            </c:ext>
          </c:extLst>
        </c:ser>
        <c:dLbls>
          <c:showLegendKey val="0"/>
          <c:showVal val="0"/>
          <c:showCatName val="0"/>
          <c:showSerName val="0"/>
          <c:showPercent val="0"/>
          <c:showBubbleSize val="0"/>
        </c:dLbls>
        <c:gapWidth val="219"/>
        <c:overlap val="-27"/>
        <c:axId val="-2027439072"/>
        <c:axId val="-2027434720"/>
      </c:barChart>
      <c:catAx>
        <c:axId val="-2027439072"/>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2027434720"/>
        <c:crosses val="autoZero"/>
        <c:auto val="1"/>
        <c:lblAlgn val="ctr"/>
        <c:lblOffset val="100"/>
        <c:noMultiLvlLbl val="0"/>
      </c:catAx>
      <c:valAx>
        <c:axId val="-2027434720"/>
        <c:scaling>
          <c:orientation val="minMax"/>
          <c:max val="400"/>
        </c:scaling>
        <c:delete val="0"/>
        <c:axPos val="l"/>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Loading Time (sec)</a:t>
                </a:r>
              </a:p>
            </c:rich>
          </c:tx>
          <c:layout>
            <c:manualLayout>
              <c:xMode val="edge"/>
              <c:yMode val="edge"/>
              <c:x val="9.1723550515120426E-4"/>
              <c:y val="0.14539765915658218"/>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2027439072"/>
        <c:crosses val="autoZero"/>
        <c:crossBetween val="between"/>
        <c:majorUnit val="100"/>
      </c:valAx>
      <c:spPr>
        <a:noFill/>
        <a:ln>
          <a:noFill/>
        </a:ln>
        <a:effectLst/>
      </c:spPr>
    </c:plotArea>
    <c:legend>
      <c:legendPos val="b"/>
      <c:layout>
        <c:manualLayout>
          <c:xMode val="edge"/>
          <c:yMode val="edge"/>
          <c:x val="0.21133876420210382"/>
          <c:y val="4.1868466877132502E-3"/>
          <c:w val="0.41690159290825285"/>
          <c:h val="0.27331688111037022"/>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600">
          <a:solidFill>
            <a:schemeClr val="tx1"/>
          </a:solidFill>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370933533974933"/>
          <c:y val="0.20372912553686134"/>
          <c:w val="0.76715787155616955"/>
          <c:h val="0.58388560314207361"/>
        </c:manualLayout>
      </c:layout>
      <c:barChart>
        <c:barDir val="col"/>
        <c:grouping val="clustered"/>
        <c:varyColors val="0"/>
        <c:ser>
          <c:idx val="0"/>
          <c:order val="0"/>
          <c:tx>
            <c:strRef>
              <c:f>Sheet1!$B$29</c:f>
              <c:strCache>
                <c:ptCount val="1"/>
                <c:pt idx="0">
                  <c:v>ramfs to HDD</c:v>
                </c:pt>
              </c:strCache>
            </c:strRef>
          </c:tx>
          <c:spPr>
            <a:solidFill>
              <a:schemeClr val="tx1"/>
            </a:solidFill>
            <a:ln>
              <a:solidFill>
                <a:sysClr val="windowText" lastClr="000000"/>
              </a:solidFill>
            </a:ln>
            <a:effectLst/>
          </c:spPr>
          <c:invertIfNegative val="0"/>
          <c:cat>
            <c:strRef>
              <c:f>Sheet1!$A$30:$A$33</c:f>
              <c:strCache>
                <c:ptCount val="4"/>
                <c:pt idx="0">
                  <c:v>PCOPY</c:v>
                </c:pt>
                <c:pt idx="1">
                  <c:v>MonetDB</c:v>
                </c:pt>
                <c:pt idx="2">
                  <c:v>DBMS-A</c:v>
                </c:pt>
                <c:pt idx="3">
                  <c:v>DBMS-B</c:v>
                </c:pt>
              </c:strCache>
            </c:strRef>
          </c:cat>
          <c:val>
            <c:numRef>
              <c:f>Sheet1!$B$30:$B$33</c:f>
              <c:numCache>
                <c:formatCode>General</c:formatCode>
                <c:ptCount val="4"/>
                <c:pt idx="0">
                  <c:v>270.64999999999998</c:v>
                </c:pt>
                <c:pt idx="1">
                  <c:v>139.88</c:v>
                </c:pt>
                <c:pt idx="2">
                  <c:v>282.77999999999997</c:v>
                </c:pt>
                <c:pt idx="3">
                  <c:v>201.07</c:v>
                </c:pt>
              </c:numCache>
            </c:numRef>
          </c:val>
          <c:extLst>
            <c:ext xmlns:c16="http://schemas.microsoft.com/office/drawing/2014/chart" uri="{C3380CC4-5D6E-409C-BE32-E72D297353CC}">
              <c16:uniqueId val="{00000000-D217-4E5B-83F6-C42F44F2F2CC}"/>
            </c:ext>
          </c:extLst>
        </c:ser>
        <c:ser>
          <c:idx val="1"/>
          <c:order val="1"/>
          <c:tx>
            <c:strRef>
              <c:f>Sheet1!$C$29</c:f>
              <c:strCache>
                <c:ptCount val="1"/>
                <c:pt idx="0">
                  <c:v>ramfs to DAS</c:v>
                </c:pt>
              </c:strCache>
            </c:strRef>
          </c:tx>
          <c:spPr>
            <a:pattFill prst="wdUpDiag">
              <a:fgClr>
                <a:srgbClr val="FF0000"/>
              </a:fgClr>
              <a:bgClr>
                <a:schemeClr val="bg1"/>
              </a:bgClr>
            </a:pattFill>
            <a:ln>
              <a:solidFill>
                <a:sysClr val="windowText" lastClr="000000"/>
              </a:solidFill>
            </a:ln>
            <a:effectLst/>
          </c:spPr>
          <c:invertIfNegative val="0"/>
          <c:cat>
            <c:strRef>
              <c:f>Sheet1!$A$30:$A$33</c:f>
              <c:strCache>
                <c:ptCount val="4"/>
                <c:pt idx="0">
                  <c:v>PCOPY</c:v>
                </c:pt>
                <c:pt idx="1">
                  <c:v>MonetDB</c:v>
                </c:pt>
                <c:pt idx="2">
                  <c:v>DBMS-A</c:v>
                </c:pt>
                <c:pt idx="3">
                  <c:v>DBMS-B</c:v>
                </c:pt>
              </c:strCache>
            </c:strRef>
          </c:cat>
          <c:val>
            <c:numRef>
              <c:f>Sheet1!$C$30:$C$33</c:f>
              <c:numCache>
                <c:formatCode>General</c:formatCode>
                <c:ptCount val="4"/>
                <c:pt idx="0">
                  <c:v>97</c:v>
                </c:pt>
                <c:pt idx="1">
                  <c:v>78.58</c:v>
                </c:pt>
                <c:pt idx="2">
                  <c:v>68.81</c:v>
                </c:pt>
                <c:pt idx="3">
                  <c:v>196.86</c:v>
                </c:pt>
              </c:numCache>
            </c:numRef>
          </c:val>
          <c:extLst>
            <c:ext xmlns:c16="http://schemas.microsoft.com/office/drawing/2014/chart" uri="{C3380CC4-5D6E-409C-BE32-E72D297353CC}">
              <c16:uniqueId val="{00000001-D217-4E5B-83F6-C42F44F2F2CC}"/>
            </c:ext>
          </c:extLst>
        </c:ser>
        <c:ser>
          <c:idx val="2"/>
          <c:order val="2"/>
          <c:tx>
            <c:strRef>
              <c:f>Sheet1!$D$29</c:f>
              <c:strCache>
                <c:ptCount val="1"/>
                <c:pt idx="0">
                  <c:v>ramfs to SSD</c:v>
                </c:pt>
              </c:strCache>
            </c:strRef>
          </c:tx>
          <c:spPr>
            <a:solidFill>
              <a:schemeClr val="bg2">
                <a:lumMod val="90000"/>
              </a:schemeClr>
            </a:solidFill>
            <a:ln>
              <a:solidFill>
                <a:sysClr val="windowText" lastClr="000000"/>
              </a:solidFill>
            </a:ln>
            <a:effectLst/>
          </c:spPr>
          <c:invertIfNegative val="0"/>
          <c:cat>
            <c:strRef>
              <c:f>Sheet1!$A$30:$A$33</c:f>
              <c:strCache>
                <c:ptCount val="4"/>
                <c:pt idx="0">
                  <c:v>PCOPY</c:v>
                </c:pt>
                <c:pt idx="1">
                  <c:v>MonetDB</c:v>
                </c:pt>
                <c:pt idx="2">
                  <c:v>DBMS-A</c:v>
                </c:pt>
                <c:pt idx="3">
                  <c:v>DBMS-B</c:v>
                </c:pt>
              </c:strCache>
            </c:strRef>
          </c:cat>
          <c:val>
            <c:numRef>
              <c:f>Sheet1!$D$30:$D$33</c:f>
              <c:numCache>
                <c:formatCode>General</c:formatCode>
                <c:ptCount val="4"/>
                <c:pt idx="0">
                  <c:v>88.15</c:v>
                </c:pt>
                <c:pt idx="1">
                  <c:v>79.69</c:v>
                </c:pt>
                <c:pt idx="2">
                  <c:v>56.8</c:v>
                </c:pt>
                <c:pt idx="3">
                  <c:v>197.14</c:v>
                </c:pt>
              </c:numCache>
            </c:numRef>
          </c:val>
          <c:extLst>
            <c:ext xmlns:c16="http://schemas.microsoft.com/office/drawing/2014/chart" uri="{C3380CC4-5D6E-409C-BE32-E72D297353CC}">
              <c16:uniqueId val="{00000002-D217-4E5B-83F6-C42F44F2F2CC}"/>
            </c:ext>
          </c:extLst>
        </c:ser>
        <c:ser>
          <c:idx val="3"/>
          <c:order val="3"/>
          <c:tx>
            <c:strRef>
              <c:f>Sheet1!$E$29</c:f>
              <c:strCache>
                <c:ptCount val="1"/>
                <c:pt idx="0">
                  <c:v>ramfs to ramfs</c:v>
                </c:pt>
              </c:strCache>
            </c:strRef>
          </c:tx>
          <c:spPr>
            <a:pattFill prst="dkHorz">
              <a:fgClr>
                <a:schemeClr val="tx1"/>
              </a:fgClr>
              <a:bgClr>
                <a:schemeClr val="bg1"/>
              </a:bgClr>
            </a:pattFill>
            <a:ln>
              <a:solidFill>
                <a:schemeClr val="tx1"/>
              </a:solidFill>
            </a:ln>
            <a:effectLst/>
          </c:spPr>
          <c:invertIfNegative val="0"/>
          <c:cat>
            <c:strRef>
              <c:f>Sheet1!$A$30:$A$33</c:f>
              <c:strCache>
                <c:ptCount val="4"/>
                <c:pt idx="0">
                  <c:v>PCOPY</c:v>
                </c:pt>
                <c:pt idx="1">
                  <c:v>MonetDB</c:v>
                </c:pt>
                <c:pt idx="2">
                  <c:v>DBMS-A</c:v>
                </c:pt>
                <c:pt idx="3">
                  <c:v>DBMS-B</c:v>
                </c:pt>
              </c:strCache>
            </c:strRef>
          </c:cat>
          <c:val>
            <c:numRef>
              <c:f>Sheet1!$E$30:$E$33</c:f>
              <c:numCache>
                <c:formatCode>General</c:formatCode>
                <c:ptCount val="4"/>
                <c:pt idx="0">
                  <c:v>68.87</c:v>
                </c:pt>
                <c:pt idx="1">
                  <c:v>218.74</c:v>
                </c:pt>
                <c:pt idx="2">
                  <c:v>39.29</c:v>
                </c:pt>
                <c:pt idx="3">
                  <c:v>198.14</c:v>
                </c:pt>
              </c:numCache>
            </c:numRef>
          </c:val>
          <c:extLst>
            <c:ext xmlns:c16="http://schemas.microsoft.com/office/drawing/2014/chart" uri="{C3380CC4-5D6E-409C-BE32-E72D297353CC}">
              <c16:uniqueId val="{00000003-D217-4E5B-83F6-C42F44F2F2CC}"/>
            </c:ext>
          </c:extLst>
        </c:ser>
        <c:dLbls>
          <c:showLegendKey val="0"/>
          <c:showVal val="0"/>
          <c:showCatName val="0"/>
          <c:showSerName val="0"/>
          <c:showPercent val="0"/>
          <c:showBubbleSize val="0"/>
        </c:dLbls>
        <c:gapWidth val="219"/>
        <c:overlap val="-27"/>
        <c:axId val="-2027433088"/>
        <c:axId val="-2027432544"/>
      </c:barChart>
      <c:catAx>
        <c:axId val="-2027433088"/>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2027432544"/>
        <c:crosses val="autoZero"/>
        <c:auto val="1"/>
        <c:lblAlgn val="ctr"/>
        <c:lblOffset val="100"/>
        <c:noMultiLvlLbl val="0"/>
      </c:catAx>
      <c:valAx>
        <c:axId val="-2027432544"/>
        <c:scaling>
          <c:orientation val="minMax"/>
          <c:max val="400"/>
        </c:scaling>
        <c:delete val="0"/>
        <c:axPos val="l"/>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Loading Time (sec)</a:t>
                </a:r>
              </a:p>
            </c:rich>
          </c:tx>
          <c:layout>
            <c:manualLayout>
              <c:xMode val="edge"/>
              <c:yMode val="edge"/>
              <c:x val="0"/>
              <c:y val="0.2461354330577201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2027433088"/>
        <c:crosses val="autoZero"/>
        <c:crossBetween val="between"/>
        <c:majorUnit val="100"/>
      </c:valAx>
      <c:spPr>
        <a:noFill/>
        <a:ln>
          <a:noFill/>
        </a:ln>
        <a:effectLst/>
      </c:spPr>
    </c:plotArea>
    <c:legend>
      <c:legendPos val="b"/>
      <c:layout>
        <c:manualLayout>
          <c:xMode val="edge"/>
          <c:yMode val="edge"/>
          <c:x val="0.21601195984721178"/>
          <c:y val="9.4649960139740474E-2"/>
          <c:w val="0.78081964408836968"/>
          <c:h val="0.21238480606590843"/>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600">
          <a:solidFill>
            <a:schemeClr val="tx1"/>
          </a:solidFill>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'ramfs -&gt; ramfs'!$B$10</c:f>
              <c:strCache>
                <c:ptCount val="1"/>
                <c:pt idx="0">
                  <c:v>DBMS-A</c:v>
                </c:pt>
              </c:strCache>
            </c:strRef>
          </c:tx>
          <c:spPr>
            <a:ln w="50800" cap="rnd">
              <a:solidFill>
                <a:srgbClr val="FF0000"/>
              </a:solidFill>
              <a:round/>
            </a:ln>
            <a:effectLst/>
          </c:spPr>
          <c:marker>
            <c:symbol val="none"/>
          </c:marker>
          <c:xVal>
            <c:numRef>
              <c:f>'ramfs -&gt; ramfs'!$A$11:$A$41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'ramfs -&gt; ramfs'!$B$11:$B$41</c:f>
              <c:numCache>
                <c:formatCode>General</c:formatCode>
                <c:ptCount val="31"/>
                <c:pt idx="0">
                  <c:v>0</c:v>
                </c:pt>
                <c:pt idx="1">
                  <c:v>3.16</c:v>
                </c:pt>
                <c:pt idx="2">
                  <c:v>3.06</c:v>
                </c:pt>
                <c:pt idx="3">
                  <c:v>9.1300000000000008</c:v>
                </c:pt>
                <c:pt idx="4">
                  <c:v>3.91</c:v>
                </c:pt>
                <c:pt idx="5">
                  <c:v>21.18</c:v>
                </c:pt>
                <c:pt idx="6">
                  <c:v>34.39</c:v>
                </c:pt>
                <c:pt idx="7">
                  <c:v>75.23</c:v>
                </c:pt>
                <c:pt idx="8">
                  <c:v>45.29</c:v>
                </c:pt>
                <c:pt idx="9">
                  <c:v>90.72</c:v>
                </c:pt>
                <c:pt idx="10">
                  <c:v>96.97</c:v>
                </c:pt>
                <c:pt idx="11">
                  <c:v>69.12</c:v>
                </c:pt>
                <c:pt idx="12">
                  <c:v>68.260000000000005</c:v>
                </c:pt>
                <c:pt idx="13">
                  <c:v>99.69</c:v>
                </c:pt>
                <c:pt idx="14">
                  <c:v>99.97</c:v>
                </c:pt>
                <c:pt idx="15">
                  <c:v>99.97</c:v>
                </c:pt>
                <c:pt idx="16">
                  <c:v>99.56</c:v>
                </c:pt>
                <c:pt idx="17">
                  <c:v>99.88</c:v>
                </c:pt>
                <c:pt idx="18">
                  <c:v>100</c:v>
                </c:pt>
                <c:pt idx="19">
                  <c:v>99.97</c:v>
                </c:pt>
                <c:pt idx="20">
                  <c:v>100</c:v>
                </c:pt>
                <c:pt idx="21">
                  <c:v>100</c:v>
                </c:pt>
                <c:pt idx="22">
                  <c:v>99.97</c:v>
                </c:pt>
                <c:pt idx="23">
                  <c:v>99.97</c:v>
                </c:pt>
                <c:pt idx="24">
                  <c:v>100</c:v>
                </c:pt>
                <c:pt idx="25">
                  <c:v>99.97</c:v>
                </c:pt>
                <c:pt idx="26">
                  <c:v>100</c:v>
                </c:pt>
                <c:pt idx="27">
                  <c:v>78.510000000000005</c:v>
                </c:pt>
                <c:pt idx="28">
                  <c:v>0</c:v>
                </c:pt>
              </c:numCache>
            </c:numRef>
          </c:yVal>
          <c:smooth val="0"/>
          <c:extLst>
            <c:ext xmlns:c16="http://schemas.microsoft.com/office/drawing/2014/chart" uri="{C3380CC4-5D6E-409C-BE32-E72D297353CC}">
              <c16:uniqueId val="{00000000-3EC8-499B-B008-958C04F8D5C0}"/>
            </c:ext>
          </c:extLst>
        </c:ser>
        <c:dLbls>
          <c:showLegendKey val="0"/>
          <c:showVal val="0"/>
          <c:showCatName val="0"/>
          <c:showSerName val="0"/>
          <c:showPercent val="0"/>
          <c:showBubbleSize val="0"/>
        </c:dLbls>
        <c:axId val="1895988640"/>
        <c:axId val="1186328112"/>
      </c:scatterChart>
      <c:valAx>
        <c:axId val="1895988640"/>
        <c:scaling>
          <c:orientation val="minMax"/>
          <c:max val="30"/>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a:t>
                </a:r>
                <a:r>
                  <a:rPr lang="en-US" baseline="0"/>
                  <a:t> (sec)</a:t>
                </a:r>
                <a:endParaRPr lang="en-US"/>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186328112"/>
        <c:crosses val="autoZero"/>
        <c:crossBetween val="midCat"/>
        <c:majorUnit val="5"/>
      </c:valAx>
      <c:valAx>
        <c:axId val="1186328112"/>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CPU</a:t>
                </a:r>
                <a:r>
                  <a:rPr lang="en-US" baseline="0"/>
                  <a:t> Utilization (%)</a:t>
                </a:r>
                <a:endParaRPr lang="en-US"/>
              </a:p>
            </c:rich>
          </c:tx>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895988640"/>
        <c:crosses val="autoZero"/>
        <c:crossBetween val="midCat"/>
        <c:majorUnit val="20"/>
      </c:valAx>
      <c:spPr>
        <a:noFill/>
        <a:ln>
          <a:noFill/>
        </a:ln>
        <a:effectLst/>
      </c:spPr>
    </c:plotArea>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5585629921258"/>
          <c:y val="0.18756959378763491"/>
          <c:w val="0.87036622375328088"/>
          <c:h val="0.5138506453462186"/>
        </c:manualLayout>
      </c:layout>
      <c:lineChart>
        <c:grouping val="standard"/>
        <c:varyColors val="0"/>
        <c:ser>
          <c:idx val="0"/>
          <c:order val="0"/>
          <c:tx>
            <c:strRef>
              <c:f>Oracle_cpu_read_write!$B$1</c:f>
              <c:strCache>
                <c:ptCount val="1"/>
                <c:pt idx="0">
                  <c:v>CPU</c:v>
                </c:pt>
              </c:strCache>
            </c:strRef>
          </c:tx>
          <c:spPr>
            <a:ln w="50800" cap="rnd">
              <a:solidFill>
                <a:schemeClr val="accent1"/>
              </a:solidFill>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Oracle_cpu_read_write!$B$2:$B$103</c:f>
              <c:numCache>
                <c:formatCode>General</c:formatCode>
                <c:ptCount val="102"/>
                <c:pt idx="0">
                  <c:v>16.12</c:v>
                </c:pt>
                <c:pt idx="1">
                  <c:v>13.4</c:v>
                </c:pt>
                <c:pt idx="2">
                  <c:v>9.56</c:v>
                </c:pt>
                <c:pt idx="3">
                  <c:v>20.04</c:v>
                </c:pt>
                <c:pt idx="4">
                  <c:v>63.4</c:v>
                </c:pt>
                <c:pt idx="5">
                  <c:v>55.88</c:v>
                </c:pt>
                <c:pt idx="6">
                  <c:v>57.74</c:v>
                </c:pt>
                <c:pt idx="7">
                  <c:v>50.08</c:v>
                </c:pt>
                <c:pt idx="8">
                  <c:v>55.12</c:v>
                </c:pt>
                <c:pt idx="9">
                  <c:v>54.34</c:v>
                </c:pt>
                <c:pt idx="10">
                  <c:v>50.92</c:v>
                </c:pt>
                <c:pt idx="11">
                  <c:v>50.04</c:v>
                </c:pt>
                <c:pt idx="12">
                  <c:v>6.5</c:v>
                </c:pt>
                <c:pt idx="13">
                  <c:v>22.9</c:v>
                </c:pt>
                <c:pt idx="14">
                  <c:v>49.88</c:v>
                </c:pt>
                <c:pt idx="15">
                  <c:v>53.58</c:v>
                </c:pt>
                <c:pt idx="16">
                  <c:v>51.9</c:v>
                </c:pt>
                <c:pt idx="17">
                  <c:v>47.76</c:v>
                </c:pt>
                <c:pt idx="18">
                  <c:v>48.64</c:v>
                </c:pt>
                <c:pt idx="19">
                  <c:v>49.84</c:v>
                </c:pt>
                <c:pt idx="20">
                  <c:v>49.78</c:v>
                </c:pt>
                <c:pt idx="21">
                  <c:v>95.26</c:v>
                </c:pt>
                <c:pt idx="22">
                  <c:v>49.46</c:v>
                </c:pt>
                <c:pt idx="23">
                  <c:v>6.82</c:v>
                </c:pt>
                <c:pt idx="24">
                  <c:v>11.82</c:v>
                </c:pt>
                <c:pt idx="25">
                  <c:v>21.02</c:v>
                </c:pt>
                <c:pt idx="26">
                  <c:v>32.72</c:v>
                </c:pt>
                <c:pt idx="27">
                  <c:v>42.68</c:v>
                </c:pt>
                <c:pt idx="28">
                  <c:v>35.799999999999997</c:v>
                </c:pt>
                <c:pt idx="29">
                  <c:v>44.9</c:v>
                </c:pt>
                <c:pt idx="30">
                  <c:v>44.46</c:v>
                </c:pt>
                <c:pt idx="31">
                  <c:v>35.64</c:v>
                </c:pt>
                <c:pt idx="32">
                  <c:v>46.08</c:v>
                </c:pt>
                <c:pt idx="33">
                  <c:v>42.4</c:v>
                </c:pt>
                <c:pt idx="34">
                  <c:v>43.2</c:v>
                </c:pt>
                <c:pt idx="35">
                  <c:v>18.079999999999998</c:v>
                </c:pt>
                <c:pt idx="36">
                  <c:v>14.4</c:v>
                </c:pt>
                <c:pt idx="37">
                  <c:v>39.76</c:v>
                </c:pt>
                <c:pt idx="38">
                  <c:v>48.56</c:v>
                </c:pt>
                <c:pt idx="39">
                  <c:v>38.159999999999997</c:v>
                </c:pt>
                <c:pt idx="40">
                  <c:v>41.3</c:v>
                </c:pt>
                <c:pt idx="41">
                  <c:v>44.44</c:v>
                </c:pt>
                <c:pt idx="42">
                  <c:v>39.26</c:v>
                </c:pt>
                <c:pt idx="43">
                  <c:v>45.76</c:v>
                </c:pt>
                <c:pt idx="44">
                  <c:v>38.04</c:v>
                </c:pt>
                <c:pt idx="45">
                  <c:v>67.48</c:v>
                </c:pt>
                <c:pt idx="46">
                  <c:v>8.6999999999999993</c:v>
                </c:pt>
                <c:pt idx="47">
                  <c:v>56.76</c:v>
                </c:pt>
                <c:pt idx="48">
                  <c:v>66.319999999999993</c:v>
                </c:pt>
                <c:pt idx="49">
                  <c:v>53.5</c:v>
                </c:pt>
                <c:pt idx="50">
                  <c:v>62.02</c:v>
                </c:pt>
                <c:pt idx="51">
                  <c:v>61.2</c:v>
                </c:pt>
                <c:pt idx="52">
                  <c:v>66.72</c:v>
                </c:pt>
                <c:pt idx="53">
                  <c:v>70.599999999999994</c:v>
                </c:pt>
                <c:pt idx="54">
                  <c:v>66.94</c:v>
                </c:pt>
                <c:pt idx="55">
                  <c:v>55.1</c:v>
                </c:pt>
                <c:pt idx="56">
                  <c:v>11.96</c:v>
                </c:pt>
                <c:pt idx="57">
                  <c:v>33.28</c:v>
                </c:pt>
                <c:pt idx="58">
                  <c:v>70.08</c:v>
                </c:pt>
                <c:pt idx="59">
                  <c:v>63.12</c:v>
                </c:pt>
                <c:pt idx="60">
                  <c:v>58.98</c:v>
                </c:pt>
                <c:pt idx="61">
                  <c:v>63.36</c:v>
                </c:pt>
                <c:pt idx="62">
                  <c:v>61.18</c:v>
                </c:pt>
                <c:pt idx="63">
                  <c:v>55.18</c:v>
                </c:pt>
                <c:pt idx="64">
                  <c:v>56.66</c:v>
                </c:pt>
                <c:pt idx="65">
                  <c:v>59.76</c:v>
                </c:pt>
                <c:pt idx="66">
                  <c:v>30.02</c:v>
                </c:pt>
                <c:pt idx="67">
                  <c:v>6.96</c:v>
                </c:pt>
                <c:pt idx="68">
                  <c:v>63.4</c:v>
                </c:pt>
                <c:pt idx="69">
                  <c:v>58.66</c:v>
                </c:pt>
                <c:pt idx="70">
                  <c:v>53.72</c:v>
                </c:pt>
                <c:pt idx="71">
                  <c:v>55.14</c:v>
                </c:pt>
                <c:pt idx="72">
                  <c:v>58.68</c:v>
                </c:pt>
                <c:pt idx="73">
                  <c:v>67.459999999999994</c:v>
                </c:pt>
                <c:pt idx="74">
                  <c:v>62.84</c:v>
                </c:pt>
                <c:pt idx="75">
                  <c:v>50.88</c:v>
                </c:pt>
                <c:pt idx="76">
                  <c:v>45.84</c:v>
                </c:pt>
                <c:pt idx="77">
                  <c:v>6.28</c:v>
                </c:pt>
                <c:pt idx="78">
                  <c:v>51.9</c:v>
                </c:pt>
                <c:pt idx="79">
                  <c:v>44.58</c:v>
                </c:pt>
                <c:pt idx="80">
                  <c:v>56.96</c:v>
                </c:pt>
                <c:pt idx="81">
                  <c:v>52</c:v>
                </c:pt>
                <c:pt idx="82">
                  <c:v>50.46</c:v>
                </c:pt>
                <c:pt idx="83">
                  <c:v>54.02</c:v>
                </c:pt>
                <c:pt idx="84">
                  <c:v>59.86</c:v>
                </c:pt>
                <c:pt idx="85">
                  <c:v>60.94</c:v>
                </c:pt>
                <c:pt idx="86">
                  <c:v>58.58</c:v>
                </c:pt>
                <c:pt idx="87">
                  <c:v>6.58</c:v>
                </c:pt>
                <c:pt idx="88">
                  <c:v>23.82</c:v>
                </c:pt>
                <c:pt idx="89">
                  <c:v>64.739999999999995</c:v>
                </c:pt>
                <c:pt idx="90">
                  <c:v>57.18</c:v>
                </c:pt>
                <c:pt idx="91">
                  <c:v>58.86</c:v>
                </c:pt>
                <c:pt idx="92">
                  <c:v>59.04</c:v>
                </c:pt>
                <c:pt idx="93">
                  <c:v>67.36</c:v>
                </c:pt>
                <c:pt idx="94">
                  <c:v>61.88</c:v>
                </c:pt>
                <c:pt idx="95">
                  <c:v>55.8</c:v>
                </c:pt>
                <c:pt idx="96">
                  <c:v>61.34</c:v>
                </c:pt>
                <c:pt idx="97">
                  <c:v>38.619999999999997</c:v>
                </c:pt>
                <c:pt idx="98">
                  <c:v>6.2</c:v>
                </c:pt>
                <c:pt idx="99">
                  <c:v>43.92</c:v>
                </c:pt>
                <c:pt idx="100">
                  <c:v>59.46</c:v>
                </c:pt>
                <c:pt idx="101">
                  <c:v>50.06</c:v>
                </c:pt>
              </c:numCache>
            </c:numRef>
          </c:val>
          <c:smooth val="0"/>
          <c:extLst>
            <c:ext xmlns:c16="http://schemas.microsoft.com/office/drawing/2014/chart" uri="{C3380CC4-5D6E-409C-BE32-E72D297353CC}">
              <c16:uniqueId val="{00000000-7128-454E-82D1-4DFF7C0DC893}"/>
            </c:ext>
          </c:extLst>
        </c:ser>
        <c:ser>
          <c:idx val="1"/>
          <c:order val="1"/>
          <c:tx>
            <c:strRef>
              <c:f>Oracle_cpu_read_write!$F$1</c:f>
              <c:strCache>
                <c:ptCount val="1"/>
                <c:pt idx="0">
                  <c:v>Read BW</c:v>
                </c:pt>
              </c:strCache>
            </c:strRef>
          </c:tx>
          <c:spPr>
            <a:ln w="50800" cap="rnd">
              <a:solidFill>
                <a:schemeClr val="accent2"/>
              </a:solidFill>
              <a:prstDash val="sysDot"/>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Oracle_cpu_read_write!$F$2:$F$103</c:f>
              <c:numCache>
                <c:formatCode>General</c:formatCode>
                <c:ptCount val="102"/>
                <c:pt idx="0">
                  <c:v>31.505310776654412</c:v>
                </c:pt>
                <c:pt idx="1">
                  <c:v>12.166819852941178</c:v>
                </c:pt>
                <c:pt idx="2">
                  <c:v>14.455213120404411</c:v>
                </c:pt>
                <c:pt idx="3">
                  <c:v>22.09558823529412</c:v>
                </c:pt>
                <c:pt idx="4">
                  <c:v>64.112962431066478</c:v>
                </c:pt>
                <c:pt idx="5">
                  <c:v>59.597886029411768</c:v>
                </c:pt>
                <c:pt idx="6">
                  <c:v>62.19362649356588</c:v>
                </c:pt>
                <c:pt idx="7">
                  <c:v>57.583631089154416</c:v>
                </c:pt>
                <c:pt idx="8">
                  <c:v>60.317095588235297</c:v>
                </c:pt>
                <c:pt idx="9">
                  <c:v>62.527300666359999</c:v>
                </c:pt>
                <c:pt idx="10">
                  <c:v>66.27987132352942</c:v>
                </c:pt>
                <c:pt idx="11">
                  <c:v>64.181985294117652</c:v>
                </c:pt>
                <c:pt idx="12">
                  <c:v>1.1764705882352942</c:v>
                </c:pt>
                <c:pt idx="13">
                  <c:v>17.693014705882355</c:v>
                </c:pt>
                <c:pt idx="14">
                  <c:v>60.514705882352942</c:v>
                </c:pt>
                <c:pt idx="15">
                  <c:v>60.170036764705884</c:v>
                </c:pt>
                <c:pt idx="16">
                  <c:v>60.306858915441175</c:v>
                </c:pt>
                <c:pt idx="17">
                  <c:v>64.291814108455881</c:v>
                </c:pt>
                <c:pt idx="18">
                  <c:v>63.655721507352943</c:v>
                </c:pt>
                <c:pt idx="19">
                  <c:v>64.984346277573536</c:v>
                </c:pt>
                <c:pt idx="20">
                  <c:v>63.265932329963533</c:v>
                </c:pt>
                <c:pt idx="21">
                  <c:v>33.32938878676471</c:v>
                </c:pt>
                <c:pt idx="22">
                  <c:v>1.3341279871323528</c:v>
                </c:pt>
                <c:pt idx="23">
                  <c:v>0.88005514705882359</c:v>
                </c:pt>
                <c:pt idx="24">
                  <c:v>10.312772863051469</c:v>
                </c:pt>
                <c:pt idx="25">
                  <c:v>21.024816176470591</c:v>
                </c:pt>
                <c:pt idx="26">
                  <c:v>39.093296185661764</c:v>
                </c:pt>
                <c:pt idx="27">
                  <c:v>61.810661764705884</c:v>
                </c:pt>
                <c:pt idx="28">
                  <c:v>39.032628676470587</c:v>
                </c:pt>
                <c:pt idx="29">
                  <c:v>58.878130744485297</c:v>
                </c:pt>
                <c:pt idx="30">
                  <c:v>59.943704044117652</c:v>
                </c:pt>
                <c:pt idx="31">
                  <c:v>43.059268727022058</c:v>
                </c:pt>
                <c:pt idx="32">
                  <c:v>62.571231617647058</c:v>
                </c:pt>
                <c:pt idx="33">
                  <c:v>65.188419117647058</c:v>
                </c:pt>
                <c:pt idx="34">
                  <c:v>59.396840533088238</c:v>
                </c:pt>
                <c:pt idx="35">
                  <c:v>24.857953239889707</c:v>
                </c:pt>
                <c:pt idx="36">
                  <c:v>8.5960477941176467</c:v>
                </c:pt>
                <c:pt idx="37">
                  <c:v>59.139186006433533</c:v>
                </c:pt>
                <c:pt idx="38">
                  <c:v>58.027263327205887</c:v>
                </c:pt>
                <c:pt idx="39">
                  <c:v>58.763786764705884</c:v>
                </c:pt>
                <c:pt idx="40">
                  <c:v>61.171875</c:v>
                </c:pt>
                <c:pt idx="41">
                  <c:v>62.917782054227644</c:v>
                </c:pt>
                <c:pt idx="42">
                  <c:v>57.927162798713233</c:v>
                </c:pt>
                <c:pt idx="43">
                  <c:v>56.88781307444853</c:v>
                </c:pt>
                <c:pt idx="44">
                  <c:v>40.113916015624994</c:v>
                </c:pt>
                <c:pt idx="45">
                  <c:v>64.705882352941174</c:v>
                </c:pt>
                <c:pt idx="46">
                  <c:v>6.171217256433823</c:v>
                </c:pt>
                <c:pt idx="47">
                  <c:v>46.922377642463239</c:v>
                </c:pt>
                <c:pt idx="48">
                  <c:v>59.993316291360593</c:v>
                </c:pt>
                <c:pt idx="49">
                  <c:v>55.097498276654413</c:v>
                </c:pt>
                <c:pt idx="50">
                  <c:v>57.715992647058826</c:v>
                </c:pt>
                <c:pt idx="51">
                  <c:v>57.385701976102943</c:v>
                </c:pt>
                <c:pt idx="52">
                  <c:v>59.574908088235297</c:v>
                </c:pt>
                <c:pt idx="53">
                  <c:v>57.265625</c:v>
                </c:pt>
                <c:pt idx="54">
                  <c:v>53.465800206801468</c:v>
                </c:pt>
                <c:pt idx="55">
                  <c:v>54.333639705882355</c:v>
                </c:pt>
                <c:pt idx="56">
                  <c:v>6.2408088235294121</c:v>
                </c:pt>
                <c:pt idx="57">
                  <c:v>17.536764705882355</c:v>
                </c:pt>
                <c:pt idx="58">
                  <c:v>57.883731617647058</c:v>
                </c:pt>
                <c:pt idx="59">
                  <c:v>61.852022058823529</c:v>
                </c:pt>
                <c:pt idx="60">
                  <c:v>61.346507352941181</c:v>
                </c:pt>
                <c:pt idx="61">
                  <c:v>57.26012752757353</c:v>
                </c:pt>
                <c:pt idx="62">
                  <c:v>59.807634420955885</c:v>
                </c:pt>
                <c:pt idx="63">
                  <c:v>58.62105066636029</c:v>
                </c:pt>
                <c:pt idx="64">
                  <c:v>61.00529641544118</c:v>
                </c:pt>
                <c:pt idx="65">
                  <c:v>63.474821920955883</c:v>
                </c:pt>
                <c:pt idx="66">
                  <c:v>30.071527458639707</c:v>
                </c:pt>
                <c:pt idx="67">
                  <c:v>1.4665670955882355E-2</c:v>
                </c:pt>
                <c:pt idx="68">
                  <c:v>53.495375689338239</c:v>
                </c:pt>
                <c:pt idx="69">
                  <c:v>60.679966107536472</c:v>
                </c:pt>
                <c:pt idx="70">
                  <c:v>61.209521484375294</c:v>
                </c:pt>
                <c:pt idx="71">
                  <c:v>58.990231502757652</c:v>
                </c:pt>
                <c:pt idx="72">
                  <c:v>60.436580882352942</c:v>
                </c:pt>
                <c:pt idx="73">
                  <c:v>60.579862706801769</c:v>
                </c:pt>
                <c:pt idx="74">
                  <c:v>59.715613511029417</c:v>
                </c:pt>
                <c:pt idx="75">
                  <c:v>60.021168428308826</c:v>
                </c:pt>
                <c:pt idx="76">
                  <c:v>49.773405905330883</c:v>
                </c:pt>
                <c:pt idx="77">
                  <c:v>1.4211856617647059E-2</c:v>
                </c:pt>
                <c:pt idx="78">
                  <c:v>44.347426470588239</c:v>
                </c:pt>
                <c:pt idx="79">
                  <c:v>55.288111787683825</c:v>
                </c:pt>
                <c:pt idx="80">
                  <c:v>57.0703125</c:v>
                </c:pt>
                <c:pt idx="81">
                  <c:v>60.941104664521767</c:v>
                </c:pt>
                <c:pt idx="82">
                  <c:v>62.683823529411768</c:v>
                </c:pt>
                <c:pt idx="83">
                  <c:v>61.608455882352942</c:v>
                </c:pt>
                <c:pt idx="84">
                  <c:v>61.507352941176471</c:v>
                </c:pt>
                <c:pt idx="85">
                  <c:v>62.711756089154122</c:v>
                </c:pt>
                <c:pt idx="86">
                  <c:v>63.027553423713535</c:v>
                </c:pt>
                <c:pt idx="87">
                  <c:v>3.1759622012867648</c:v>
                </c:pt>
                <c:pt idx="88">
                  <c:v>13.113511029411764</c:v>
                </c:pt>
                <c:pt idx="89">
                  <c:v>63.75</c:v>
                </c:pt>
                <c:pt idx="90">
                  <c:v>64.283088235294116</c:v>
                </c:pt>
                <c:pt idx="91">
                  <c:v>56.662238625919116</c:v>
                </c:pt>
                <c:pt idx="92">
                  <c:v>56.498434627757355</c:v>
                </c:pt>
                <c:pt idx="93">
                  <c:v>57.96939912683824</c:v>
                </c:pt>
                <c:pt idx="94">
                  <c:v>56.821490119485297</c:v>
                </c:pt>
                <c:pt idx="95">
                  <c:v>58.345588235294116</c:v>
                </c:pt>
                <c:pt idx="96">
                  <c:v>58.51867244944853</c:v>
                </c:pt>
                <c:pt idx="97">
                  <c:v>40.241569967830877</c:v>
                </c:pt>
                <c:pt idx="98">
                  <c:v>4.5496323529411768E-3</c:v>
                </c:pt>
                <c:pt idx="99">
                  <c:v>33.813973460477939</c:v>
                </c:pt>
                <c:pt idx="100">
                  <c:v>58.728914866727941</c:v>
                </c:pt>
                <c:pt idx="101">
                  <c:v>58.832907284007064</c:v>
                </c:pt>
              </c:numCache>
            </c:numRef>
          </c:val>
          <c:smooth val="0"/>
          <c:extLst>
            <c:ext xmlns:c16="http://schemas.microsoft.com/office/drawing/2014/chart" uri="{C3380CC4-5D6E-409C-BE32-E72D297353CC}">
              <c16:uniqueId val="{00000001-7128-454E-82D1-4DFF7C0DC893}"/>
            </c:ext>
          </c:extLst>
        </c:ser>
        <c:ser>
          <c:idx val="2"/>
          <c:order val="2"/>
          <c:tx>
            <c:strRef>
              <c:f>Oracle_cpu_read_write!$G$1</c:f>
              <c:strCache>
                <c:ptCount val="1"/>
                <c:pt idx="0">
                  <c:v>Write BW</c:v>
                </c:pt>
              </c:strCache>
            </c:strRef>
          </c:tx>
          <c:spPr>
            <a:ln w="50800" cap="rnd">
              <a:solidFill>
                <a:sysClr val="window" lastClr="FFFFFF">
                  <a:lumMod val="65000"/>
                </a:sysClr>
              </a:solidFill>
              <a:prstDash val="dash"/>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Oracle_cpu_read_write!$G$2:$G$103</c:f>
              <c:numCache>
                <c:formatCode>General</c:formatCode>
                <c:ptCount val="102"/>
                <c:pt idx="0">
                  <c:v>9.8642578125000008E-3</c:v>
                </c:pt>
                <c:pt idx="1">
                  <c:v>6.2500000000000003E-3</c:v>
                </c:pt>
                <c:pt idx="2">
                  <c:v>2.327978515625E-2</c:v>
                </c:pt>
                <c:pt idx="3">
                  <c:v>2.34375E-2</c:v>
                </c:pt>
                <c:pt idx="4">
                  <c:v>2.565869140625E-2</c:v>
                </c:pt>
                <c:pt idx="5">
                  <c:v>2.3828124999999999E-2</c:v>
                </c:pt>
                <c:pt idx="6">
                  <c:v>2.327978515625E-2</c:v>
                </c:pt>
                <c:pt idx="7">
                  <c:v>2.0111328124999998E-2</c:v>
                </c:pt>
                <c:pt idx="8">
                  <c:v>2.6953125000000001E-2</c:v>
                </c:pt>
                <c:pt idx="9">
                  <c:v>2.1658203125000001E-2</c:v>
                </c:pt>
                <c:pt idx="10">
                  <c:v>2.8124999999999997E-2</c:v>
                </c:pt>
                <c:pt idx="11">
                  <c:v>2.3828124999999999E-2</c:v>
                </c:pt>
                <c:pt idx="12">
                  <c:v>61.530859375000006</c:v>
                </c:pt>
                <c:pt idx="13">
                  <c:v>100</c:v>
                </c:pt>
                <c:pt idx="14">
                  <c:v>1.4062499999999999E-2</c:v>
                </c:pt>
                <c:pt idx="15">
                  <c:v>9.3749999999999997E-3</c:v>
                </c:pt>
                <c:pt idx="16">
                  <c:v>6.1879882812500009E-3</c:v>
                </c:pt>
                <c:pt idx="17">
                  <c:v>1.2626464843749999E-2</c:v>
                </c:pt>
                <c:pt idx="18">
                  <c:v>1.1989257812499999E-2</c:v>
                </c:pt>
                <c:pt idx="19">
                  <c:v>1.314990234375E-2</c:v>
                </c:pt>
                <c:pt idx="20">
                  <c:v>19.671322753906299</c:v>
                </c:pt>
                <c:pt idx="21">
                  <c:v>53.375618652343704</c:v>
                </c:pt>
                <c:pt idx="22">
                  <c:v>22.264827636718699</c:v>
                </c:pt>
                <c:pt idx="23">
                  <c:v>0.10546875</c:v>
                </c:pt>
                <c:pt idx="24">
                  <c:v>1.7148823242187499</c:v>
                </c:pt>
                <c:pt idx="25">
                  <c:v>21.504703613281297</c:v>
                </c:pt>
                <c:pt idx="26">
                  <c:v>86.269732421875005</c:v>
                </c:pt>
                <c:pt idx="27">
                  <c:v>18.290325195312498</c:v>
                </c:pt>
                <c:pt idx="28">
                  <c:v>6.6093750000000009</c:v>
                </c:pt>
                <c:pt idx="29">
                  <c:v>3.2101074218749998E-2</c:v>
                </c:pt>
                <c:pt idx="30">
                  <c:v>30.057779785156203</c:v>
                </c:pt>
                <c:pt idx="31">
                  <c:v>1.0069443359375001</c:v>
                </c:pt>
                <c:pt idx="32">
                  <c:v>3.0468749999999999E-2</c:v>
                </c:pt>
                <c:pt idx="33">
                  <c:v>2.6562500000000003E-2</c:v>
                </c:pt>
                <c:pt idx="34">
                  <c:v>1.9337890625E-2</c:v>
                </c:pt>
                <c:pt idx="35">
                  <c:v>1.696630859375E-2</c:v>
                </c:pt>
                <c:pt idx="36">
                  <c:v>100</c:v>
                </c:pt>
                <c:pt idx="37">
                  <c:v>13.757102050781301</c:v>
                </c:pt>
                <c:pt idx="38">
                  <c:v>2.4752441406249999E-2</c:v>
                </c:pt>
                <c:pt idx="39">
                  <c:v>2.1875000000000002E-2</c:v>
                </c:pt>
                <c:pt idx="40">
                  <c:v>2.4218750000000001E-2</c:v>
                </c:pt>
                <c:pt idx="41">
                  <c:v>2.6436035156249996E-2</c:v>
                </c:pt>
                <c:pt idx="42">
                  <c:v>1.16025390625E-2</c:v>
                </c:pt>
                <c:pt idx="43">
                  <c:v>67.780539550781199</c:v>
                </c:pt>
                <c:pt idx="44">
                  <c:v>4.0956440429687495</c:v>
                </c:pt>
                <c:pt idx="45">
                  <c:v>2.34375E-2</c:v>
                </c:pt>
                <c:pt idx="46">
                  <c:v>73.390465332031212</c:v>
                </c:pt>
                <c:pt idx="47">
                  <c:v>48.587306640625002</c:v>
                </c:pt>
                <c:pt idx="48">
                  <c:v>2.7620117187499998E-2</c:v>
                </c:pt>
                <c:pt idx="49">
                  <c:v>2.5275878906249997E-2</c:v>
                </c:pt>
                <c:pt idx="50">
                  <c:v>2.6562500000000003E-2</c:v>
                </c:pt>
                <c:pt idx="51">
                  <c:v>2.3205566406249999E-2</c:v>
                </c:pt>
                <c:pt idx="52">
                  <c:v>2.3828124999999999E-2</c:v>
                </c:pt>
                <c:pt idx="53">
                  <c:v>4.0625000000000001E-2</c:v>
                </c:pt>
                <c:pt idx="54">
                  <c:v>3.09404296875E-2</c:v>
                </c:pt>
                <c:pt idx="55">
                  <c:v>6.2500000000000003E-3</c:v>
                </c:pt>
                <c:pt idx="56">
                  <c:v>56.953906249999996</c:v>
                </c:pt>
                <c:pt idx="57">
                  <c:v>100</c:v>
                </c:pt>
                <c:pt idx="58">
                  <c:v>1.1328125000000001E-2</c:v>
                </c:pt>
                <c:pt idx="59">
                  <c:v>3.5937499999999997E-2</c:v>
                </c:pt>
                <c:pt idx="60">
                  <c:v>8.593749999999999E-3</c:v>
                </c:pt>
                <c:pt idx="61">
                  <c:v>6.8935546875000002E-3</c:v>
                </c:pt>
                <c:pt idx="62">
                  <c:v>3.1960449218749999E-2</c:v>
                </c:pt>
                <c:pt idx="63">
                  <c:v>1.9337890625E-2</c:v>
                </c:pt>
                <c:pt idx="64">
                  <c:v>9.282226562499999E-3</c:v>
                </c:pt>
                <c:pt idx="65">
                  <c:v>1.1442382812499999E-2</c:v>
                </c:pt>
                <c:pt idx="66">
                  <c:v>1.3536621093750001E-2</c:v>
                </c:pt>
                <c:pt idx="67">
                  <c:v>100</c:v>
                </c:pt>
                <c:pt idx="68">
                  <c:v>21.069770996093702</c:v>
                </c:pt>
                <c:pt idx="69">
                  <c:v>8.5087890624999992E-3</c:v>
                </c:pt>
                <c:pt idx="70">
                  <c:v>8.6806640624999994E-3</c:v>
                </c:pt>
                <c:pt idx="71">
                  <c:v>1.2637695312499999E-2</c:v>
                </c:pt>
                <c:pt idx="72">
                  <c:v>9.7035156249999996</c:v>
                </c:pt>
                <c:pt idx="73">
                  <c:v>51.800742675781194</c:v>
                </c:pt>
                <c:pt idx="74">
                  <c:v>9.1914062500000008E-3</c:v>
                </c:pt>
                <c:pt idx="75">
                  <c:v>9.075195312500001E-3</c:v>
                </c:pt>
                <c:pt idx="76">
                  <c:v>8.1220703125000002E-3</c:v>
                </c:pt>
                <c:pt idx="77">
                  <c:v>100</c:v>
                </c:pt>
                <c:pt idx="78">
                  <c:v>31.486791015624998</c:v>
                </c:pt>
                <c:pt idx="79">
                  <c:v>9.282226562499999E-3</c:v>
                </c:pt>
                <c:pt idx="80">
                  <c:v>1.2500000000000001E-2</c:v>
                </c:pt>
                <c:pt idx="81">
                  <c:v>1.4552734375000001E-2</c:v>
                </c:pt>
                <c:pt idx="82">
                  <c:v>8.593749999999999E-3</c:v>
                </c:pt>
                <c:pt idx="83">
                  <c:v>2.6171875000000001E-2</c:v>
                </c:pt>
                <c:pt idx="84">
                  <c:v>8.593749999999999E-3</c:v>
                </c:pt>
                <c:pt idx="85">
                  <c:v>9.1914062500000008E-3</c:v>
                </c:pt>
                <c:pt idx="86">
                  <c:v>9.5664062499999994E-3</c:v>
                </c:pt>
                <c:pt idx="87">
                  <c:v>50.1987934570313</c:v>
                </c:pt>
                <c:pt idx="88">
                  <c:v>100</c:v>
                </c:pt>
                <c:pt idx="89">
                  <c:v>1.2500000000000001E-2</c:v>
                </c:pt>
                <c:pt idx="90">
                  <c:v>8.593749999999999E-3</c:v>
                </c:pt>
                <c:pt idx="91">
                  <c:v>1.1215820312499999E-2</c:v>
                </c:pt>
                <c:pt idx="92">
                  <c:v>1.0055664062499999E-2</c:v>
                </c:pt>
                <c:pt idx="93">
                  <c:v>1.0653320312500001E-2</c:v>
                </c:pt>
                <c:pt idx="94">
                  <c:v>9.282226562499999E-3</c:v>
                </c:pt>
                <c:pt idx="95">
                  <c:v>1.2500000000000001E-2</c:v>
                </c:pt>
                <c:pt idx="96">
                  <c:v>1.0055664062499999E-2</c:v>
                </c:pt>
                <c:pt idx="97">
                  <c:v>9.8642578125000008E-3</c:v>
                </c:pt>
                <c:pt idx="98">
                  <c:v>100</c:v>
                </c:pt>
                <c:pt idx="99">
                  <c:v>76.688969726562505</c:v>
                </c:pt>
                <c:pt idx="100">
                  <c:v>9.1914062500000008E-3</c:v>
                </c:pt>
                <c:pt idx="101">
                  <c:v>1.1559082031249999E-2</c:v>
                </c:pt>
              </c:numCache>
            </c:numRef>
          </c:val>
          <c:smooth val="0"/>
          <c:extLst>
            <c:ext xmlns:c16="http://schemas.microsoft.com/office/drawing/2014/chart" uri="{C3380CC4-5D6E-409C-BE32-E72D297353CC}">
              <c16:uniqueId val="{00000002-7128-454E-82D1-4DFF7C0DC893}"/>
            </c:ext>
          </c:extLst>
        </c:ser>
        <c:dLbls>
          <c:showLegendKey val="0"/>
          <c:showVal val="0"/>
          <c:showCatName val="0"/>
          <c:showSerName val="0"/>
          <c:showPercent val="0"/>
          <c:showBubbleSize val="0"/>
        </c:dLbls>
        <c:smooth val="0"/>
        <c:axId val="1902545712"/>
        <c:axId val="133902000"/>
      </c:lineChart>
      <c:catAx>
        <c:axId val="190254571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902000"/>
        <c:crosses val="autoZero"/>
        <c:auto val="1"/>
        <c:lblAlgn val="ctr"/>
        <c:lblOffset val="100"/>
        <c:tickLblSkip val="25"/>
        <c:tickMarkSkip val="25"/>
        <c:noMultiLvlLbl val="0"/>
      </c:catAx>
      <c:valAx>
        <c:axId val="133902000"/>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Utilization (%)</a:t>
                </a:r>
              </a:p>
            </c:rich>
          </c:tx>
          <c:layout>
            <c:manualLayout>
              <c:xMode val="edge"/>
              <c:yMode val="edge"/>
              <c:x val="9.8459564422791104E-4"/>
              <c:y val="0.1733796012649812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02545712"/>
        <c:crosses val="autoZero"/>
        <c:crossBetween val="between"/>
      </c:valAx>
      <c:spPr>
        <a:noFill/>
        <a:ln>
          <a:noFill/>
        </a:ln>
        <a:effectLst/>
      </c:spPr>
    </c:plotArea>
    <c:legend>
      <c:legendPos val="b"/>
      <c:layout>
        <c:manualLayout>
          <c:xMode val="edge"/>
          <c:yMode val="edge"/>
          <c:x val="0.37375880646498133"/>
          <c:y val="7.6600182686415288E-2"/>
          <c:w val="0.60335945447010508"/>
          <c:h val="0.10989027252650688"/>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27591863517061"/>
          <c:y val="0.12699264997932905"/>
          <c:w val="0.87114985236220477"/>
          <c:h val="0.55324696168638865"/>
        </c:manualLayout>
      </c:layout>
      <c:lineChart>
        <c:grouping val="standard"/>
        <c:varyColors val="0"/>
        <c:ser>
          <c:idx val="0"/>
          <c:order val="0"/>
          <c:tx>
            <c:strRef>
              <c:f>io_wait_oracle_monetdb!$B$1</c:f>
              <c:strCache>
                <c:ptCount val="1"/>
                <c:pt idx="0">
                  <c:v>DBMS-A</c:v>
                </c:pt>
              </c:strCache>
            </c:strRef>
          </c:tx>
          <c:spPr>
            <a:ln w="50800" cap="rnd">
              <a:solidFill>
                <a:srgbClr val="000000">
                  <a:lumMod val="65000"/>
                  <a:lumOff val="35000"/>
                </a:srgbClr>
              </a:solidFill>
              <a:prstDash val="lgDash"/>
              <a:round/>
            </a:ln>
            <a:effectLst/>
          </c:spPr>
          <c:marker>
            <c:symbol val="none"/>
          </c:marker>
          <c:cat>
            <c:numRef>
              <c:f>io_wait_oracle_monetdb!$A$2:$A$103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io_wait_oracle_monetdb!$B$2:$B$103</c:f>
              <c:numCache>
                <c:formatCode>General</c:formatCode>
                <c:ptCount val="102"/>
                <c:pt idx="0">
                  <c:v>2.94</c:v>
                </c:pt>
                <c:pt idx="1">
                  <c:v>2.2200000000000002</c:v>
                </c:pt>
                <c:pt idx="2">
                  <c:v>2.38</c:v>
                </c:pt>
                <c:pt idx="3">
                  <c:v>8.23</c:v>
                </c:pt>
                <c:pt idx="4">
                  <c:v>1.1599999999999999</c:v>
                </c:pt>
                <c:pt idx="5">
                  <c:v>4.57</c:v>
                </c:pt>
                <c:pt idx="6">
                  <c:v>14.88</c:v>
                </c:pt>
                <c:pt idx="7">
                  <c:v>11.71</c:v>
                </c:pt>
                <c:pt idx="8">
                  <c:v>13.82</c:v>
                </c:pt>
                <c:pt idx="9">
                  <c:v>15.99</c:v>
                </c:pt>
                <c:pt idx="10">
                  <c:v>9.9499999999999993</c:v>
                </c:pt>
                <c:pt idx="11">
                  <c:v>14.9</c:v>
                </c:pt>
                <c:pt idx="12">
                  <c:v>14.55</c:v>
                </c:pt>
                <c:pt idx="13">
                  <c:v>11.98</c:v>
                </c:pt>
                <c:pt idx="14">
                  <c:v>0.06</c:v>
                </c:pt>
                <c:pt idx="15">
                  <c:v>9.98</c:v>
                </c:pt>
                <c:pt idx="16">
                  <c:v>14.6</c:v>
                </c:pt>
                <c:pt idx="17">
                  <c:v>10.48</c:v>
                </c:pt>
                <c:pt idx="18">
                  <c:v>14.05</c:v>
                </c:pt>
                <c:pt idx="19">
                  <c:v>13.89</c:v>
                </c:pt>
                <c:pt idx="20">
                  <c:v>13.62</c:v>
                </c:pt>
                <c:pt idx="21">
                  <c:v>14.67</c:v>
                </c:pt>
                <c:pt idx="22">
                  <c:v>13.8</c:v>
                </c:pt>
                <c:pt idx="23">
                  <c:v>12.52</c:v>
                </c:pt>
                <c:pt idx="24">
                  <c:v>3.11</c:v>
                </c:pt>
                <c:pt idx="25">
                  <c:v>9.36</c:v>
                </c:pt>
                <c:pt idx="26">
                  <c:v>19.55</c:v>
                </c:pt>
                <c:pt idx="27">
                  <c:v>15.67</c:v>
                </c:pt>
                <c:pt idx="28">
                  <c:v>16.73</c:v>
                </c:pt>
                <c:pt idx="29">
                  <c:v>22.34</c:v>
                </c:pt>
                <c:pt idx="30">
                  <c:v>19.11</c:v>
                </c:pt>
                <c:pt idx="31">
                  <c:v>20.95</c:v>
                </c:pt>
                <c:pt idx="32">
                  <c:v>21.77</c:v>
                </c:pt>
                <c:pt idx="33">
                  <c:v>18.09</c:v>
                </c:pt>
                <c:pt idx="34">
                  <c:v>13.66</c:v>
                </c:pt>
                <c:pt idx="35">
                  <c:v>0.56999999999999995</c:v>
                </c:pt>
                <c:pt idx="36">
                  <c:v>1.1299999999999999</c:v>
                </c:pt>
                <c:pt idx="37">
                  <c:v>6.16</c:v>
                </c:pt>
                <c:pt idx="38">
                  <c:v>13.54</c:v>
                </c:pt>
                <c:pt idx="39">
                  <c:v>18.54</c:v>
                </c:pt>
                <c:pt idx="40">
                  <c:v>19.79</c:v>
                </c:pt>
                <c:pt idx="41">
                  <c:v>21.61</c:v>
                </c:pt>
                <c:pt idx="42">
                  <c:v>15.58</c:v>
                </c:pt>
                <c:pt idx="43">
                  <c:v>21.44</c:v>
                </c:pt>
                <c:pt idx="44">
                  <c:v>18.37</c:v>
                </c:pt>
                <c:pt idx="45">
                  <c:v>15.84</c:v>
                </c:pt>
                <c:pt idx="46">
                  <c:v>17.52</c:v>
                </c:pt>
                <c:pt idx="47">
                  <c:v>9.14</c:v>
                </c:pt>
                <c:pt idx="48">
                  <c:v>7.98</c:v>
                </c:pt>
                <c:pt idx="49">
                  <c:v>18.510000000000002</c:v>
                </c:pt>
                <c:pt idx="50">
                  <c:v>17.43</c:v>
                </c:pt>
                <c:pt idx="51">
                  <c:v>13.86</c:v>
                </c:pt>
                <c:pt idx="52">
                  <c:v>16.829999999999998</c:v>
                </c:pt>
                <c:pt idx="53">
                  <c:v>18.96</c:v>
                </c:pt>
                <c:pt idx="54">
                  <c:v>20.14</c:v>
                </c:pt>
                <c:pt idx="55">
                  <c:v>18.53</c:v>
                </c:pt>
                <c:pt idx="56">
                  <c:v>20.03</c:v>
                </c:pt>
                <c:pt idx="57">
                  <c:v>10.36</c:v>
                </c:pt>
                <c:pt idx="58">
                  <c:v>0.47</c:v>
                </c:pt>
                <c:pt idx="59">
                  <c:v>11.04</c:v>
                </c:pt>
                <c:pt idx="60">
                  <c:v>16.149999999999999</c:v>
                </c:pt>
                <c:pt idx="61">
                  <c:v>17.02</c:v>
                </c:pt>
                <c:pt idx="62">
                  <c:v>15.55</c:v>
                </c:pt>
                <c:pt idx="63">
                  <c:v>14.55</c:v>
                </c:pt>
                <c:pt idx="64">
                  <c:v>17.02</c:v>
                </c:pt>
                <c:pt idx="65">
                  <c:v>15.17</c:v>
                </c:pt>
                <c:pt idx="66">
                  <c:v>14.67</c:v>
                </c:pt>
                <c:pt idx="67">
                  <c:v>19.04</c:v>
                </c:pt>
                <c:pt idx="68">
                  <c:v>1.6</c:v>
                </c:pt>
                <c:pt idx="69">
                  <c:v>11.86</c:v>
                </c:pt>
                <c:pt idx="70">
                  <c:v>16.690000000000001</c:v>
                </c:pt>
                <c:pt idx="71">
                  <c:v>13.67</c:v>
                </c:pt>
                <c:pt idx="72">
                  <c:v>18.71</c:v>
                </c:pt>
                <c:pt idx="73">
                  <c:v>17.77</c:v>
                </c:pt>
                <c:pt idx="74">
                  <c:v>18.59</c:v>
                </c:pt>
                <c:pt idx="75">
                  <c:v>18.079999999999998</c:v>
                </c:pt>
                <c:pt idx="76">
                  <c:v>16.239999999999998</c:v>
                </c:pt>
                <c:pt idx="77">
                  <c:v>16.21</c:v>
                </c:pt>
                <c:pt idx="78">
                  <c:v>5.97</c:v>
                </c:pt>
                <c:pt idx="79">
                  <c:v>1.1299999999999999</c:v>
                </c:pt>
                <c:pt idx="80">
                  <c:v>7.69</c:v>
                </c:pt>
                <c:pt idx="81">
                  <c:v>16.7</c:v>
                </c:pt>
                <c:pt idx="82">
                  <c:v>19.36</c:v>
                </c:pt>
                <c:pt idx="83">
                  <c:v>14.6</c:v>
                </c:pt>
                <c:pt idx="84">
                  <c:v>21.33</c:v>
                </c:pt>
                <c:pt idx="85">
                  <c:v>20.67</c:v>
                </c:pt>
                <c:pt idx="86">
                  <c:v>18.510000000000002</c:v>
                </c:pt>
                <c:pt idx="87">
                  <c:v>21.61</c:v>
                </c:pt>
                <c:pt idx="88">
                  <c:v>22.91</c:v>
                </c:pt>
                <c:pt idx="89">
                  <c:v>13.4</c:v>
                </c:pt>
                <c:pt idx="90">
                  <c:v>0.25</c:v>
                </c:pt>
                <c:pt idx="91">
                  <c:v>11.39</c:v>
                </c:pt>
                <c:pt idx="92">
                  <c:v>15.54</c:v>
                </c:pt>
                <c:pt idx="93">
                  <c:v>16.239999999999998</c:v>
                </c:pt>
                <c:pt idx="94">
                  <c:v>13.66</c:v>
                </c:pt>
                <c:pt idx="95">
                  <c:v>17.12</c:v>
                </c:pt>
                <c:pt idx="96">
                  <c:v>15.51</c:v>
                </c:pt>
                <c:pt idx="97">
                  <c:v>13.72</c:v>
                </c:pt>
                <c:pt idx="98">
                  <c:v>15.43</c:v>
                </c:pt>
                <c:pt idx="99">
                  <c:v>13.35</c:v>
                </c:pt>
                <c:pt idx="100">
                  <c:v>0.09</c:v>
                </c:pt>
                <c:pt idx="101">
                  <c:v>0.97</c:v>
                </c:pt>
              </c:numCache>
            </c:numRef>
          </c:val>
          <c:smooth val="0"/>
          <c:extLst>
            <c:ext xmlns:c16="http://schemas.microsoft.com/office/drawing/2014/chart" uri="{C3380CC4-5D6E-409C-BE32-E72D297353CC}">
              <c16:uniqueId val="{00000000-23CF-4A72-9AD2-1A8563FB752D}"/>
            </c:ext>
          </c:extLst>
        </c:ser>
        <c:ser>
          <c:idx val="1"/>
          <c:order val="1"/>
          <c:tx>
            <c:strRef>
              <c:f>io_wait_oracle_monetdb!$C$1</c:f>
              <c:strCache>
                <c:ptCount val="1"/>
                <c:pt idx="0">
                  <c:v>MonetDB</c:v>
                </c:pt>
              </c:strCache>
            </c:strRef>
          </c:tx>
          <c:spPr>
            <a:ln w="50800" cap="rnd">
              <a:solidFill>
                <a:srgbClr val="00B050"/>
              </a:solidFill>
              <a:prstDash val="sysDot"/>
              <a:round/>
            </a:ln>
            <a:effectLst/>
          </c:spPr>
          <c:marker>
            <c:symbol val="none"/>
          </c:marker>
          <c:cat>
            <c:numRef>
              <c:f>io_wait_oracle_monetdb!$A$2:$A$103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io_wait_oracle_monetdb!$C$2:$C$103</c:f>
              <c:numCache>
                <c:formatCode>General</c:formatCode>
                <c:ptCount val="102"/>
                <c:pt idx="0">
                  <c:v>0.34</c:v>
                </c:pt>
                <c:pt idx="1">
                  <c:v>0.72</c:v>
                </c:pt>
                <c:pt idx="2">
                  <c:v>1.22</c:v>
                </c:pt>
                <c:pt idx="3">
                  <c:v>1.44</c:v>
                </c:pt>
                <c:pt idx="4">
                  <c:v>0.91</c:v>
                </c:pt>
                <c:pt idx="5">
                  <c:v>0</c:v>
                </c:pt>
                <c:pt idx="6">
                  <c:v>1.5</c:v>
                </c:pt>
                <c:pt idx="7">
                  <c:v>1.53</c:v>
                </c:pt>
                <c:pt idx="8">
                  <c:v>1.91</c:v>
                </c:pt>
                <c:pt idx="9">
                  <c:v>0.25</c:v>
                </c:pt>
                <c:pt idx="10">
                  <c:v>1.1599999999999999</c:v>
                </c:pt>
                <c:pt idx="11">
                  <c:v>1.22</c:v>
                </c:pt>
                <c:pt idx="12">
                  <c:v>1.19</c:v>
                </c:pt>
                <c:pt idx="13">
                  <c:v>1.19</c:v>
                </c:pt>
                <c:pt idx="14">
                  <c:v>1.1599999999999999</c:v>
                </c:pt>
                <c:pt idx="15">
                  <c:v>1.1599999999999999</c:v>
                </c:pt>
                <c:pt idx="16">
                  <c:v>1.34</c:v>
                </c:pt>
                <c:pt idx="17">
                  <c:v>1.31</c:v>
                </c:pt>
                <c:pt idx="18">
                  <c:v>1.34</c:v>
                </c:pt>
                <c:pt idx="19">
                  <c:v>1.31</c:v>
                </c:pt>
                <c:pt idx="20">
                  <c:v>1.19</c:v>
                </c:pt>
                <c:pt idx="21">
                  <c:v>1.1599999999999999</c:v>
                </c:pt>
                <c:pt idx="22">
                  <c:v>1.1599999999999999</c:v>
                </c:pt>
                <c:pt idx="23">
                  <c:v>1.19</c:v>
                </c:pt>
                <c:pt idx="24">
                  <c:v>1.1599999999999999</c:v>
                </c:pt>
                <c:pt idx="25">
                  <c:v>1.1599999999999999</c:v>
                </c:pt>
                <c:pt idx="26">
                  <c:v>1.19</c:v>
                </c:pt>
                <c:pt idx="27">
                  <c:v>1.22</c:v>
                </c:pt>
                <c:pt idx="28">
                  <c:v>0.44</c:v>
                </c:pt>
                <c:pt idx="29">
                  <c:v>0.63</c:v>
                </c:pt>
                <c:pt idx="30">
                  <c:v>1.22</c:v>
                </c:pt>
                <c:pt idx="31">
                  <c:v>1.59</c:v>
                </c:pt>
                <c:pt idx="32">
                  <c:v>1.56</c:v>
                </c:pt>
                <c:pt idx="33">
                  <c:v>1.38</c:v>
                </c:pt>
                <c:pt idx="34">
                  <c:v>1.53</c:v>
                </c:pt>
                <c:pt idx="35">
                  <c:v>1.59</c:v>
                </c:pt>
                <c:pt idx="36">
                  <c:v>1.66</c:v>
                </c:pt>
                <c:pt idx="37">
                  <c:v>1.22</c:v>
                </c:pt>
                <c:pt idx="38">
                  <c:v>1.59</c:v>
                </c:pt>
                <c:pt idx="39">
                  <c:v>1.5</c:v>
                </c:pt>
                <c:pt idx="40">
                  <c:v>1.28</c:v>
                </c:pt>
                <c:pt idx="41">
                  <c:v>1.72</c:v>
                </c:pt>
                <c:pt idx="42">
                  <c:v>1.59</c:v>
                </c:pt>
                <c:pt idx="43">
                  <c:v>1.41</c:v>
                </c:pt>
                <c:pt idx="44">
                  <c:v>1.5</c:v>
                </c:pt>
                <c:pt idx="45">
                  <c:v>1.69</c:v>
                </c:pt>
                <c:pt idx="46">
                  <c:v>1.44</c:v>
                </c:pt>
                <c:pt idx="47">
                  <c:v>1.35</c:v>
                </c:pt>
                <c:pt idx="48">
                  <c:v>1.69</c:v>
                </c:pt>
                <c:pt idx="49">
                  <c:v>1.44</c:v>
                </c:pt>
                <c:pt idx="50">
                  <c:v>1.38</c:v>
                </c:pt>
                <c:pt idx="51">
                  <c:v>1.59</c:v>
                </c:pt>
                <c:pt idx="52">
                  <c:v>0</c:v>
                </c:pt>
                <c:pt idx="53">
                  <c:v>0.03</c:v>
                </c:pt>
                <c:pt idx="54">
                  <c:v>0.35</c:v>
                </c:pt>
                <c:pt idx="55">
                  <c:v>1.19</c:v>
                </c:pt>
                <c:pt idx="56">
                  <c:v>1.72</c:v>
                </c:pt>
                <c:pt idx="57">
                  <c:v>1.5</c:v>
                </c:pt>
                <c:pt idx="58">
                  <c:v>1.85</c:v>
                </c:pt>
                <c:pt idx="59">
                  <c:v>1.38</c:v>
                </c:pt>
                <c:pt idx="60">
                  <c:v>1.91</c:v>
                </c:pt>
                <c:pt idx="61">
                  <c:v>1.5</c:v>
                </c:pt>
                <c:pt idx="62">
                  <c:v>1.75</c:v>
                </c:pt>
                <c:pt idx="63">
                  <c:v>1.63</c:v>
                </c:pt>
                <c:pt idx="64">
                  <c:v>1.47</c:v>
                </c:pt>
                <c:pt idx="65">
                  <c:v>1.94</c:v>
                </c:pt>
                <c:pt idx="66">
                  <c:v>1.47</c:v>
                </c:pt>
                <c:pt idx="67">
                  <c:v>1.84</c:v>
                </c:pt>
                <c:pt idx="68">
                  <c:v>1.56</c:v>
                </c:pt>
                <c:pt idx="69">
                  <c:v>1.69</c:v>
                </c:pt>
                <c:pt idx="70">
                  <c:v>1.72</c:v>
                </c:pt>
                <c:pt idx="71">
                  <c:v>1.47</c:v>
                </c:pt>
                <c:pt idx="72">
                  <c:v>1.75</c:v>
                </c:pt>
                <c:pt idx="73">
                  <c:v>1.63</c:v>
                </c:pt>
                <c:pt idx="74">
                  <c:v>1.56</c:v>
                </c:pt>
                <c:pt idx="75">
                  <c:v>1.84</c:v>
                </c:pt>
                <c:pt idx="76">
                  <c:v>1.47</c:v>
                </c:pt>
                <c:pt idx="77">
                  <c:v>1.47</c:v>
                </c:pt>
                <c:pt idx="78">
                  <c:v>1.75</c:v>
                </c:pt>
                <c:pt idx="79">
                  <c:v>1.66</c:v>
                </c:pt>
                <c:pt idx="80">
                  <c:v>1.63</c:v>
                </c:pt>
                <c:pt idx="81">
                  <c:v>1.78</c:v>
                </c:pt>
                <c:pt idx="82">
                  <c:v>1.63</c:v>
                </c:pt>
                <c:pt idx="83">
                  <c:v>1.81</c:v>
                </c:pt>
                <c:pt idx="84">
                  <c:v>1.47</c:v>
                </c:pt>
                <c:pt idx="85">
                  <c:v>1.66</c:v>
                </c:pt>
                <c:pt idx="86">
                  <c:v>0.88</c:v>
                </c:pt>
                <c:pt idx="87">
                  <c:v>0.98</c:v>
                </c:pt>
                <c:pt idx="88">
                  <c:v>1.56</c:v>
                </c:pt>
                <c:pt idx="89">
                  <c:v>2.25</c:v>
                </c:pt>
                <c:pt idx="90">
                  <c:v>1.56</c:v>
                </c:pt>
                <c:pt idx="91">
                  <c:v>1.78</c:v>
                </c:pt>
                <c:pt idx="92">
                  <c:v>1.69</c:v>
                </c:pt>
                <c:pt idx="93">
                  <c:v>1.59</c:v>
                </c:pt>
                <c:pt idx="94">
                  <c:v>1.75</c:v>
                </c:pt>
                <c:pt idx="95">
                  <c:v>1.81</c:v>
                </c:pt>
                <c:pt idx="96">
                  <c:v>1.53</c:v>
                </c:pt>
                <c:pt idx="97">
                  <c:v>1.72</c:v>
                </c:pt>
                <c:pt idx="98">
                  <c:v>1.75</c:v>
                </c:pt>
                <c:pt idx="99">
                  <c:v>1.75</c:v>
                </c:pt>
                <c:pt idx="100">
                  <c:v>1.59</c:v>
                </c:pt>
                <c:pt idx="101">
                  <c:v>1.62</c:v>
                </c:pt>
              </c:numCache>
            </c:numRef>
          </c:val>
          <c:smooth val="0"/>
          <c:extLst>
            <c:ext xmlns:c16="http://schemas.microsoft.com/office/drawing/2014/chart" uri="{C3380CC4-5D6E-409C-BE32-E72D297353CC}">
              <c16:uniqueId val="{00000001-23CF-4A72-9AD2-1A8563FB752D}"/>
            </c:ext>
          </c:extLst>
        </c:ser>
        <c:dLbls>
          <c:showLegendKey val="0"/>
          <c:showVal val="0"/>
          <c:showCatName val="0"/>
          <c:showSerName val="0"/>
          <c:showPercent val="0"/>
          <c:showBubbleSize val="0"/>
        </c:dLbls>
        <c:smooth val="0"/>
        <c:axId val="152402032"/>
        <c:axId val="1860173280"/>
      </c:lineChart>
      <c:catAx>
        <c:axId val="15240203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860173280"/>
        <c:crosses val="autoZero"/>
        <c:auto val="1"/>
        <c:lblAlgn val="ctr"/>
        <c:lblOffset val="100"/>
        <c:tickLblSkip val="25"/>
        <c:tickMarkSkip val="25"/>
        <c:noMultiLvlLbl val="0"/>
      </c:catAx>
      <c:valAx>
        <c:axId val="1860173280"/>
        <c:scaling>
          <c:orientation val="minMax"/>
          <c:max val="30"/>
          <c:min val="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I/O Wait (%)</a:t>
                </a:r>
              </a:p>
            </c:rich>
          </c:tx>
          <c:layout>
            <c:manualLayout>
              <c:xMode val="edge"/>
              <c:yMode val="edge"/>
              <c:x val="3.2365485564304463E-4"/>
              <c:y val="1.0283627032098301E-3"/>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52402032"/>
        <c:crosses val="autoZero"/>
        <c:crossBetween val="between"/>
        <c:majorUnit val="10"/>
      </c:valAx>
      <c:spPr>
        <a:noFill/>
        <a:ln w="25400">
          <a:noFill/>
        </a:ln>
        <a:effectLst/>
      </c:spPr>
    </c:plotArea>
    <c:legend>
      <c:legendPos val="b"/>
      <c:layout>
        <c:manualLayout>
          <c:xMode val="edge"/>
          <c:yMode val="edge"/>
          <c:x val="0.53891054243219594"/>
          <c:y val="1.909667541557301E-2"/>
          <c:w val="0.46108949466112059"/>
          <c:h val="0.10826862787984834"/>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PostgreSQL: serial vs. parallel (</a:t>
            </a:r>
            <a:r>
              <a:rPr lang="en-US" dirty="0" err="1"/>
              <a:t>pparse</a:t>
            </a:r>
            <a:r>
              <a:rPr lang="en-US" dirty="0"/>
              <a:t>) loading with 16 threads, HDD -&gt; DAS, 10 GB TPC-H</a:t>
            </a:r>
            <a:r>
              <a:rPr lang="en-US" baseline="0" dirty="0"/>
              <a:t> data</a:t>
            </a:r>
            <a:endParaRPr lang="en-US"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813484251968501E-2"/>
          <c:y val="0.1242644267926461"/>
          <c:w val="0.93076984908136484"/>
          <c:h val="0.79643202015446735"/>
        </c:manualLayout>
      </c:layout>
      <c:barChart>
        <c:barDir val="col"/>
        <c:grouping val="clustered"/>
        <c:varyColors val="0"/>
        <c:ser>
          <c:idx val="0"/>
          <c:order val="0"/>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CC45-4E67-B857-8433CFA56F9A}"/>
              </c:ext>
            </c:extLst>
          </c:dPt>
          <c:cat>
            <c:strRef>
              <c:f>Sheet1!$B$3:$B$4</c:f>
              <c:strCache>
                <c:ptCount val="2"/>
                <c:pt idx="0">
                  <c:v>Serial</c:v>
                </c:pt>
                <c:pt idx="1">
                  <c:v>Parallel </c:v>
                </c:pt>
              </c:strCache>
            </c:strRef>
          </c:cat>
          <c:val>
            <c:numRef>
              <c:f>Sheet1!$C$3:$C$4</c:f>
              <c:numCache>
                <c:formatCode>General</c:formatCode>
                <c:ptCount val="2"/>
                <c:pt idx="0">
                  <c:v>395.39</c:v>
                </c:pt>
                <c:pt idx="1">
                  <c:v>104.37</c:v>
                </c:pt>
              </c:numCache>
            </c:numRef>
          </c:val>
          <c:extLst>
            <c:ext xmlns:c16="http://schemas.microsoft.com/office/drawing/2014/chart" uri="{C3380CC4-5D6E-409C-BE32-E72D297353CC}">
              <c16:uniqueId val="{00000002-CC45-4E67-B857-8433CFA56F9A}"/>
            </c:ext>
          </c:extLst>
        </c:ser>
        <c:dLbls>
          <c:showLegendKey val="0"/>
          <c:showVal val="0"/>
          <c:showCatName val="0"/>
          <c:showSerName val="0"/>
          <c:showPercent val="0"/>
          <c:showBubbleSize val="0"/>
        </c:dLbls>
        <c:gapWidth val="219"/>
        <c:overlap val="-27"/>
        <c:axId val="256602911"/>
        <c:axId val="349036047"/>
      </c:barChart>
      <c:catAx>
        <c:axId val="2566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49036047"/>
        <c:crosses val="autoZero"/>
        <c:auto val="1"/>
        <c:lblAlgn val="ctr"/>
        <c:lblOffset val="100"/>
        <c:noMultiLvlLbl val="0"/>
      </c:catAx>
      <c:valAx>
        <c:axId val="349036047"/>
        <c:scaling>
          <c:orientation val="minMax"/>
          <c:max val="4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56602911"/>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5585629921258"/>
          <c:y val="0.18756959378763491"/>
          <c:w val="0.87036622375328088"/>
          <c:h val="0.5138506453462186"/>
        </c:manualLayout>
      </c:layout>
      <c:lineChart>
        <c:grouping val="standard"/>
        <c:varyColors val="0"/>
        <c:ser>
          <c:idx val="2"/>
          <c:order val="0"/>
          <c:tx>
            <c:strRef>
              <c:f>Oracle_cpu_read_write!$G$1</c:f>
              <c:strCache>
                <c:ptCount val="1"/>
                <c:pt idx="0">
                  <c:v>Write BW</c:v>
                </c:pt>
              </c:strCache>
            </c:strRef>
          </c:tx>
          <c:spPr>
            <a:ln w="50800" cap="rnd">
              <a:solidFill>
                <a:sysClr val="window" lastClr="FFFFFF">
                  <a:lumMod val="65000"/>
                </a:sysClr>
              </a:solidFill>
              <a:prstDash val="dash"/>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Oracle_cpu_read_write!$G$2:$G$103</c:f>
              <c:numCache>
                <c:formatCode>General</c:formatCode>
                <c:ptCount val="102"/>
                <c:pt idx="0">
                  <c:v>9.8642578125000008E-3</c:v>
                </c:pt>
                <c:pt idx="1">
                  <c:v>6.2500000000000003E-3</c:v>
                </c:pt>
                <c:pt idx="2">
                  <c:v>2.327978515625E-2</c:v>
                </c:pt>
                <c:pt idx="3">
                  <c:v>2.34375E-2</c:v>
                </c:pt>
                <c:pt idx="4">
                  <c:v>2.565869140625E-2</c:v>
                </c:pt>
                <c:pt idx="5">
                  <c:v>2.3828124999999999E-2</c:v>
                </c:pt>
                <c:pt idx="6">
                  <c:v>2.327978515625E-2</c:v>
                </c:pt>
                <c:pt idx="7">
                  <c:v>2.0111328124999998E-2</c:v>
                </c:pt>
                <c:pt idx="8">
                  <c:v>2.6953125000000001E-2</c:v>
                </c:pt>
                <c:pt idx="9">
                  <c:v>2.1658203125000001E-2</c:v>
                </c:pt>
                <c:pt idx="10">
                  <c:v>2.8124999999999997E-2</c:v>
                </c:pt>
                <c:pt idx="11">
                  <c:v>2.3828124999999999E-2</c:v>
                </c:pt>
                <c:pt idx="12">
                  <c:v>61.530859375000006</c:v>
                </c:pt>
                <c:pt idx="13">
                  <c:v>100</c:v>
                </c:pt>
                <c:pt idx="14">
                  <c:v>1.4062499999999999E-2</c:v>
                </c:pt>
                <c:pt idx="15">
                  <c:v>9.3749999999999997E-3</c:v>
                </c:pt>
                <c:pt idx="16">
                  <c:v>6.1879882812500009E-3</c:v>
                </c:pt>
                <c:pt idx="17">
                  <c:v>1.2626464843749999E-2</c:v>
                </c:pt>
                <c:pt idx="18">
                  <c:v>1.1989257812499999E-2</c:v>
                </c:pt>
                <c:pt idx="19">
                  <c:v>1.314990234375E-2</c:v>
                </c:pt>
                <c:pt idx="20">
                  <c:v>19.671322753906299</c:v>
                </c:pt>
                <c:pt idx="21">
                  <c:v>53.375618652343704</c:v>
                </c:pt>
                <c:pt idx="22">
                  <c:v>22.264827636718699</c:v>
                </c:pt>
                <c:pt idx="23">
                  <c:v>0.10546875</c:v>
                </c:pt>
                <c:pt idx="24">
                  <c:v>1.7148823242187499</c:v>
                </c:pt>
                <c:pt idx="25">
                  <c:v>21.504703613281297</c:v>
                </c:pt>
                <c:pt idx="26">
                  <c:v>86.269732421875005</c:v>
                </c:pt>
                <c:pt idx="27">
                  <c:v>18.290325195312498</c:v>
                </c:pt>
                <c:pt idx="28">
                  <c:v>6.6093750000000009</c:v>
                </c:pt>
                <c:pt idx="29">
                  <c:v>3.2101074218749998E-2</c:v>
                </c:pt>
                <c:pt idx="30">
                  <c:v>30.057779785156203</c:v>
                </c:pt>
                <c:pt idx="31">
                  <c:v>1.0069443359375001</c:v>
                </c:pt>
                <c:pt idx="32">
                  <c:v>3.0468749999999999E-2</c:v>
                </c:pt>
                <c:pt idx="33">
                  <c:v>2.6562500000000003E-2</c:v>
                </c:pt>
                <c:pt idx="34">
                  <c:v>1.9337890625E-2</c:v>
                </c:pt>
                <c:pt idx="35">
                  <c:v>1.696630859375E-2</c:v>
                </c:pt>
                <c:pt idx="36">
                  <c:v>100</c:v>
                </c:pt>
                <c:pt idx="37">
                  <c:v>13.757102050781301</c:v>
                </c:pt>
                <c:pt idx="38">
                  <c:v>2.4752441406249999E-2</c:v>
                </c:pt>
                <c:pt idx="39">
                  <c:v>2.1875000000000002E-2</c:v>
                </c:pt>
                <c:pt idx="40">
                  <c:v>2.4218750000000001E-2</c:v>
                </c:pt>
                <c:pt idx="41">
                  <c:v>2.6436035156249996E-2</c:v>
                </c:pt>
                <c:pt idx="42">
                  <c:v>1.16025390625E-2</c:v>
                </c:pt>
                <c:pt idx="43">
                  <c:v>67.780539550781199</c:v>
                </c:pt>
                <c:pt idx="44">
                  <c:v>4.0956440429687495</c:v>
                </c:pt>
                <c:pt idx="45">
                  <c:v>2.34375E-2</c:v>
                </c:pt>
                <c:pt idx="46">
                  <c:v>73.390465332031212</c:v>
                </c:pt>
                <c:pt idx="47">
                  <c:v>48.587306640625002</c:v>
                </c:pt>
                <c:pt idx="48">
                  <c:v>2.7620117187499998E-2</c:v>
                </c:pt>
                <c:pt idx="49">
                  <c:v>2.5275878906249997E-2</c:v>
                </c:pt>
                <c:pt idx="50">
                  <c:v>2.6562500000000003E-2</c:v>
                </c:pt>
                <c:pt idx="51">
                  <c:v>2.3205566406249999E-2</c:v>
                </c:pt>
                <c:pt idx="52">
                  <c:v>2.3828124999999999E-2</c:v>
                </c:pt>
                <c:pt idx="53">
                  <c:v>4.0625000000000001E-2</c:v>
                </c:pt>
                <c:pt idx="54">
                  <c:v>3.09404296875E-2</c:v>
                </c:pt>
                <c:pt idx="55">
                  <c:v>6.2500000000000003E-3</c:v>
                </c:pt>
                <c:pt idx="56">
                  <c:v>56.953906249999996</c:v>
                </c:pt>
                <c:pt idx="57">
                  <c:v>100</c:v>
                </c:pt>
                <c:pt idx="58">
                  <c:v>1.1328125000000001E-2</c:v>
                </c:pt>
                <c:pt idx="59">
                  <c:v>3.5937499999999997E-2</c:v>
                </c:pt>
                <c:pt idx="60">
                  <c:v>8.593749999999999E-3</c:v>
                </c:pt>
                <c:pt idx="61">
                  <c:v>6.8935546875000002E-3</c:v>
                </c:pt>
                <c:pt idx="62">
                  <c:v>3.1960449218749999E-2</c:v>
                </c:pt>
                <c:pt idx="63">
                  <c:v>1.9337890625E-2</c:v>
                </c:pt>
                <c:pt idx="64">
                  <c:v>9.282226562499999E-3</c:v>
                </c:pt>
                <c:pt idx="65">
                  <c:v>1.1442382812499999E-2</c:v>
                </c:pt>
                <c:pt idx="66">
                  <c:v>1.3536621093750001E-2</c:v>
                </c:pt>
                <c:pt idx="67">
                  <c:v>100</c:v>
                </c:pt>
                <c:pt idx="68">
                  <c:v>21.069770996093702</c:v>
                </c:pt>
                <c:pt idx="69">
                  <c:v>8.5087890624999992E-3</c:v>
                </c:pt>
                <c:pt idx="70">
                  <c:v>8.6806640624999994E-3</c:v>
                </c:pt>
                <c:pt idx="71">
                  <c:v>1.2637695312499999E-2</c:v>
                </c:pt>
                <c:pt idx="72">
                  <c:v>9.7035156249999996</c:v>
                </c:pt>
                <c:pt idx="73">
                  <c:v>51.800742675781194</c:v>
                </c:pt>
                <c:pt idx="74">
                  <c:v>9.1914062500000008E-3</c:v>
                </c:pt>
                <c:pt idx="75">
                  <c:v>9.075195312500001E-3</c:v>
                </c:pt>
                <c:pt idx="76">
                  <c:v>8.1220703125000002E-3</c:v>
                </c:pt>
                <c:pt idx="77">
                  <c:v>100</c:v>
                </c:pt>
                <c:pt idx="78">
                  <c:v>31.486791015624998</c:v>
                </c:pt>
                <c:pt idx="79">
                  <c:v>9.282226562499999E-3</c:v>
                </c:pt>
                <c:pt idx="80">
                  <c:v>1.2500000000000001E-2</c:v>
                </c:pt>
                <c:pt idx="81">
                  <c:v>1.4552734375000001E-2</c:v>
                </c:pt>
                <c:pt idx="82">
                  <c:v>8.593749999999999E-3</c:v>
                </c:pt>
                <c:pt idx="83">
                  <c:v>2.6171875000000001E-2</c:v>
                </c:pt>
                <c:pt idx="84">
                  <c:v>8.593749999999999E-3</c:v>
                </c:pt>
                <c:pt idx="85">
                  <c:v>9.1914062500000008E-3</c:v>
                </c:pt>
                <c:pt idx="86">
                  <c:v>9.5664062499999994E-3</c:v>
                </c:pt>
                <c:pt idx="87">
                  <c:v>50.1987934570313</c:v>
                </c:pt>
                <c:pt idx="88">
                  <c:v>100</c:v>
                </c:pt>
                <c:pt idx="89">
                  <c:v>1.2500000000000001E-2</c:v>
                </c:pt>
                <c:pt idx="90">
                  <c:v>8.593749999999999E-3</c:v>
                </c:pt>
                <c:pt idx="91">
                  <c:v>1.1215820312499999E-2</c:v>
                </c:pt>
                <c:pt idx="92">
                  <c:v>1.0055664062499999E-2</c:v>
                </c:pt>
                <c:pt idx="93">
                  <c:v>1.0653320312500001E-2</c:v>
                </c:pt>
                <c:pt idx="94">
                  <c:v>9.282226562499999E-3</c:v>
                </c:pt>
                <c:pt idx="95">
                  <c:v>1.2500000000000001E-2</c:v>
                </c:pt>
                <c:pt idx="96">
                  <c:v>1.0055664062499999E-2</c:v>
                </c:pt>
                <c:pt idx="97">
                  <c:v>9.8642578125000008E-3</c:v>
                </c:pt>
                <c:pt idx="98">
                  <c:v>100</c:v>
                </c:pt>
                <c:pt idx="99">
                  <c:v>76.688969726562505</c:v>
                </c:pt>
                <c:pt idx="100">
                  <c:v>9.1914062500000008E-3</c:v>
                </c:pt>
                <c:pt idx="101">
                  <c:v>1.1559082031249999E-2</c:v>
                </c:pt>
              </c:numCache>
            </c:numRef>
          </c:val>
          <c:smooth val="0"/>
          <c:extLst>
            <c:ext xmlns:c16="http://schemas.microsoft.com/office/drawing/2014/chart" uri="{C3380CC4-5D6E-409C-BE32-E72D297353CC}">
              <c16:uniqueId val="{00000002-5B35-4F30-99F6-55C32CABB722}"/>
            </c:ext>
          </c:extLst>
        </c:ser>
        <c:dLbls>
          <c:showLegendKey val="0"/>
          <c:showVal val="0"/>
          <c:showCatName val="0"/>
          <c:showSerName val="0"/>
          <c:showPercent val="0"/>
          <c:showBubbleSize val="0"/>
        </c:dLbls>
        <c:smooth val="0"/>
        <c:axId val="1902545712"/>
        <c:axId val="133902000"/>
      </c:lineChart>
      <c:catAx>
        <c:axId val="190254571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902000"/>
        <c:crosses val="autoZero"/>
        <c:auto val="1"/>
        <c:lblAlgn val="ctr"/>
        <c:lblOffset val="100"/>
        <c:tickLblSkip val="25"/>
        <c:tickMarkSkip val="25"/>
        <c:noMultiLvlLbl val="0"/>
      </c:catAx>
      <c:valAx>
        <c:axId val="133902000"/>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Utilization (%)</a:t>
                </a:r>
              </a:p>
            </c:rich>
          </c:tx>
          <c:layout>
            <c:manualLayout>
              <c:xMode val="edge"/>
              <c:yMode val="edge"/>
              <c:x val="9.8459564422791104E-4"/>
              <c:y val="0.1733796012649812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02545712"/>
        <c:crosses val="autoZero"/>
        <c:crossBetween val="between"/>
      </c:valAx>
      <c:spPr>
        <a:noFill/>
        <a:ln>
          <a:noFill/>
        </a:ln>
        <a:effectLst/>
      </c:spPr>
    </c:plotArea>
    <c:legend>
      <c:legendPos val="b"/>
      <c:layout>
        <c:manualLayout>
          <c:xMode val="edge"/>
          <c:yMode val="edge"/>
          <c:x val="0.37375880646498133"/>
          <c:y val="7.6600182686415288E-2"/>
          <c:w val="0.60335945447010508"/>
          <c:h val="0.10989027252650688"/>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445088428550631"/>
          <c:y val="0.16630078378259969"/>
          <c:w val="0.83633258451268255"/>
          <c:h val="0.68967384469524451"/>
        </c:manualLayout>
      </c:layout>
      <c:barChart>
        <c:barDir val="col"/>
        <c:grouping val="clustered"/>
        <c:varyColors val="0"/>
        <c:ser>
          <c:idx val="0"/>
          <c:order val="0"/>
          <c:tx>
            <c:strRef>
              <c:f>Sheet1!$U$7</c:f>
              <c:strCache>
                <c:ptCount val="1"/>
                <c:pt idx="0">
                  <c:v>HDD -&gt; HDD </c:v>
                </c:pt>
              </c:strCache>
            </c:strRef>
          </c:tx>
          <c:spPr>
            <a:solidFill>
              <a:schemeClr val="tx1"/>
            </a:solidFill>
            <a:ln>
              <a:noFill/>
            </a:ln>
            <a:effectLst/>
          </c:spPr>
          <c:invertIfNegative val="0"/>
          <c:cat>
            <c:strRef>
              <c:f>Sheet1!$V$6:$X$6</c:f>
              <c:strCache>
                <c:ptCount val="3"/>
                <c:pt idx="0">
                  <c:v>PostgreSQL</c:v>
                </c:pt>
                <c:pt idx="1">
                  <c:v>PCOPY</c:v>
                </c:pt>
                <c:pt idx="2">
                  <c:v>DBMS-A</c:v>
                </c:pt>
              </c:strCache>
            </c:strRef>
          </c:cat>
          <c:val>
            <c:numRef>
              <c:f>Sheet1!$V$7:$X$7</c:f>
              <c:numCache>
                <c:formatCode>General</c:formatCode>
                <c:ptCount val="3"/>
                <c:pt idx="0">
                  <c:v>482.48748612399999</c:v>
                </c:pt>
                <c:pt idx="1">
                  <c:v>563.708349344</c:v>
                </c:pt>
                <c:pt idx="2">
                  <c:v>382.44059085800001</c:v>
                </c:pt>
              </c:numCache>
            </c:numRef>
          </c:val>
          <c:extLst>
            <c:ext xmlns:c16="http://schemas.microsoft.com/office/drawing/2014/chart" uri="{C3380CC4-5D6E-409C-BE32-E72D297353CC}">
              <c16:uniqueId val="{00000000-5713-4E0E-9C19-54D4C68F677E}"/>
            </c:ext>
          </c:extLst>
        </c:ser>
        <c:ser>
          <c:idx val="1"/>
          <c:order val="1"/>
          <c:tx>
            <c:strRef>
              <c:f>Sheet1!$U$8</c:f>
              <c:strCache>
                <c:ptCount val="1"/>
                <c:pt idx="0">
                  <c:v>ramfs -&gt; HDD</c:v>
                </c:pt>
              </c:strCache>
            </c:strRef>
          </c:tx>
          <c:spPr>
            <a:pattFill prst="lgCheck">
              <a:fgClr>
                <a:schemeClr val="accent6"/>
              </a:fgClr>
              <a:bgClr>
                <a:schemeClr val="bg1"/>
              </a:bgClr>
            </a:pattFill>
            <a:ln>
              <a:noFill/>
            </a:ln>
            <a:effectLst/>
          </c:spPr>
          <c:invertIfNegative val="0"/>
          <c:cat>
            <c:strRef>
              <c:f>Sheet1!$V$6:$X$6</c:f>
              <c:strCache>
                <c:ptCount val="3"/>
                <c:pt idx="0">
                  <c:v>PostgreSQL</c:v>
                </c:pt>
                <c:pt idx="1">
                  <c:v>PCOPY</c:v>
                </c:pt>
                <c:pt idx="2">
                  <c:v>DBMS-A</c:v>
                </c:pt>
              </c:strCache>
            </c:strRef>
          </c:cat>
          <c:val>
            <c:numRef>
              <c:f>Sheet1!$V$8:$X$8</c:f>
              <c:numCache>
                <c:formatCode>General</c:formatCode>
                <c:ptCount val="3"/>
                <c:pt idx="0">
                  <c:v>383.16854810699999</c:v>
                </c:pt>
                <c:pt idx="1">
                  <c:v>270.65046445399997</c:v>
                </c:pt>
                <c:pt idx="2">
                  <c:v>282.7800982</c:v>
                </c:pt>
              </c:numCache>
            </c:numRef>
          </c:val>
          <c:extLst>
            <c:ext xmlns:c16="http://schemas.microsoft.com/office/drawing/2014/chart" uri="{C3380CC4-5D6E-409C-BE32-E72D297353CC}">
              <c16:uniqueId val="{00000001-5713-4E0E-9C19-54D4C68F677E}"/>
            </c:ext>
          </c:extLst>
        </c:ser>
        <c:ser>
          <c:idx val="2"/>
          <c:order val="2"/>
          <c:tx>
            <c:strRef>
              <c:f>Sheet1!$U$9</c:f>
              <c:strCache>
                <c:ptCount val="1"/>
                <c:pt idx="0">
                  <c:v>HDD -&gt; ramfs</c:v>
                </c:pt>
              </c:strCache>
            </c:strRef>
          </c:tx>
          <c:spPr>
            <a:pattFill prst="dkHorz">
              <a:fgClr>
                <a:schemeClr val="accent1">
                  <a:lumMod val="60000"/>
                  <a:lumOff val="40000"/>
                </a:schemeClr>
              </a:fgClr>
              <a:bgClr>
                <a:schemeClr val="bg1"/>
              </a:bgClr>
            </a:pattFill>
            <a:ln>
              <a:noFill/>
            </a:ln>
            <a:effectLst/>
          </c:spPr>
          <c:invertIfNegative val="0"/>
          <c:cat>
            <c:strRef>
              <c:f>Sheet1!$V$6:$X$6</c:f>
              <c:strCache>
                <c:ptCount val="3"/>
                <c:pt idx="0">
                  <c:v>PostgreSQL</c:v>
                </c:pt>
                <c:pt idx="1">
                  <c:v>PCOPY</c:v>
                </c:pt>
                <c:pt idx="2">
                  <c:v>DBMS-A</c:v>
                </c:pt>
              </c:strCache>
            </c:strRef>
          </c:cat>
          <c:val>
            <c:numRef>
              <c:f>Sheet1!$V$9:$X$9</c:f>
              <c:numCache>
                <c:formatCode>General</c:formatCode>
                <c:ptCount val="3"/>
                <c:pt idx="0">
                  <c:v>346.79156899499998</c:v>
                </c:pt>
                <c:pt idx="1">
                  <c:v>107.998234571</c:v>
                </c:pt>
                <c:pt idx="2">
                  <c:v>121.878913879</c:v>
                </c:pt>
              </c:numCache>
            </c:numRef>
          </c:val>
          <c:extLst>
            <c:ext xmlns:c16="http://schemas.microsoft.com/office/drawing/2014/chart" uri="{C3380CC4-5D6E-409C-BE32-E72D297353CC}">
              <c16:uniqueId val="{00000002-5713-4E0E-9C19-54D4C68F677E}"/>
            </c:ext>
          </c:extLst>
        </c:ser>
        <c:ser>
          <c:idx val="3"/>
          <c:order val="3"/>
          <c:tx>
            <c:strRef>
              <c:f>Sheet1!$U$10</c:f>
              <c:strCache>
                <c:ptCount val="1"/>
                <c:pt idx="0">
                  <c:v>ramfs -&gt; ramfs</c:v>
                </c:pt>
              </c:strCache>
            </c:strRef>
          </c:tx>
          <c:spPr>
            <a:pattFill prst="wdUpDiag">
              <a:fgClr>
                <a:srgbClr val="FF0000"/>
              </a:fgClr>
              <a:bgClr>
                <a:schemeClr val="bg1"/>
              </a:bgClr>
            </a:pattFill>
            <a:ln>
              <a:noFill/>
            </a:ln>
            <a:effectLst/>
          </c:spPr>
          <c:invertIfNegative val="0"/>
          <c:cat>
            <c:strRef>
              <c:f>Sheet1!$V$6:$X$6</c:f>
              <c:strCache>
                <c:ptCount val="3"/>
                <c:pt idx="0">
                  <c:v>PostgreSQL</c:v>
                </c:pt>
                <c:pt idx="1">
                  <c:v>PCOPY</c:v>
                </c:pt>
                <c:pt idx="2">
                  <c:v>DBMS-A</c:v>
                </c:pt>
              </c:strCache>
            </c:strRef>
          </c:cat>
          <c:val>
            <c:numRef>
              <c:f>Sheet1!$V$10:$X$10</c:f>
              <c:numCache>
                <c:formatCode>General</c:formatCode>
                <c:ptCount val="3"/>
                <c:pt idx="0">
                  <c:v>345.159667969</c:v>
                </c:pt>
                <c:pt idx="1">
                  <c:v>68.872067862999998</c:v>
                </c:pt>
                <c:pt idx="2">
                  <c:v>39.292154073699997</c:v>
                </c:pt>
              </c:numCache>
            </c:numRef>
          </c:val>
          <c:extLst>
            <c:ext xmlns:c16="http://schemas.microsoft.com/office/drawing/2014/chart" uri="{C3380CC4-5D6E-409C-BE32-E72D297353CC}">
              <c16:uniqueId val="{00000003-5713-4E0E-9C19-54D4C68F677E}"/>
            </c:ext>
          </c:extLst>
        </c:ser>
        <c:dLbls>
          <c:showLegendKey val="0"/>
          <c:showVal val="0"/>
          <c:showCatName val="0"/>
          <c:showSerName val="0"/>
          <c:showPercent val="0"/>
          <c:showBubbleSize val="0"/>
        </c:dLbls>
        <c:gapWidth val="219"/>
        <c:overlap val="-27"/>
        <c:axId val="-2027433088"/>
        <c:axId val="-2027432544"/>
      </c:barChart>
      <c:catAx>
        <c:axId val="-2027433088"/>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27432544"/>
        <c:crosses val="autoZero"/>
        <c:auto val="1"/>
        <c:lblAlgn val="ctr"/>
        <c:lblOffset val="100"/>
        <c:noMultiLvlLbl val="0"/>
      </c:catAx>
      <c:valAx>
        <c:axId val="-2027432544"/>
        <c:scaling>
          <c:orientation val="minMax"/>
          <c:max val="400"/>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27433088"/>
        <c:crosses val="autoZero"/>
        <c:crossBetween val="between"/>
      </c:valAx>
      <c:spPr>
        <a:noFill/>
        <a:ln>
          <a:noFill/>
        </a:ln>
        <a:effectLst/>
      </c:spPr>
    </c:plotArea>
    <c:legend>
      <c:legendPos val="b"/>
      <c:layout>
        <c:manualLayout>
          <c:xMode val="edge"/>
          <c:yMode val="edge"/>
          <c:x val="9.3348190620523838E-2"/>
          <c:y val="3.427215828790632E-3"/>
          <c:w val="0.84207558967945617"/>
          <c:h val="9.6701241671714108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000" baseline="0"/>
      </a:pPr>
      <a:endParaRPr lang="en-US"/>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008448162729658"/>
          <c:y val="6.0972002002332833E-2"/>
          <c:w val="0.71206135170603679"/>
          <c:h val="0.69989878887516688"/>
        </c:manualLayout>
      </c:layout>
      <c:scatterChart>
        <c:scatterStyle val="smoothMarker"/>
        <c:varyColors val="0"/>
        <c:ser>
          <c:idx val="0"/>
          <c:order val="0"/>
          <c:tx>
            <c:strRef>
              <c:f>'single-threaded-loading'!$C$4</c:f>
              <c:strCache>
                <c:ptCount val="1"/>
                <c:pt idx="0">
                  <c:v>PostgreSQL</c:v>
                </c:pt>
              </c:strCache>
            </c:strRef>
          </c:tx>
          <c:spPr>
            <a:ln w="50800" cap="rnd">
              <a:solidFill>
                <a:schemeClr val="accent1"/>
              </a:solidFill>
              <a:round/>
            </a:ln>
            <a:effectLst/>
          </c:spPr>
          <c:marker>
            <c:symbol val="circle"/>
            <c:size val="10"/>
            <c:spPr>
              <a:solidFill>
                <a:schemeClr val="accent1"/>
              </a:solidFill>
              <a:ln w="9525">
                <a:solidFill>
                  <a:schemeClr val="accent1"/>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'single-threaded-loading'!$C$5:$C$8</c:f>
              <c:numCache>
                <c:formatCode>General</c:formatCode>
                <c:ptCount val="4"/>
                <c:pt idx="0">
                  <c:v>36.680949926399997</c:v>
                </c:pt>
                <c:pt idx="1">
                  <c:v>351.17649078400001</c:v>
                </c:pt>
                <c:pt idx="2">
                  <c:v>1773.31230211</c:v>
                </c:pt>
                <c:pt idx="3">
                  <c:v>3526.1993570300001</c:v>
                </c:pt>
              </c:numCache>
            </c:numRef>
          </c:yVal>
          <c:smooth val="1"/>
          <c:extLst>
            <c:ext xmlns:c16="http://schemas.microsoft.com/office/drawing/2014/chart" uri="{C3380CC4-5D6E-409C-BE32-E72D297353CC}">
              <c16:uniqueId val="{00000000-2121-4A0E-9618-DA125F33AB62}"/>
            </c:ext>
          </c:extLst>
        </c:ser>
        <c:ser>
          <c:idx val="1"/>
          <c:order val="1"/>
          <c:tx>
            <c:strRef>
              <c:f>'single-threaded-loading'!$D$4</c:f>
              <c:strCache>
                <c:ptCount val="1"/>
                <c:pt idx="0">
                  <c:v>MonetDB</c:v>
                </c:pt>
              </c:strCache>
            </c:strRef>
          </c:tx>
          <c:spPr>
            <a:ln w="50800" cap="rnd">
              <a:solidFill>
                <a:schemeClr val="accent2"/>
              </a:solidFill>
              <a:round/>
            </a:ln>
            <a:effectLst/>
          </c:spPr>
          <c:marker>
            <c:symbol val="x"/>
            <c:size val="10"/>
            <c:spPr>
              <a:noFill/>
              <a:ln w="9525">
                <a:solidFill>
                  <a:schemeClr val="accent2"/>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'single-threaded-loading'!$D$5:$D$8</c:f>
              <c:numCache>
                <c:formatCode>General</c:formatCode>
                <c:ptCount val="4"/>
                <c:pt idx="0">
                  <c:v>31.100640058500002</c:v>
                </c:pt>
                <c:pt idx="1">
                  <c:v>268.33156394999997</c:v>
                </c:pt>
                <c:pt idx="2">
                  <c:v>1301.0156869899999</c:v>
                </c:pt>
                <c:pt idx="3">
                  <c:v>2659.10201001</c:v>
                </c:pt>
              </c:numCache>
            </c:numRef>
          </c:yVal>
          <c:smooth val="1"/>
          <c:extLst>
            <c:ext xmlns:c16="http://schemas.microsoft.com/office/drawing/2014/chart" uri="{C3380CC4-5D6E-409C-BE32-E72D297353CC}">
              <c16:uniqueId val="{00000001-2121-4A0E-9618-DA125F33AB62}"/>
            </c:ext>
          </c:extLst>
        </c:ser>
        <c:ser>
          <c:idx val="2"/>
          <c:order val="2"/>
          <c:tx>
            <c:strRef>
              <c:f>'single-threaded-loading'!$E$4</c:f>
              <c:strCache>
                <c:ptCount val="1"/>
                <c:pt idx="0">
                  <c:v>DBMS-A</c:v>
                </c:pt>
              </c:strCache>
            </c:strRef>
          </c:tx>
          <c:spPr>
            <a:ln w="50800" cap="rnd">
              <a:solidFill>
                <a:schemeClr val="accent3"/>
              </a:solidFill>
              <a:round/>
            </a:ln>
            <a:effectLst/>
          </c:spPr>
          <c:marker>
            <c:symbol val="square"/>
            <c:size val="10"/>
            <c:spPr>
              <a:solidFill>
                <a:schemeClr val="accent3"/>
              </a:solidFill>
              <a:ln w="9525">
                <a:solidFill>
                  <a:schemeClr val="accent3"/>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'single-threaded-loading'!$E$5:$E$8</c:f>
              <c:numCache>
                <c:formatCode>General</c:formatCode>
                <c:ptCount val="4"/>
                <c:pt idx="0">
                  <c:v>23.228128910100001</c:v>
                </c:pt>
                <c:pt idx="1">
                  <c:v>180.506841898</c:v>
                </c:pt>
                <c:pt idx="2">
                  <c:v>898.01482105299999</c:v>
                </c:pt>
                <c:pt idx="3">
                  <c:v>1799.7771310799999</c:v>
                </c:pt>
              </c:numCache>
            </c:numRef>
          </c:yVal>
          <c:smooth val="1"/>
          <c:extLst>
            <c:ext xmlns:c16="http://schemas.microsoft.com/office/drawing/2014/chart" uri="{C3380CC4-5D6E-409C-BE32-E72D297353CC}">
              <c16:uniqueId val="{00000002-2121-4A0E-9618-DA125F33AB62}"/>
            </c:ext>
          </c:extLst>
        </c:ser>
        <c:ser>
          <c:idx val="3"/>
          <c:order val="3"/>
          <c:tx>
            <c:strRef>
              <c:f>'single-threaded-loading'!$F$4</c:f>
              <c:strCache>
                <c:ptCount val="1"/>
                <c:pt idx="0">
                  <c:v>DBMS-B</c:v>
                </c:pt>
              </c:strCache>
            </c:strRef>
          </c:tx>
          <c:spPr>
            <a:ln w="50800" cap="rnd">
              <a:solidFill>
                <a:schemeClr val="accent4"/>
              </a:solidFill>
              <a:round/>
            </a:ln>
            <a:effectLst/>
          </c:spPr>
          <c:marker>
            <c:symbol val="diamond"/>
            <c:size val="10"/>
            <c:spPr>
              <a:solidFill>
                <a:schemeClr val="accent4"/>
              </a:solidFill>
              <a:ln w="9525">
                <a:solidFill>
                  <a:schemeClr val="accent4"/>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'single-threaded-loading'!$F$5:$F$8</c:f>
              <c:numCache>
                <c:formatCode>General</c:formatCode>
                <c:ptCount val="4"/>
                <c:pt idx="0">
                  <c:v>58.8247621059</c:v>
                </c:pt>
                <c:pt idx="1">
                  <c:v>604.42997813199997</c:v>
                </c:pt>
                <c:pt idx="2">
                  <c:v>2997.1299939199998</c:v>
                </c:pt>
                <c:pt idx="3">
                  <c:v>6138.42336798</c:v>
                </c:pt>
              </c:numCache>
            </c:numRef>
          </c:yVal>
          <c:smooth val="1"/>
          <c:extLst>
            <c:ext xmlns:c16="http://schemas.microsoft.com/office/drawing/2014/chart" uri="{C3380CC4-5D6E-409C-BE32-E72D297353CC}">
              <c16:uniqueId val="{00000003-2121-4A0E-9618-DA125F33AB62}"/>
            </c:ext>
          </c:extLst>
        </c:ser>
        <c:dLbls>
          <c:showLegendKey val="0"/>
          <c:showVal val="0"/>
          <c:showCatName val="0"/>
          <c:showSerName val="0"/>
          <c:showPercent val="0"/>
          <c:showBubbleSize val="0"/>
        </c:dLbls>
        <c:axId val="31172256"/>
        <c:axId val="34196128"/>
      </c:scatterChart>
      <c:valAx>
        <c:axId val="31172256"/>
        <c:scaling>
          <c:orientation val="minMax"/>
          <c:max val="100"/>
        </c:scaling>
        <c:delete val="0"/>
        <c:axPos val="b"/>
        <c:title>
          <c:tx>
            <c:rich>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File size (GB)</a:t>
                </a:r>
              </a:p>
            </c:rich>
          </c:tx>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34196128"/>
        <c:crosses val="autoZero"/>
        <c:crossBetween val="midCat"/>
      </c:valAx>
      <c:valAx>
        <c:axId val="34196128"/>
        <c:scaling>
          <c:orientation val="minMax"/>
          <c:max val="6200"/>
          <c:min val="0"/>
        </c:scaling>
        <c:delete val="0"/>
        <c:axPos val="l"/>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31172256"/>
        <c:crosses val="autoZero"/>
        <c:crossBetween val="midCat"/>
      </c:valAx>
      <c:spPr>
        <a:noFill/>
        <a:ln>
          <a:noFill/>
        </a:ln>
        <a:effectLst/>
      </c:spPr>
    </c:plotArea>
    <c:legend>
      <c:legendPos val="b"/>
      <c:layout>
        <c:manualLayout>
          <c:xMode val="edge"/>
          <c:yMode val="edge"/>
          <c:x val="0.20908136482939632"/>
          <c:y val="6.3869365785527489E-4"/>
          <c:w val="0.43774721128608923"/>
          <c:h val="0.51652797851710763"/>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chemeClr val="tx1"/>
          </a:solidFill>
        </a:defRPr>
      </a:pPr>
      <a:endParaRPr lang="en-US"/>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340023566269099"/>
          <c:y val="5.4147103253442415E-2"/>
          <c:w val="0.77874560716115371"/>
          <c:h val="0.70045850532209031"/>
        </c:manualLayout>
      </c:layout>
      <c:scatterChart>
        <c:scatterStyle val="lineMarker"/>
        <c:varyColors val="0"/>
        <c:ser>
          <c:idx val="0"/>
          <c:order val="0"/>
          <c:tx>
            <c:strRef>
              <c:f>'single-threaded-loading'!$C$22</c:f>
              <c:strCache>
                <c:ptCount val="1"/>
                <c:pt idx="0">
                  <c:v>PostgreSQL</c:v>
                </c:pt>
              </c:strCache>
            </c:strRef>
          </c:tx>
          <c:spPr>
            <a:ln w="50800" cap="rnd">
              <a:solidFill>
                <a:schemeClr val="accent1"/>
              </a:solidFill>
              <a:round/>
            </a:ln>
            <a:effectLst/>
          </c:spPr>
          <c:marker>
            <c:symbol val="circle"/>
            <c:size val="10"/>
            <c:spPr>
              <a:solidFill>
                <a:schemeClr val="accent1"/>
              </a:solidFill>
              <a:ln w="9525">
                <a:solidFill>
                  <a:schemeClr val="accent1"/>
                </a:solidFill>
              </a:ln>
              <a:effectLst/>
            </c:spPr>
          </c:marker>
          <c:xVal>
            <c:numRef>
              <c:f>'single-threaded-loading'!$B$23:$B$26</c:f>
              <c:numCache>
                <c:formatCode>General</c:formatCode>
                <c:ptCount val="4"/>
                <c:pt idx="0">
                  <c:v>1</c:v>
                </c:pt>
                <c:pt idx="1">
                  <c:v>10</c:v>
                </c:pt>
                <c:pt idx="2">
                  <c:v>50</c:v>
                </c:pt>
                <c:pt idx="3">
                  <c:v>100</c:v>
                </c:pt>
              </c:numCache>
            </c:numRef>
          </c:xVal>
          <c:yVal>
            <c:numRef>
              <c:f>'single-threaded-loading'!$C$23:$C$26</c:f>
              <c:numCache>
                <c:formatCode>General</c:formatCode>
                <c:ptCount val="4"/>
                <c:pt idx="0">
                  <c:v>29.1215720177</c:v>
                </c:pt>
                <c:pt idx="1">
                  <c:v>231.129671</c:v>
                </c:pt>
                <c:pt idx="2">
                  <c:v>1125.94921017</c:v>
                </c:pt>
                <c:pt idx="3">
                  <c:v>2266.0247290100001</c:v>
                </c:pt>
              </c:numCache>
            </c:numRef>
          </c:yVal>
          <c:smooth val="0"/>
          <c:extLst>
            <c:ext xmlns:c16="http://schemas.microsoft.com/office/drawing/2014/chart" uri="{C3380CC4-5D6E-409C-BE32-E72D297353CC}">
              <c16:uniqueId val="{00000000-F89D-4D8B-88A7-86CB737D20B1}"/>
            </c:ext>
          </c:extLst>
        </c:ser>
        <c:ser>
          <c:idx val="1"/>
          <c:order val="1"/>
          <c:tx>
            <c:strRef>
              <c:f>'single-threaded-loading'!$D$22</c:f>
              <c:strCache>
                <c:ptCount val="1"/>
                <c:pt idx="0">
                  <c:v>MonetDB</c:v>
                </c:pt>
              </c:strCache>
            </c:strRef>
          </c:tx>
          <c:spPr>
            <a:ln w="50800" cap="rnd">
              <a:solidFill>
                <a:schemeClr val="accent2"/>
              </a:solidFill>
              <a:round/>
            </a:ln>
            <a:effectLst/>
          </c:spPr>
          <c:marker>
            <c:symbol val="x"/>
            <c:size val="10"/>
            <c:spPr>
              <a:noFill/>
              <a:ln w="9525">
                <a:solidFill>
                  <a:schemeClr val="accent2"/>
                </a:solidFill>
              </a:ln>
              <a:effectLst/>
            </c:spPr>
          </c:marker>
          <c:xVal>
            <c:numRef>
              <c:f>'single-threaded-loading'!$B$23:$B$26</c:f>
              <c:numCache>
                <c:formatCode>General</c:formatCode>
                <c:ptCount val="4"/>
                <c:pt idx="0">
                  <c:v>1</c:v>
                </c:pt>
                <c:pt idx="1">
                  <c:v>10</c:v>
                </c:pt>
                <c:pt idx="2">
                  <c:v>50</c:v>
                </c:pt>
                <c:pt idx="3">
                  <c:v>100</c:v>
                </c:pt>
              </c:numCache>
            </c:numRef>
          </c:xVal>
          <c:yVal>
            <c:numRef>
              <c:f>'single-threaded-loading'!$D$23:$D$26</c:f>
              <c:numCache>
                <c:formatCode>General</c:formatCode>
                <c:ptCount val="4"/>
                <c:pt idx="0">
                  <c:v>21.983597993899998</c:v>
                </c:pt>
                <c:pt idx="1">
                  <c:v>246.28051805499999</c:v>
                </c:pt>
                <c:pt idx="2">
                  <c:v>1567.71584702</c:v>
                </c:pt>
                <c:pt idx="3">
                  <c:v>2844.4440700999999</c:v>
                </c:pt>
              </c:numCache>
            </c:numRef>
          </c:yVal>
          <c:smooth val="0"/>
          <c:extLst>
            <c:ext xmlns:c16="http://schemas.microsoft.com/office/drawing/2014/chart" uri="{C3380CC4-5D6E-409C-BE32-E72D297353CC}">
              <c16:uniqueId val="{00000001-F89D-4D8B-88A7-86CB737D20B1}"/>
            </c:ext>
          </c:extLst>
        </c:ser>
        <c:ser>
          <c:idx val="2"/>
          <c:order val="2"/>
          <c:tx>
            <c:strRef>
              <c:f>'single-threaded-loading'!$E$22</c:f>
              <c:strCache>
                <c:ptCount val="1"/>
                <c:pt idx="0">
                  <c:v>DBMS-A</c:v>
                </c:pt>
              </c:strCache>
            </c:strRef>
          </c:tx>
          <c:spPr>
            <a:ln w="50800" cap="rnd">
              <a:solidFill>
                <a:schemeClr val="accent3"/>
              </a:solidFill>
              <a:round/>
            </a:ln>
            <a:effectLst/>
          </c:spPr>
          <c:marker>
            <c:symbol val="square"/>
            <c:size val="10"/>
            <c:spPr>
              <a:solidFill>
                <a:schemeClr val="accent3"/>
              </a:solidFill>
              <a:ln w="9525">
                <a:solidFill>
                  <a:schemeClr val="accent3"/>
                </a:solidFill>
              </a:ln>
              <a:effectLst/>
            </c:spPr>
          </c:marker>
          <c:xVal>
            <c:numRef>
              <c:f>'single-threaded-loading'!$B$23:$B$26</c:f>
              <c:numCache>
                <c:formatCode>General</c:formatCode>
                <c:ptCount val="4"/>
                <c:pt idx="0">
                  <c:v>1</c:v>
                </c:pt>
                <c:pt idx="1">
                  <c:v>10</c:v>
                </c:pt>
                <c:pt idx="2">
                  <c:v>50</c:v>
                </c:pt>
                <c:pt idx="3">
                  <c:v>100</c:v>
                </c:pt>
              </c:numCache>
            </c:numRef>
          </c:xVal>
          <c:yVal>
            <c:numRef>
              <c:f>'single-threaded-loading'!$E$23:$E$26</c:f>
              <c:numCache>
                <c:formatCode>General</c:formatCode>
                <c:ptCount val="4"/>
                <c:pt idx="0">
                  <c:v>17.814084052999998</c:v>
                </c:pt>
                <c:pt idx="1">
                  <c:v>145.39505887000001</c:v>
                </c:pt>
                <c:pt idx="2">
                  <c:v>698.50085091599999</c:v>
                </c:pt>
                <c:pt idx="3">
                  <c:v>1183.022614</c:v>
                </c:pt>
              </c:numCache>
            </c:numRef>
          </c:yVal>
          <c:smooth val="0"/>
          <c:extLst>
            <c:ext xmlns:c16="http://schemas.microsoft.com/office/drawing/2014/chart" uri="{C3380CC4-5D6E-409C-BE32-E72D297353CC}">
              <c16:uniqueId val="{00000002-F89D-4D8B-88A7-86CB737D20B1}"/>
            </c:ext>
          </c:extLst>
        </c:ser>
        <c:ser>
          <c:idx val="3"/>
          <c:order val="3"/>
          <c:tx>
            <c:strRef>
              <c:f>'single-threaded-loading'!$F$22</c:f>
              <c:strCache>
                <c:ptCount val="1"/>
                <c:pt idx="0">
                  <c:v>DBMS-B</c:v>
                </c:pt>
              </c:strCache>
            </c:strRef>
          </c:tx>
          <c:spPr>
            <a:ln w="50800" cap="rnd">
              <a:solidFill>
                <a:schemeClr val="accent4"/>
              </a:solidFill>
              <a:round/>
            </a:ln>
            <a:effectLst/>
          </c:spPr>
          <c:marker>
            <c:symbol val="diamond"/>
            <c:size val="10"/>
            <c:spPr>
              <a:solidFill>
                <a:schemeClr val="accent4"/>
              </a:solidFill>
              <a:ln w="9525">
                <a:solidFill>
                  <a:schemeClr val="accent4"/>
                </a:solidFill>
              </a:ln>
              <a:effectLst/>
            </c:spPr>
          </c:marker>
          <c:dPt>
            <c:idx val="2"/>
            <c:marker>
              <c:symbol val="diamond"/>
              <c:size val="10"/>
              <c:spPr>
                <a:solidFill>
                  <a:schemeClr val="accent4"/>
                </a:solidFill>
                <a:ln w="9525">
                  <a:solidFill>
                    <a:schemeClr val="accent4"/>
                  </a:solidFill>
                </a:ln>
                <a:effectLst/>
              </c:spPr>
            </c:marker>
            <c:bubble3D val="0"/>
            <c:spPr>
              <a:ln w="50800" cap="rnd">
                <a:solidFill>
                  <a:schemeClr val="accent4"/>
                </a:solidFill>
                <a:prstDash val="sysDot"/>
                <a:round/>
              </a:ln>
              <a:effectLst/>
            </c:spPr>
            <c:extLst>
              <c:ext xmlns:c16="http://schemas.microsoft.com/office/drawing/2014/chart" uri="{C3380CC4-5D6E-409C-BE32-E72D297353CC}">
                <c16:uniqueId val="{00000004-F89D-4D8B-88A7-86CB737D20B1}"/>
              </c:ext>
            </c:extLst>
          </c:dPt>
          <c:xVal>
            <c:numRef>
              <c:f>'single-threaded-loading'!$B$23:$B$26</c:f>
              <c:numCache>
                <c:formatCode>General</c:formatCode>
                <c:ptCount val="4"/>
                <c:pt idx="0">
                  <c:v>1</c:v>
                </c:pt>
                <c:pt idx="1">
                  <c:v>10</c:v>
                </c:pt>
                <c:pt idx="2">
                  <c:v>50</c:v>
                </c:pt>
                <c:pt idx="3">
                  <c:v>100</c:v>
                </c:pt>
              </c:numCache>
            </c:numRef>
          </c:xVal>
          <c:yVal>
            <c:numRef>
              <c:f>'single-threaded-loading'!$F$23:$F$26</c:f>
              <c:numCache>
                <c:formatCode>General</c:formatCode>
                <c:ptCount val="4"/>
                <c:pt idx="0">
                  <c:v>44.828598022500003</c:v>
                </c:pt>
                <c:pt idx="1">
                  <c:v>1221.92034197</c:v>
                </c:pt>
                <c:pt idx="2">
                  <c:v>6109.6017098499997</c:v>
                </c:pt>
                <c:pt idx="3">
                  <c:v>24438.406839399999</c:v>
                </c:pt>
              </c:numCache>
            </c:numRef>
          </c:yVal>
          <c:smooth val="0"/>
          <c:extLst>
            <c:ext xmlns:c16="http://schemas.microsoft.com/office/drawing/2014/chart" uri="{C3380CC4-5D6E-409C-BE32-E72D297353CC}">
              <c16:uniqueId val="{00000005-F89D-4D8B-88A7-86CB737D20B1}"/>
            </c:ext>
          </c:extLst>
        </c:ser>
        <c:dLbls>
          <c:showLegendKey val="0"/>
          <c:showVal val="0"/>
          <c:showCatName val="0"/>
          <c:showSerName val="0"/>
          <c:showPercent val="0"/>
          <c:showBubbleSize val="0"/>
        </c:dLbls>
        <c:axId val="148572720"/>
        <c:axId val="160750704"/>
      </c:scatterChart>
      <c:valAx>
        <c:axId val="148572720"/>
        <c:scaling>
          <c:orientation val="minMax"/>
          <c:max val="100"/>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File size (GB)</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60750704"/>
        <c:crosses val="autoZero"/>
        <c:crossBetween val="midCat"/>
      </c:valAx>
      <c:valAx>
        <c:axId val="160750704"/>
        <c:scaling>
          <c:orientation val="minMax"/>
          <c:max val="600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48572720"/>
        <c:crosses val="autoZero"/>
        <c:crossBetween val="midCat"/>
        <c:majorUnit val="2000"/>
      </c:valAx>
      <c:spPr>
        <a:noFill/>
        <a:ln>
          <a:noFill/>
        </a:ln>
        <a:effectLst/>
      </c:spPr>
    </c:plotArea>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425114829396326"/>
          <c:y val="5.0925925925925923E-2"/>
          <c:w val="0.71206135170603679"/>
          <c:h val="0.69989878887516688"/>
        </c:manualLayout>
      </c:layout>
      <c:scatterChart>
        <c:scatterStyle val="smoothMarker"/>
        <c:varyColors val="0"/>
        <c:ser>
          <c:idx val="0"/>
          <c:order val="0"/>
          <c:tx>
            <c:strRef>
              <c:f>'single-threaded-loading'!$C$4</c:f>
              <c:strCache>
                <c:ptCount val="1"/>
                <c:pt idx="0">
                  <c:v>PostgreSQL</c:v>
                </c:pt>
              </c:strCache>
            </c:strRef>
          </c:tx>
          <c:spPr>
            <a:ln w="50800" cap="rnd">
              <a:solidFill>
                <a:schemeClr val="accent1"/>
              </a:solidFill>
              <a:round/>
            </a:ln>
            <a:effectLst/>
          </c:spPr>
          <c:marker>
            <c:symbol val="circle"/>
            <c:size val="10"/>
            <c:spPr>
              <a:solidFill>
                <a:schemeClr val="accent1"/>
              </a:solidFill>
              <a:ln w="9525">
                <a:solidFill>
                  <a:schemeClr val="accent1"/>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'single-threaded-loading'!$C$5:$C$8</c:f>
              <c:numCache>
                <c:formatCode>General</c:formatCode>
                <c:ptCount val="4"/>
                <c:pt idx="0">
                  <c:v>36.680949926399997</c:v>
                </c:pt>
                <c:pt idx="1">
                  <c:v>351.17649078400001</c:v>
                </c:pt>
                <c:pt idx="2">
                  <c:v>1773.31230211</c:v>
                </c:pt>
                <c:pt idx="3">
                  <c:v>3526.1993570300001</c:v>
                </c:pt>
              </c:numCache>
            </c:numRef>
          </c:yVal>
          <c:smooth val="1"/>
          <c:extLst>
            <c:ext xmlns:c16="http://schemas.microsoft.com/office/drawing/2014/chart" uri="{C3380CC4-5D6E-409C-BE32-E72D297353CC}">
              <c16:uniqueId val="{00000000-E7D9-42D1-813F-A311FE7C3F6D}"/>
            </c:ext>
          </c:extLst>
        </c:ser>
        <c:ser>
          <c:idx val="1"/>
          <c:order val="1"/>
          <c:tx>
            <c:strRef>
              <c:f>'single-threaded-loading'!$D$4</c:f>
              <c:strCache>
                <c:ptCount val="1"/>
                <c:pt idx="0">
                  <c:v>MonetDB</c:v>
                </c:pt>
              </c:strCache>
            </c:strRef>
          </c:tx>
          <c:spPr>
            <a:ln w="50800" cap="rnd">
              <a:solidFill>
                <a:schemeClr val="accent2"/>
              </a:solidFill>
              <a:round/>
            </a:ln>
            <a:effectLst/>
          </c:spPr>
          <c:marker>
            <c:symbol val="x"/>
            <c:size val="10"/>
            <c:spPr>
              <a:noFill/>
              <a:ln w="9525">
                <a:solidFill>
                  <a:schemeClr val="accent2"/>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'single-threaded-loading'!$D$5:$D$8</c:f>
              <c:numCache>
                <c:formatCode>General</c:formatCode>
                <c:ptCount val="4"/>
                <c:pt idx="0">
                  <c:v>31.100640058500002</c:v>
                </c:pt>
                <c:pt idx="1">
                  <c:v>268.33156394999997</c:v>
                </c:pt>
                <c:pt idx="2">
                  <c:v>1301.0156869899999</c:v>
                </c:pt>
                <c:pt idx="3">
                  <c:v>2659.10201001</c:v>
                </c:pt>
              </c:numCache>
            </c:numRef>
          </c:yVal>
          <c:smooth val="1"/>
          <c:extLst>
            <c:ext xmlns:c16="http://schemas.microsoft.com/office/drawing/2014/chart" uri="{C3380CC4-5D6E-409C-BE32-E72D297353CC}">
              <c16:uniqueId val="{00000001-E7D9-42D1-813F-A311FE7C3F6D}"/>
            </c:ext>
          </c:extLst>
        </c:ser>
        <c:ser>
          <c:idx val="2"/>
          <c:order val="2"/>
          <c:tx>
            <c:strRef>
              <c:f>'single-threaded-loading'!$E$4</c:f>
              <c:strCache>
                <c:ptCount val="1"/>
                <c:pt idx="0">
                  <c:v>DBMS-A</c:v>
                </c:pt>
              </c:strCache>
            </c:strRef>
          </c:tx>
          <c:spPr>
            <a:ln w="50800" cap="rnd">
              <a:solidFill>
                <a:schemeClr val="accent3"/>
              </a:solidFill>
              <a:round/>
            </a:ln>
            <a:effectLst/>
          </c:spPr>
          <c:marker>
            <c:symbol val="square"/>
            <c:size val="10"/>
            <c:spPr>
              <a:solidFill>
                <a:schemeClr val="accent3"/>
              </a:solidFill>
              <a:ln w="9525">
                <a:solidFill>
                  <a:schemeClr val="accent3"/>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'single-threaded-loading'!$E$5:$E$8</c:f>
              <c:numCache>
                <c:formatCode>General</c:formatCode>
                <c:ptCount val="4"/>
                <c:pt idx="0">
                  <c:v>23.228128910100001</c:v>
                </c:pt>
                <c:pt idx="1">
                  <c:v>180.506841898</c:v>
                </c:pt>
                <c:pt idx="2">
                  <c:v>898.01482105299999</c:v>
                </c:pt>
                <c:pt idx="3">
                  <c:v>1799.7771310799999</c:v>
                </c:pt>
              </c:numCache>
            </c:numRef>
          </c:yVal>
          <c:smooth val="1"/>
          <c:extLst>
            <c:ext xmlns:c16="http://schemas.microsoft.com/office/drawing/2014/chart" uri="{C3380CC4-5D6E-409C-BE32-E72D297353CC}">
              <c16:uniqueId val="{00000002-E7D9-42D1-813F-A311FE7C3F6D}"/>
            </c:ext>
          </c:extLst>
        </c:ser>
        <c:ser>
          <c:idx val="3"/>
          <c:order val="3"/>
          <c:tx>
            <c:strRef>
              <c:f>'single-threaded-loading'!$F$4</c:f>
              <c:strCache>
                <c:ptCount val="1"/>
                <c:pt idx="0">
                  <c:v>DBMS-B</c:v>
                </c:pt>
              </c:strCache>
            </c:strRef>
          </c:tx>
          <c:spPr>
            <a:ln w="50800" cap="rnd">
              <a:solidFill>
                <a:schemeClr val="accent4"/>
              </a:solidFill>
              <a:round/>
            </a:ln>
            <a:effectLst/>
          </c:spPr>
          <c:marker>
            <c:symbol val="diamond"/>
            <c:size val="10"/>
            <c:spPr>
              <a:solidFill>
                <a:schemeClr val="accent4"/>
              </a:solidFill>
              <a:ln w="9525">
                <a:solidFill>
                  <a:schemeClr val="accent4"/>
                </a:solidFill>
              </a:ln>
              <a:effectLst/>
            </c:spPr>
          </c:marker>
          <c:xVal>
            <c:numRef>
              <c:f>'single-threaded-loading'!$B$5:$B$8</c:f>
              <c:numCache>
                <c:formatCode>General</c:formatCode>
                <c:ptCount val="4"/>
                <c:pt idx="0">
                  <c:v>1</c:v>
                </c:pt>
                <c:pt idx="1">
                  <c:v>10</c:v>
                </c:pt>
                <c:pt idx="2">
                  <c:v>50</c:v>
                </c:pt>
                <c:pt idx="3">
                  <c:v>100</c:v>
                </c:pt>
              </c:numCache>
            </c:numRef>
          </c:xVal>
          <c:yVal>
            <c:numRef>
              <c:f>'single-threaded-loading'!$F$5:$F$8</c:f>
              <c:numCache>
                <c:formatCode>General</c:formatCode>
                <c:ptCount val="4"/>
                <c:pt idx="0">
                  <c:v>58.8247621059</c:v>
                </c:pt>
                <c:pt idx="1">
                  <c:v>604.42997813199997</c:v>
                </c:pt>
                <c:pt idx="2">
                  <c:v>2997.1299939199998</c:v>
                </c:pt>
                <c:pt idx="3">
                  <c:v>6138.42336798</c:v>
                </c:pt>
              </c:numCache>
            </c:numRef>
          </c:yVal>
          <c:smooth val="1"/>
          <c:extLst>
            <c:ext xmlns:c16="http://schemas.microsoft.com/office/drawing/2014/chart" uri="{C3380CC4-5D6E-409C-BE32-E72D297353CC}">
              <c16:uniqueId val="{00000003-E7D9-42D1-813F-A311FE7C3F6D}"/>
            </c:ext>
          </c:extLst>
        </c:ser>
        <c:dLbls>
          <c:showLegendKey val="0"/>
          <c:showVal val="0"/>
          <c:showCatName val="0"/>
          <c:showSerName val="0"/>
          <c:showPercent val="0"/>
          <c:showBubbleSize val="0"/>
        </c:dLbls>
        <c:axId val="31172256"/>
        <c:axId val="34196128"/>
      </c:scatterChart>
      <c:valAx>
        <c:axId val="31172256"/>
        <c:scaling>
          <c:orientation val="minMax"/>
          <c:max val="100"/>
        </c:scaling>
        <c:delete val="0"/>
        <c:axPos val="b"/>
        <c:title>
          <c:tx>
            <c:rich>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File size (GB)</a:t>
                </a:r>
              </a:p>
            </c:rich>
          </c:tx>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34196128"/>
        <c:crosses val="autoZero"/>
        <c:crossBetween val="midCat"/>
      </c:valAx>
      <c:valAx>
        <c:axId val="34196128"/>
        <c:scaling>
          <c:orientation val="minMax"/>
          <c:max val="6200"/>
          <c:min val="0"/>
        </c:scaling>
        <c:delete val="0"/>
        <c:axPos val="l"/>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crossAx val="31172256"/>
        <c:crosses val="autoZero"/>
        <c:crossBetween val="midCat"/>
      </c:valAx>
      <c:spPr>
        <a:noFill/>
        <a:ln>
          <a:noFill/>
        </a:ln>
        <a:effectLst/>
      </c:spPr>
    </c:plotArea>
    <c:legend>
      <c:legendPos val="b"/>
      <c:layout>
        <c:manualLayout>
          <c:xMode val="edge"/>
          <c:yMode val="edge"/>
          <c:x val="0.23199803149606299"/>
          <c:y val="5.4218519444330177E-2"/>
          <c:w val="0.31066387795275596"/>
          <c:h val="0.46294813825719822"/>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chemeClr val="tx1"/>
          </a:solidFill>
        </a:defRPr>
      </a:pPr>
      <a:endParaRPr lang="en-US"/>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432122774298356"/>
          <c:y val="5.9426101767734642E-2"/>
          <c:w val="0.73157459507457256"/>
          <c:h val="0.69267469158243677"/>
        </c:manualLayout>
      </c:layout>
      <c:scatterChart>
        <c:scatterStyle val="lineMarker"/>
        <c:varyColors val="0"/>
        <c:ser>
          <c:idx val="0"/>
          <c:order val="0"/>
          <c:tx>
            <c:strRef>
              <c:f>'Parallel-loading'!$C$4</c:f>
              <c:strCache>
                <c:ptCount val="1"/>
                <c:pt idx="0">
                  <c:v>PCOPY</c:v>
                </c:pt>
              </c:strCache>
            </c:strRef>
          </c:tx>
          <c:spPr>
            <a:ln w="50800" cap="rnd">
              <a:solidFill>
                <a:schemeClr val="accent1"/>
              </a:solidFill>
              <a:round/>
            </a:ln>
            <a:effectLst/>
          </c:spPr>
          <c:marker>
            <c:symbol val="circle"/>
            <c:size val="10"/>
            <c:spPr>
              <a:solidFill>
                <a:schemeClr val="accent1"/>
              </a:solidFill>
              <a:ln w="9525">
                <a:solidFill>
                  <a:schemeClr val="accent1"/>
                </a:solidFill>
              </a:ln>
              <a:effectLst/>
            </c:spPr>
          </c:marker>
          <c:xVal>
            <c:numRef>
              <c:f>'Parallel-loading'!$B$5:$B$8</c:f>
              <c:numCache>
                <c:formatCode>General</c:formatCode>
                <c:ptCount val="4"/>
                <c:pt idx="0">
                  <c:v>1</c:v>
                </c:pt>
                <c:pt idx="1">
                  <c:v>10</c:v>
                </c:pt>
                <c:pt idx="2">
                  <c:v>50</c:v>
                </c:pt>
                <c:pt idx="3">
                  <c:v>100</c:v>
                </c:pt>
              </c:numCache>
            </c:numRef>
          </c:xVal>
          <c:yVal>
            <c:numRef>
              <c:f>'Parallel-loading'!$C$5:$C$8</c:f>
              <c:numCache>
                <c:formatCode>General</c:formatCode>
                <c:ptCount val="4"/>
                <c:pt idx="0">
                  <c:v>18.442799084000001</c:v>
                </c:pt>
                <c:pt idx="1">
                  <c:v>110.619774353</c:v>
                </c:pt>
                <c:pt idx="2">
                  <c:v>513.07783774799998</c:v>
                </c:pt>
                <c:pt idx="3">
                  <c:v>1269.343845933</c:v>
                </c:pt>
              </c:numCache>
            </c:numRef>
          </c:yVal>
          <c:smooth val="0"/>
          <c:extLst>
            <c:ext xmlns:c16="http://schemas.microsoft.com/office/drawing/2014/chart" uri="{C3380CC4-5D6E-409C-BE32-E72D297353CC}">
              <c16:uniqueId val="{00000000-4350-46F0-861B-3E02F42A17B5}"/>
            </c:ext>
          </c:extLst>
        </c:ser>
        <c:ser>
          <c:idx val="1"/>
          <c:order val="1"/>
          <c:tx>
            <c:strRef>
              <c:f>'Parallel-loading'!$D$4</c:f>
              <c:strCache>
                <c:ptCount val="1"/>
                <c:pt idx="0">
                  <c:v>MonetDB</c:v>
                </c:pt>
              </c:strCache>
            </c:strRef>
          </c:tx>
          <c:spPr>
            <a:ln w="50800" cap="rnd">
              <a:solidFill>
                <a:schemeClr val="accent2"/>
              </a:solidFill>
              <a:round/>
            </a:ln>
            <a:effectLst/>
          </c:spPr>
          <c:marker>
            <c:symbol val="x"/>
            <c:size val="10"/>
            <c:spPr>
              <a:noFill/>
              <a:ln w="9525">
                <a:solidFill>
                  <a:schemeClr val="accent2"/>
                </a:solidFill>
              </a:ln>
              <a:effectLst/>
            </c:spPr>
          </c:marker>
          <c:xVal>
            <c:numRef>
              <c:f>'Parallel-loading'!$B$5:$B$8</c:f>
              <c:numCache>
                <c:formatCode>General</c:formatCode>
                <c:ptCount val="4"/>
                <c:pt idx="0">
                  <c:v>1</c:v>
                </c:pt>
                <c:pt idx="1">
                  <c:v>10</c:v>
                </c:pt>
                <c:pt idx="2">
                  <c:v>50</c:v>
                </c:pt>
                <c:pt idx="3">
                  <c:v>100</c:v>
                </c:pt>
              </c:numCache>
            </c:numRef>
          </c:xVal>
          <c:yVal>
            <c:numRef>
              <c:f>'Parallel-loading'!$D$5:$D$8</c:f>
              <c:numCache>
                <c:formatCode>General</c:formatCode>
                <c:ptCount val="4"/>
                <c:pt idx="0">
                  <c:v>19.375038147000001</c:v>
                </c:pt>
                <c:pt idx="1">
                  <c:v>145.70837283099999</c:v>
                </c:pt>
                <c:pt idx="2">
                  <c:v>679.17968177800003</c:v>
                </c:pt>
                <c:pt idx="3">
                  <c:v>1538.9889748099999</c:v>
                </c:pt>
              </c:numCache>
            </c:numRef>
          </c:yVal>
          <c:smooth val="0"/>
          <c:extLst>
            <c:ext xmlns:c16="http://schemas.microsoft.com/office/drawing/2014/chart" uri="{C3380CC4-5D6E-409C-BE32-E72D297353CC}">
              <c16:uniqueId val="{00000001-4350-46F0-861B-3E02F42A17B5}"/>
            </c:ext>
          </c:extLst>
        </c:ser>
        <c:ser>
          <c:idx val="2"/>
          <c:order val="2"/>
          <c:tx>
            <c:strRef>
              <c:f>'Parallel-loading'!$E$4</c:f>
              <c:strCache>
                <c:ptCount val="1"/>
                <c:pt idx="0">
                  <c:v>DBMS-A</c:v>
                </c:pt>
              </c:strCache>
            </c:strRef>
          </c:tx>
          <c:spPr>
            <a:ln w="50800" cap="rnd">
              <a:solidFill>
                <a:schemeClr val="accent3"/>
              </a:solidFill>
              <a:round/>
            </a:ln>
            <a:effectLst/>
          </c:spPr>
          <c:marker>
            <c:symbol val="square"/>
            <c:size val="10"/>
            <c:spPr>
              <a:solidFill>
                <a:schemeClr val="accent3"/>
              </a:solidFill>
              <a:ln w="9525">
                <a:solidFill>
                  <a:schemeClr val="accent3"/>
                </a:solidFill>
              </a:ln>
              <a:effectLst/>
            </c:spPr>
          </c:marker>
          <c:xVal>
            <c:numRef>
              <c:f>'Parallel-loading'!$B$5:$B$8</c:f>
              <c:numCache>
                <c:formatCode>General</c:formatCode>
                <c:ptCount val="4"/>
                <c:pt idx="0">
                  <c:v>1</c:v>
                </c:pt>
                <c:pt idx="1">
                  <c:v>10</c:v>
                </c:pt>
                <c:pt idx="2">
                  <c:v>50</c:v>
                </c:pt>
                <c:pt idx="3">
                  <c:v>100</c:v>
                </c:pt>
              </c:numCache>
            </c:numRef>
          </c:xVal>
          <c:yVal>
            <c:numRef>
              <c:f>'Parallel-loading'!$E$5:$E$8</c:f>
              <c:numCache>
                <c:formatCode>General</c:formatCode>
                <c:ptCount val="4"/>
                <c:pt idx="0">
                  <c:v>23.157544135999999</c:v>
                </c:pt>
                <c:pt idx="1">
                  <c:v>134.61684012399999</c:v>
                </c:pt>
                <c:pt idx="2">
                  <c:v>608.85244011899999</c:v>
                </c:pt>
                <c:pt idx="3">
                  <c:v>1438.40834498</c:v>
                </c:pt>
              </c:numCache>
            </c:numRef>
          </c:yVal>
          <c:smooth val="0"/>
          <c:extLst>
            <c:ext xmlns:c16="http://schemas.microsoft.com/office/drawing/2014/chart" uri="{C3380CC4-5D6E-409C-BE32-E72D297353CC}">
              <c16:uniqueId val="{00000002-4350-46F0-861B-3E02F42A17B5}"/>
            </c:ext>
          </c:extLst>
        </c:ser>
        <c:ser>
          <c:idx val="3"/>
          <c:order val="3"/>
          <c:tx>
            <c:strRef>
              <c:f>'Parallel-loading'!$F$4</c:f>
              <c:strCache>
                <c:ptCount val="1"/>
                <c:pt idx="0">
                  <c:v>DBMS-B</c:v>
                </c:pt>
              </c:strCache>
            </c:strRef>
          </c:tx>
          <c:spPr>
            <a:ln w="50800" cap="rnd">
              <a:solidFill>
                <a:schemeClr val="accent4"/>
              </a:solidFill>
              <a:round/>
            </a:ln>
            <a:effectLst/>
          </c:spPr>
          <c:marker>
            <c:symbol val="diamond"/>
            <c:size val="10"/>
            <c:spPr>
              <a:solidFill>
                <a:schemeClr val="accent4"/>
              </a:solidFill>
              <a:ln w="9525">
                <a:solidFill>
                  <a:schemeClr val="accent4"/>
                </a:solidFill>
              </a:ln>
              <a:effectLst/>
            </c:spPr>
          </c:marker>
          <c:xVal>
            <c:numRef>
              <c:f>'Parallel-loading'!$B$5:$B$8</c:f>
              <c:numCache>
                <c:formatCode>General</c:formatCode>
                <c:ptCount val="4"/>
                <c:pt idx="0">
                  <c:v>1</c:v>
                </c:pt>
                <c:pt idx="1">
                  <c:v>10</c:v>
                </c:pt>
                <c:pt idx="2">
                  <c:v>50</c:v>
                </c:pt>
                <c:pt idx="3">
                  <c:v>100</c:v>
                </c:pt>
              </c:numCache>
            </c:numRef>
          </c:xVal>
          <c:yVal>
            <c:numRef>
              <c:f>'Parallel-loading'!$F$5:$F$8</c:f>
              <c:numCache>
                <c:formatCode>General</c:formatCode>
                <c:ptCount val="4"/>
                <c:pt idx="0">
                  <c:v>20.4872891903</c:v>
                </c:pt>
                <c:pt idx="1">
                  <c:v>228.36905479399999</c:v>
                </c:pt>
                <c:pt idx="2">
                  <c:v>1079.6207418399999</c:v>
                </c:pt>
                <c:pt idx="3">
                  <c:v>2160.8107361799998</c:v>
                </c:pt>
              </c:numCache>
            </c:numRef>
          </c:yVal>
          <c:smooth val="0"/>
          <c:extLst>
            <c:ext xmlns:c16="http://schemas.microsoft.com/office/drawing/2014/chart" uri="{C3380CC4-5D6E-409C-BE32-E72D297353CC}">
              <c16:uniqueId val="{00000003-4350-46F0-861B-3E02F42A17B5}"/>
            </c:ext>
          </c:extLst>
        </c:ser>
        <c:dLbls>
          <c:showLegendKey val="0"/>
          <c:showVal val="0"/>
          <c:showCatName val="0"/>
          <c:showSerName val="0"/>
          <c:showPercent val="0"/>
          <c:showBubbleSize val="0"/>
        </c:dLbls>
        <c:axId val="1912907599"/>
        <c:axId val="1757222015"/>
      </c:scatterChart>
      <c:valAx>
        <c:axId val="1912907599"/>
        <c:scaling>
          <c:orientation val="minMax"/>
          <c:max val="100"/>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File</a:t>
                </a:r>
                <a:r>
                  <a:rPr lang="en-US" baseline="0"/>
                  <a:t> size (GB)</a:t>
                </a:r>
                <a:endParaRPr lang="en-US"/>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757222015"/>
        <c:crosses val="autoZero"/>
        <c:crossBetween val="midCat"/>
      </c:valAx>
      <c:valAx>
        <c:axId val="1757222015"/>
        <c:scaling>
          <c:orientation val="minMax"/>
          <c:max val="600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12907599"/>
        <c:crosses val="autoZero"/>
        <c:crossBetween val="midCat"/>
      </c:valAx>
      <c:spPr>
        <a:noFill/>
        <a:ln>
          <a:noFill/>
        </a:ln>
        <a:effectLst/>
      </c:spPr>
    </c:plotArea>
    <c:legend>
      <c:legendPos val="b"/>
      <c:layout>
        <c:manualLayout>
          <c:xMode val="edge"/>
          <c:yMode val="edge"/>
          <c:x val="0.20268359624074742"/>
          <c:y val="4.8186879434579825E-2"/>
          <c:w val="0.27619574740743885"/>
          <c:h val="0.42138573147083064"/>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555643044619425"/>
          <c:y val="4.5430592009332166E-2"/>
          <c:w val="0.8373602362204724"/>
          <c:h val="0.74692654956567717"/>
        </c:manualLayout>
      </c:layout>
      <c:lineChart>
        <c:grouping val="standard"/>
        <c:varyColors val="0"/>
        <c:ser>
          <c:idx val="0"/>
          <c:order val="0"/>
          <c:tx>
            <c:strRef>
              <c:f>Sheet1!$D$40</c:f>
              <c:strCache>
                <c:ptCount val="1"/>
                <c:pt idx="0">
                  <c:v>PSQL csv</c:v>
                </c:pt>
              </c:strCache>
            </c:strRef>
          </c:tx>
          <c:spPr>
            <a:ln w="50800" cap="rnd">
              <a:solidFill>
                <a:srgbClr val="0070C0"/>
              </a:solidFill>
              <a:round/>
            </a:ln>
            <a:effectLst/>
          </c:spPr>
          <c:marker>
            <c:symbol val="none"/>
          </c:marker>
          <c:cat>
            <c:numRef>
              <c:f>Sheet1!$E$39:$I$39</c:f>
              <c:numCache>
                <c:formatCode>General</c:formatCode>
                <c:ptCount val="5"/>
                <c:pt idx="0">
                  <c:v>1</c:v>
                </c:pt>
                <c:pt idx="1">
                  <c:v>2</c:v>
                </c:pt>
                <c:pt idx="2">
                  <c:v>4</c:v>
                </c:pt>
                <c:pt idx="3">
                  <c:v>8</c:v>
                </c:pt>
                <c:pt idx="4">
                  <c:v>16</c:v>
                </c:pt>
              </c:numCache>
            </c:numRef>
          </c:cat>
          <c:val>
            <c:numRef>
              <c:f>Sheet1!$E$40:$I$40</c:f>
              <c:numCache>
                <c:formatCode>General</c:formatCode>
                <c:ptCount val="5"/>
                <c:pt idx="0">
                  <c:v>558.54296025300005</c:v>
                </c:pt>
                <c:pt idx="1">
                  <c:v>421.433612665</c:v>
                </c:pt>
                <c:pt idx="2">
                  <c:v>279.97651130899999</c:v>
                </c:pt>
                <c:pt idx="3">
                  <c:v>208.20755208099999</c:v>
                </c:pt>
                <c:pt idx="4">
                  <c:v>142.53625450000001</c:v>
                </c:pt>
              </c:numCache>
            </c:numRef>
          </c:val>
          <c:smooth val="0"/>
          <c:extLst>
            <c:ext xmlns:c16="http://schemas.microsoft.com/office/drawing/2014/chart" uri="{C3380CC4-5D6E-409C-BE32-E72D297353CC}">
              <c16:uniqueId val="{00000000-6A81-4A4A-B2E7-7A18E06836CC}"/>
            </c:ext>
          </c:extLst>
        </c:ser>
        <c:ser>
          <c:idx val="1"/>
          <c:order val="1"/>
          <c:tx>
            <c:strRef>
              <c:f>Sheet1!$D$41</c:f>
              <c:strCache>
                <c:ptCount val="1"/>
                <c:pt idx="0">
                  <c:v>PSQL bin</c:v>
                </c:pt>
              </c:strCache>
            </c:strRef>
          </c:tx>
          <c:spPr>
            <a:ln w="50800" cap="rnd">
              <a:solidFill>
                <a:srgbClr val="FF0000"/>
              </a:solidFill>
              <a:round/>
            </a:ln>
            <a:effectLst/>
          </c:spPr>
          <c:marker>
            <c:symbol val="none"/>
          </c:marker>
          <c:cat>
            <c:numRef>
              <c:f>Sheet1!$E$39:$I$39</c:f>
              <c:numCache>
                <c:formatCode>General</c:formatCode>
                <c:ptCount val="5"/>
                <c:pt idx="0">
                  <c:v>1</c:v>
                </c:pt>
                <c:pt idx="1">
                  <c:v>2</c:v>
                </c:pt>
                <c:pt idx="2">
                  <c:v>4</c:v>
                </c:pt>
                <c:pt idx="3">
                  <c:v>8</c:v>
                </c:pt>
                <c:pt idx="4">
                  <c:v>16</c:v>
                </c:pt>
              </c:numCache>
            </c:numRef>
          </c:cat>
          <c:val>
            <c:numRef>
              <c:f>Sheet1!$E$41:$I$41</c:f>
              <c:numCache>
                <c:formatCode>General</c:formatCode>
                <c:ptCount val="5"/>
                <c:pt idx="0">
                  <c:v>432.72507294899998</c:v>
                </c:pt>
                <c:pt idx="1">
                  <c:v>381.05038142400002</c:v>
                </c:pt>
                <c:pt idx="2">
                  <c:v>243.568593053</c:v>
                </c:pt>
                <c:pt idx="3">
                  <c:v>180.71795118700001</c:v>
                </c:pt>
                <c:pt idx="4">
                  <c:v>148.22548156600001</c:v>
                </c:pt>
              </c:numCache>
            </c:numRef>
          </c:val>
          <c:smooth val="0"/>
          <c:extLst>
            <c:ext xmlns:c16="http://schemas.microsoft.com/office/drawing/2014/chart" uri="{C3380CC4-5D6E-409C-BE32-E72D297353CC}">
              <c16:uniqueId val="{00000001-6A81-4A4A-B2E7-7A18E06836CC}"/>
            </c:ext>
          </c:extLst>
        </c:ser>
        <c:ser>
          <c:idx val="2"/>
          <c:order val="2"/>
          <c:tx>
            <c:strRef>
              <c:f>Sheet1!$D$42</c:f>
              <c:strCache>
                <c:ptCount val="1"/>
                <c:pt idx="0">
                  <c:v>SciDB csv</c:v>
                </c:pt>
              </c:strCache>
            </c:strRef>
          </c:tx>
          <c:spPr>
            <a:ln w="50800" cap="rnd">
              <a:solidFill>
                <a:srgbClr val="00B050"/>
              </a:solidFill>
              <a:round/>
            </a:ln>
            <a:effectLst/>
          </c:spPr>
          <c:marker>
            <c:symbol val="none"/>
          </c:marker>
          <c:cat>
            <c:numRef>
              <c:f>Sheet1!$E$39:$I$39</c:f>
              <c:numCache>
                <c:formatCode>General</c:formatCode>
                <c:ptCount val="5"/>
                <c:pt idx="0">
                  <c:v>1</c:v>
                </c:pt>
                <c:pt idx="1">
                  <c:v>2</c:v>
                </c:pt>
                <c:pt idx="2">
                  <c:v>4</c:v>
                </c:pt>
                <c:pt idx="3">
                  <c:v>8</c:v>
                </c:pt>
                <c:pt idx="4">
                  <c:v>16</c:v>
                </c:pt>
              </c:numCache>
            </c:numRef>
          </c:cat>
          <c:val>
            <c:numRef>
              <c:f>Sheet1!$E$42:$I$42</c:f>
              <c:numCache>
                <c:formatCode>General</c:formatCode>
                <c:ptCount val="5"/>
                <c:pt idx="0">
                  <c:v>823.85004814599995</c:v>
                </c:pt>
                <c:pt idx="1">
                  <c:v>475.10588823699999</c:v>
                </c:pt>
                <c:pt idx="2">
                  <c:v>269.07230288199997</c:v>
                </c:pt>
                <c:pt idx="3">
                  <c:v>165.86804911199999</c:v>
                </c:pt>
                <c:pt idx="4">
                  <c:v>144.30893516200001</c:v>
                </c:pt>
              </c:numCache>
            </c:numRef>
          </c:val>
          <c:smooth val="0"/>
          <c:extLst>
            <c:ext xmlns:c16="http://schemas.microsoft.com/office/drawing/2014/chart" uri="{C3380CC4-5D6E-409C-BE32-E72D297353CC}">
              <c16:uniqueId val="{00000002-6A81-4A4A-B2E7-7A18E06836CC}"/>
            </c:ext>
          </c:extLst>
        </c:ser>
        <c:ser>
          <c:idx val="3"/>
          <c:order val="3"/>
          <c:tx>
            <c:strRef>
              <c:f>Sheet1!$D$43</c:f>
              <c:strCache>
                <c:ptCount val="1"/>
                <c:pt idx="0">
                  <c:v>SciDB bin</c:v>
                </c:pt>
              </c:strCache>
            </c:strRef>
          </c:tx>
          <c:spPr>
            <a:ln w="50800" cap="rnd">
              <a:solidFill>
                <a:srgbClr val="FFC000"/>
              </a:solidFill>
              <a:round/>
            </a:ln>
            <a:effectLst/>
          </c:spPr>
          <c:marker>
            <c:symbol val="none"/>
          </c:marker>
          <c:cat>
            <c:numRef>
              <c:f>Sheet1!$E$39:$I$39</c:f>
              <c:numCache>
                <c:formatCode>General</c:formatCode>
                <c:ptCount val="5"/>
                <c:pt idx="0">
                  <c:v>1</c:v>
                </c:pt>
                <c:pt idx="1">
                  <c:v>2</c:v>
                </c:pt>
                <c:pt idx="2">
                  <c:v>4</c:v>
                </c:pt>
                <c:pt idx="3">
                  <c:v>8</c:v>
                </c:pt>
                <c:pt idx="4">
                  <c:v>16</c:v>
                </c:pt>
              </c:numCache>
            </c:numRef>
          </c:cat>
          <c:val>
            <c:numRef>
              <c:f>Sheet1!$E$43:$I$43</c:f>
              <c:numCache>
                <c:formatCode>General</c:formatCode>
                <c:ptCount val="5"/>
                <c:pt idx="0">
                  <c:v>316.02942907099998</c:v>
                </c:pt>
                <c:pt idx="1">
                  <c:v>202.43728207699999</c:v>
                </c:pt>
                <c:pt idx="2">
                  <c:v>136.58489301500001</c:v>
                </c:pt>
                <c:pt idx="3">
                  <c:v>106.764581772</c:v>
                </c:pt>
                <c:pt idx="4">
                  <c:v>100.469587344</c:v>
                </c:pt>
              </c:numCache>
            </c:numRef>
          </c:val>
          <c:smooth val="0"/>
          <c:extLst>
            <c:ext xmlns:c16="http://schemas.microsoft.com/office/drawing/2014/chart" uri="{C3380CC4-5D6E-409C-BE32-E72D297353CC}">
              <c16:uniqueId val="{00000003-6A81-4A4A-B2E7-7A18E06836CC}"/>
            </c:ext>
          </c:extLst>
        </c:ser>
        <c:dLbls>
          <c:showLegendKey val="0"/>
          <c:showVal val="0"/>
          <c:showCatName val="0"/>
          <c:showSerName val="0"/>
          <c:showPercent val="0"/>
          <c:showBubbleSize val="0"/>
        </c:dLbls>
        <c:smooth val="0"/>
        <c:axId val="308845904"/>
        <c:axId val="308843936"/>
      </c:lineChart>
      <c:catAx>
        <c:axId val="308845904"/>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pl-PL"/>
                  <a:t>Degree of parallelism</a:t>
                </a:r>
              </a:p>
            </c:rich>
          </c:tx>
          <c:overlay val="0"/>
          <c:spPr>
            <a:noFill/>
            <a:ln>
              <a:noFill/>
            </a:ln>
            <a:effectLst/>
          </c:spPr>
          <c:txPr>
            <a:bodyPr rot="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308843936"/>
        <c:crosses val="autoZero"/>
        <c:auto val="1"/>
        <c:lblAlgn val="ctr"/>
        <c:lblOffset val="100"/>
        <c:noMultiLvlLbl val="0"/>
      </c:catAx>
      <c:valAx>
        <c:axId val="308843936"/>
        <c:scaling>
          <c:orientation val="minMax"/>
        </c:scaling>
        <c:delete val="0"/>
        <c:axPos val="l"/>
        <c:title>
          <c:tx>
            <c:rich>
              <a:bodyPr rot="-5400000" spcFirstLastPara="1" vertOverflow="ellipsis" vert="horz" wrap="square" anchor="ctr" anchorCtr="1"/>
              <a:lstStyle/>
              <a:p>
                <a:pPr>
                  <a:defRPr sz="3200" b="0" i="0" u="none" strike="noStrike" kern="1200" baseline="0">
                    <a:solidFill>
                      <a:schemeClr val="tx1"/>
                    </a:solidFill>
                    <a:latin typeface="+mn-lt"/>
                    <a:ea typeface="+mn-ea"/>
                    <a:cs typeface="+mn-cs"/>
                  </a:defRPr>
                </a:pPr>
                <a:r>
                  <a:rPr lang="pl-PL" dirty="0"/>
                  <a:t>Migration Time (sec)</a:t>
                </a:r>
              </a:p>
            </c:rich>
          </c:tx>
          <c:layout>
            <c:manualLayout>
              <c:xMode val="edge"/>
              <c:yMode val="edge"/>
              <c:x val="2.2916666666666666E-4"/>
              <c:y val="9.8771933431877179E-2"/>
            </c:manualLayout>
          </c:layout>
          <c:overlay val="0"/>
          <c:spPr>
            <a:noFill/>
            <a:ln>
              <a:noFill/>
            </a:ln>
            <a:effectLst/>
          </c:spPr>
          <c:txPr>
            <a:bodyPr rot="-54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308845904"/>
        <c:crosses val="autoZero"/>
        <c:crossBetween val="between"/>
      </c:valAx>
      <c:spPr>
        <a:noFill/>
        <a:ln>
          <a:noFill/>
        </a:ln>
        <a:effectLst/>
      </c:spPr>
    </c:plotArea>
    <c:legend>
      <c:legendPos val="b"/>
      <c:layout>
        <c:manualLayout>
          <c:xMode val="edge"/>
          <c:yMode val="edge"/>
          <c:x val="0.57410392060367454"/>
          <c:y val="4.3920822397200347E-2"/>
          <c:w val="0.30072932261227237"/>
          <c:h val="0.52025736366287545"/>
        </c:manualLayout>
      </c:layout>
      <c:overlay val="0"/>
      <c:spPr>
        <a:noFill/>
        <a:ln>
          <a:noFill/>
        </a:ln>
        <a:effectLst/>
      </c:spPr>
      <c:txPr>
        <a:bodyPr rot="0" spcFirstLastPara="1" vertOverflow="ellipsis" vert="horz" wrap="square" anchor="ctr" anchorCtr="1"/>
        <a:lstStyle/>
        <a:p>
          <a:pPr>
            <a:defRPr sz="3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3200">
          <a:solidFill>
            <a:schemeClr val="tx1"/>
          </a:solidFill>
        </a:defRPr>
      </a:pPr>
      <a:endParaRPr lang="en-US"/>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7267060367454"/>
          <c:y val="0.20201242268740749"/>
          <c:w val="0.83481496062992122"/>
          <c:h val="0.62774423353862241"/>
        </c:manualLayout>
      </c:layout>
      <c:barChart>
        <c:barDir val="col"/>
        <c:grouping val="clustered"/>
        <c:varyColors val="0"/>
        <c:ser>
          <c:idx val="0"/>
          <c:order val="0"/>
          <c:tx>
            <c:strRef>
              <c:f>Sheet1!$B$1</c:f>
              <c:strCache>
                <c:ptCount val="1"/>
                <c:pt idx="0">
                  <c:v>Migration time</c:v>
                </c:pt>
              </c:strCache>
            </c:strRef>
          </c:tx>
          <c:spPr>
            <a:solidFill>
              <a:srgbClr val="0070C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F54A-4C5B-8C5A-0B14FC654C0E}"/>
              </c:ext>
            </c:extLst>
          </c:dPt>
          <c:cat>
            <c:strRef>
              <c:f>Sheet1!$A$2:$A$6</c:f>
              <c:strCache>
                <c:ptCount val="5"/>
                <c:pt idx="0">
                  <c:v>raw</c:v>
                </c:pt>
                <c:pt idx="1">
                  <c:v>gzip-2</c:v>
                </c:pt>
                <c:pt idx="2">
                  <c:v>zstd</c:v>
                </c:pt>
                <c:pt idx="3">
                  <c:v>lz4-2</c:v>
                </c:pt>
                <c:pt idx="4">
                  <c:v>snappy</c:v>
                </c:pt>
              </c:strCache>
            </c:strRef>
          </c:cat>
          <c:val>
            <c:numRef>
              <c:f>Sheet1!$B$2:$B$6</c:f>
              <c:numCache>
                <c:formatCode>General</c:formatCode>
                <c:ptCount val="5"/>
                <c:pt idx="0">
                  <c:v>98.210915889999995</c:v>
                </c:pt>
                <c:pt idx="1">
                  <c:v>90.534004019999998</c:v>
                </c:pt>
                <c:pt idx="2">
                  <c:v>86.207329079999994</c:v>
                </c:pt>
                <c:pt idx="3">
                  <c:v>75.394617719999999</c:v>
                </c:pt>
                <c:pt idx="4">
                  <c:v>74.426079029999997</c:v>
                </c:pt>
              </c:numCache>
            </c:numRef>
          </c:val>
          <c:extLst>
            <c:ext xmlns:c16="http://schemas.microsoft.com/office/drawing/2014/chart" uri="{C3380CC4-5D6E-409C-BE32-E72D297353CC}">
              <c16:uniqueId val="{00000000-F54A-4C5B-8C5A-0B14FC654C0E}"/>
            </c:ext>
          </c:extLst>
        </c:ser>
        <c:dLbls>
          <c:showLegendKey val="0"/>
          <c:showVal val="0"/>
          <c:showCatName val="0"/>
          <c:showSerName val="0"/>
          <c:showPercent val="0"/>
          <c:showBubbleSize val="0"/>
        </c:dLbls>
        <c:gapWidth val="219"/>
        <c:overlap val="-27"/>
        <c:axId val="327412904"/>
        <c:axId val="327411920"/>
      </c:barChart>
      <c:catAx>
        <c:axId val="327412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crossAx val="327411920"/>
        <c:crosses val="autoZero"/>
        <c:auto val="1"/>
        <c:lblAlgn val="ctr"/>
        <c:lblOffset val="100"/>
        <c:noMultiLvlLbl val="0"/>
      </c:catAx>
      <c:valAx>
        <c:axId val="327411920"/>
        <c:scaling>
          <c:orientation val="minMax"/>
        </c:scaling>
        <c:delete val="0"/>
        <c:axPos val="l"/>
        <c:title>
          <c:tx>
            <c:rich>
              <a:bodyPr rot="-54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r>
                  <a:rPr lang="pl-PL"/>
                  <a:t>Migration time (sec)</a:t>
                </a:r>
                <a:endParaRPr lang="en-US"/>
              </a:p>
            </c:rich>
          </c:tx>
          <c:overlay val="0"/>
          <c:spPr>
            <a:noFill/>
            <a:ln>
              <a:noFill/>
            </a:ln>
            <a:effectLst/>
          </c:spPr>
          <c:txPr>
            <a:bodyPr rot="-54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crossAx val="327412904"/>
        <c:crosses val="autoZero"/>
        <c:crossBetween val="between"/>
      </c:valAx>
      <c:spPr>
        <a:noFill/>
        <a:ln>
          <a:noFill/>
        </a:ln>
        <a:effectLst/>
      </c:spPr>
    </c:plotArea>
    <c:plotVisOnly val="1"/>
    <c:dispBlanksAs val="gap"/>
    <c:showDLblsOverMax val="0"/>
  </c:chart>
  <c:spPr>
    <a:noFill/>
    <a:ln>
      <a:noFill/>
    </a:ln>
    <a:effectLst/>
  </c:spPr>
  <c:txPr>
    <a:bodyPr/>
    <a:lstStyle/>
    <a:p>
      <a:pPr>
        <a:defRPr sz="3600">
          <a:solidFill>
            <a:sysClr val="windowText" lastClr="000000"/>
          </a:solidFill>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7267060367454"/>
          <c:y val="0.20201242268740749"/>
          <c:w val="0.83481496062992122"/>
          <c:h val="0.62774423353862241"/>
        </c:manualLayout>
      </c:layout>
      <c:barChart>
        <c:barDir val="col"/>
        <c:grouping val="clustered"/>
        <c:varyColors val="0"/>
        <c:ser>
          <c:idx val="0"/>
          <c:order val="0"/>
          <c:tx>
            <c:strRef>
              <c:f>Sheet1!$B$1</c:f>
              <c:strCache>
                <c:ptCount val="1"/>
                <c:pt idx="0">
                  <c:v>Migration time</c:v>
                </c:pt>
              </c:strCache>
            </c:strRef>
          </c:tx>
          <c:spPr>
            <a:solidFill>
              <a:srgbClr val="0070C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F54A-4C5B-8C5A-0B14FC654C0E}"/>
              </c:ext>
            </c:extLst>
          </c:dPt>
          <c:cat>
            <c:strRef>
              <c:f>Sheet1!$A$2:$A$6</c:f>
              <c:strCache>
                <c:ptCount val="5"/>
                <c:pt idx="0">
                  <c:v>raw</c:v>
                </c:pt>
                <c:pt idx="1">
                  <c:v>gzip-2</c:v>
                </c:pt>
                <c:pt idx="2">
                  <c:v>zstd</c:v>
                </c:pt>
                <c:pt idx="3">
                  <c:v>lz4-2</c:v>
                </c:pt>
                <c:pt idx="4">
                  <c:v>snappy</c:v>
                </c:pt>
              </c:strCache>
            </c:strRef>
          </c:cat>
          <c:val>
            <c:numRef>
              <c:f>Sheet1!$B$2:$B$6</c:f>
              <c:numCache>
                <c:formatCode>General</c:formatCode>
                <c:ptCount val="5"/>
                <c:pt idx="0">
                  <c:v>98.210915889999995</c:v>
                </c:pt>
                <c:pt idx="1">
                  <c:v>90.534004019999998</c:v>
                </c:pt>
                <c:pt idx="2">
                  <c:v>86.207329079999994</c:v>
                </c:pt>
                <c:pt idx="3">
                  <c:v>75.394617719999999</c:v>
                </c:pt>
                <c:pt idx="4">
                  <c:v>74.426079029999997</c:v>
                </c:pt>
              </c:numCache>
            </c:numRef>
          </c:val>
          <c:extLst>
            <c:ext xmlns:c16="http://schemas.microsoft.com/office/drawing/2014/chart" uri="{C3380CC4-5D6E-409C-BE32-E72D297353CC}">
              <c16:uniqueId val="{00000000-F54A-4C5B-8C5A-0B14FC654C0E}"/>
            </c:ext>
          </c:extLst>
        </c:ser>
        <c:dLbls>
          <c:showLegendKey val="0"/>
          <c:showVal val="0"/>
          <c:showCatName val="0"/>
          <c:showSerName val="0"/>
          <c:showPercent val="0"/>
          <c:showBubbleSize val="0"/>
        </c:dLbls>
        <c:gapWidth val="219"/>
        <c:overlap val="-27"/>
        <c:axId val="327412904"/>
        <c:axId val="327411920"/>
      </c:barChart>
      <c:catAx>
        <c:axId val="327412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crossAx val="327411920"/>
        <c:crosses val="autoZero"/>
        <c:auto val="1"/>
        <c:lblAlgn val="ctr"/>
        <c:lblOffset val="100"/>
        <c:noMultiLvlLbl val="0"/>
      </c:catAx>
      <c:valAx>
        <c:axId val="327411920"/>
        <c:scaling>
          <c:orientation val="minMax"/>
        </c:scaling>
        <c:delete val="0"/>
        <c:axPos val="l"/>
        <c:title>
          <c:tx>
            <c:rich>
              <a:bodyPr rot="-54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r>
                  <a:rPr lang="pl-PL"/>
                  <a:t>Migration time (sec)</a:t>
                </a:r>
                <a:endParaRPr lang="en-US"/>
              </a:p>
            </c:rich>
          </c:tx>
          <c:overlay val="0"/>
          <c:spPr>
            <a:noFill/>
            <a:ln>
              <a:noFill/>
            </a:ln>
            <a:effectLst/>
          </c:spPr>
          <c:txPr>
            <a:bodyPr rot="-54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crossAx val="327412904"/>
        <c:crosses val="autoZero"/>
        <c:crossBetween val="between"/>
      </c:valAx>
      <c:spPr>
        <a:noFill/>
        <a:ln>
          <a:noFill/>
        </a:ln>
        <a:effectLst/>
      </c:spPr>
    </c:plotArea>
    <c:plotVisOnly val="1"/>
    <c:dispBlanksAs val="gap"/>
    <c:showDLblsOverMax val="0"/>
  </c:chart>
  <c:spPr>
    <a:noFill/>
    <a:ln>
      <a:noFill/>
    </a:ln>
    <a:effectLst/>
  </c:spPr>
  <c:txPr>
    <a:bodyPr/>
    <a:lstStyle/>
    <a:p>
      <a:pPr>
        <a:defRPr sz="3600">
          <a:solidFill>
            <a:sysClr val="windowText" lastClr="000000"/>
          </a:solidFill>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7267060367454"/>
          <c:y val="0.20201242268740749"/>
          <c:w val="0.83481496062992122"/>
          <c:h val="0.62774423353862241"/>
        </c:manualLayout>
      </c:layout>
      <c:barChart>
        <c:barDir val="col"/>
        <c:grouping val="clustered"/>
        <c:varyColors val="0"/>
        <c:ser>
          <c:idx val="0"/>
          <c:order val="0"/>
          <c:tx>
            <c:strRef>
              <c:f>Sheet1!$B$1</c:f>
              <c:strCache>
                <c:ptCount val="1"/>
                <c:pt idx="0">
                  <c:v>Migration time</c:v>
                </c:pt>
              </c:strCache>
            </c:strRef>
          </c:tx>
          <c:spPr>
            <a:solidFill>
              <a:srgbClr val="0070C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F54A-4C5B-8C5A-0B14FC654C0E}"/>
              </c:ext>
            </c:extLst>
          </c:dPt>
          <c:cat>
            <c:strRef>
              <c:f>Sheet1!$A$2:$A$6</c:f>
              <c:strCache>
                <c:ptCount val="5"/>
                <c:pt idx="0">
                  <c:v>raw</c:v>
                </c:pt>
                <c:pt idx="1">
                  <c:v>gzip-2</c:v>
                </c:pt>
                <c:pt idx="2">
                  <c:v>zstd</c:v>
                </c:pt>
                <c:pt idx="3">
                  <c:v>lz4-2</c:v>
                </c:pt>
                <c:pt idx="4">
                  <c:v>snappy</c:v>
                </c:pt>
              </c:strCache>
            </c:strRef>
          </c:cat>
          <c:val>
            <c:numRef>
              <c:f>Sheet1!$B$2:$B$6</c:f>
              <c:numCache>
                <c:formatCode>General</c:formatCode>
                <c:ptCount val="5"/>
                <c:pt idx="0">
                  <c:v>98.210915889999995</c:v>
                </c:pt>
                <c:pt idx="1">
                  <c:v>90.534004019999998</c:v>
                </c:pt>
                <c:pt idx="2">
                  <c:v>86.207329079999994</c:v>
                </c:pt>
                <c:pt idx="3">
                  <c:v>75.394617719999999</c:v>
                </c:pt>
                <c:pt idx="4">
                  <c:v>74.426079029999997</c:v>
                </c:pt>
              </c:numCache>
            </c:numRef>
          </c:val>
          <c:extLst>
            <c:ext xmlns:c16="http://schemas.microsoft.com/office/drawing/2014/chart" uri="{C3380CC4-5D6E-409C-BE32-E72D297353CC}">
              <c16:uniqueId val="{00000000-F54A-4C5B-8C5A-0B14FC654C0E}"/>
            </c:ext>
          </c:extLst>
        </c:ser>
        <c:dLbls>
          <c:showLegendKey val="0"/>
          <c:showVal val="0"/>
          <c:showCatName val="0"/>
          <c:showSerName val="0"/>
          <c:showPercent val="0"/>
          <c:showBubbleSize val="0"/>
        </c:dLbls>
        <c:gapWidth val="219"/>
        <c:overlap val="-27"/>
        <c:axId val="327412904"/>
        <c:axId val="327411920"/>
      </c:barChart>
      <c:catAx>
        <c:axId val="327412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crossAx val="327411920"/>
        <c:crosses val="autoZero"/>
        <c:auto val="1"/>
        <c:lblAlgn val="ctr"/>
        <c:lblOffset val="100"/>
        <c:noMultiLvlLbl val="0"/>
      </c:catAx>
      <c:valAx>
        <c:axId val="327411920"/>
        <c:scaling>
          <c:orientation val="minMax"/>
        </c:scaling>
        <c:delete val="0"/>
        <c:axPos val="l"/>
        <c:title>
          <c:tx>
            <c:rich>
              <a:bodyPr rot="-54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r>
                  <a:rPr lang="pl-PL"/>
                  <a:t>Migration time (sec)</a:t>
                </a:r>
                <a:endParaRPr lang="en-US"/>
              </a:p>
            </c:rich>
          </c:tx>
          <c:overlay val="0"/>
          <c:spPr>
            <a:noFill/>
            <a:ln>
              <a:noFill/>
            </a:ln>
            <a:effectLst/>
          </c:spPr>
          <c:txPr>
            <a:bodyPr rot="-54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kern="1200" baseline="0">
                <a:solidFill>
                  <a:sysClr val="windowText" lastClr="000000"/>
                </a:solidFill>
                <a:latin typeface="+mn-lt"/>
                <a:ea typeface="+mn-ea"/>
                <a:cs typeface="+mn-cs"/>
              </a:defRPr>
            </a:pPr>
            <a:endParaRPr lang="en-US"/>
          </a:p>
        </c:txPr>
        <c:crossAx val="327412904"/>
        <c:crosses val="autoZero"/>
        <c:crossBetween val="between"/>
      </c:valAx>
      <c:spPr>
        <a:noFill/>
        <a:ln>
          <a:noFill/>
        </a:ln>
        <a:effectLst/>
      </c:spPr>
    </c:plotArea>
    <c:plotVisOnly val="1"/>
    <c:dispBlanksAs val="gap"/>
    <c:showDLblsOverMax val="0"/>
  </c:chart>
  <c:spPr>
    <a:noFill/>
    <a:ln>
      <a:noFill/>
    </a:ln>
    <a:effectLst/>
  </c:spPr>
  <c:txPr>
    <a:bodyPr/>
    <a:lstStyle/>
    <a:p>
      <a:pPr>
        <a:defRPr sz="3600">
          <a:solidFill>
            <a:sysClr val="windowText" lastClr="000000"/>
          </a:solidFill>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230625948431383"/>
          <c:y val="5.1677455719336601E-2"/>
          <c:w val="0.81115114332792781"/>
          <c:h val="0.73750251934343347"/>
        </c:manualLayout>
      </c:layout>
      <c:barChart>
        <c:barDir val="col"/>
        <c:grouping val="clustered"/>
        <c:varyColors val="0"/>
        <c:ser>
          <c:idx val="0"/>
          <c:order val="0"/>
          <c:tx>
            <c:strRef>
              <c:f>lines!$B$54</c:f>
              <c:strCache>
                <c:ptCount val="1"/>
                <c:pt idx="0">
                  <c:v>no SIMD</c:v>
                </c:pt>
              </c:strCache>
            </c:strRef>
          </c:tx>
          <c:spPr>
            <a:solidFill>
              <a:schemeClr val="accent1"/>
            </a:solidFill>
            <a:ln>
              <a:noFill/>
            </a:ln>
            <a:effectLst/>
          </c:spPr>
          <c:invertIfNegative val="0"/>
          <c:cat>
            <c:numRef>
              <c:f>lines!$A$55:$A$58</c:f>
              <c:numCache>
                <c:formatCode>General</c:formatCode>
                <c:ptCount val="4"/>
                <c:pt idx="0">
                  <c:v>1</c:v>
                </c:pt>
                <c:pt idx="1">
                  <c:v>10</c:v>
                </c:pt>
                <c:pt idx="2">
                  <c:v>20</c:v>
                </c:pt>
                <c:pt idx="3">
                  <c:v>30</c:v>
                </c:pt>
              </c:numCache>
            </c:numRef>
          </c:cat>
          <c:val>
            <c:numRef>
              <c:f>lines!$B$55:$B$58</c:f>
              <c:numCache>
                <c:formatCode>General</c:formatCode>
                <c:ptCount val="4"/>
                <c:pt idx="0">
                  <c:v>3.4950206666666701</c:v>
                </c:pt>
                <c:pt idx="1">
                  <c:v>61.914849617999998</c:v>
                </c:pt>
                <c:pt idx="2">
                  <c:v>125.94914440333299</c:v>
                </c:pt>
                <c:pt idx="3">
                  <c:v>195.248567723333</c:v>
                </c:pt>
              </c:numCache>
            </c:numRef>
          </c:val>
          <c:extLst>
            <c:ext xmlns:c16="http://schemas.microsoft.com/office/drawing/2014/chart" uri="{C3380CC4-5D6E-409C-BE32-E72D297353CC}">
              <c16:uniqueId val="{00000000-752B-43C2-8C9D-17128B902D81}"/>
            </c:ext>
          </c:extLst>
        </c:ser>
        <c:ser>
          <c:idx val="1"/>
          <c:order val="1"/>
          <c:tx>
            <c:strRef>
              <c:f>lines!$C$54</c:f>
              <c:strCache>
                <c:ptCount val="1"/>
                <c:pt idx="0">
                  <c:v>with SIMD</c:v>
                </c:pt>
              </c:strCache>
            </c:strRef>
          </c:tx>
          <c:spPr>
            <a:solidFill>
              <a:schemeClr val="accent2"/>
            </a:solidFill>
            <a:ln>
              <a:noFill/>
            </a:ln>
            <a:effectLst/>
          </c:spPr>
          <c:invertIfNegative val="0"/>
          <c:cat>
            <c:numRef>
              <c:f>lines!$A$55:$A$58</c:f>
              <c:numCache>
                <c:formatCode>General</c:formatCode>
                <c:ptCount val="4"/>
                <c:pt idx="0">
                  <c:v>1</c:v>
                </c:pt>
                <c:pt idx="1">
                  <c:v>10</c:v>
                </c:pt>
                <c:pt idx="2">
                  <c:v>20</c:v>
                </c:pt>
                <c:pt idx="3">
                  <c:v>30</c:v>
                </c:pt>
              </c:numCache>
            </c:numRef>
          </c:cat>
          <c:val>
            <c:numRef>
              <c:f>lines!$C$55:$C$58</c:f>
              <c:numCache>
                <c:formatCode>General</c:formatCode>
                <c:ptCount val="4"/>
                <c:pt idx="0">
                  <c:v>3.1452979999999999</c:v>
                </c:pt>
                <c:pt idx="1">
                  <c:v>38.201526995000002</c:v>
                </c:pt>
                <c:pt idx="2">
                  <c:v>82.715800993000002</c:v>
                </c:pt>
                <c:pt idx="3">
                  <c:v>125.047760036</c:v>
                </c:pt>
              </c:numCache>
            </c:numRef>
          </c:val>
          <c:extLst>
            <c:ext xmlns:c16="http://schemas.microsoft.com/office/drawing/2014/chart" uri="{C3380CC4-5D6E-409C-BE32-E72D297353CC}">
              <c16:uniqueId val="{00000001-752B-43C2-8C9D-17128B902D81}"/>
            </c:ext>
          </c:extLst>
        </c:ser>
        <c:dLbls>
          <c:showLegendKey val="0"/>
          <c:showVal val="0"/>
          <c:showCatName val="0"/>
          <c:showSerName val="0"/>
          <c:showPercent val="0"/>
          <c:showBubbleSize val="0"/>
        </c:dLbls>
        <c:gapWidth val="219"/>
        <c:overlap val="-27"/>
        <c:axId val="31167264"/>
        <c:axId val="268609600"/>
      </c:barChart>
      <c:catAx>
        <c:axId val="31167264"/>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TPC-H</a:t>
                </a:r>
                <a:r>
                  <a:rPr lang="en-US" baseline="0"/>
                  <a:t> Scale Factor</a:t>
                </a:r>
                <a:endParaRPr lang="en-US"/>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268609600"/>
        <c:crosses val="autoZero"/>
        <c:auto val="1"/>
        <c:lblAlgn val="ctr"/>
        <c:lblOffset val="100"/>
        <c:noMultiLvlLbl val="0"/>
      </c:catAx>
      <c:valAx>
        <c:axId val="268609600"/>
        <c:scaling>
          <c:orientation val="minMax"/>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Parsing</a:t>
                </a:r>
                <a:r>
                  <a:rPr lang="en-US" baseline="0"/>
                  <a:t> time (sec)</a:t>
                </a:r>
                <a:endParaRPr lang="en-US"/>
              </a:p>
            </c:rich>
          </c:tx>
          <c:layout>
            <c:manualLayout>
              <c:xMode val="edge"/>
              <c:yMode val="edge"/>
              <c:x val="4.3831369714021423E-4"/>
              <c:y val="0.1427857960271235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31167264"/>
        <c:crosses val="autoZero"/>
        <c:crossBetween val="between"/>
      </c:valAx>
      <c:spPr>
        <a:noFill/>
        <a:ln>
          <a:noFill/>
        </a:ln>
        <a:effectLst/>
      </c:spPr>
    </c:plotArea>
    <c:legend>
      <c:legendPos val="b"/>
      <c:layout>
        <c:manualLayout>
          <c:xMode val="edge"/>
          <c:yMode val="edge"/>
          <c:x val="0.22379164142943669"/>
          <c:y val="0.11954407000643358"/>
          <c:w val="0.50940583419628382"/>
          <c:h val="0.1082216566746944"/>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5585629921258"/>
          <c:y val="0.18756959378763491"/>
          <c:w val="0.87036622375328088"/>
          <c:h val="0.5138506453462186"/>
        </c:manualLayout>
      </c:layout>
      <c:lineChart>
        <c:grouping val="standard"/>
        <c:varyColors val="0"/>
        <c:ser>
          <c:idx val="0"/>
          <c:order val="0"/>
          <c:tx>
            <c:strRef>
              <c:f>Oracle_cpu_read_write!$B$1</c:f>
              <c:strCache>
                <c:ptCount val="1"/>
                <c:pt idx="0">
                  <c:v>CPU</c:v>
                </c:pt>
              </c:strCache>
            </c:strRef>
          </c:tx>
          <c:spPr>
            <a:ln w="50800" cap="rnd">
              <a:solidFill>
                <a:schemeClr val="accent1"/>
              </a:solidFill>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Oracle_cpu_read_write!$B$2:$B$103</c:f>
              <c:numCache>
                <c:formatCode>General</c:formatCode>
                <c:ptCount val="102"/>
                <c:pt idx="0">
                  <c:v>16.12</c:v>
                </c:pt>
                <c:pt idx="1">
                  <c:v>13.4</c:v>
                </c:pt>
                <c:pt idx="2">
                  <c:v>9.56</c:v>
                </c:pt>
                <c:pt idx="3">
                  <c:v>20.04</c:v>
                </c:pt>
                <c:pt idx="4">
                  <c:v>63.4</c:v>
                </c:pt>
                <c:pt idx="5">
                  <c:v>55.88</c:v>
                </c:pt>
                <c:pt idx="6">
                  <c:v>57.74</c:v>
                </c:pt>
                <c:pt idx="7">
                  <c:v>50.08</c:v>
                </c:pt>
                <c:pt idx="8">
                  <c:v>55.12</c:v>
                </c:pt>
                <c:pt idx="9">
                  <c:v>54.34</c:v>
                </c:pt>
                <c:pt idx="10">
                  <c:v>50.92</c:v>
                </c:pt>
                <c:pt idx="11">
                  <c:v>50.04</c:v>
                </c:pt>
                <c:pt idx="12">
                  <c:v>6.5</c:v>
                </c:pt>
                <c:pt idx="13">
                  <c:v>22.9</c:v>
                </c:pt>
                <c:pt idx="14">
                  <c:v>49.88</c:v>
                </c:pt>
                <c:pt idx="15">
                  <c:v>53.58</c:v>
                </c:pt>
                <c:pt idx="16">
                  <c:v>51.9</c:v>
                </c:pt>
                <c:pt idx="17">
                  <c:v>47.76</c:v>
                </c:pt>
                <c:pt idx="18">
                  <c:v>48.64</c:v>
                </c:pt>
                <c:pt idx="19">
                  <c:v>49.84</c:v>
                </c:pt>
                <c:pt idx="20">
                  <c:v>49.78</c:v>
                </c:pt>
                <c:pt idx="21">
                  <c:v>95.26</c:v>
                </c:pt>
                <c:pt idx="22">
                  <c:v>49.46</c:v>
                </c:pt>
                <c:pt idx="23">
                  <c:v>6.82</c:v>
                </c:pt>
                <c:pt idx="24">
                  <c:v>11.82</c:v>
                </c:pt>
                <c:pt idx="25">
                  <c:v>21.02</c:v>
                </c:pt>
                <c:pt idx="26">
                  <c:v>32.72</c:v>
                </c:pt>
                <c:pt idx="27">
                  <c:v>42.68</c:v>
                </c:pt>
                <c:pt idx="28">
                  <c:v>35.799999999999997</c:v>
                </c:pt>
                <c:pt idx="29">
                  <c:v>44.9</c:v>
                </c:pt>
                <c:pt idx="30">
                  <c:v>44.46</c:v>
                </c:pt>
                <c:pt idx="31">
                  <c:v>35.64</c:v>
                </c:pt>
                <c:pt idx="32">
                  <c:v>46.08</c:v>
                </c:pt>
                <c:pt idx="33">
                  <c:v>42.4</c:v>
                </c:pt>
                <c:pt idx="34">
                  <c:v>43.2</c:v>
                </c:pt>
                <c:pt idx="35">
                  <c:v>18.079999999999998</c:v>
                </c:pt>
                <c:pt idx="36">
                  <c:v>14.4</c:v>
                </c:pt>
                <c:pt idx="37">
                  <c:v>39.76</c:v>
                </c:pt>
                <c:pt idx="38">
                  <c:v>48.56</c:v>
                </c:pt>
                <c:pt idx="39">
                  <c:v>38.159999999999997</c:v>
                </c:pt>
                <c:pt idx="40">
                  <c:v>41.3</c:v>
                </c:pt>
                <c:pt idx="41">
                  <c:v>44.44</c:v>
                </c:pt>
                <c:pt idx="42">
                  <c:v>39.26</c:v>
                </c:pt>
                <c:pt idx="43">
                  <c:v>45.76</c:v>
                </c:pt>
                <c:pt idx="44">
                  <c:v>38.04</c:v>
                </c:pt>
                <c:pt idx="45">
                  <c:v>67.48</c:v>
                </c:pt>
                <c:pt idx="46">
                  <c:v>8.6999999999999993</c:v>
                </c:pt>
                <c:pt idx="47">
                  <c:v>56.76</c:v>
                </c:pt>
                <c:pt idx="48">
                  <c:v>66.319999999999993</c:v>
                </c:pt>
                <c:pt idx="49">
                  <c:v>53.5</c:v>
                </c:pt>
                <c:pt idx="50">
                  <c:v>62.02</c:v>
                </c:pt>
                <c:pt idx="51">
                  <c:v>61.2</c:v>
                </c:pt>
                <c:pt idx="52">
                  <c:v>66.72</c:v>
                </c:pt>
                <c:pt idx="53">
                  <c:v>70.599999999999994</c:v>
                </c:pt>
                <c:pt idx="54">
                  <c:v>66.94</c:v>
                </c:pt>
                <c:pt idx="55">
                  <c:v>55.1</c:v>
                </c:pt>
                <c:pt idx="56">
                  <c:v>11.96</c:v>
                </c:pt>
                <c:pt idx="57">
                  <c:v>33.28</c:v>
                </c:pt>
                <c:pt idx="58">
                  <c:v>70.08</c:v>
                </c:pt>
                <c:pt idx="59">
                  <c:v>63.12</c:v>
                </c:pt>
                <c:pt idx="60">
                  <c:v>58.98</c:v>
                </c:pt>
                <c:pt idx="61">
                  <c:v>63.36</c:v>
                </c:pt>
                <c:pt idx="62">
                  <c:v>61.18</c:v>
                </c:pt>
                <c:pt idx="63">
                  <c:v>55.18</c:v>
                </c:pt>
                <c:pt idx="64">
                  <c:v>56.66</c:v>
                </c:pt>
                <c:pt idx="65">
                  <c:v>59.76</c:v>
                </c:pt>
                <c:pt idx="66">
                  <c:v>30.02</c:v>
                </c:pt>
                <c:pt idx="67">
                  <c:v>6.96</c:v>
                </c:pt>
                <c:pt idx="68">
                  <c:v>63.4</c:v>
                </c:pt>
                <c:pt idx="69">
                  <c:v>58.66</c:v>
                </c:pt>
                <c:pt idx="70">
                  <c:v>53.72</c:v>
                </c:pt>
                <c:pt idx="71">
                  <c:v>55.14</c:v>
                </c:pt>
                <c:pt idx="72">
                  <c:v>58.68</c:v>
                </c:pt>
                <c:pt idx="73">
                  <c:v>67.459999999999994</c:v>
                </c:pt>
                <c:pt idx="74">
                  <c:v>62.84</c:v>
                </c:pt>
                <c:pt idx="75">
                  <c:v>50.88</c:v>
                </c:pt>
                <c:pt idx="76">
                  <c:v>45.84</c:v>
                </c:pt>
                <c:pt idx="77">
                  <c:v>6.28</c:v>
                </c:pt>
                <c:pt idx="78">
                  <c:v>51.9</c:v>
                </c:pt>
                <c:pt idx="79">
                  <c:v>44.58</c:v>
                </c:pt>
                <c:pt idx="80">
                  <c:v>56.96</c:v>
                </c:pt>
                <c:pt idx="81">
                  <c:v>52</c:v>
                </c:pt>
                <c:pt idx="82">
                  <c:v>50.46</c:v>
                </c:pt>
                <c:pt idx="83">
                  <c:v>54.02</c:v>
                </c:pt>
                <c:pt idx="84">
                  <c:v>59.86</c:v>
                </c:pt>
                <c:pt idx="85">
                  <c:v>60.94</c:v>
                </c:pt>
                <c:pt idx="86">
                  <c:v>58.58</c:v>
                </c:pt>
                <c:pt idx="87">
                  <c:v>6.58</c:v>
                </c:pt>
                <c:pt idx="88">
                  <c:v>23.82</c:v>
                </c:pt>
                <c:pt idx="89">
                  <c:v>64.739999999999995</c:v>
                </c:pt>
                <c:pt idx="90">
                  <c:v>57.18</c:v>
                </c:pt>
                <c:pt idx="91">
                  <c:v>58.86</c:v>
                </c:pt>
                <c:pt idx="92">
                  <c:v>59.04</c:v>
                </c:pt>
                <c:pt idx="93">
                  <c:v>67.36</c:v>
                </c:pt>
                <c:pt idx="94">
                  <c:v>61.88</c:v>
                </c:pt>
                <c:pt idx="95">
                  <c:v>55.8</c:v>
                </c:pt>
                <c:pt idx="96">
                  <c:v>61.34</c:v>
                </c:pt>
                <c:pt idx="97">
                  <c:v>38.619999999999997</c:v>
                </c:pt>
                <c:pt idx="98">
                  <c:v>6.2</c:v>
                </c:pt>
                <c:pt idx="99">
                  <c:v>43.92</c:v>
                </c:pt>
                <c:pt idx="100">
                  <c:v>59.46</c:v>
                </c:pt>
                <c:pt idx="101">
                  <c:v>50.06</c:v>
                </c:pt>
              </c:numCache>
            </c:numRef>
          </c:val>
          <c:smooth val="0"/>
          <c:extLst>
            <c:ext xmlns:c16="http://schemas.microsoft.com/office/drawing/2014/chart" uri="{C3380CC4-5D6E-409C-BE32-E72D297353CC}">
              <c16:uniqueId val="{00000000-C2DF-4F01-A702-8FE6C79C2C8C}"/>
            </c:ext>
          </c:extLst>
        </c:ser>
        <c:ser>
          <c:idx val="1"/>
          <c:order val="1"/>
          <c:tx>
            <c:strRef>
              <c:f>Oracle_cpu_read_write!$F$1</c:f>
              <c:strCache>
                <c:ptCount val="1"/>
                <c:pt idx="0">
                  <c:v>Read BW</c:v>
                </c:pt>
              </c:strCache>
            </c:strRef>
          </c:tx>
          <c:spPr>
            <a:ln w="50800" cap="rnd">
              <a:solidFill>
                <a:schemeClr val="accent2"/>
              </a:solidFill>
              <a:prstDash val="sysDot"/>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Oracle_cpu_read_write!$F$2:$F$103</c:f>
              <c:numCache>
                <c:formatCode>General</c:formatCode>
                <c:ptCount val="102"/>
                <c:pt idx="0">
                  <c:v>31.505310776654412</c:v>
                </c:pt>
                <c:pt idx="1">
                  <c:v>12.166819852941178</c:v>
                </c:pt>
                <c:pt idx="2">
                  <c:v>14.455213120404411</c:v>
                </c:pt>
                <c:pt idx="3">
                  <c:v>22.09558823529412</c:v>
                </c:pt>
                <c:pt idx="4">
                  <c:v>64.112962431066478</c:v>
                </c:pt>
                <c:pt idx="5">
                  <c:v>59.597886029411768</c:v>
                </c:pt>
                <c:pt idx="6">
                  <c:v>62.19362649356588</c:v>
                </c:pt>
                <c:pt idx="7">
                  <c:v>57.583631089154416</c:v>
                </c:pt>
                <c:pt idx="8">
                  <c:v>60.317095588235297</c:v>
                </c:pt>
                <c:pt idx="9">
                  <c:v>62.527300666359999</c:v>
                </c:pt>
                <c:pt idx="10">
                  <c:v>66.27987132352942</c:v>
                </c:pt>
                <c:pt idx="11">
                  <c:v>64.181985294117652</c:v>
                </c:pt>
                <c:pt idx="12">
                  <c:v>1.1764705882352942</c:v>
                </c:pt>
                <c:pt idx="13">
                  <c:v>17.693014705882355</c:v>
                </c:pt>
                <c:pt idx="14">
                  <c:v>60.514705882352942</c:v>
                </c:pt>
                <c:pt idx="15">
                  <c:v>60.170036764705884</c:v>
                </c:pt>
                <c:pt idx="16">
                  <c:v>60.306858915441175</c:v>
                </c:pt>
                <c:pt idx="17">
                  <c:v>64.291814108455881</c:v>
                </c:pt>
                <c:pt idx="18">
                  <c:v>63.655721507352943</c:v>
                </c:pt>
                <c:pt idx="19">
                  <c:v>64.984346277573536</c:v>
                </c:pt>
                <c:pt idx="20">
                  <c:v>63.265932329963533</c:v>
                </c:pt>
                <c:pt idx="21">
                  <c:v>33.32938878676471</c:v>
                </c:pt>
                <c:pt idx="22">
                  <c:v>1.3341279871323528</c:v>
                </c:pt>
                <c:pt idx="23">
                  <c:v>0.88005514705882359</c:v>
                </c:pt>
                <c:pt idx="24">
                  <c:v>10.312772863051469</c:v>
                </c:pt>
                <c:pt idx="25">
                  <c:v>21.024816176470591</c:v>
                </c:pt>
                <c:pt idx="26">
                  <c:v>39.093296185661764</c:v>
                </c:pt>
                <c:pt idx="27">
                  <c:v>61.810661764705884</c:v>
                </c:pt>
                <c:pt idx="28">
                  <c:v>39.032628676470587</c:v>
                </c:pt>
                <c:pt idx="29">
                  <c:v>58.878130744485297</c:v>
                </c:pt>
                <c:pt idx="30">
                  <c:v>59.943704044117652</c:v>
                </c:pt>
                <c:pt idx="31">
                  <c:v>43.059268727022058</c:v>
                </c:pt>
                <c:pt idx="32">
                  <c:v>62.571231617647058</c:v>
                </c:pt>
                <c:pt idx="33">
                  <c:v>65.188419117647058</c:v>
                </c:pt>
                <c:pt idx="34">
                  <c:v>59.396840533088238</c:v>
                </c:pt>
                <c:pt idx="35">
                  <c:v>24.857953239889707</c:v>
                </c:pt>
                <c:pt idx="36">
                  <c:v>8.5960477941176467</c:v>
                </c:pt>
                <c:pt idx="37">
                  <c:v>59.139186006433533</c:v>
                </c:pt>
                <c:pt idx="38">
                  <c:v>58.027263327205887</c:v>
                </c:pt>
                <c:pt idx="39">
                  <c:v>58.763786764705884</c:v>
                </c:pt>
                <c:pt idx="40">
                  <c:v>61.171875</c:v>
                </c:pt>
                <c:pt idx="41">
                  <c:v>62.917782054227644</c:v>
                </c:pt>
                <c:pt idx="42">
                  <c:v>57.927162798713233</c:v>
                </c:pt>
                <c:pt idx="43">
                  <c:v>56.88781307444853</c:v>
                </c:pt>
                <c:pt idx="44">
                  <c:v>40.113916015624994</c:v>
                </c:pt>
                <c:pt idx="45">
                  <c:v>64.705882352941174</c:v>
                </c:pt>
                <c:pt idx="46">
                  <c:v>6.171217256433823</c:v>
                </c:pt>
                <c:pt idx="47">
                  <c:v>46.922377642463239</c:v>
                </c:pt>
                <c:pt idx="48">
                  <c:v>59.993316291360593</c:v>
                </c:pt>
                <c:pt idx="49">
                  <c:v>55.097498276654413</c:v>
                </c:pt>
                <c:pt idx="50">
                  <c:v>57.715992647058826</c:v>
                </c:pt>
                <c:pt idx="51">
                  <c:v>57.385701976102943</c:v>
                </c:pt>
                <c:pt idx="52">
                  <c:v>59.574908088235297</c:v>
                </c:pt>
                <c:pt idx="53">
                  <c:v>57.265625</c:v>
                </c:pt>
                <c:pt idx="54">
                  <c:v>53.465800206801468</c:v>
                </c:pt>
                <c:pt idx="55">
                  <c:v>54.333639705882355</c:v>
                </c:pt>
                <c:pt idx="56">
                  <c:v>6.2408088235294121</c:v>
                </c:pt>
                <c:pt idx="57">
                  <c:v>17.536764705882355</c:v>
                </c:pt>
                <c:pt idx="58">
                  <c:v>57.883731617647058</c:v>
                </c:pt>
                <c:pt idx="59">
                  <c:v>61.852022058823529</c:v>
                </c:pt>
                <c:pt idx="60">
                  <c:v>61.346507352941181</c:v>
                </c:pt>
                <c:pt idx="61">
                  <c:v>57.26012752757353</c:v>
                </c:pt>
                <c:pt idx="62">
                  <c:v>59.807634420955885</c:v>
                </c:pt>
                <c:pt idx="63">
                  <c:v>58.62105066636029</c:v>
                </c:pt>
                <c:pt idx="64">
                  <c:v>61.00529641544118</c:v>
                </c:pt>
                <c:pt idx="65">
                  <c:v>63.474821920955883</c:v>
                </c:pt>
                <c:pt idx="66">
                  <c:v>30.071527458639707</c:v>
                </c:pt>
                <c:pt idx="67">
                  <c:v>1.4665670955882355E-2</c:v>
                </c:pt>
                <c:pt idx="68">
                  <c:v>53.495375689338239</c:v>
                </c:pt>
                <c:pt idx="69">
                  <c:v>60.679966107536472</c:v>
                </c:pt>
                <c:pt idx="70">
                  <c:v>61.209521484375294</c:v>
                </c:pt>
                <c:pt idx="71">
                  <c:v>58.990231502757652</c:v>
                </c:pt>
                <c:pt idx="72">
                  <c:v>60.436580882352942</c:v>
                </c:pt>
                <c:pt idx="73">
                  <c:v>60.579862706801769</c:v>
                </c:pt>
                <c:pt idx="74">
                  <c:v>59.715613511029417</c:v>
                </c:pt>
                <c:pt idx="75">
                  <c:v>60.021168428308826</c:v>
                </c:pt>
                <c:pt idx="76">
                  <c:v>49.773405905330883</c:v>
                </c:pt>
                <c:pt idx="77">
                  <c:v>1.4211856617647059E-2</c:v>
                </c:pt>
                <c:pt idx="78">
                  <c:v>44.347426470588239</c:v>
                </c:pt>
                <c:pt idx="79">
                  <c:v>55.288111787683825</c:v>
                </c:pt>
                <c:pt idx="80">
                  <c:v>57.0703125</c:v>
                </c:pt>
                <c:pt idx="81">
                  <c:v>60.941104664521767</c:v>
                </c:pt>
                <c:pt idx="82">
                  <c:v>62.683823529411768</c:v>
                </c:pt>
                <c:pt idx="83">
                  <c:v>61.608455882352942</c:v>
                </c:pt>
                <c:pt idx="84">
                  <c:v>61.507352941176471</c:v>
                </c:pt>
                <c:pt idx="85">
                  <c:v>62.711756089154122</c:v>
                </c:pt>
                <c:pt idx="86">
                  <c:v>63.027553423713535</c:v>
                </c:pt>
                <c:pt idx="87">
                  <c:v>3.1759622012867648</c:v>
                </c:pt>
                <c:pt idx="88">
                  <c:v>13.113511029411764</c:v>
                </c:pt>
                <c:pt idx="89">
                  <c:v>63.75</c:v>
                </c:pt>
                <c:pt idx="90">
                  <c:v>64.283088235294116</c:v>
                </c:pt>
                <c:pt idx="91">
                  <c:v>56.662238625919116</c:v>
                </c:pt>
                <c:pt idx="92">
                  <c:v>56.498434627757355</c:v>
                </c:pt>
                <c:pt idx="93">
                  <c:v>57.96939912683824</c:v>
                </c:pt>
                <c:pt idx="94">
                  <c:v>56.821490119485297</c:v>
                </c:pt>
                <c:pt idx="95">
                  <c:v>58.345588235294116</c:v>
                </c:pt>
                <c:pt idx="96">
                  <c:v>58.51867244944853</c:v>
                </c:pt>
                <c:pt idx="97">
                  <c:v>40.241569967830877</c:v>
                </c:pt>
                <c:pt idx="98">
                  <c:v>4.5496323529411768E-3</c:v>
                </c:pt>
                <c:pt idx="99">
                  <c:v>33.813973460477939</c:v>
                </c:pt>
                <c:pt idx="100">
                  <c:v>58.728914866727941</c:v>
                </c:pt>
                <c:pt idx="101">
                  <c:v>58.832907284007064</c:v>
                </c:pt>
              </c:numCache>
            </c:numRef>
          </c:val>
          <c:smooth val="0"/>
          <c:extLst>
            <c:ext xmlns:c16="http://schemas.microsoft.com/office/drawing/2014/chart" uri="{C3380CC4-5D6E-409C-BE32-E72D297353CC}">
              <c16:uniqueId val="{00000001-C2DF-4F01-A702-8FE6C79C2C8C}"/>
            </c:ext>
          </c:extLst>
        </c:ser>
        <c:ser>
          <c:idx val="2"/>
          <c:order val="2"/>
          <c:tx>
            <c:strRef>
              <c:f>Oracle_cpu_read_write!$G$1</c:f>
              <c:strCache>
                <c:ptCount val="1"/>
                <c:pt idx="0">
                  <c:v>Write BW</c:v>
                </c:pt>
              </c:strCache>
            </c:strRef>
          </c:tx>
          <c:spPr>
            <a:ln w="50800" cap="rnd">
              <a:solidFill>
                <a:sysClr val="window" lastClr="FFFFFF">
                  <a:lumMod val="65000"/>
                </a:sysClr>
              </a:solidFill>
              <a:prstDash val="dash"/>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Oracle_cpu_read_write!$G$2:$G$103</c:f>
              <c:numCache>
                <c:formatCode>General</c:formatCode>
                <c:ptCount val="102"/>
                <c:pt idx="0">
                  <c:v>9.8642578125000008E-3</c:v>
                </c:pt>
                <c:pt idx="1">
                  <c:v>6.2500000000000003E-3</c:v>
                </c:pt>
                <c:pt idx="2">
                  <c:v>2.327978515625E-2</c:v>
                </c:pt>
                <c:pt idx="3">
                  <c:v>2.34375E-2</c:v>
                </c:pt>
                <c:pt idx="4">
                  <c:v>2.565869140625E-2</c:v>
                </c:pt>
                <c:pt idx="5">
                  <c:v>2.3828124999999999E-2</c:v>
                </c:pt>
                <c:pt idx="6">
                  <c:v>2.327978515625E-2</c:v>
                </c:pt>
                <c:pt idx="7">
                  <c:v>2.0111328124999998E-2</c:v>
                </c:pt>
                <c:pt idx="8">
                  <c:v>2.6953125000000001E-2</c:v>
                </c:pt>
                <c:pt idx="9">
                  <c:v>2.1658203125000001E-2</c:v>
                </c:pt>
                <c:pt idx="10">
                  <c:v>2.8124999999999997E-2</c:v>
                </c:pt>
                <c:pt idx="11">
                  <c:v>2.3828124999999999E-2</c:v>
                </c:pt>
                <c:pt idx="12">
                  <c:v>61.530859375000006</c:v>
                </c:pt>
                <c:pt idx="13">
                  <c:v>100</c:v>
                </c:pt>
                <c:pt idx="14">
                  <c:v>1.4062499999999999E-2</c:v>
                </c:pt>
                <c:pt idx="15">
                  <c:v>9.3749999999999997E-3</c:v>
                </c:pt>
                <c:pt idx="16">
                  <c:v>6.1879882812500009E-3</c:v>
                </c:pt>
                <c:pt idx="17">
                  <c:v>1.2626464843749999E-2</c:v>
                </c:pt>
                <c:pt idx="18">
                  <c:v>1.1989257812499999E-2</c:v>
                </c:pt>
                <c:pt idx="19">
                  <c:v>1.314990234375E-2</c:v>
                </c:pt>
                <c:pt idx="20">
                  <c:v>19.671322753906299</c:v>
                </c:pt>
                <c:pt idx="21">
                  <c:v>53.375618652343704</c:v>
                </c:pt>
                <c:pt idx="22">
                  <c:v>22.264827636718699</c:v>
                </c:pt>
                <c:pt idx="23">
                  <c:v>0.10546875</c:v>
                </c:pt>
                <c:pt idx="24">
                  <c:v>1.7148823242187499</c:v>
                </c:pt>
                <c:pt idx="25">
                  <c:v>21.504703613281297</c:v>
                </c:pt>
                <c:pt idx="26">
                  <c:v>86.269732421875005</c:v>
                </c:pt>
                <c:pt idx="27">
                  <c:v>18.290325195312498</c:v>
                </c:pt>
                <c:pt idx="28">
                  <c:v>6.6093750000000009</c:v>
                </c:pt>
                <c:pt idx="29">
                  <c:v>3.2101074218749998E-2</c:v>
                </c:pt>
                <c:pt idx="30">
                  <c:v>30.057779785156203</c:v>
                </c:pt>
                <c:pt idx="31">
                  <c:v>1.0069443359375001</c:v>
                </c:pt>
                <c:pt idx="32">
                  <c:v>3.0468749999999999E-2</c:v>
                </c:pt>
                <c:pt idx="33">
                  <c:v>2.6562500000000003E-2</c:v>
                </c:pt>
                <c:pt idx="34">
                  <c:v>1.9337890625E-2</c:v>
                </c:pt>
                <c:pt idx="35">
                  <c:v>1.696630859375E-2</c:v>
                </c:pt>
                <c:pt idx="36">
                  <c:v>100</c:v>
                </c:pt>
                <c:pt idx="37">
                  <c:v>13.757102050781301</c:v>
                </c:pt>
                <c:pt idx="38">
                  <c:v>2.4752441406249999E-2</c:v>
                </c:pt>
                <c:pt idx="39">
                  <c:v>2.1875000000000002E-2</c:v>
                </c:pt>
                <c:pt idx="40">
                  <c:v>2.4218750000000001E-2</c:v>
                </c:pt>
                <c:pt idx="41">
                  <c:v>2.6436035156249996E-2</c:v>
                </c:pt>
                <c:pt idx="42">
                  <c:v>1.16025390625E-2</c:v>
                </c:pt>
                <c:pt idx="43">
                  <c:v>67.780539550781199</c:v>
                </c:pt>
                <c:pt idx="44">
                  <c:v>4.0956440429687495</c:v>
                </c:pt>
                <c:pt idx="45">
                  <c:v>2.34375E-2</c:v>
                </c:pt>
                <c:pt idx="46">
                  <c:v>73.390465332031212</c:v>
                </c:pt>
                <c:pt idx="47">
                  <c:v>48.587306640625002</c:v>
                </c:pt>
                <c:pt idx="48">
                  <c:v>2.7620117187499998E-2</c:v>
                </c:pt>
                <c:pt idx="49">
                  <c:v>2.5275878906249997E-2</c:v>
                </c:pt>
                <c:pt idx="50">
                  <c:v>2.6562500000000003E-2</c:v>
                </c:pt>
                <c:pt idx="51">
                  <c:v>2.3205566406249999E-2</c:v>
                </c:pt>
                <c:pt idx="52">
                  <c:v>2.3828124999999999E-2</c:v>
                </c:pt>
                <c:pt idx="53">
                  <c:v>4.0625000000000001E-2</c:v>
                </c:pt>
                <c:pt idx="54">
                  <c:v>3.09404296875E-2</c:v>
                </c:pt>
                <c:pt idx="55">
                  <c:v>6.2500000000000003E-3</c:v>
                </c:pt>
                <c:pt idx="56">
                  <c:v>56.953906249999996</c:v>
                </c:pt>
                <c:pt idx="57">
                  <c:v>100</c:v>
                </c:pt>
                <c:pt idx="58">
                  <c:v>1.1328125000000001E-2</c:v>
                </c:pt>
                <c:pt idx="59">
                  <c:v>3.5937499999999997E-2</c:v>
                </c:pt>
                <c:pt idx="60">
                  <c:v>8.593749999999999E-3</c:v>
                </c:pt>
                <c:pt idx="61">
                  <c:v>6.8935546875000002E-3</c:v>
                </c:pt>
                <c:pt idx="62">
                  <c:v>3.1960449218749999E-2</c:v>
                </c:pt>
                <c:pt idx="63">
                  <c:v>1.9337890625E-2</c:v>
                </c:pt>
                <c:pt idx="64">
                  <c:v>9.282226562499999E-3</c:v>
                </c:pt>
                <c:pt idx="65">
                  <c:v>1.1442382812499999E-2</c:v>
                </c:pt>
                <c:pt idx="66">
                  <c:v>1.3536621093750001E-2</c:v>
                </c:pt>
                <c:pt idx="67">
                  <c:v>100</c:v>
                </c:pt>
                <c:pt idx="68">
                  <c:v>21.069770996093702</c:v>
                </c:pt>
                <c:pt idx="69">
                  <c:v>8.5087890624999992E-3</c:v>
                </c:pt>
                <c:pt idx="70">
                  <c:v>8.6806640624999994E-3</c:v>
                </c:pt>
                <c:pt idx="71">
                  <c:v>1.2637695312499999E-2</c:v>
                </c:pt>
                <c:pt idx="72">
                  <c:v>9.7035156249999996</c:v>
                </c:pt>
                <c:pt idx="73">
                  <c:v>51.800742675781194</c:v>
                </c:pt>
                <c:pt idx="74">
                  <c:v>9.1914062500000008E-3</c:v>
                </c:pt>
                <c:pt idx="75">
                  <c:v>9.075195312500001E-3</c:v>
                </c:pt>
                <c:pt idx="76">
                  <c:v>8.1220703125000002E-3</c:v>
                </c:pt>
                <c:pt idx="77">
                  <c:v>100</c:v>
                </c:pt>
                <c:pt idx="78">
                  <c:v>31.486791015624998</c:v>
                </c:pt>
                <c:pt idx="79">
                  <c:v>9.282226562499999E-3</c:v>
                </c:pt>
                <c:pt idx="80">
                  <c:v>1.2500000000000001E-2</c:v>
                </c:pt>
                <c:pt idx="81">
                  <c:v>1.4552734375000001E-2</c:v>
                </c:pt>
                <c:pt idx="82">
                  <c:v>8.593749999999999E-3</c:v>
                </c:pt>
                <c:pt idx="83">
                  <c:v>2.6171875000000001E-2</c:v>
                </c:pt>
                <c:pt idx="84">
                  <c:v>8.593749999999999E-3</c:v>
                </c:pt>
                <c:pt idx="85">
                  <c:v>9.1914062500000008E-3</c:v>
                </c:pt>
                <c:pt idx="86">
                  <c:v>9.5664062499999994E-3</c:v>
                </c:pt>
                <c:pt idx="87">
                  <c:v>50.1987934570313</c:v>
                </c:pt>
                <c:pt idx="88">
                  <c:v>100</c:v>
                </c:pt>
                <c:pt idx="89">
                  <c:v>1.2500000000000001E-2</c:v>
                </c:pt>
                <c:pt idx="90">
                  <c:v>8.593749999999999E-3</c:v>
                </c:pt>
                <c:pt idx="91">
                  <c:v>1.1215820312499999E-2</c:v>
                </c:pt>
                <c:pt idx="92">
                  <c:v>1.0055664062499999E-2</c:v>
                </c:pt>
                <c:pt idx="93">
                  <c:v>1.0653320312500001E-2</c:v>
                </c:pt>
                <c:pt idx="94">
                  <c:v>9.282226562499999E-3</c:v>
                </c:pt>
                <c:pt idx="95">
                  <c:v>1.2500000000000001E-2</c:v>
                </c:pt>
                <c:pt idx="96">
                  <c:v>1.0055664062499999E-2</c:v>
                </c:pt>
                <c:pt idx="97">
                  <c:v>9.8642578125000008E-3</c:v>
                </c:pt>
                <c:pt idx="98">
                  <c:v>100</c:v>
                </c:pt>
                <c:pt idx="99">
                  <c:v>76.688969726562505</c:v>
                </c:pt>
                <c:pt idx="100">
                  <c:v>9.1914062500000008E-3</c:v>
                </c:pt>
                <c:pt idx="101">
                  <c:v>1.1559082031249999E-2</c:v>
                </c:pt>
              </c:numCache>
            </c:numRef>
          </c:val>
          <c:smooth val="0"/>
          <c:extLst>
            <c:ext xmlns:c16="http://schemas.microsoft.com/office/drawing/2014/chart" uri="{C3380CC4-5D6E-409C-BE32-E72D297353CC}">
              <c16:uniqueId val="{00000002-C2DF-4F01-A702-8FE6C79C2C8C}"/>
            </c:ext>
          </c:extLst>
        </c:ser>
        <c:dLbls>
          <c:showLegendKey val="0"/>
          <c:showVal val="0"/>
          <c:showCatName val="0"/>
          <c:showSerName val="0"/>
          <c:showPercent val="0"/>
          <c:showBubbleSize val="0"/>
        </c:dLbls>
        <c:smooth val="0"/>
        <c:axId val="1902545712"/>
        <c:axId val="133902000"/>
      </c:lineChart>
      <c:catAx>
        <c:axId val="190254571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902000"/>
        <c:crosses val="autoZero"/>
        <c:auto val="1"/>
        <c:lblAlgn val="ctr"/>
        <c:lblOffset val="100"/>
        <c:tickLblSkip val="25"/>
        <c:tickMarkSkip val="25"/>
        <c:noMultiLvlLbl val="0"/>
      </c:catAx>
      <c:valAx>
        <c:axId val="133902000"/>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Utilization (%)</a:t>
                </a:r>
              </a:p>
            </c:rich>
          </c:tx>
          <c:layout>
            <c:manualLayout>
              <c:xMode val="edge"/>
              <c:yMode val="edge"/>
              <c:x val="9.8459564422791104E-4"/>
              <c:y val="0.1733796012649812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02545712"/>
        <c:crosses val="autoZero"/>
        <c:crossBetween val="between"/>
      </c:valAx>
      <c:spPr>
        <a:noFill/>
        <a:ln>
          <a:noFill/>
        </a:ln>
        <a:effectLst/>
      </c:spPr>
    </c:plotArea>
    <c:legend>
      <c:legendPos val="b"/>
      <c:layout>
        <c:manualLayout>
          <c:xMode val="edge"/>
          <c:yMode val="edge"/>
          <c:x val="0.37375880646498133"/>
          <c:y val="7.6600182686415288E-2"/>
          <c:w val="0.60335945447010508"/>
          <c:h val="0.10989027252650688"/>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2371227034121"/>
          <c:y val="5.0058446302459612E-2"/>
          <c:w val="0.82197088254593176"/>
          <c:h val="0.58350672965086881"/>
        </c:manualLayout>
      </c:layout>
      <c:scatterChart>
        <c:scatterStyle val="lineMarker"/>
        <c:varyColors val="0"/>
        <c:ser>
          <c:idx val="0"/>
          <c:order val="0"/>
          <c:tx>
            <c:strRef>
              <c:f>Sheet1!$B$3</c:f>
              <c:strCache>
                <c:ptCount val="1"/>
                <c:pt idx="0">
                  <c:v>BatchWriter</c:v>
                </c:pt>
              </c:strCache>
            </c:strRef>
          </c:tx>
          <c:spPr>
            <a:ln w="50800" cap="rnd">
              <a:solidFill>
                <a:srgbClr val="0070C0"/>
              </a:solidFill>
              <a:round/>
            </a:ln>
            <a:effectLst/>
          </c:spPr>
          <c:marker>
            <c:symbol val="circle"/>
            <c:size val="5"/>
            <c:spPr>
              <a:solidFill>
                <a:srgbClr val="0070C0"/>
              </a:solidFill>
              <a:ln w="9525">
                <a:solidFill>
                  <a:srgbClr val="0070C0"/>
                </a:solidFill>
              </a:ln>
              <a:effectLst/>
            </c:spPr>
          </c:marker>
          <c:xVal>
            <c:numRef>
              <c:f>Sheet1!$A$4:$A$15</c:f>
              <c:numCache>
                <c:formatCode>General</c:formatCode>
                <c:ptCount val="12"/>
                <c:pt idx="0">
                  <c:v>0.01</c:v>
                </c:pt>
                <c:pt idx="1">
                  <c:v>0.02</c:v>
                </c:pt>
                <c:pt idx="2">
                  <c:v>0.03</c:v>
                </c:pt>
                <c:pt idx="3">
                  <c:v>0.04</c:v>
                </c:pt>
                <c:pt idx="4">
                  <c:v>0.05</c:v>
                </c:pt>
                <c:pt idx="5">
                  <c:v>0.06</c:v>
                </c:pt>
                <c:pt idx="6">
                  <c:v>7.0000000000000007E-2</c:v>
                </c:pt>
                <c:pt idx="7">
                  <c:v>0.08</c:v>
                </c:pt>
                <c:pt idx="8">
                  <c:v>0.09</c:v>
                </c:pt>
                <c:pt idx="9">
                  <c:v>0.1</c:v>
                </c:pt>
                <c:pt idx="10">
                  <c:v>0.2</c:v>
                </c:pt>
                <c:pt idx="11">
                  <c:v>0.3</c:v>
                </c:pt>
              </c:numCache>
            </c:numRef>
          </c:xVal>
          <c:yVal>
            <c:numRef>
              <c:f>Sheet1!$B$4:$B$15</c:f>
              <c:numCache>
                <c:formatCode>General</c:formatCode>
                <c:ptCount val="12"/>
                <c:pt idx="0">
                  <c:v>8</c:v>
                </c:pt>
                <c:pt idx="1">
                  <c:v>25</c:v>
                </c:pt>
                <c:pt idx="2">
                  <c:v>21</c:v>
                </c:pt>
                <c:pt idx="3">
                  <c:v>29</c:v>
                </c:pt>
                <c:pt idx="4">
                  <c:v>53</c:v>
                </c:pt>
                <c:pt idx="5">
                  <c:v>77</c:v>
                </c:pt>
                <c:pt idx="6">
                  <c:v>87</c:v>
                </c:pt>
                <c:pt idx="7">
                  <c:v>71</c:v>
                </c:pt>
                <c:pt idx="8">
                  <c:v>76</c:v>
                </c:pt>
                <c:pt idx="9">
                  <c:v>77</c:v>
                </c:pt>
                <c:pt idx="10">
                  <c:v>177</c:v>
                </c:pt>
                <c:pt idx="11">
                  <c:v>242</c:v>
                </c:pt>
              </c:numCache>
            </c:numRef>
          </c:yVal>
          <c:smooth val="0"/>
          <c:extLst>
            <c:ext xmlns:c16="http://schemas.microsoft.com/office/drawing/2014/chart" uri="{C3380CC4-5D6E-409C-BE32-E72D297353CC}">
              <c16:uniqueId val="{00000000-7757-494B-AE8F-F17285EEE882}"/>
            </c:ext>
          </c:extLst>
        </c:ser>
        <c:ser>
          <c:idx val="1"/>
          <c:order val="1"/>
          <c:tx>
            <c:strRef>
              <c:f>Sheet1!$C$3</c:f>
              <c:strCache>
                <c:ptCount val="1"/>
                <c:pt idx="0">
                  <c:v>MapReduce</c:v>
                </c:pt>
              </c:strCache>
            </c:strRef>
          </c:tx>
          <c:spPr>
            <a:ln w="50800" cap="rnd">
              <a:solidFill>
                <a:srgbClr val="FF0000"/>
              </a:solidFill>
              <a:round/>
            </a:ln>
            <a:effectLst/>
          </c:spPr>
          <c:marker>
            <c:symbol val="circle"/>
            <c:size val="5"/>
            <c:spPr>
              <a:solidFill>
                <a:srgbClr val="FF0000"/>
              </a:solidFill>
              <a:ln w="9525">
                <a:solidFill>
                  <a:srgbClr val="FF0000"/>
                </a:solidFill>
              </a:ln>
              <a:effectLst/>
            </c:spPr>
          </c:marker>
          <c:xVal>
            <c:numRef>
              <c:f>Sheet1!$A$4:$A$15</c:f>
              <c:numCache>
                <c:formatCode>General</c:formatCode>
                <c:ptCount val="12"/>
                <c:pt idx="0">
                  <c:v>0.01</c:v>
                </c:pt>
                <c:pt idx="1">
                  <c:v>0.02</c:v>
                </c:pt>
                <c:pt idx="2">
                  <c:v>0.03</c:v>
                </c:pt>
                <c:pt idx="3">
                  <c:v>0.04</c:v>
                </c:pt>
                <c:pt idx="4">
                  <c:v>0.05</c:v>
                </c:pt>
                <c:pt idx="5">
                  <c:v>0.06</c:v>
                </c:pt>
                <c:pt idx="6">
                  <c:v>7.0000000000000007E-2</c:v>
                </c:pt>
                <c:pt idx="7">
                  <c:v>0.08</c:v>
                </c:pt>
                <c:pt idx="8">
                  <c:v>0.09</c:v>
                </c:pt>
                <c:pt idx="9">
                  <c:v>0.1</c:v>
                </c:pt>
                <c:pt idx="10">
                  <c:v>0.2</c:v>
                </c:pt>
                <c:pt idx="11">
                  <c:v>0.3</c:v>
                </c:pt>
              </c:numCache>
            </c:numRef>
          </c:xVal>
          <c:yVal>
            <c:numRef>
              <c:f>Sheet1!$C$4:$C$15</c:f>
              <c:numCache>
                <c:formatCode>General</c:formatCode>
                <c:ptCount val="12"/>
                <c:pt idx="0">
                  <c:v>164</c:v>
                </c:pt>
                <c:pt idx="1">
                  <c:v>164</c:v>
                </c:pt>
                <c:pt idx="2">
                  <c:v>166</c:v>
                </c:pt>
                <c:pt idx="3">
                  <c:v>169</c:v>
                </c:pt>
                <c:pt idx="4">
                  <c:v>169</c:v>
                </c:pt>
                <c:pt idx="5">
                  <c:v>169</c:v>
                </c:pt>
                <c:pt idx="6">
                  <c:v>175</c:v>
                </c:pt>
                <c:pt idx="7">
                  <c:v>177</c:v>
                </c:pt>
                <c:pt idx="8">
                  <c:v>175</c:v>
                </c:pt>
                <c:pt idx="9">
                  <c:v>182</c:v>
                </c:pt>
                <c:pt idx="10">
                  <c:v>187</c:v>
                </c:pt>
                <c:pt idx="11">
                  <c:v>210</c:v>
                </c:pt>
              </c:numCache>
            </c:numRef>
          </c:yVal>
          <c:smooth val="0"/>
          <c:extLst>
            <c:ext xmlns:c16="http://schemas.microsoft.com/office/drawing/2014/chart" uri="{C3380CC4-5D6E-409C-BE32-E72D297353CC}">
              <c16:uniqueId val="{00000001-7757-494B-AE8F-F17285EEE882}"/>
            </c:ext>
          </c:extLst>
        </c:ser>
        <c:dLbls>
          <c:showLegendKey val="0"/>
          <c:showVal val="0"/>
          <c:showCatName val="0"/>
          <c:showSerName val="0"/>
          <c:showPercent val="0"/>
          <c:showBubbleSize val="0"/>
        </c:dLbls>
        <c:axId val="532023288"/>
        <c:axId val="532023616"/>
      </c:scatterChart>
      <c:valAx>
        <c:axId val="532023288"/>
        <c:scaling>
          <c:orientation val="minMax"/>
          <c:max val="0.300000000000000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r>
                  <a:rPr lang="pl-PL" dirty="0"/>
                  <a:t>Data size (GB)</a:t>
                </a:r>
                <a:endParaRPr lang="en-US" dirty="0"/>
              </a:p>
            </c:rich>
          </c:tx>
          <c:layout>
            <c:manualLayout>
              <c:xMode val="edge"/>
              <c:yMode val="edge"/>
              <c:x val="0.44722252296587928"/>
              <c:y val="0.7777951592814959"/>
            </c:manualLayout>
          </c:layout>
          <c:overlay val="0"/>
          <c:spPr>
            <a:noFill/>
            <a:ln>
              <a:noFill/>
            </a:ln>
            <a:effectLst/>
          </c:spPr>
          <c:txPr>
            <a:bodyPr rot="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crossAx val="532023616"/>
        <c:crosses val="autoZero"/>
        <c:crossBetween val="midCat"/>
      </c:valAx>
      <c:valAx>
        <c:axId val="532023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r>
                  <a:rPr lang="pl-PL" sz="3200" b="0" i="0" u="none" strike="noStrike" kern="1200" baseline="0" dirty="0">
                    <a:solidFill>
                      <a:sysClr val="windowText" lastClr="000000"/>
                    </a:solidFill>
                    <a:latin typeface="+mn-lt"/>
                    <a:ea typeface="+mn-ea"/>
                    <a:cs typeface="+mn-cs"/>
                  </a:rPr>
                  <a:t>Migration</a:t>
                </a:r>
                <a:r>
                  <a:rPr lang="pl-PL" sz="1800" b="0" i="0" baseline="0" dirty="0">
                    <a:effectLst/>
                  </a:rPr>
                  <a:t> </a:t>
                </a:r>
                <a:r>
                  <a:rPr lang="pl-PL" sz="3200" b="0" i="0" u="none" strike="noStrike" kern="1200" baseline="0" dirty="0">
                    <a:solidFill>
                      <a:sysClr val="windowText" lastClr="000000"/>
                    </a:solidFill>
                    <a:latin typeface="+mn-lt"/>
                    <a:ea typeface="+mn-ea"/>
                    <a:cs typeface="+mn-cs"/>
                  </a:rPr>
                  <a:t>Time (sec)</a:t>
                </a:r>
                <a:endParaRPr lang="en-US" sz="3200" b="0" i="0" u="none" strike="noStrike" kern="1200" baseline="0" dirty="0">
                  <a:solidFill>
                    <a:sysClr val="windowText" lastClr="000000"/>
                  </a:solidFill>
                  <a:latin typeface="+mn-lt"/>
                  <a:ea typeface="+mn-ea"/>
                  <a:cs typeface="+mn-cs"/>
                </a:endParaRPr>
              </a:p>
            </c:rich>
          </c:tx>
          <c:layout>
            <c:manualLayout>
              <c:xMode val="edge"/>
              <c:yMode val="edge"/>
              <c:x val="0"/>
              <c:y val="7.293726708308039E-2"/>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crossAx val="532023288"/>
        <c:crosses val="autoZero"/>
        <c:crossBetween val="midCat"/>
      </c:valAx>
      <c:spPr>
        <a:noFill/>
        <a:ln>
          <a:noFill/>
        </a:ln>
        <a:effectLst/>
      </c:spPr>
    </c:plotArea>
    <c:legend>
      <c:legendPos val="b"/>
      <c:layout>
        <c:manualLayout>
          <c:xMode val="edge"/>
          <c:yMode val="edge"/>
          <c:x val="0.20239247047244094"/>
          <c:y val="8.1591988277477837E-2"/>
          <c:w val="0.73351575822092707"/>
          <c:h val="9.1426606674634536E-2"/>
        </c:manualLayout>
      </c:layout>
      <c:overlay val="0"/>
      <c:spPr>
        <a:noFill/>
        <a:ln>
          <a:noFill/>
        </a:ln>
        <a:effectLst/>
      </c:spPr>
      <c:txPr>
        <a:bodyPr rot="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4000">
          <a:solidFill>
            <a:sysClr val="windowText" lastClr="000000"/>
          </a:solidFill>
        </a:defRPr>
      </a:pPr>
      <a:endParaRPr lang="en-US"/>
    </a:p>
  </c:txPr>
  <c:externalData r:id="rId4">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2371227034121"/>
          <c:y val="5.0058446302459612E-2"/>
          <c:w val="0.82197088254593176"/>
          <c:h val="0.58350672965086881"/>
        </c:manualLayout>
      </c:layout>
      <c:scatterChart>
        <c:scatterStyle val="lineMarker"/>
        <c:varyColors val="0"/>
        <c:ser>
          <c:idx val="0"/>
          <c:order val="0"/>
          <c:tx>
            <c:strRef>
              <c:f>Sheet1!$B$3</c:f>
              <c:strCache>
                <c:ptCount val="1"/>
                <c:pt idx="0">
                  <c:v>BatchWriter</c:v>
                </c:pt>
              </c:strCache>
            </c:strRef>
          </c:tx>
          <c:spPr>
            <a:ln w="50800" cap="rnd">
              <a:solidFill>
                <a:srgbClr val="0070C0"/>
              </a:solidFill>
              <a:round/>
            </a:ln>
            <a:effectLst/>
          </c:spPr>
          <c:marker>
            <c:symbol val="circle"/>
            <c:size val="5"/>
            <c:spPr>
              <a:solidFill>
                <a:srgbClr val="0070C0"/>
              </a:solidFill>
              <a:ln w="9525">
                <a:solidFill>
                  <a:srgbClr val="0070C0"/>
                </a:solidFill>
              </a:ln>
              <a:effectLst/>
            </c:spPr>
          </c:marker>
          <c:xVal>
            <c:numRef>
              <c:f>Sheet1!$A$4:$A$15</c:f>
              <c:numCache>
                <c:formatCode>General</c:formatCode>
                <c:ptCount val="12"/>
                <c:pt idx="0">
                  <c:v>0.01</c:v>
                </c:pt>
                <c:pt idx="1">
                  <c:v>0.02</c:v>
                </c:pt>
                <c:pt idx="2">
                  <c:v>0.03</c:v>
                </c:pt>
                <c:pt idx="3">
                  <c:v>0.04</c:v>
                </c:pt>
                <c:pt idx="4">
                  <c:v>0.05</c:v>
                </c:pt>
                <c:pt idx="5">
                  <c:v>0.06</c:v>
                </c:pt>
                <c:pt idx="6">
                  <c:v>7.0000000000000007E-2</c:v>
                </c:pt>
                <c:pt idx="7">
                  <c:v>0.08</c:v>
                </c:pt>
                <c:pt idx="8">
                  <c:v>0.09</c:v>
                </c:pt>
                <c:pt idx="9">
                  <c:v>0.1</c:v>
                </c:pt>
                <c:pt idx="10">
                  <c:v>0.2</c:v>
                </c:pt>
                <c:pt idx="11">
                  <c:v>0.3</c:v>
                </c:pt>
              </c:numCache>
            </c:numRef>
          </c:xVal>
          <c:yVal>
            <c:numRef>
              <c:f>Sheet1!$B$4:$B$15</c:f>
              <c:numCache>
                <c:formatCode>General</c:formatCode>
                <c:ptCount val="12"/>
                <c:pt idx="0">
                  <c:v>8</c:v>
                </c:pt>
                <c:pt idx="1">
                  <c:v>25</c:v>
                </c:pt>
                <c:pt idx="2">
                  <c:v>21</c:v>
                </c:pt>
                <c:pt idx="3">
                  <c:v>29</c:v>
                </c:pt>
                <c:pt idx="4">
                  <c:v>53</c:v>
                </c:pt>
                <c:pt idx="5">
                  <c:v>77</c:v>
                </c:pt>
                <c:pt idx="6">
                  <c:v>87</c:v>
                </c:pt>
                <c:pt idx="7">
                  <c:v>71</c:v>
                </c:pt>
                <c:pt idx="8">
                  <c:v>76</c:v>
                </c:pt>
                <c:pt idx="9">
                  <c:v>77</c:v>
                </c:pt>
                <c:pt idx="10">
                  <c:v>177</c:v>
                </c:pt>
                <c:pt idx="11">
                  <c:v>242</c:v>
                </c:pt>
              </c:numCache>
            </c:numRef>
          </c:yVal>
          <c:smooth val="0"/>
          <c:extLst>
            <c:ext xmlns:c16="http://schemas.microsoft.com/office/drawing/2014/chart" uri="{C3380CC4-5D6E-409C-BE32-E72D297353CC}">
              <c16:uniqueId val="{00000000-7757-494B-AE8F-F17285EEE882}"/>
            </c:ext>
          </c:extLst>
        </c:ser>
        <c:ser>
          <c:idx val="1"/>
          <c:order val="1"/>
          <c:tx>
            <c:strRef>
              <c:f>Sheet1!$C$3</c:f>
              <c:strCache>
                <c:ptCount val="1"/>
                <c:pt idx="0">
                  <c:v>MapReduce</c:v>
                </c:pt>
              </c:strCache>
            </c:strRef>
          </c:tx>
          <c:spPr>
            <a:ln w="50800" cap="rnd">
              <a:solidFill>
                <a:srgbClr val="FF0000"/>
              </a:solidFill>
              <a:round/>
            </a:ln>
            <a:effectLst/>
          </c:spPr>
          <c:marker>
            <c:symbol val="circle"/>
            <c:size val="5"/>
            <c:spPr>
              <a:solidFill>
                <a:srgbClr val="FF0000"/>
              </a:solidFill>
              <a:ln w="9525">
                <a:solidFill>
                  <a:srgbClr val="FF0000"/>
                </a:solidFill>
              </a:ln>
              <a:effectLst/>
            </c:spPr>
          </c:marker>
          <c:xVal>
            <c:numRef>
              <c:f>Sheet1!$A$4:$A$15</c:f>
              <c:numCache>
                <c:formatCode>General</c:formatCode>
                <c:ptCount val="12"/>
                <c:pt idx="0">
                  <c:v>0.01</c:v>
                </c:pt>
                <c:pt idx="1">
                  <c:v>0.02</c:v>
                </c:pt>
                <c:pt idx="2">
                  <c:v>0.03</c:v>
                </c:pt>
                <c:pt idx="3">
                  <c:v>0.04</c:v>
                </c:pt>
                <c:pt idx="4">
                  <c:v>0.05</c:v>
                </c:pt>
                <c:pt idx="5">
                  <c:v>0.06</c:v>
                </c:pt>
                <c:pt idx="6">
                  <c:v>7.0000000000000007E-2</c:v>
                </c:pt>
                <c:pt idx="7">
                  <c:v>0.08</c:v>
                </c:pt>
                <c:pt idx="8">
                  <c:v>0.09</c:v>
                </c:pt>
                <c:pt idx="9">
                  <c:v>0.1</c:v>
                </c:pt>
                <c:pt idx="10">
                  <c:v>0.2</c:v>
                </c:pt>
                <c:pt idx="11">
                  <c:v>0.3</c:v>
                </c:pt>
              </c:numCache>
            </c:numRef>
          </c:xVal>
          <c:yVal>
            <c:numRef>
              <c:f>Sheet1!$C$4:$C$15</c:f>
              <c:numCache>
                <c:formatCode>General</c:formatCode>
                <c:ptCount val="12"/>
                <c:pt idx="0">
                  <c:v>164</c:v>
                </c:pt>
                <c:pt idx="1">
                  <c:v>164</c:v>
                </c:pt>
                <c:pt idx="2">
                  <c:v>166</c:v>
                </c:pt>
                <c:pt idx="3">
                  <c:v>169</c:v>
                </c:pt>
                <c:pt idx="4">
                  <c:v>169</c:v>
                </c:pt>
                <c:pt idx="5">
                  <c:v>169</c:v>
                </c:pt>
                <c:pt idx="6">
                  <c:v>175</c:v>
                </c:pt>
                <c:pt idx="7">
                  <c:v>177</c:v>
                </c:pt>
                <c:pt idx="8">
                  <c:v>175</c:v>
                </c:pt>
                <c:pt idx="9">
                  <c:v>182</c:v>
                </c:pt>
                <c:pt idx="10">
                  <c:v>187</c:v>
                </c:pt>
                <c:pt idx="11">
                  <c:v>210</c:v>
                </c:pt>
              </c:numCache>
            </c:numRef>
          </c:yVal>
          <c:smooth val="0"/>
          <c:extLst>
            <c:ext xmlns:c16="http://schemas.microsoft.com/office/drawing/2014/chart" uri="{C3380CC4-5D6E-409C-BE32-E72D297353CC}">
              <c16:uniqueId val="{00000001-7757-494B-AE8F-F17285EEE882}"/>
            </c:ext>
          </c:extLst>
        </c:ser>
        <c:dLbls>
          <c:showLegendKey val="0"/>
          <c:showVal val="0"/>
          <c:showCatName val="0"/>
          <c:showSerName val="0"/>
          <c:showPercent val="0"/>
          <c:showBubbleSize val="0"/>
        </c:dLbls>
        <c:axId val="532023288"/>
        <c:axId val="532023616"/>
      </c:scatterChart>
      <c:valAx>
        <c:axId val="532023288"/>
        <c:scaling>
          <c:orientation val="minMax"/>
          <c:max val="0.300000000000000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r>
                  <a:rPr lang="pl-PL"/>
                  <a:t>Data size (GB)</a:t>
                </a:r>
                <a:endParaRPr lang="en-US"/>
              </a:p>
            </c:rich>
          </c:tx>
          <c:layout>
            <c:manualLayout>
              <c:xMode val="edge"/>
              <c:yMode val="edge"/>
              <c:x val="0.44722252296587928"/>
              <c:y val="0.7777951592814959"/>
            </c:manualLayout>
          </c:layout>
          <c:overlay val="0"/>
          <c:spPr>
            <a:noFill/>
            <a:ln>
              <a:noFill/>
            </a:ln>
            <a:effectLst/>
          </c:spPr>
          <c:txPr>
            <a:bodyPr rot="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crossAx val="532023616"/>
        <c:crosses val="autoZero"/>
        <c:crossBetween val="midCat"/>
      </c:valAx>
      <c:valAx>
        <c:axId val="532023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3200" b="0" i="0" u="none" strike="noStrike" kern="1200" baseline="0">
                    <a:solidFill>
                      <a:sysClr val="windowText" lastClr="000000"/>
                    </a:solidFill>
                    <a:latin typeface="+mn-lt"/>
                    <a:ea typeface="+mn-ea"/>
                    <a:cs typeface="+mn-cs"/>
                  </a:defRPr>
                </a:pPr>
                <a:r>
                  <a:rPr lang="pl-PL" sz="3200"/>
                  <a:t>Migration Time (sec)</a:t>
                </a:r>
                <a:endParaRPr lang="en-US" sz="3200"/>
              </a:p>
            </c:rich>
          </c:tx>
          <c:layout>
            <c:manualLayout>
              <c:xMode val="edge"/>
              <c:yMode val="edge"/>
              <c:x val="0"/>
              <c:y val="7.293726708308039E-2"/>
            </c:manualLayout>
          </c:layout>
          <c:overlay val="0"/>
          <c:spPr>
            <a:noFill/>
            <a:ln>
              <a:noFill/>
            </a:ln>
            <a:effectLst/>
          </c:spPr>
          <c:txPr>
            <a:bodyPr rot="-5400000" spcFirstLastPara="1" vertOverflow="ellipsis" vert="horz" wrap="square" anchor="ctr" anchorCtr="1"/>
            <a:lstStyle/>
            <a:p>
              <a:pPr>
                <a:defRPr sz="32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crossAx val="532023288"/>
        <c:crosses val="autoZero"/>
        <c:crossBetween val="midCat"/>
      </c:valAx>
      <c:spPr>
        <a:noFill/>
        <a:ln>
          <a:noFill/>
        </a:ln>
        <a:effectLst/>
      </c:spPr>
    </c:plotArea>
    <c:legend>
      <c:legendPos val="b"/>
      <c:layout>
        <c:manualLayout>
          <c:xMode val="edge"/>
          <c:yMode val="edge"/>
          <c:x val="0.20239247047244094"/>
          <c:y val="8.1591988277477837E-2"/>
          <c:w val="0.73351575822092707"/>
          <c:h val="9.1426606674634536E-2"/>
        </c:manualLayout>
      </c:layout>
      <c:overlay val="0"/>
      <c:spPr>
        <a:noFill/>
        <a:ln>
          <a:noFill/>
        </a:ln>
        <a:effectLst/>
      </c:spPr>
      <c:txPr>
        <a:bodyPr rot="0" spcFirstLastPara="1" vertOverflow="ellipsis" vert="horz" wrap="square" anchor="ctr" anchorCtr="1"/>
        <a:lstStyle/>
        <a:p>
          <a:pPr>
            <a:defRPr sz="4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4000" b="0">
          <a:solidFill>
            <a:sysClr val="windowText" lastClr="000000"/>
          </a:solidFill>
        </a:defRPr>
      </a:pPr>
      <a:endParaRPr lang="en-US"/>
    </a:p>
  </c:txPr>
  <c:externalData r:id="rId4">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0947342519685"/>
          <c:y val="0.23677596761129835"/>
          <c:w val="0.72642322834645667"/>
          <c:h val="0.51684675148295356"/>
        </c:manualLayout>
      </c:layout>
      <c:lineChart>
        <c:grouping val="standard"/>
        <c:varyColors val="0"/>
        <c:ser>
          <c:idx val="0"/>
          <c:order val="0"/>
          <c:tx>
            <c:strRef>
              <c:f>Sheet1!$B$1</c:f>
              <c:strCache>
                <c:ptCount val="1"/>
                <c:pt idx="0">
                  <c:v>CPU (%)</c:v>
                </c:pt>
              </c:strCache>
            </c:strRef>
          </c:tx>
          <c:spPr>
            <a:ln w="50800" cap="rnd">
              <a:solidFill>
                <a:schemeClr val="accent1"/>
              </a:solidFill>
              <a:prstDash val="lgDash"/>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Sheet1!$B$2:$B$282</c:f>
              <c:numCache>
                <c:formatCode>General</c:formatCode>
                <c:ptCount val="281"/>
                <c:pt idx="0">
                  <c:v>0.5</c:v>
                </c:pt>
                <c:pt idx="1">
                  <c:v>0.25</c:v>
                </c:pt>
                <c:pt idx="2">
                  <c:v>0.75</c:v>
                </c:pt>
                <c:pt idx="3">
                  <c:v>27.04</c:v>
                </c:pt>
                <c:pt idx="4">
                  <c:v>28.03</c:v>
                </c:pt>
                <c:pt idx="5">
                  <c:v>26.92</c:v>
                </c:pt>
                <c:pt idx="6">
                  <c:v>27.78</c:v>
                </c:pt>
                <c:pt idx="7">
                  <c:v>26.79</c:v>
                </c:pt>
                <c:pt idx="8">
                  <c:v>26.85</c:v>
                </c:pt>
                <c:pt idx="9">
                  <c:v>28.03</c:v>
                </c:pt>
                <c:pt idx="10">
                  <c:v>27.16</c:v>
                </c:pt>
                <c:pt idx="11">
                  <c:v>26.79</c:v>
                </c:pt>
                <c:pt idx="12">
                  <c:v>26.73</c:v>
                </c:pt>
                <c:pt idx="13">
                  <c:v>26.97</c:v>
                </c:pt>
                <c:pt idx="14">
                  <c:v>27.67</c:v>
                </c:pt>
                <c:pt idx="15">
                  <c:v>23.02</c:v>
                </c:pt>
                <c:pt idx="16">
                  <c:v>26.85</c:v>
                </c:pt>
                <c:pt idx="17">
                  <c:v>16.96</c:v>
                </c:pt>
                <c:pt idx="18">
                  <c:v>27.74</c:v>
                </c:pt>
                <c:pt idx="19">
                  <c:v>23.11</c:v>
                </c:pt>
                <c:pt idx="20">
                  <c:v>18.09</c:v>
                </c:pt>
                <c:pt idx="21">
                  <c:v>21.32</c:v>
                </c:pt>
                <c:pt idx="22">
                  <c:v>27.07</c:v>
                </c:pt>
                <c:pt idx="23">
                  <c:v>26.64</c:v>
                </c:pt>
                <c:pt idx="24">
                  <c:v>26.82</c:v>
                </c:pt>
                <c:pt idx="25">
                  <c:v>27.07</c:v>
                </c:pt>
                <c:pt idx="26">
                  <c:v>26.45</c:v>
                </c:pt>
                <c:pt idx="27">
                  <c:v>19.239999999999998</c:v>
                </c:pt>
                <c:pt idx="28">
                  <c:v>26.51</c:v>
                </c:pt>
                <c:pt idx="29">
                  <c:v>26.82</c:v>
                </c:pt>
                <c:pt idx="30">
                  <c:v>27.59</c:v>
                </c:pt>
                <c:pt idx="31">
                  <c:v>26.71</c:v>
                </c:pt>
                <c:pt idx="32">
                  <c:v>26.97</c:v>
                </c:pt>
                <c:pt idx="33">
                  <c:v>27.45</c:v>
                </c:pt>
                <c:pt idx="34">
                  <c:v>27.16</c:v>
                </c:pt>
                <c:pt idx="35">
                  <c:v>27.67</c:v>
                </c:pt>
                <c:pt idx="36">
                  <c:v>27.23</c:v>
                </c:pt>
                <c:pt idx="37">
                  <c:v>27.16</c:v>
                </c:pt>
                <c:pt idx="38">
                  <c:v>27.66</c:v>
                </c:pt>
                <c:pt idx="39">
                  <c:v>26.15</c:v>
                </c:pt>
                <c:pt idx="40">
                  <c:v>25.44</c:v>
                </c:pt>
                <c:pt idx="41">
                  <c:v>25.63</c:v>
                </c:pt>
                <c:pt idx="42">
                  <c:v>25</c:v>
                </c:pt>
                <c:pt idx="43">
                  <c:v>26.5</c:v>
                </c:pt>
                <c:pt idx="44">
                  <c:v>25.81</c:v>
                </c:pt>
                <c:pt idx="45">
                  <c:v>17.329999999999998</c:v>
                </c:pt>
                <c:pt idx="46">
                  <c:v>0.76</c:v>
                </c:pt>
                <c:pt idx="47">
                  <c:v>16.25</c:v>
                </c:pt>
                <c:pt idx="48">
                  <c:v>26</c:v>
                </c:pt>
                <c:pt idx="49">
                  <c:v>26.69</c:v>
                </c:pt>
                <c:pt idx="50">
                  <c:v>25.06</c:v>
                </c:pt>
                <c:pt idx="51">
                  <c:v>25.75</c:v>
                </c:pt>
                <c:pt idx="52">
                  <c:v>26</c:v>
                </c:pt>
                <c:pt idx="53">
                  <c:v>25.94</c:v>
                </c:pt>
                <c:pt idx="54">
                  <c:v>24.69</c:v>
                </c:pt>
                <c:pt idx="55">
                  <c:v>26.31</c:v>
                </c:pt>
                <c:pt idx="56">
                  <c:v>25.88</c:v>
                </c:pt>
                <c:pt idx="57">
                  <c:v>24.94</c:v>
                </c:pt>
                <c:pt idx="58">
                  <c:v>25.81</c:v>
                </c:pt>
                <c:pt idx="59">
                  <c:v>25.81</c:v>
                </c:pt>
                <c:pt idx="60">
                  <c:v>25.75</c:v>
                </c:pt>
                <c:pt idx="61">
                  <c:v>25.75</c:v>
                </c:pt>
                <c:pt idx="62">
                  <c:v>26.25</c:v>
                </c:pt>
                <c:pt idx="63">
                  <c:v>25.94</c:v>
                </c:pt>
                <c:pt idx="64">
                  <c:v>24.81</c:v>
                </c:pt>
                <c:pt idx="65">
                  <c:v>26</c:v>
                </c:pt>
                <c:pt idx="66">
                  <c:v>25.81</c:v>
                </c:pt>
                <c:pt idx="67">
                  <c:v>25.94</c:v>
                </c:pt>
                <c:pt idx="68">
                  <c:v>25.81</c:v>
                </c:pt>
                <c:pt idx="69">
                  <c:v>26</c:v>
                </c:pt>
                <c:pt idx="70">
                  <c:v>25.94</c:v>
                </c:pt>
                <c:pt idx="71">
                  <c:v>25</c:v>
                </c:pt>
                <c:pt idx="72">
                  <c:v>26.38</c:v>
                </c:pt>
                <c:pt idx="73">
                  <c:v>25.94</c:v>
                </c:pt>
                <c:pt idx="74">
                  <c:v>25</c:v>
                </c:pt>
                <c:pt idx="75">
                  <c:v>25.88</c:v>
                </c:pt>
                <c:pt idx="76">
                  <c:v>26.31</c:v>
                </c:pt>
                <c:pt idx="77">
                  <c:v>25.88</c:v>
                </c:pt>
                <c:pt idx="78">
                  <c:v>8.2899999999999991</c:v>
                </c:pt>
                <c:pt idx="79">
                  <c:v>26</c:v>
                </c:pt>
                <c:pt idx="80">
                  <c:v>26.19</c:v>
                </c:pt>
                <c:pt idx="81">
                  <c:v>25.38</c:v>
                </c:pt>
                <c:pt idx="82">
                  <c:v>24.75</c:v>
                </c:pt>
                <c:pt idx="83">
                  <c:v>26.94</c:v>
                </c:pt>
                <c:pt idx="84">
                  <c:v>25.56</c:v>
                </c:pt>
                <c:pt idx="85">
                  <c:v>25.25</c:v>
                </c:pt>
                <c:pt idx="86">
                  <c:v>25.5</c:v>
                </c:pt>
                <c:pt idx="87">
                  <c:v>25.81</c:v>
                </c:pt>
                <c:pt idx="88">
                  <c:v>25.56</c:v>
                </c:pt>
                <c:pt idx="89">
                  <c:v>26.06</c:v>
                </c:pt>
                <c:pt idx="90">
                  <c:v>25.88</c:v>
                </c:pt>
                <c:pt idx="91">
                  <c:v>25.81</c:v>
                </c:pt>
                <c:pt idx="92">
                  <c:v>24.81</c:v>
                </c:pt>
                <c:pt idx="93">
                  <c:v>26.19</c:v>
                </c:pt>
                <c:pt idx="94">
                  <c:v>25.81</c:v>
                </c:pt>
                <c:pt idx="95">
                  <c:v>25.5</c:v>
                </c:pt>
                <c:pt idx="96">
                  <c:v>25.56</c:v>
                </c:pt>
                <c:pt idx="97">
                  <c:v>26</c:v>
                </c:pt>
                <c:pt idx="98">
                  <c:v>25.81</c:v>
                </c:pt>
                <c:pt idx="99">
                  <c:v>25</c:v>
                </c:pt>
                <c:pt idx="100">
                  <c:v>26</c:v>
                </c:pt>
                <c:pt idx="101">
                  <c:v>25.81</c:v>
                </c:pt>
                <c:pt idx="102">
                  <c:v>25.94</c:v>
                </c:pt>
                <c:pt idx="103">
                  <c:v>25.31</c:v>
                </c:pt>
                <c:pt idx="104">
                  <c:v>26.56</c:v>
                </c:pt>
                <c:pt idx="105">
                  <c:v>25.75</c:v>
                </c:pt>
                <c:pt idx="106">
                  <c:v>24.62</c:v>
                </c:pt>
                <c:pt idx="107">
                  <c:v>25.81</c:v>
                </c:pt>
                <c:pt idx="108">
                  <c:v>26.31</c:v>
                </c:pt>
                <c:pt idx="109">
                  <c:v>25.7</c:v>
                </c:pt>
                <c:pt idx="110">
                  <c:v>25</c:v>
                </c:pt>
                <c:pt idx="111">
                  <c:v>14.94</c:v>
                </c:pt>
                <c:pt idx="112">
                  <c:v>8.7899999999999991</c:v>
                </c:pt>
                <c:pt idx="113">
                  <c:v>94.74</c:v>
                </c:pt>
                <c:pt idx="114">
                  <c:v>100</c:v>
                </c:pt>
                <c:pt idx="115">
                  <c:v>100</c:v>
                </c:pt>
                <c:pt idx="116">
                  <c:v>100</c:v>
                </c:pt>
                <c:pt idx="117">
                  <c:v>100</c:v>
                </c:pt>
                <c:pt idx="118">
                  <c:v>100</c:v>
                </c:pt>
                <c:pt idx="119">
                  <c:v>100</c:v>
                </c:pt>
                <c:pt idx="120">
                  <c:v>100</c:v>
                </c:pt>
                <c:pt idx="121">
                  <c:v>100</c:v>
                </c:pt>
                <c:pt idx="122">
                  <c:v>99.5</c:v>
                </c:pt>
                <c:pt idx="123">
                  <c:v>100</c:v>
                </c:pt>
                <c:pt idx="124">
                  <c:v>100</c:v>
                </c:pt>
                <c:pt idx="125">
                  <c:v>100</c:v>
                </c:pt>
                <c:pt idx="126">
                  <c:v>100</c:v>
                </c:pt>
                <c:pt idx="127">
                  <c:v>100</c:v>
                </c:pt>
                <c:pt idx="128">
                  <c:v>100</c:v>
                </c:pt>
                <c:pt idx="129">
                  <c:v>100</c:v>
                </c:pt>
                <c:pt idx="130">
                  <c:v>99.75</c:v>
                </c:pt>
                <c:pt idx="131">
                  <c:v>100</c:v>
                </c:pt>
                <c:pt idx="132">
                  <c:v>97.75</c:v>
                </c:pt>
                <c:pt idx="133">
                  <c:v>100</c:v>
                </c:pt>
                <c:pt idx="134">
                  <c:v>99.75</c:v>
                </c:pt>
                <c:pt idx="135">
                  <c:v>100</c:v>
                </c:pt>
                <c:pt idx="136">
                  <c:v>99.75</c:v>
                </c:pt>
                <c:pt idx="137">
                  <c:v>100</c:v>
                </c:pt>
                <c:pt idx="138">
                  <c:v>100</c:v>
                </c:pt>
                <c:pt idx="139">
                  <c:v>100</c:v>
                </c:pt>
                <c:pt idx="140">
                  <c:v>98.5</c:v>
                </c:pt>
                <c:pt idx="141">
                  <c:v>96.5</c:v>
                </c:pt>
                <c:pt idx="142">
                  <c:v>93.52</c:v>
                </c:pt>
                <c:pt idx="143">
                  <c:v>100</c:v>
                </c:pt>
                <c:pt idx="144">
                  <c:v>99.5</c:v>
                </c:pt>
                <c:pt idx="145">
                  <c:v>99.75</c:v>
                </c:pt>
                <c:pt idx="146">
                  <c:v>99.75</c:v>
                </c:pt>
                <c:pt idx="147">
                  <c:v>99.75</c:v>
                </c:pt>
                <c:pt idx="148">
                  <c:v>99.75</c:v>
                </c:pt>
                <c:pt idx="149">
                  <c:v>99.75</c:v>
                </c:pt>
                <c:pt idx="150">
                  <c:v>99.75</c:v>
                </c:pt>
                <c:pt idx="151">
                  <c:v>100</c:v>
                </c:pt>
                <c:pt idx="152">
                  <c:v>100</c:v>
                </c:pt>
                <c:pt idx="153">
                  <c:v>99.5</c:v>
                </c:pt>
                <c:pt idx="154">
                  <c:v>100</c:v>
                </c:pt>
                <c:pt idx="155">
                  <c:v>98.25</c:v>
                </c:pt>
                <c:pt idx="156">
                  <c:v>100</c:v>
                </c:pt>
                <c:pt idx="157">
                  <c:v>58.25</c:v>
                </c:pt>
                <c:pt idx="158">
                  <c:v>100</c:v>
                </c:pt>
                <c:pt idx="159">
                  <c:v>49.25</c:v>
                </c:pt>
                <c:pt idx="160">
                  <c:v>100</c:v>
                </c:pt>
                <c:pt idx="161">
                  <c:v>98.25</c:v>
                </c:pt>
                <c:pt idx="162">
                  <c:v>100</c:v>
                </c:pt>
                <c:pt idx="163">
                  <c:v>99.5</c:v>
                </c:pt>
                <c:pt idx="164">
                  <c:v>100</c:v>
                </c:pt>
                <c:pt idx="165">
                  <c:v>99.5</c:v>
                </c:pt>
                <c:pt idx="166">
                  <c:v>98.75</c:v>
                </c:pt>
                <c:pt idx="167">
                  <c:v>99.5</c:v>
                </c:pt>
                <c:pt idx="168">
                  <c:v>99.75</c:v>
                </c:pt>
                <c:pt idx="169">
                  <c:v>99.75</c:v>
                </c:pt>
                <c:pt idx="170">
                  <c:v>100</c:v>
                </c:pt>
                <c:pt idx="171">
                  <c:v>100</c:v>
                </c:pt>
                <c:pt idx="172">
                  <c:v>100</c:v>
                </c:pt>
                <c:pt idx="173">
                  <c:v>91</c:v>
                </c:pt>
                <c:pt idx="174">
                  <c:v>71.930000000000007</c:v>
                </c:pt>
                <c:pt idx="175">
                  <c:v>95.5</c:v>
                </c:pt>
                <c:pt idx="176">
                  <c:v>100</c:v>
                </c:pt>
                <c:pt idx="177">
                  <c:v>99.5</c:v>
                </c:pt>
                <c:pt idx="178">
                  <c:v>100</c:v>
                </c:pt>
                <c:pt idx="179">
                  <c:v>100</c:v>
                </c:pt>
                <c:pt idx="180">
                  <c:v>99.75</c:v>
                </c:pt>
                <c:pt idx="181">
                  <c:v>99</c:v>
                </c:pt>
                <c:pt idx="182">
                  <c:v>100</c:v>
                </c:pt>
                <c:pt idx="183">
                  <c:v>100</c:v>
                </c:pt>
                <c:pt idx="184">
                  <c:v>100</c:v>
                </c:pt>
                <c:pt idx="185">
                  <c:v>100</c:v>
                </c:pt>
                <c:pt idx="186">
                  <c:v>100</c:v>
                </c:pt>
                <c:pt idx="187">
                  <c:v>100</c:v>
                </c:pt>
                <c:pt idx="188">
                  <c:v>100</c:v>
                </c:pt>
                <c:pt idx="189">
                  <c:v>100</c:v>
                </c:pt>
                <c:pt idx="190">
                  <c:v>99.75</c:v>
                </c:pt>
                <c:pt idx="191">
                  <c:v>100</c:v>
                </c:pt>
                <c:pt idx="192">
                  <c:v>83.21</c:v>
                </c:pt>
                <c:pt idx="193">
                  <c:v>96.74</c:v>
                </c:pt>
                <c:pt idx="194">
                  <c:v>99.5</c:v>
                </c:pt>
                <c:pt idx="195">
                  <c:v>100</c:v>
                </c:pt>
                <c:pt idx="196">
                  <c:v>100</c:v>
                </c:pt>
                <c:pt idx="197">
                  <c:v>100</c:v>
                </c:pt>
                <c:pt idx="198">
                  <c:v>100</c:v>
                </c:pt>
                <c:pt idx="199">
                  <c:v>94.23</c:v>
                </c:pt>
                <c:pt idx="200">
                  <c:v>54.25</c:v>
                </c:pt>
                <c:pt idx="201">
                  <c:v>72.09</c:v>
                </c:pt>
                <c:pt idx="202">
                  <c:v>89.36</c:v>
                </c:pt>
                <c:pt idx="203">
                  <c:v>92.11</c:v>
                </c:pt>
                <c:pt idx="204">
                  <c:v>83.34</c:v>
                </c:pt>
                <c:pt idx="205">
                  <c:v>81.93</c:v>
                </c:pt>
                <c:pt idx="206">
                  <c:v>66.25</c:v>
                </c:pt>
                <c:pt idx="207">
                  <c:v>3.05</c:v>
                </c:pt>
                <c:pt idx="208">
                  <c:v>3.77</c:v>
                </c:pt>
                <c:pt idx="209">
                  <c:v>3.27</c:v>
                </c:pt>
                <c:pt idx="210">
                  <c:v>1.53</c:v>
                </c:pt>
                <c:pt idx="211">
                  <c:v>2.27</c:v>
                </c:pt>
                <c:pt idx="212">
                  <c:v>3.5</c:v>
                </c:pt>
                <c:pt idx="213">
                  <c:v>2.5299999999999998</c:v>
                </c:pt>
                <c:pt idx="214">
                  <c:v>3.04</c:v>
                </c:pt>
                <c:pt idx="215">
                  <c:v>3.49</c:v>
                </c:pt>
                <c:pt idx="216">
                  <c:v>2.04</c:v>
                </c:pt>
                <c:pt idx="217">
                  <c:v>3.28</c:v>
                </c:pt>
                <c:pt idx="218">
                  <c:v>2.78</c:v>
                </c:pt>
                <c:pt idx="219">
                  <c:v>2.77</c:v>
                </c:pt>
                <c:pt idx="220">
                  <c:v>2.29</c:v>
                </c:pt>
                <c:pt idx="221">
                  <c:v>2.0299999999999998</c:v>
                </c:pt>
                <c:pt idx="222">
                  <c:v>2.2799999999999998</c:v>
                </c:pt>
                <c:pt idx="223">
                  <c:v>2.5299999999999998</c:v>
                </c:pt>
                <c:pt idx="224">
                  <c:v>1.28</c:v>
                </c:pt>
                <c:pt idx="225">
                  <c:v>3.23</c:v>
                </c:pt>
                <c:pt idx="226">
                  <c:v>2.75</c:v>
                </c:pt>
                <c:pt idx="227">
                  <c:v>3</c:v>
                </c:pt>
                <c:pt idx="228">
                  <c:v>2.8</c:v>
                </c:pt>
                <c:pt idx="229">
                  <c:v>2.27</c:v>
                </c:pt>
                <c:pt idx="230">
                  <c:v>2.52</c:v>
                </c:pt>
                <c:pt idx="231">
                  <c:v>2.2799999999999998</c:v>
                </c:pt>
                <c:pt idx="232">
                  <c:v>4.25</c:v>
                </c:pt>
                <c:pt idx="233">
                  <c:v>3.25</c:v>
                </c:pt>
                <c:pt idx="234">
                  <c:v>3.52</c:v>
                </c:pt>
                <c:pt idx="235">
                  <c:v>2.75</c:v>
                </c:pt>
                <c:pt idx="236">
                  <c:v>3.5</c:v>
                </c:pt>
                <c:pt idx="237">
                  <c:v>3.27</c:v>
                </c:pt>
                <c:pt idx="238">
                  <c:v>2.2799999999999998</c:v>
                </c:pt>
                <c:pt idx="239">
                  <c:v>2.5299999999999998</c:v>
                </c:pt>
                <c:pt idx="240">
                  <c:v>3.77</c:v>
                </c:pt>
                <c:pt idx="241">
                  <c:v>3.83</c:v>
                </c:pt>
                <c:pt idx="242">
                  <c:v>4.03</c:v>
                </c:pt>
                <c:pt idx="243">
                  <c:v>4.76</c:v>
                </c:pt>
                <c:pt idx="244">
                  <c:v>3.04</c:v>
                </c:pt>
                <c:pt idx="245">
                  <c:v>2.77</c:v>
                </c:pt>
                <c:pt idx="246">
                  <c:v>3.03</c:v>
                </c:pt>
                <c:pt idx="247">
                  <c:v>2.54</c:v>
                </c:pt>
                <c:pt idx="248">
                  <c:v>3.01</c:v>
                </c:pt>
                <c:pt idx="249">
                  <c:v>3.25</c:v>
                </c:pt>
                <c:pt idx="250">
                  <c:v>3.03</c:v>
                </c:pt>
                <c:pt idx="251">
                  <c:v>2.0299999999999998</c:v>
                </c:pt>
                <c:pt idx="252">
                  <c:v>2.5</c:v>
                </c:pt>
                <c:pt idx="253">
                  <c:v>2.52</c:v>
                </c:pt>
                <c:pt idx="254">
                  <c:v>1.52</c:v>
                </c:pt>
                <c:pt idx="255">
                  <c:v>2.27</c:v>
                </c:pt>
                <c:pt idx="256">
                  <c:v>2.27</c:v>
                </c:pt>
                <c:pt idx="257">
                  <c:v>1.27</c:v>
                </c:pt>
                <c:pt idx="258">
                  <c:v>2.02</c:v>
                </c:pt>
                <c:pt idx="259">
                  <c:v>2.75</c:v>
                </c:pt>
                <c:pt idx="260">
                  <c:v>2.04</c:v>
                </c:pt>
                <c:pt idx="261">
                  <c:v>3.28</c:v>
                </c:pt>
                <c:pt idx="262">
                  <c:v>4.82</c:v>
                </c:pt>
                <c:pt idx="263">
                  <c:v>5.03</c:v>
                </c:pt>
                <c:pt idx="264">
                  <c:v>4.3</c:v>
                </c:pt>
                <c:pt idx="265">
                  <c:v>4.0599999999999996</c:v>
                </c:pt>
                <c:pt idx="266">
                  <c:v>4.01</c:v>
                </c:pt>
                <c:pt idx="267">
                  <c:v>3.52</c:v>
                </c:pt>
                <c:pt idx="268">
                  <c:v>4.05</c:v>
                </c:pt>
                <c:pt idx="269">
                  <c:v>4.49</c:v>
                </c:pt>
                <c:pt idx="270">
                  <c:v>3.79</c:v>
                </c:pt>
                <c:pt idx="271">
                  <c:v>2.2799999999999998</c:v>
                </c:pt>
                <c:pt idx="272">
                  <c:v>2.27</c:v>
                </c:pt>
                <c:pt idx="273">
                  <c:v>3.27</c:v>
                </c:pt>
                <c:pt idx="274">
                  <c:v>3.26</c:v>
                </c:pt>
                <c:pt idx="275">
                  <c:v>1.77</c:v>
                </c:pt>
                <c:pt idx="276">
                  <c:v>1.52</c:v>
                </c:pt>
                <c:pt idx="277">
                  <c:v>1.79</c:v>
                </c:pt>
                <c:pt idx="278">
                  <c:v>1.02</c:v>
                </c:pt>
                <c:pt idx="279">
                  <c:v>2.2799999999999998</c:v>
                </c:pt>
                <c:pt idx="280">
                  <c:v>3.26</c:v>
                </c:pt>
              </c:numCache>
            </c:numRef>
          </c:val>
          <c:smooth val="0"/>
          <c:extLst>
            <c:ext xmlns:c16="http://schemas.microsoft.com/office/drawing/2014/chart" uri="{C3380CC4-5D6E-409C-BE32-E72D297353CC}">
              <c16:uniqueId val="{00000000-3EF6-48E2-BA9F-CB2C410D02F3}"/>
            </c:ext>
          </c:extLst>
        </c:ser>
        <c:ser>
          <c:idx val="2"/>
          <c:order val="2"/>
          <c:tx>
            <c:strRef>
              <c:f>Sheet1!$D$1</c:f>
              <c:strCache>
                <c:ptCount val="1"/>
                <c:pt idx="0">
                  <c:v>RAM (%)</c:v>
                </c:pt>
              </c:strCache>
            </c:strRef>
          </c:tx>
          <c:spPr>
            <a:ln w="50800" cap="rnd">
              <a:solidFill>
                <a:srgbClr val="FFC000"/>
              </a:solidFill>
              <a:prstDash val="lgDash"/>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Sheet1!$D$2:$D$282</c:f>
              <c:numCache>
                <c:formatCode>General</c:formatCode>
                <c:ptCount val="281"/>
                <c:pt idx="0">
                  <c:v>6.83</c:v>
                </c:pt>
                <c:pt idx="1">
                  <c:v>6.83</c:v>
                </c:pt>
                <c:pt idx="2">
                  <c:v>6.83</c:v>
                </c:pt>
                <c:pt idx="3">
                  <c:v>7.25</c:v>
                </c:pt>
                <c:pt idx="4">
                  <c:v>7.67</c:v>
                </c:pt>
                <c:pt idx="5">
                  <c:v>8.07</c:v>
                </c:pt>
                <c:pt idx="6">
                  <c:v>8.4700000000000006</c:v>
                </c:pt>
                <c:pt idx="7">
                  <c:v>8.8699999999999992</c:v>
                </c:pt>
                <c:pt idx="8">
                  <c:v>9.27</c:v>
                </c:pt>
                <c:pt idx="9">
                  <c:v>9.67</c:v>
                </c:pt>
                <c:pt idx="10">
                  <c:v>10.08</c:v>
                </c:pt>
                <c:pt idx="11">
                  <c:v>10.49</c:v>
                </c:pt>
                <c:pt idx="12">
                  <c:v>10.88</c:v>
                </c:pt>
                <c:pt idx="13">
                  <c:v>11.29</c:v>
                </c:pt>
                <c:pt idx="14">
                  <c:v>11.68</c:v>
                </c:pt>
                <c:pt idx="15">
                  <c:v>12.02</c:v>
                </c:pt>
                <c:pt idx="16">
                  <c:v>12.42</c:v>
                </c:pt>
                <c:pt idx="17">
                  <c:v>12.66</c:v>
                </c:pt>
                <c:pt idx="18">
                  <c:v>13.07</c:v>
                </c:pt>
                <c:pt idx="19">
                  <c:v>13.39</c:v>
                </c:pt>
                <c:pt idx="20">
                  <c:v>13.63</c:v>
                </c:pt>
                <c:pt idx="21">
                  <c:v>13.94</c:v>
                </c:pt>
                <c:pt idx="22">
                  <c:v>14.32</c:v>
                </c:pt>
                <c:pt idx="23">
                  <c:v>14.71</c:v>
                </c:pt>
                <c:pt idx="24">
                  <c:v>15.09</c:v>
                </c:pt>
                <c:pt idx="25">
                  <c:v>15.48</c:v>
                </c:pt>
                <c:pt idx="26">
                  <c:v>15.86</c:v>
                </c:pt>
                <c:pt idx="27">
                  <c:v>16.13</c:v>
                </c:pt>
                <c:pt idx="28">
                  <c:v>16.52</c:v>
                </c:pt>
                <c:pt idx="29">
                  <c:v>16.91</c:v>
                </c:pt>
                <c:pt idx="30">
                  <c:v>17.32</c:v>
                </c:pt>
                <c:pt idx="31">
                  <c:v>17.739999999999998</c:v>
                </c:pt>
                <c:pt idx="32">
                  <c:v>18.16</c:v>
                </c:pt>
                <c:pt idx="33">
                  <c:v>18.57</c:v>
                </c:pt>
                <c:pt idx="34">
                  <c:v>18.989999999999998</c:v>
                </c:pt>
                <c:pt idx="35">
                  <c:v>19.38</c:v>
                </c:pt>
                <c:pt idx="36">
                  <c:v>19.79</c:v>
                </c:pt>
                <c:pt idx="37">
                  <c:v>20.2</c:v>
                </c:pt>
                <c:pt idx="38">
                  <c:v>20.6</c:v>
                </c:pt>
                <c:pt idx="39">
                  <c:v>20.99</c:v>
                </c:pt>
                <c:pt idx="40">
                  <c:v>21.27</c:v>
                </c:pt>
                <c:pt idx="41">
                  <c:v>21.36</c:v>
                </c:pt>
                <c:pt idx="42">
                  <c:v>21.65</c:v>
                </c:pt>
                <c:pt idx="43">
                  <c:v>22.03</c:v>
                </c:pt>
                <c:pt idx="44">
                  <c:v>22.21</c:v>
                </c:pt>
                <c:pt idx="45">
                  <c:v>22.24</c:v>
                </c:pt>
                <c:pt idx="46">
                  <c:v>22.38</c:v>
                </c:pt>
                <c:pt idx="47">
                  <c:v>22.44</c:v>
                </c:pt>
                <c:pt idx="48">
                  <c:v>22.65</c:v>
                </c:pt>
                <c:pt idx="49">
                  <c:v>22.94</c:v>
                </c:pt>
                <c:pt idx="50">
                  <c:v>23.13</c:v>
                </c:pt>
                <c:pt idx="51">
                  <c:v>23.33</c:v>
                </c:pt>
                <c:pt idx="52">
                  <c:v>23.54</c:v>
                </c:pt>
                <c:pt idx="53">
                  <c:v>23.73</c:v>
                </c:pt>
                <c:pt idx="54">
                  <c:v>23.93</c:v>
                </c:pt>
                <c:pt idx="55">
                  <c:v>24.21</c:v>
                </c:pt>
                <c:pt idx="56">
                  <c:v>24.4</c:v>
                </c:pt>
                <c:pt idx="57">
                  <c:v>24.6</c:v>
                </c:pt>
                <c:pt idx="58">
                  <c:v>24.82</c:v>
                </c:pt>
                <c:pt idx="59">
                  <c:v>25.01</c:v>
                </c:pt>
                <c:pt idx="60">
                  <c:v>25.2</c:v>
                </c:pt>
                <c:pt idx="61">
                  <c:v>25.49</c:v>
                </c:pt>
                <c:pt idx="62">
                  <c:v>25.7</c:v>
                </c:pt>
                <c:pt idx="63">
                  <c:v>25.91</c:v>
                </c:pt>
                <c:pt idx="64">
                  <c:v>26.11</c:v>
                </c:pt>
                <c:pt idx="65">
                  <c:v>26.3</c:v>
                </c:pt>
                <c:pt idx="66">
                  <c:v>26.51</c:v>
                </c:pt>
                <c:pt idx="67">
                  <c:v>26.8</c:v>
                </c:pt>
                <c:pt idx="68">
                  <c:v>27.01</c:v>
                </c:pt>
                <c:pt idx="69">
                  <c:v>27.21</c:v>
                </c:pt>
                <c:pt idx="70">
                  <c:v>27.39</c:v>
                </c:pt>
                <c:pt idx="71">
                  <c:v>27.56</c:v>
                </c:pt>
                <c:pt idx="72">
                  <c:v>27.73</c:v>
                </c:pt>
                <c:pt idx="73">
                  <c:v>28.01</c:v>
                </c:pt>
                <c:pt idx="74">
                  <c:v>28.21</c:v>
                </c:pt>
                <c:pt idx="75">
                  <c:v>28.43</c:v>
                </c:pt>
                <c:pt idx="76">
                  <c:v>28.6</c:v>
                </c:pt>
                <c:pt idx="77">
                  <c:v>28.77</c:v>
                </c:pt>
                <c:pt idx="78">
                  <c:v>28.85</c:v>
                </c:pt>
                <c:pt idx="79">
                  <c:v>29</c:v>
                </c:pt>
                <c:pt idx="80">
                  <c:v>29.18</c:v>
                </c:pt>
                <c:pt idx="81">
                  <c:v>29.29</c:v>
                </c:pt>
                <c:pt idx="82">
                  <c:v>29.38</c:v>
                </c:pt>
                <c:pt idx="83">
                  <c:v>29.48</c:v>
                </c:pt>
                <c:pt idx="84">
                  <c:v>29.6</c:v>
                </c:pt>
                <c:pt idx="85">
                  <c:v>29.69</c:v>
                </c:pt>
                <c:pt idx="86">
                  <c:v>29.8</c:v>
                </c:pt>
                <c:pt idx="87">
                  <c:v>29.9</c:v>
                </c:pt>
                <c:pt idx="88">
                  <c:v>30.04</c:v>
                </c:pt>
                <c:pt idx="89">
                  <c:v>30.16</c:v>
                </c:pt>
                <c:pt idx="90">
                  <c:v>30.27</c:v>
                </c:pt>
                <c:pt idx="91">
                  <c:v>30.39</c:v>
                </c:pt>
                <c:pt idx="92">
                  <c:v>30.5</c:v>
                </c:pt>
                <c:pt idx="93">
                  <c:v>30.61</c:v>
                </c:pt>
                <c:pt idx="94">
                  <c:v>30.71</c:v>
                </c:pt>
                <c:pt idx="95">
                  <c:v>30.81</c:v>
                </c:pt>
                <c:pt idx="96">
                  <c:v>30.92</c:v>
                </c:pt>
                <c:pt idx="97">
                  <c:v>31.02</c:v>
                </c:pt>
                <c:pt idx="98">
                  <c:v>31.13</c:v>
                </c:pt>
                <c:pt idx="99">
                  <c:v>31.25</c:v>
                </c:pt>
                <c:pt idx="100">
                  <c:v>31.35</c:v>
                </c:pt>
                <c:pt idx="101">
                  <c:v>31.47</c:v>
                </c:pt>
                <c:pt idx="102">
                  <c:v>31.59</c:v>
                </c:pt>
                <c:pt idx="103">
                  <c:v>31.68</c:v>
                </c:pt>
                <c:pt idx="104">
                  <c:v>31.78</c:v>
                </c:pt>
                <c:pt idx="105">
                  <c:v>31.89</c:v>
                </c:pt>
                <c:pt idx="106">
                  <c:v>31.96</c:v>
                </c:pt>
                <c:pt idx="107">
                  <c:v>32.04</c:v>
                </c:pt>
                <c:pt idx="108">
                  <c:v>32.159999999999997</c:v>
                </c:pt>
                <c:pt idx="109">
                  <c:v>32.25</c:v>
                </c:pt>
                <c:pt idx="110">
                  <c:v>32.380000000000003</c:v>
                </c:pt>
                <c:pt idx="111">
                  <c:v>32.44</c:v>
                </c:pt>
                <c:pt idx="112">
                  <c:v>17.87</c:v>
                </c:pt>
                <c:pt idx="113">
                  <c:v>18.3</c:v>
                </c:pt>
                <c:pt idx="114">
                  <c:v>18.75</c:v>
                </c:pt>
                <c:pt idx="115">
                  <c:v>19.16</c:v>
                </c:pt>
                <c:pt idx="116">
                  <c:v>19.579999999999998</c:v>
                </c:pt>
                <c:pt idx="117">
                  <c:v>20.010000000000002</c:v>
                </c:pt>
                <c:pt idx="118">
                  <c:v>20.440000000000001</c:v>
                </c:pt>
                <c:pt idx="119">
                  <c:v>20.85</c:v>
                </c:pt>
                <c:pt idx="120">
                  <c:v>21.33</c:v>
                </c:pt>
                <c:pt idx="121">
                  <c:v>21.76</c:v>
                </c:pt>
                <c:pt idx="122">
                  <c:v>22.15</c:v>
                </c:pt>
                <c:pt idx="123">
                  <c:v>22.56</c:v>
                </c:pt>
                <c:pt idx="124">
                  <c:v>23.03</c:v>
                </c:pt>
                <c:pt idx="125">
                  <c:v>23.49</c:v>
                </c:pt>
                <c:pt idx="126">
                  <c:v>23.93</c:v>
                </c:pt>
                <c:pt idx="127">
                  <c:v>24.37</c:v>
                </c:pt>
                <c:pt idx="128">
                  <c:v>24.82</c:v>
                </c:pt>
                <c:pt idx="129">
                  <c:v>25.29</c:v>
                </c:pt>
                <c:pt idx="130">
                  <c:v>26.56</c:v>
                </c:pt>
                <c:pt idx="131">
                  <c:v>28.49</c:v>
                </c:pt>
                <c:pt idx="132">
                  <c:v>28.88</c:v>
                </c:pt>
                <c:pt idx="133">
                  <c:v>29.64</c:v>
                </c:pt>
                <c:pt idx="134">
                  <c:v>29.93</c:v>
                </c:pt>
                <c:pt idx="135">
                  <c:v>30.66</c:v>
                </c:pt>
                <c:pt idx="136">
                  <c:v>31.08</c:v>
                </c:pt>
                <c:pt idx="137">
                  <c:v>31.66</c:v>
                </c:pt>
                <c:pt idx="138">
                  <c:v>32.35</c:v>
                </c:pt>
                <c:pt idx="139">
                  <c:v>32.340000000000003</c:v>
                </c:pt>
                <c:pt idx="140">
                  <c:v>32.96</c:v>
                </c:pt>
                <c:pt idx="141">
                  <c:v>32.840000000000003</c:v>
                </c:pt>
                <c:pt idx="142">
                  <c:v>33.380000000000003</c:v>
                </c:pt>
                <c:pt idx="143">
                  <c:v>32.99</c:v>
                </c:pt>
                <c:pt idx="144">
                  <c:v>33.78</c:v>
                </c:pt>
                <c:pt idx="145">
                  <c:v>33.78</c:v>
                </c:pt>
                <c:pt idx="146">
                  <c:v>34.130000000000003</c:v>
                </c:pt>
                <c:pt idx="147">
                  <c:v>33.950000000000003</c:v>
                </c:pt>
                <c:pt idx="148">
                  <c:v>34.5</c:v>
                </c:pt>
                <c:pt idx="149">
                  <c:v>34.32</c:v>
                </c:pt>
                <c:pt idx="150">
                  <c:v>34.94</c:v>
                </c:pt>
                <c:pt idx="151">
                  <c:v>35.14</c:v>
                </c:pt>
                <c:pt idx="152">
                  <c:v>35.42</c:v>
                </c:pt>
                <c:pt idx="153">
                  <c:v>35.67</c:v>
                </c:pt>
                <c:pt idx="154">
                  <c:v>35.94</c:v>
                </c:pt>
                <c:pt idx="155">
                  <c:v>36.130000000000003</c:v>
                </c:pt>
                <c:pt idx="156">
                  <c:v>36.1</c:v>
                </c:pt>
                <c:pt idx="157">
                  <c:v>36.57</c:v>
                </c:pt>
                <c:pt idx="158">
                  <c:v>36.799999999999997</c:v>
                </c:pt>
                <c:pt idx="159">
                  <c:v>35.69</c:v>
                </c:pt>
                <c:pt idx="160">
                  <c:v>37.03</c:v>
                </c:pt>
                <c:pt idx="161">
                  <c:v>36.75</c:v>
                </c:pt>
                <c:pt idx="162">
                  <c:v>37.46</c:v>
                </c:pt>
                <c:pt idx="163">
                  <c:v>37.619999999999997</c:v>
                </c:pt>
                <c:pt idx="164">
                  <c:v>37.83</c:v>
                </c:pt>
                <c:pt idx="165">
                  <c:v>37.57</c:v>
                </c:pt>
                <c:pt idx="166">
                  <c:v>39.15</c:v>
                </c:pt>
                <c:pt idx="167">
                  <c:v>39.71</c:v>
                </c:pt>
                <c:pt idx="168">
                  <c:v>39.85</c:v>
                </c:pt>
                <c:pt idx="169">
                  <c:v>40.21</c:v>
                </c:pt>
                <c:pt idx="170">
                  <c:v>40.07</c:v>
                </c:pt>
                <c:pt idx="171">
                  <c:v>38.15</c:v>
                </c:pt>
                <c:pt idx="172">
                  <c:v>39.01</c:v>
                </c:pt>
                <c:pt idx="173">
                  <c:v>39.549999999999997</c:v>
                </c:pt>
                <c:pt idx="174">
                  <c:v>39.57</c:v>
                </c:pt>
                <c:pt idx="175">
                  <c:v>40.159999999999997</c:v>
                </c:pt>
                <c:pt idx="176">
                  <c:v>39.58</c:v>
                </c:pt>
                <c:pt idx="177">
                  <c:v>37.229999999999997</c:v>
                </c:pt>
                <c:pt idx="178">
                  <c:v>38.68</c:v>
                </c:pt>
                <c:pt idx="179">
                  <c:v>39.549999999999997</c:v>
                </c:pt>
                <c:pt idx="180">
                  <c:v>39.799999999999997</c:v>
                </c:pt>
                <c:pt idx="181">
                  <c:v>40.1</c:v>
                </c:pt>
                <c:pt idx="182">
                  <c:v>40.840000000000003</c:v>
                </c:pt>
                <c:pt idx="183">
                  <c:v>41.26</c:v>
                </c:pt>
                <c:pt idx="184">
                  <c:v>41.88</c:v>
                </c:pt>
                <c:pt idx="185">
                  <c:v>42.51</c:v>
                </c:pt>
                <c:pt idx="186">
                  <c:v>43.27</c:v>
                </c:pt>
                <c:pt idx="187">
                  <c:v>43.82</c:v>
                </c:pt>
                <c:pt idx="188">
                  <c:v>42.01</c:v>
                </c:pt>
                <c:pt idx="189">
                  <c:v>42.66</c:v>
                </c:pt>
                <c:pt idx="190">
                  <c:v>37.659999999999997</c:v>
                </c:pt>
                <c:pt idx="191">
                  <c:v>36.380000000000003</c:v>
                </c:pt>
                <c:pt idx="192">
                  <c:v>37.14</c:v>
                </c:pt>
                <c:pt idx="193">
                  <c:v>37.880000000000003</c:v>
                </c:pt>
                <c:pt idx="194">
                  <c:v>38.450000000000003</c:v>
                </c:pt>
                <c:pt idx="195">
                  <c:v>38.9</c:v>
                </c:pt>
                <c:pt idx="196">
                  <c:v>39.4</c:v>
                </c:pt>
                <c:pt idx="197">
                  <c:v>39.81</c:v>
                </c:pt>
                <c:pt idx="198">
                  <c:v>40.090000000000003</c:v>
                </c:pt>
                <c:pt idx="199">
                  <c:v>36.229999999999997</c:v>
                </c:pt>
                <c:pt idx="200">
                  <c:v>27.66</c:v>
                </c:pt>
                <c:pt idx="201">
                  <c:v>25.17</c:v>
                </c:pt>
                <c:pt idx="202">
                  <c:v>28.14</c:v>
                </c:pt>
                <c:pt idx="203">
                  <c:v>29.44</c:v>
                </c:pt>
                <c:pt idx="204">
                  <c:v>29.74</c:v>
                </c:pt>
                <c:pt idx="205">
                  <c:v>29.76</c:v>
                </c:pt>
                <c:pt idx="206">
                  <c:v>24.21</c:v>
                </c:pt>
                <c:pt idx="207">
                  <c:v>24.41</c:v>
                </c:pt>
                <c:pt idx="208">
                  <c:v>24.6</c:v>
                </c:pt>
                <c:pt idx="209">
                  <c:v>24.61</c:v>
                </c:pt>
                <c:pt idx="210">
                  <c:v>24.69</c:v>
                </c:pt>
                <c:pt idx="211">
                  <c:v>24.82</c:v>
                </c:pt>
                <c:pt idx="212">
                  <c:v>24.94</c:v>
                </c:pt>
                <c:pt idx="213">
                  <c:v>25.02</c:v>
                </c:pt>
                <c:pt idx="214">
                  <c:v>25.05</c:v>
                </c:pt>
                <c:pt idx="215">
                  <c:v>25.15</c:v>
                </c:pt>
                <c:pt idx="216">
                  <c:v>25.27</c:v>
                </c:pt>
                <c:pt idx="217">
                  <c:v>25.39</c:v>
                </c:pt>
                <c:pt idx="218">
                  <c:v>25.52</c:v>
                </c:pt>
                <c:pt idx="219">
                  <c:v>25.47</c:v>
                </c:pt>
                <c:pt idx="220">
                  <c:v>25.59</c:v>
                </c:pt>
                <c:pt idx="221">
                  <c:v>25.72</c:v>
                </c:pt>
                <c:pt idx="222">
                  <c:v>25.86</c:v>
                </c:pt>
                <c:pt idx="223">
                  <c:v>25.94</c:v>
                </c:pt>
                <c:pt idx="224">
                  <c:v>25.96</c:v>
                </c:pt>
                <c:pt idx="225">
                  <c:v>26.08</c:v>
                </c:pt>
                <c:pt idx="226">
                  <c:v>26.2</c:v>
                </c:pt>
                <c:pt idx="227">
                  <c:v>26.33</c:v>
                </c:pt>
                <c:pt idx="228">
                  <c:v>26.36</c:v>
                </c:pt>
                <c:pt idx="229">
                  <c:v>26.39</c:v>
                </c:pt>
                <c:pt idx="230">
                  <c:v>26.52</c:v>
                </c:pt>
                <c:pt idx="231">
                  <c:v>26.64</c:v>
                </c:pt>
                <c:pt idx="232">
                  <c:v>26.77</c:v>
                </c:pt>
                <c:pt idx="233">
                  <c:v>26.81</c:v>
                </c:pt>
                <c:pt idx="234">
                  <c:v>26.85</c:v>
                </c:pt>
                <c:pt idx="235">
                  <c:v>26.96</c:v>
                </c:pt>
                <c:pt idx="236">
                  <c:v>27.09</c:v>
                </c:pt>
                <c:pt idx="237">
                  <c:v>27.22</c:v>
                </c:pt>
                <c:pt idx="238">
                  <c:v>27.19</c:v>
                </c:pt>
                <c:pt idx="239">
                  <c:v>27.33</c:v>
                </c:pt>
                <c:pt idx="240">
                  <c:v>27.46</c:v>
                </c:pt>
                <c:pt idx="241">
                  <c:v>27.65</c:v>
                </c:pt>
                <c:pt idx="242">
                  <c:v>27.98</c:v>
                </c:pt>
                <c:pt idx="243">
                  <c:v>28.06</c:v>
                </c:pt>
                <c:pt idx="244">
                  <c:v>28.22</c:v>
                </c:pt>
                <c:pt idx="245">
                  <c:v>28.36</c:v>
                </c:pt>
                <c:pt idx="246">
                  <c:v>28.29</c:v>
                </c:pt>
                <c:pt idx="247">
                  <c:v>28.41</c:v>
                </c:pt>
                <c:pt idx="248">
                  <c:v>28.55</c:v>
                </c:pt>
                <c:pt idx="249">
                  <c:v>28.49</c:v>
                </c:pt>
                <c:pt idx="250">
                  <c:v>28.59</c:v>
                </c:pt>
                <c:pt idx="251">
                  <c:v>28.65</c:v>
                </c:pt>
                <c:pt idx="252">
                  <c:v>28.7</c:v>
                </c:pt>
                <c:pt idx="253">
                  <c:v>28.76</c:v>
                </c:pt>
                <c:pt idx="254">
                  <c:v>28.82</c:v>
                </c:pt>
                <c:pt idx="255">
                  <c:v>28.88</c:v>
                </c:pt>
                <c:pt idx="256">
                  <c:v>28.79</c:v>
                </c:pt>
                <c:pt idx="257">
                  <c:v>28.84</c:v>
                </c:pt>
                <c:pt idx="258">
                  <c:v>28.89</c:v>
                </c:pt>
                <c:pt idx="259">
                  <c:v>28.94</c:v>
                </c:pt>
                <c:pt idx="260">
                  <c:v>28.99</c:v>
                </c:pt>
                <c:pt idx="261">
                  <c:v>29.14</c:v>
                </c:pt>
                <c:pt idx="262">
                  <c:v>29.2</c:v>
                </c:pt>
                <c:pt idx="263">
                  <c:v>29.29</c:v>
                </c:pt>
                <c:pt idx="264">
                  <c:v>29.52</c:v>
                </c:pt>
                <c:pt idx="265">
                  <c:v>29.55</c:v>
                </c:pt>
                <c:pt idx="266">
                  <c:v>29.71</c:v>
                </c:pt>
                <c:pt idx="267">
                  <c:v>29.69</c:v>
                </c:pt>
                <c:pt idx="268">
                  <c:v>29.83</c:v>
                </c:pt>
                <c:pt idx="269">
                  <c:v>30.01</c:v>
                </c:pt>
                <c:pt idx="270">
                  <c:v>29.98</c:v>
                </c:pt>
                <c:pt idx="271">
                  <c:v>30.05</c:v>
                </c:pt>
                <c:pt idx="272">
                  <c:v>30.12</c:v>
                </c:pt>
                <c:pt idx="273">
                  <c:v>30.2</c:v>
                </c:pt>
                <c:pt idx="274">
                  <c:v>30.15</c:v>
                </c:pt>
                <c:pt idx="275">
                  <c:v>30.21</c:v>
                </c:pt>
                <c:pt idx="276">
                  <c:v>30.27</c:v>
                </c:pt>
                <c:pt idx="277">
                  <c:v>30.33</c:v>
                </c:pt>
                <c:pt idx="278">
                  <c:v>30.4</c:v>
                </c:pt>
                <c:pt idx="279">
                  <c:v>30.46</c:v>
                </c:pt>
                <c:pt idx="280">
                  <c:v>30.33</c:v>
                </c:pt>
              </c:numCache>
            </c:numRef>
          </c:val>
          <c:smooth val="0"/>
          <c:extLst>
            <c:ext xmlns:c16="http://schemas.microsoft.com/office/drawing/2014/chart" uri="{C3380CC4-5D6E-409C-BE32-E72D297353CC}">
              <c16:uniqueId val="{00000001-3EF6-48E2-BA9F-CB2C410D02F3}"/>
            </c:ext>
          </c:extLst>
        </c:ser>
        <c:dLbls>
          <c:showLegendKey val="0"/>
          <c:showVal val="0"/>
          <c:showCatName val="0"/>
          <c:showSerName val="0"/>
          <c:showPercent val="0"/>
          <c:showBubbleSize val="0"/>
        </c:dLbls>
        <c:marker val="1"/>
        <c:smooth val="0"/>
        <c:axId val="396246944"/>
        <c:axId val="396247600"/>
      </c:lineChart>
      <c:lineChart>
        <c:grouping val="standard"/>
        <c:varyColors val="0"/>
        <c:ser>
          <c:idx val="1"/>
          <c:order val="1"/>
          <c:tx>
            <c:strRef>
              <c:f>Sheet1!$C$1</c:f>
              <c:strCache>
                <c:ptCount val="1"/>
                <c:pt idx="0">
                  <c:v>Disk Write (MB/sec)</c:v>
                </c:pt>
              </c:strCache>
            </c:strRef>
          </c:tx>
          <c:spPr>
            <a:ln w="28575" cap="rnd">
              <a:solidFill>
                <a:srgbClr val="92D050"/>
              </a:solidFill>
              <a:round/>
            </a:ln>
            <a:effectLst/>
          </c:spPr>
          <c:marker>
            <c:symbol val="none"/>
          </c:marker>
          <c:dPt>
            <c:idx val="45"/>
            <c:marker>
              <c:symbol val="none"/>
            </c:marker>
            <c:bubble3D val="0"/>
            <c:spPr>
              <a:ln w="50800" cap="rnd">
                <a:solidFill>
                  <a:srgbClr val="92D050"/>
                </a:solidFill>
                <a:round/>
              </a:ln>
              <a:effectLst/>
            </c:spPr>
            <c:extLst>
              <c:ext xmlns:c16="http://schemas.microsoft.com/office/drawing/2014/chart" uri="{C3380CC4-5D6E-409C-BE32-E72D297353CC}">
                <c16:uniqueId val="{00000003-3EF6-48E2-BA9F-CB2C410D02F3}"/>
              </c:ext>
            </c:extLst>
          </c:dPt>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Sheet1!$C$2:$C$282</c:f>
              <c:numCache>
                <c:formatCode>General</c:formatCode>
                <c:ptCount val="281"/>
                <c:pt idx="0">
                  <c:v>0</c:v>
                </c:pt>
                <c:pt idx="1">
                  <c:v>0</c:v>
                </c:pt>
                <c:pt idx="2">
                  <c:v>0.77734375</c:v>
                </c:pt>
                <c:pt idx="3">
                  <c:v>0</c:v>
                </c:pt>
                <c:pt idx="4">
                  <c:v>0.16015625</c:v>
                </c:pt>
                <c:pt idx="5">
                  <c:v>0</c:v>
                </c:pt>
                <c:pt idx="6">
                  <c:v>0</c:v>
                </c:pt>
                <c:pt idx="7">
                  <c:v>0.68359375</c:v>
                </c:pt>
                <c:pt idx="8">
                  <c:v>0</c:v>
                </c:pt>
                <c:pt idx="9">
                  <c:v>0.1015625</c:v>
                </c:pt>
                <c:pt idx="10">
                  <c:v>0</c:v>
                </c:pt>
                <c:pt idx="11">
                  <c:v>0</c:v>
                </c:pt>
                <c:pt idx="12">
                  <c:v>0</c:v>
                </c:pt>
                <c:pt idx="13">
                  <c:v>0</c:v>
                </c:pt>
                <c:pt idx="14">
                  <c:v>2.34375E-2</c:v>
                </c:pt>
                <c:pt idx="15">
                  <c:v>124.4375</c:v>
                </c:pt>
                <c:pt idx="16">
                  <c:v>0</c:v>
                </c:pt>
                <c:pt idx="17">
                  <c:v>124.41796875</c:v>
                </c:pt>
                <c:pt idx="18">
                  <c:v>0.140625</c:v>
                </c:pt>
                <c:pt idx="19">
                  <c:v>129.6015625</c:v>
                </c:pt>
                <c:pt idx="20">
                  <c:v>294.6328125</c:v>
                </c:pt>
                <c:pt idx="21">
                  <c:v>301</c:v>
                </c:pt>
                <c:pt idx="22">
                  <c:v>79</c:v>
                </c:pt>
                <c:pt idx="23">
                  <c:v>0</c:v>
                </c:pt>
                <c:pt idx="24">
                  <c:v>5.078125E-2</c:v>
                </c:pt>
                <c:pt idx="25">
                  <c:v>3.90625E-3</c:v>
                </c:pt>
                <c:pt idx="26">
                  <c:v>0</c:v>
                </c:pt>
                <c:pt idx="27">
                  <c:v>295.5</c:v>
                </c:pt>
                <c:pt idx="28">
                  <c:v>95.37890625</c:v>
                </c:pt>
                <c:pt idx="29">
                  <c:v>4.6875E-2</c:v>
                </c:pt>
                <c:pt idx="30">
                  <c:v>3.90625E-3</c:v>
                </c:pt>
                <c:pt idx="31">
                  <c:v>0</c:v>
                </c:pt>
                <c:pt idx="32">
                  <c:v>0</c:v>
                </c:pt>
                <c:pt idx="33">
                  <c:v>0</c:v>
                </c:pt>
                <c:pt idx="34">
                  <c:v>2.34375E-2</c:v>
                </c:pt>
                <c:pt idx="35">
                  <c:v>0</c:v>
                </c:pt>
                <c:pt idx="36">
                  <c:v>0</c:v>
                </c:pt>
                <c:pt idx="37">
                  <c:v>0</c:v>
                </c:pt>
                <c:pt idx="38">
                  <c:v>0</c:v>
                </c:pt>
                <c:pt idx="39">
                  <c:v>16.32421875</c:v>
                </c:pt>
                <c:pt idx="40">
                  <c:v>112.99609375</c:v>
                </c:pt>
                <c:pt idx="41">
                  <c:v>0.12109375</c:v>
                </c:pt>
                <c:pt idx="42">
                  <c:v>0.13671875</c:v>
                </c:pt>
                <c:pt idx="43">
                  <c:v>0.2421875</c:v>
                </c:pt>
                <c:pt idx="44">
                  <c:v>9.375E-2</c:v>
                </c:pt>
                <c:pt idx="45">
                  <c:v>251.125</c:v>
                </c:pt>
                <c:pt idx="46">
                  <c:v>292.609375</c:v>
                </c:pt>
                <c:pt idx="47">
                  <c:v>106.5703125</c:v>
                </c:pt>
                <c:pt idx="48">
                  <c:v>0.44140625</c:v>
                </c:pt>
                <c:pt idx="49">
                  <c:v>0.19140625</c:v>
                </c:pt>
                <c:pt idx="50">
                  <c:v>0.1015625</c:v>
                </c:pt>
                <c:pt idx="51">
                  <c:v>8.59375E-2</c:v>
                </c:pt>
                <c:pt idx="52">
                  <c:v>9.375E-2</c:v>
                </c:pt>
                <c:pt idx="53">
                  <c:v>8.59375E-2</c:v>
                </c:pt>
                <c:pt idx="54">
                  <c:v>0.1015625</c:v>
                </c:pt>
                <c:pt idx="55">
                  <c:v>0.18359375</c:v>
                </c:pt>
                <c:pt idx="56">
                  <c:v>9.375E-2</c:v>
                </c:pt>
                <c:pt idx="57">
                  <c:v>0.1015625</c:v>
                </c:pt>
                <c:pt idx="58">
                  <c:v>7.8125E-2</c:v>
                </c:pt>
                <c:pt idx="59">
                  <c:v>9.375E-2</c:v>
                </c:pt>
                <c:pt idx="60">
                  <c:v>8.984375E-2</c:v>
                </c:pt>
                <c:pt idx="61">
                  <c:v>0.1875</c:v>
                </c:pt>
                <c:pt idx="62">
                  <c:v>0.125</c:v>
                </c:pt>
                <c:pt idx="63">
                  <c:v>9.375E-2</c:v>
                </c:pt>
                <c:pt idx="64">
                  <c:v>0.1015625</c:v>
                </c:pt>
                <c:pt idx="65">
                  <c:v>8.203125E-2</c:v>
                </c:pt>
                <c:pt idx="66">
                  <c:v>9.375E-2</c:v>
                </c:pt>
                <c:pt idx="67">
                  <c:v>0.19140625</c:v>
                </c:pt>
                <c:pt idx="68">
                  <c:v>9.765625E-2</c:v>
                </c:pt>
                <c:pt idx="69">
                  <c:v>0.1015625</c:v>
                </c:pt>
                <c:pt idx="70">
                  <c:v>9.765625E-2</c:v>
                </c:pt>
                <c:pt idx="71">
                  <c:v>0.1015625</c:v>
                </c:pt>
                <c:pt idx="72">
                  <c:v>243.69921875</c:v>
                </c:pt>
                <c:pt idx="73">
                  <c:v>14.1640625</c:v>
                </c:pt>
                <c:pt idx="74">
                  <c:v>0.1015625</c:v>
                </c:pt>
                <c:pt idx="75">
                  <c:v>8.984375E-2</c:v>
                </c:pt>
                <c:pt idx="76">
                  <c:v>9.765625E-2</c:v>
                </c:pt>
                <c:pt idx="77">
                  <c:v>54.45703125</c:v>
                </c:pt>
                <c:pt idx="78">
                  <c:v>228.91015625</c:v>
                </c:pt>
                <c:pt idx="79">
                  <c:v>8.984375E-2</c:v>
                </c:pt>
                <c:pt idx="80">
                  <c:v>9.765625E-2</c:v>
                </c:pt>
                <c:pt idx="81">
                  <c:v>8.984375E-2</c:v>
                </c:pt>
                <c:pt idx="82">
                  <c:v>9.765625E-2</c:v>
                </c:pt>
                <c:pt idx="83">
                  <c:v>0.1796875</c:v>
                </c:pt>
                <c:pt idx="84">
                  <c:v>8.984375E-2</c:v>
                </c:pt>
                <c:pt idx="85">
                  <c:v>9.765625E-2</c:v>
                </c:pt>
                <c:pt idx="86">
                  <c:v>9.375E-2</c:v>
                </c:pt>
                <c:pt idx="87">
                  <c:v>8.984375E-2</c:v>
                </c:pt>
                <c:pt idx="88">
                  <c:v>8.984375E-2</c:v>
                </c:pt>
                <c:pt idx="89">
                  <c:v>0.18359375</c:v>
                </c:pt>
                <c:pt idx="90">
                  <c:v>9.765625E-2</c:v>
                </c:pt>
                <c:pt idx="91">
                  <c:v>8.984375E-2</c:v>
                </c:pt>
                <c:pt idx="92">
                  <c:v>0.10546875</c:v>
                </c:pt>
                <c:pt idx="93">
                  <c:v>0.1015625</c:v>
                </c:pt>
                <c:pt idx="94">
                  <c:v>0.1015625</c:v>
                </c:pt>
                <c:pt idx="95">
                  <c:v>8.984375E-2</c:v>
                </c:pt>
                <c:pt idx="96">
                  <c:v>0.19921875</c:v>
                </c:pt>
                <c:pt idx="97">
                  <c:v>8.984375E-2</c:v>
                </c:pt>
                <c:pt idx="98">
                  <c:v>9.375E-2</c:v>
                </c:pt>
                <c:pt idx="99">
                  <c:v>9.375E-2</c:v>
                </c:pt>
                <c:pt idx="100">
                  <c:v>8.984375E-2</c:v>
                </c:pt>
                <c:pt idx="101">
                  <c:v>9.375E-2</c:v>
                </c:pt>
                <c:pt idx="102">
                  <c:v>8.984375E-2</c:v>
                </c:pt>
                <c:pt idx="103">
                  <c:v>115.76953125</c:v>
                </c:pt>
                <c:pt idx="104">
                  <c:v>0.21875</c:v>
                </c:pt>
                <c:pt idx="105">
                  <c:v>9.375E-2</c:v>
                </c:pt>
                <c:pt idx="106">
                  <c:v>0.1015625</c:v>
                </c:pt>
                <c:pt idx="107">
                  <c:v>8.984375E-2</c:v>
                </c:pt>
                <c:pt idx="108">
                  <c:v>66.609375</c:v>
                </c:pt>
                <c:pt idx="109">
                  <c:v>76.71875</c:v>
                </c:pt>
                <c:pt idx="110">
                  <c:v>9.765625E-2</c:v>
                </c:pt>
                <c:pt idx="111">
                  <c:v>137.03515625</c:v>
                </c:pt>
                <c:pt idx="112">
                  <c:v>201.82421875</c:v>
                </c:pt>
                <c:pt idx="113">
                  <c:v>3.125E-2</c:v>
                </c:pt>
                <c:pt idx="114">
                  <c:v>0</c:v>
                </c:pt>
                <c:pt idx="115">
                  <c:v>0</c:v>
                </c:pt>
                <c:pt idx="116">
                  <c:v>0</c:v>
                </c:pt>
                <c:pt idx="117">
                  <c:v>0</c:v>
                </c:pt>
                <c:pt idx="118">
                  <c:v>0.171875</c:v>
                </c:pt>
                <c:pt idx="119">
                  <c:v>3.125E-2</c:v>
                </c:pt>
                <c:pt idx="120">
                  <c:v>0</c:v>
                </c:pt>
                <c:pt idx="121">
                  <c:v>0</c:v>
                </c:pt>
                <c:pt idx="122">
                  <c:v>0.171875</c:v>
                </c:pt>
                <c:pt idx="123">
                  <c:v>0</c:v>
                </c:pt>
                <c:pt idx="124">
                  <c:v>0</c:v>
                </c:pt>
                <c:pt idx="125">
                  <c:v>0</c:v>
                </c:pt>
                <c:pt idx="126">
                  <c:v>0</c:v>
                </c:pt>
                <c:pt idx="127">
                  <c:v>1.953125E-2</c:v>
                </c:pt>
                <c:pt idx="128">
                  <c:v>0</c:v>
                </c:pt>
                <c:pt idx="129">
                  <c:v>0</c:v>
                </c:pt>
                <c:pt idx="130">
                  <c:v>0</c:v>
                </c:pt>
                <c:pt idx="131">
                  <c:v>0</c:v>
                </c:pt>
                <c:pt idx="132">
                  <c:v>133.89453125</c:v>
                </c:pt>
                <c:pt idx="133">
                  <c:v>0</c:v>
                </c:pt>
                <c:pt idx="134">
                  <c:v>169.1015625</c:v>
                </c:pt>
                <c:pt idx="135">
                  <c:v>301.453125</c:v>
                </c:pt>
                <c:pt idx="136">
                  <c:v>249.4375</c:v>
                </c:pt>
                <c:pt idx="137">
                  <c:v>0.23828125</c:v>
                </c:pt>
                <c:pt idx="138">
                  <c:v>0.1484375</c:v>
                </c:pt>
                <c:pt idx="139">
                  <c:v>0</c:v>
                </c:pt>
                <c:pt idx="140">
                  <c:v>0.24609375</c:v>
                </c:pt>
                <c:pt idx="141">
                  <c:v>18.13671875</c:v>
                </c:pt>
                <c:pt idx="142">
                  <c:v>124.73828125</c:v>
                </c:pt>
                <c:pt idx="143">
                  <c:v>0</c:v>
                </c:pt>
                <c:pt idx="144">
                  <c:v>0.19921875</c:v>
                </c:pt>
                <c:pt idx="145">
                  <c:v>0.10546875</c:v>
                </c:pt>
                <c:pt idx="146">
                  <c:v>9.765625E-2</c:v>
                </c:pt>
                <c:pt idx="147">
                  <c:v>9.765625E-2</c:v>
                </c:pt>
                <c:pt idx="148">
                  <c:v>9.765625E-2</c:v>
                </c:pt>
                <c:pt idx="149">
                  <c:v>0.10546875</c:v>
                </c:pt>
                <c:pt idx="150">
                  <c:v>9.375E-2</c:v>
                </c:pt>
                <c:pt idx="151">
                  <c:v>0.1015625</c:v>
                </c:pt>
                <c:pt idx="152">
                  <c:v>0</c:v>
                </c:pt>
                <c:pt idx="153">
                  <c:v>0.30078125</c:v>
                </c:pt>
                <c:pt idx="154">
                  <c:v>77.1171875</c:v>
                </c:pt>
                <c:pt idx="155">
                  <c:v>0.2578125</c:v>
                </c:pt>
                <c:pt idx="156">
                  <c:v>22.6640625</c:v>
                </c:pt>
                <c:pt idx="157">
                  <c:v>52.83984375</c:v>
                </c:pt>
                <c:pt idx="158">
                  <c:v>6.54296875</c:v>
                </c:pt>
                <c:pt idx="159">
                  <c:v>297.22265625</c:v>
                </c:pt>
                <c:pt idx="160">
                  <c:v>241.6953125</c:v>
                </c:pt>
                <c:pt idx="161">
                  <c:v>0.296875</c:v>
                </c:pt>
                <c:pt idx="162">
                  <c:v>0</c:v>
                </c:pt>
                <c:pt idx="163">
                  <c:v>0.19140625</c:v>
                </c:pt>
                <c:pt idx="164">
                  <c:v>0</c:v>
                </c:pt>
                <c:pt idx="165">
                  <c:v>0.5078125</c:v>
                </c:pt>
                <c:pt idx="166">
                  <c:v>0.36328125</c:v>
                </c:pt>
                <c:pt idx="167">
                  <c:v>0.1796875</c:v>
                </c:pt>
                <c:pt idx="168">
                  <c:v>0.3671875</c:v>
                </c:pt>
                <c:pt idx="169">
                  <c:v>92.171875</c:v>
                </c:pt>
                <c:pt idx="170">
                  <c:v>91.21875</c:v>
                </c:pt>
                <c:pt idx="171">
                  <c:v>60.3671875</c:v>
                </c:pt>
                <c:pt idx="172">
                  <c:v>90.88671875</c:v>
                </c:pt>
                <c:pt idx="173">
                  <c:v>119.34375</c:v>
                </c:pt>
                <c:pt idx="174">
                  <c:v>297.95703125</c:v>
                </c:pt>
                <c:pt idx="175">
                  <c:v>12.83984375</c:v>
                </c:pt>
                <c:pt idx="176">
                  <c:v>0</c:v>
                </c:pt>
                <c:pt idx="177">
                  <c:v>0</c:v>
                </c:pt>
                <c:pt idx="178">
                  <c:v>120.08984375</c:v>
                </c:pt>
                <c:pt idx="179">
                  <c:v>120.25390625</c:v>
                </c:pt>
                <c:pt idx="180">
                  <c:v>0.2734375</c:v>
                </c:pt>
                <c:pt idx="181">
                  <c:v>120.11328125</c:v>
                </c:pt>
                <c:pt idx="182">
                  <c:v>114.7890625</c:v>
                </c:pt>
                <c:pt idx="183">
                  <c:v>5.5546875</c:v>
                </c:pt>
                <c:pt idx="184">
                  <c:v>67.21484375</c:v>
                </c:pt>
                <c:pt idx="185">
                  <c:v>150.9140625</c:v>
                </c:pt>
                <c:pt idx="186">
                  <c:v>175.24609375</c:v>
                </c:pt>
                <c:pt idx="187">
                  <c:v>0</c:v>
                </c:pt>
                <c:pt idx="188">
                  <c:v>116.421875</c:v>
                </c:pt>
                <c:pt idx="189">
                  <c:v>18.65625</c:v>
                </c:pt>
                <c:pt idx="190">
                  <c:v>87.29296875</c:v>
                </c:pt>
                <c:pt idx="191">
                  <c:v>218.1875</c:v>
                </c:pt>
                <c:pt idx="192">
                  <c:v>297.32421875</c:v>
                </c:pt>
                <c:pt idx="193">
                  <c:v>99.16015625</c:v>
                </c:pt>
                <c:pt idx="194">
                  <c:v>9.375E-2</c:v>
                </c:pt>
                <c:pt idx="195">
                  <c:v>0</c:v>
                </c:pt>
                <c:pt idx="196">
                  <c:v>0</c:v>
                </c:pt>
                <c:pt idx="197">
                  <c:v>0</c:v>
                </c:pt>
                <c:pt idx="198">
                  <c:v>260.10546875</c:v>
                </c:pt>
                <c:pt idx="199">
                  <c:v>38.6875</c:v>
                </c:pt>
                <c:pt idx="200">
                  <c:v>0</c:v>
                </c:pt>
                <c:pt idx="201">
                  <c:v>0</c:v>
                </c:pt>
                <c:pt idx="202">
                  <c:v>0.34765625</c:v>
                </c:pt>
                <c:pt idx="203">
                  <c:v>208.3125</c:v>
                </c:pt>
                <c:pt idx="204">
                  <c:v>140.671875</c:v>
                </c:pt>
                <c:pt idx="205">
                  <c:v>0</c:v>
                </c:pt>
                <c:pt idx="206">
                  <c:v>2.0390625</c:v>
                </c:pt>
                <c:pt idx="207">
                  <c:v>8.63671875</c:v>
                </c:pt>
                <c:pt idx="208">
                  <c:v>8.6953125</c:v>
                </c:pt>
                <c:pt idx="209">
                  <c:v>131.01953125</c:v>
                </c:pt>
                <c:pt idx="210">
                  <c:v>149.47265625</c:v>
                </c:pt>
                <c:pt idx="211">
                  <c:v>8.46484375</c:v>
                </c:pt>
                <c:pt idx="212">
                  <c:v>8.5703125</c:v>
                </c:pt>
                <c:pt idx="213">
                  <c:v>8.6953125</c:v>
                </c:pt>
                <c:pt idx="214">
                  <c:v>8.53125</c:v>
                </c:pt>
                <c:pt idx="215">
                  <c:v>8.6953125</c:v>
                </c:pt>
                <c:pt idx="216">
                  <c:v>8.5703125</c:v>
                </c:pt>
                <c:pt idx="217">
                  <c:v>8.6328125</c:v>
                </c:pt>
                <c:pt idx="218">
                  <c:v>8.55078125</c:v>
                </c:pt>
                <c:pt idx="219">
                  <c:v>8.765625</c:v>
                </c:pt>
                <c:pt idx="220">
                  <c:v>8.60546875</c:v>
                </c:pt>
                <c:pt idx="221">
                  <c:v>8.7421875</c:v>
                </c:pt>
                <c:pt idx="222">
                  <c:v>8.40234375</c:v>
                </c:pt>
                <c:pt idx="223">
                  <c:v>7.4921875</c:v>
                </c:pt>
                <c:pt idx="224">
                  <c:v>8.11328125</c:v>
                </c:pt>
                <c:pt idx="225">
                  <c:v>7.78125</c:v>
                </c:pt>
                <c:pt idx="226">
                  <c:v>8.53125</c:v>
                </c:pt>
                <c:pt idx="227">
                  <c:v>8.734375</c:v>
                </c:pt>
                <c:pt idx="228">
                  <c:v>8.73828125</c:v>
                </c:pt>
                <c:pt idx="229">
                  <c:v>8.75</c:v>
                </c:pt>
                <c:pt idx="230">
                  <c:v>8.6328125</c:v>
                </c:pt>
                <c:pt idx="231">
                  <c:v>8.703125</c:v>
                </c:pt>
                <c:pt idx="232">
                  <c:v>8.5078125</c:v>
                </c:pt>
                <c:pt idx="233">
                  <c:v>8.7734375</c:v>
                </c:pt>
                <c:pt idx="234">
                  <c:v>8.6640625</c:v>
                </c:pt>
                <c:pt idx="235">
                  <c:v>10.37890625</c:v>
                </c:pt>
                <c:pt idx="236">
                  <c:v>8.6953125</c:v>
                </c:pt>
                <c:pt idx="237">
                  <c:v>8.6796875</c:v>
                </c:pt>
                <c:pt idx="238">
                  <c:v>8.66015625</c:v>
                </c:pt>
                <c:pt idx="239">
                  <c:v>8.78515625</c:v>
                </c:pt>
                <c:pt idx="240">
                  <c:v>143.48828125</c:v>
                </c:pt>
                <c:pt idx="241">
                  <c:v>109.71484375</c:v>
                </c:pt>
                <c:pt idx="242">
                  <c:v>7.984375</c:v>
                </c:pt>
                <c:pt idx="243">
                  <c:v>7.91796875</c:v>
                </c:pt>
                <c:pt idx="244">
                  <c:v>8.234375</c:v>
                </c:pt>
                <c:pt idx="245">
                  <c:v>8.0859375</c:v>
                </c:pt>
                <c:pt idx="246">
                  <c:v>8.17578125</c:v>
                </c:pt>
                <c:pt idx="247">
                  <c:v>8.0546875</c:v>
                </c:pt>
                <c:pt idx="248">
                  <c:v>8.171875</c:v>
                </c:pt>
                <c:pt idx="249">
                  <c:v>8.02734375</c:v>
                </c:pt>
                <c:pt idx="250">
                  <c:v>8.21875</c:v>
                </c:pt>
                <c:pt idx="251">
                  <c:v>8.10546875</c:v>
                </c:pt>
                <c:pt idx="252">
                  <c:v>8.15234375</c:v>
                </c:pt>
                <c:pt idx="253">
                  <c:v>8.1171875</c:v>
                </c:pt>
                <c:pt idx="254">
                  <c:v>8.078125</c:v>
                </c:pt>
                <c:pt idx="255">
                  <c:v>8.22265625</c:v>
                </c:pt>
                <c:pt idx="256">
                  <c:v>8.37109375</c:v>
                </c:pt>
                <c:pt idx="257">
                  <c:v>8.1328125</c:v>
                </c:pt>
                <c:pt idx="258">
                  <c:v>8.421875</c:v>
                </c:pt>
                <c:pt idx="259">
                  <c:v>8.02734375</c:v>
                </c:pt>
                <c:pt idx="260">
                  <c:v>8.25</c:v>
                </c:pt>
                <c:pt idx="261">
                  <c:v>8.1015625</c:v>
                </c:pt>
                <c:pt idx="262">
                  <c:v>8.09765625</c:v>
                </c:pt>
                <c:pt idx="263">
                  <c:v>8.140625</c:v>
                </c:pt>
                <c:pt idx="264">
                  <c:v>7.96875</c:v>
                </c:pt>
                <c:pt idx="265">
                  <c:v>8.22265625</c:v>
                </c:pt>
                <c:pt idx="266">
                  <c:v>9.55078125</c:v>
                </c:pt>
                <c:pt idx="267">
                  <c:v>8.2890625</c:v>
                </c:pt>
                <c:pt idx="268">
                  <c:v>7.9765625</c:v>
                </c:pt>
                <c:pt idx="269">
                  <c:v>8.2421875</c:v>
                </c:pt>
                <c:pt idx="270">
                  <c:v>8.375</c:v>
                </c:pt>
                <c:pt idx="271">
                  <c:v>179.44921875</c:v>
                </c:pt>
                <c:pt idx="272">
                  <c:v>155.38671875</c:v>
                </c:pt>
                <c:pt idx="273">
                  <c:v>8.74609375</c:v>
                </c:pt>
                <c:pt idx="274">
                  <c:v>8.51171875</c:v>
                </c:pt>
                <c:pt idx="275">
                  <c:v>8.70703125</c:v>
                </c:pt>
                <c:pt idx="276">
                  <c:v>8.44921875</c:v>
                </c:pt>
                <c:pt idx="277">
                  <c:v>8.609375</c:v>
                </c:pt>
                <c:pt idx="278">
                  <c:v>8.640625</c:v>
                </c:pt>
                <c:pt idx="279">
                  <c:v>8.6015625</c:v>
                </c:pt>
                <c:pt idx="280">
                  <c:v>19.58203125</c:v>
                </c:pt>
              </c:numCache>
            </c:numRef>
          </c:val>
          <c:smooth val="0"/>
          <c:extLst>
            <c:ext xmlns:c16="http://schemas.microsoft.com/office/drawing/2014/chart" uri="{C3380CC4-5D6E-409C-BE32-E72D297353CC}">
              <c16:uniqueId val="{00000004-3EF6-48E2-BA9F-CB2C410D02F3}"/>
            </c:ext>
          </c:extLst>
        </c:ser>
        <c:ser>
          <c:idx val="3"/>
          <c:order val="3"/>
          <c:tx>
            <c:strRef>
              <c:f>Sheet1!$E$1</c:f>
              <c:strCache>
                <c:ptCount val="1"/>
                <c:pt idx="0">
                  <c:v>Network Received (MB/sec)</c:v>
                </c:pt>
              </c:strCache>
            </c:strRef>
          </c:tx>
          <c:spPr>
            <a:ln w="50800" cap="rnd">
              <a:solidFill>
                <a:srgbClr val="FF0000"/>
              </a:solidFill>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Sheet1!$E$2:$E$282</c:f>
              <c:numCache>
                <c:formatCode>General</c:formatCode>
                <c:ptCount val="281"/>
                <c:pt idx="0">
                  <c:v>1.5234375000000001E-3</c:v>
                </c:pt>
                <c:pt idx="1">
                  <c:v>5.4687500000000005E-4</c:v>
                </c:pt>
                <c:pt idx="2">
                  <c:v>6.9335937499999997E-4</c:v>
                </c:pt>
                <c:pt idx="3">
                  <c:v>61.207988281250003</c:v>
                </c:pt>
                <c:pt idx="4">
                  <c:v>60.640546874999998</c:v>
                </c:pt>
                <c:pt idx="5">
                  <c:v>58.426699218750002</c:v>
                </c:pt>
                <c:pt idx="6">
                  <c:v>58.121523437500002</c:v>
                </c:pt>
                <c:pt idx="7">
                  <c:v>58.249902343750001</c:v>
                </c:pt>
                <c:pt idx="8">
                  <c:v>59.426015624999998</c:v>
                </c:pt>
                <c:pt idx="9">
                  <c:v>57.454160156249998</c:v>
                </c:pt>
                <c:pt idx="10">
                  <c:v>59.995175781249998</c:v>
                </c:pt>
                <c:pt idx="11">
                  <c:v>59.358339843750002</c:v>
                </c:pt>
                <c:pt idx="12">
                  <c:v>57.735722656249997</c:v>
                </c:pt>
                <c:pt idx="13">
                  <c:v>59.083291015625001</c:v>
                </c:pt>
                <c:pt idx="14">
                  <c:v>57.669658203125003</c:v>
                </c:pt>
                <c:pt idx="15">
                  <c:v>49.878193359374997</c:v>
                </c:pt>
                <c:pt idx="16">
                  <c:v>58.065791015625003</c:v>
                </c:pt>
                <c:pt idx="17">
                  <c:v>34.906992187500002</c:v>
                </c:pt>
                <c:pt idx="18">
                  <c:v>58.615703125000003</c:v>
                </c:pt>
                <c:pt idx="19">
                  <c:v>46.042226562499998</c:v>
                </c:pt>
                <c:pt idx="20">
                  <c:v>36.17888671875</c:v>
                </c:pt>
                <c:pt idx="21">
                  <c:v>43.853105468750002</c:v>
                </c:pt>
                <c:pt idx="22">
                  <c:v>57.008447265625001</c:v>
                </c:pt>
                <c:pt idx="23">
                  <c:v>56.064042968750002</c:v>
                </c:pt>
                <c:pt idx="24">
                  <c:v>55.868583984375</c:v>
                </c:pt>
                <c:pt idx="25">
                  <c:v>56.385585937499997</c:v>
                </c:pt>
                <c:pt idx="26">
                  <c:v>55.963632812500002</c:v>
                </c:pt>
                <c:pt idx="27">
                  <c:v>38.447519531250002</c:v>
                </c:pt>
                <c:pt idx="28">
                  <c:v>57.173476562499999</c:v>
                </c:pt>
                <c:pt idx="29">
                  <c:v>56.890488281250001</c:v>
                </c:pt>
                <c:pt idx="30">
                  <c:v>60.833144531249999</c:v>
                </c:pt>
                <c:pt idx="31">
                  <c:v>62.198408203124998</c:v>
                </c:pt>
                <c:pt idx="32">
                  <c:v>60.609335937499999</c:v>
                </c:pt>
                <c:pt idx="33">
                  <c:v>60.409921875000002</c:v>
                </c:pt>
                <c:pt idx="34">
                  <c:v>60.52228515625</c:v>
                </c:pt>
                <c:pt idx="35">
                  <c:v>58.019638671875001</c:v>
                </c:pt>
                <c:pt idx="36">
                  <c:v>58.784228515625003</c:v>
                </c:pt>
                <c:pt idx="37">
                  <c:v>60.26513671875</c:v>
                </c:pt>
                <c:pt idx="38">
                  <c:v>58.801914062500003</c:v>
                </c:pt>
                <c:pt idx="39">
                  <c:v>56.507792968750003</c:v>
                </c:pt>
                <c:pt idx="40">
                  <c:v>26.5945703125</c:v>
                </c:pt>
                <c:pt idx="41">
                  <c:v>1.0742187500000001E-3</c:v>
                </c:pt>
                <c:pt idx="42">
                  <c:v>1.005859375E-3</c:v>
                </c:pt>
                <c:pt idx="43">
                  <c:v>5.6640624999999996E-4</c:v>
                </c:pt>
                <c:pt idx="44">
                  <c:v>1.2890625000000001E-3</c:v>
                </c:pt>
                <c:pt idx="45">
                  <c:v>1.2109375E-3</c:v>
                </c:pt>
                <c:pt idx="46">
                  <c:v>0</c:v>
                </c:pt>
                <c:pt idx="47">
                  <c:v>8.0078124999999995E-4</c:v>
                </c:pt>
                <c:pt idx="48">
                  <c:v>2.5683593749999999E-3</c:v>
                </c:pt>
                <c:pt idx="49">
                  <c:v>1.85546875E-4</c:v>
                </c:pt>
                <c:pt idx="50">
                  <c:v>7.0312499999999997E-4</c:v>
                </c:pt>
                <c:pt idx="51">
                  <c:v>3.02734375E-4</c:v>
                </c:pt>
                <c:pt idx="52">
                  <c:v>2.0996093749999999E-3</c:v>
                </c:pt>
                <c:pt idx="53">
                  <c:v>8.8867187500000003E-4</c:v>
                </c:pt>
                <c:pt idx="54">
                  <c:v>5.8593749999999998E-5</c:v>
                </c:pt>
                <c:pt idx="55">
                  <c:v>6.2500000000000001E-4</c:v>
                </c:pt>
                <c:pt idx="56">
                  <c:v>2.44140625E-4</c:v>
                </c:pt>
                <c:pt idx="57">
                  <c:v>8.49609375E-4</c:v>
                </c:pt>
                <c:pt idx="58">
                  <c:v>4.3945312500000001E-4</c:v>
                </c:pt>
                <c:pt idx="59">
                  <c:v>7.5195312500000002E-4</c:v>
                </c:pt>
                <c:pt idx="60">
                  <c:v>1.3281250000000001E-3</c:v>
                </c:pt>
                <c:pt idx="61">
                  <c:v>7.9101562500000005E-4</c:v>
                </c:pt>
                <c:pt idx="62">
                  <c:v>2.44140625E-4</c:v>
                </c:pt>
                <c:pt idx="63">
                  <c:v>7.7148437500000003E-4</c:v>
                </c:pt>
                <c:pt idx="64">
                  <c:v>3.7109375E-4</c:v>
                </c:pt>
                <c:pt idx="65">
                  <c:v>3.7109375E-4</c:v>
                </c:pt>
                <c:pt idx="66">
                  <c:v>8.3007812499999998E-4</c:v>
                </c:pt>
                <c:pt idx="67">
                  <c:v>5.2734375000000003E-4</c:v>
                </c:pt>
                <c:pt idx="68">
                  <c:v>1.1621093749999999E-3</c:v>
                </c:pt>
                <c:pt idx="69">
                  <c:v>1.0742187500000001E-3</c:v>
                </c:pt>
                <c:pt idx="70">
                  <c:v>2.44140625E-4</c:v>
                </c:pt>
                <c:pt idx="71">
                  <c:v>1.1132812499999999E-3</c:v>
                </c:pt>
                <c:pt idx="72">
                  <c:v>1.50390625E-3</c:v>
                </c:pt>
                <c:pt idx="73">
                  <c:v>6.8359374999999996E-4</c:v>
                </c:pt>
                <c:pt idx="74">
                  <c:v>6.3476562500000002E-4</c:v>
                </c:pt>
                <c:pt idx="75">
                  <c:v>1.0839843750000001E-3</c:v>
                </c:pt>
                <c:pt idx="76">
                  <c:v>2.4121093750000002E-3</c:v>
                </c:pt>
                <c:pt idx="77">
                  <c:v>6.4453125000000003E-4</c:v>
                </c:pt>
                <c:pt idx="78">
                  <c:v>1.3867187499999999E-3</c:v>
                </c:pt>
                <c:pt idx="79">
                  <c:v>8.1054687499999996E-4</c:v>
                </c:pt>
                <c:pt idx="80">
                  <c:v>6.15234375E-4</c:v>
                </c:pt>
                <c:pt idx="81">
                  <c:v>6.9335937499999997E-4</c:v>
                </c:pt>
                <c:pt idx="82">
                  <c:v>1.42578125E-3</c:v>
                </c:pt>
                <c:pt idx="83">
                  <c:v>4.7851562499999999E-4</c:v>
                </c:pt>
                <c:pt idx="84">
                  <c:v>6.142578125E-3</c:v>
                </c:pt>
                <c:pt idx="85">
                  <c:v>8.2519531249999993E-3</c:v>
                </c:pt>
                <c:pt idx="86">
                  <c:v>1.5429687500000001E-3</c:v>
                </c:pt>
                <c:pt idx="87">
                  <c:v>9.0820312500000005E-4</c:v>
                </c:pt>
                <c:pt idx="88">
                  <c:v>6.4550781250000003E-3</c:v>
                </c:pt>
                <c:pt idx="89">
                  <c:v>2.1679687500000002E-3</c:v>
                </c:pt>
                <c:pt idx="90">
                  <c:v>1.220703125E-3</c:v>
                </c:pt>
                <c:pt idx="91">
                  <c:v>4.8828125E-4</c:v>
                </c:pt>
                <c:pt idx="92">
                  <c:v>2.44140625E-4</c:v>
                </c:pt>
                <c:pt idx="93">
                  <c:v>1.9824218749999998E-3</c:v>
                </c:pt>
                <c:pt idx="94">
                  <c:v>4.6874999999999998E-4</c:v>
                </c:pt>
                <c:pt idx="95">
                  <c:v>5.8593749999999998E-5</c:v>
                </c:pt>
                <c:pt idx="96">
                  <c:v>6.4453125000000003E-4</c:v>
                </c:pt>
                <c:pt idx="97">
                  <c:v>9.0527343749999996E-3</c:v>
                </c:pt>
                <c:pt idx="98">
                  <c:v>5.8593749999999998E-5</c:v>
                </c:pt>
                <c:pt idx="99">
                  <c:v>4.296875E-4</c:v>
                </c:pt>
                <c:pt idx="100">
                  <c:v>1.1132812499999999E-3</c:v>
                </c:pt>
                <c:pt idx="101">
                  <c:v>8.2031249999999997E-4</c:v>
                </c:pt>
                <c:pt idx="102">
                  <c:v>1.201171875E-3</c:v>
                </c:pt>
                <c:pt idx="103">
                  <c:v>5.6640624999999996E-4</c:v>
                </c:pt>
                <c:pt idx="104">
                  <c:v>1.85546875E-4</c:v>
                </c:pt>
                <c:pt idx="105">
                  <c:v>1.455078125E-3</c:v>
                </c:pt>
                <c:pt idx="106">
                  <c:v>4.296875E-4</c:v>
                </c:pt>
                <c:pt idx="107">
                  <c:v>5.2734375000000003E-4</c:v>
                </c:pt>
                <c:pt idx="108">
                  <c:v>8.3007812499999998E-4</c:v>
                </c:pt>
                <c:pt idx="109">
                  <c:v>3.02734375E-4</c:v>
                </c:pt>
                <c:pt idx="110">
                  <c:v>1.85546875E-4</c:v>
                </c:pt>
                <c:pt idx="111">
                  <c:v>1.85546875E-4</c:v>
                </c:pt>
                <c:pt idx="112">
                  <c:v>2.2753906250000001E-3</c:v>
                </c:pt>
                <c:pt idx="113">
                  <c:v>5.4687500000000005E-4</c:v>
                </c:pt>
                <c:pt idx="114">
                  <c:v>0</c:v>
                </c:pt>
                <c:pt idx="115">
                  <c:v>2.44140625E-4</c:v>
                </c:pt>
                <c:pt idx="116">
                  <c:v>1.85546875E-4</c:v>
                </c:pt>
                <c:pt idx="117">
                  <c:v>8.49609375E-4</c:v>
                </c:pt>
                <c:pt idx="118">
                  <c:v>3.8085937500000001E-4</c:v>
                </c:pt>
                <c:pt idx="119">
                  <c:v>7.7148437500000003E-4</c:v>
                </c:pt>
                <c:pt idx="120">
                  <c:v>1.3476562499999999E-3</c:v>
                </c:pt>
                <c:pt idx="121">
                  <c:v>4.8828125E-4</c:v>
                </c:pt>
                <c:pt idx="122">
                  <c:v>7.7148437500000003E-4</c:v>
                </c:pt>
                <c:pt idx="123">
                  <c:v>6.5429687500000004E-4</c:v>
                </c:pt>
                <c:pt idx="124">
                  <c:v>4.1015624999999998E-4</c:v>
                </c:pt>
                <c:pt idx="125">
                  <c:v>2.44140625E-4</c:v>
                </c:pt>
                <c:pt idx="126">
                  <c:v>7.0312499999999997E-4</c:v>
                </c:pt>
                <c:pt idx="127">
                  <c:v>1.85546875E-4</c:v>
                </c:pt>
                <c:pt idx="128">
                  <c:v>1.171875E-4</c:v>
                </c:pt>
                <c:pt idx="129">
                  <c:v>3.7109375E-4</c:v>
                </c:pt>
                <c:pt idx="130">
                  <c:v>4.8828125E-4</c:v>
                </c:pt>
                <c:pt idx="131">
                  <c:v>9.3749999999999997E-4</c:v>
                </c:pt>
                <c:pt idx="132">
                  <c:v>1.259765625E-3</c:v>
                </c:pt>
                <c:pt idx="133">
                  <c:v>4.3945312500000001E-4</c:v>
                </c:pt>
                <c:pt idx="134">
                  <c:v>3.7109375E-4</c:v>
                </c:pt>
                <c:pt idx="135">
                  <c:v>1.171875E-3</c:v>
                </c:pt>
                <c:pt idx="136">
                  <c:v>1.015625E-3</c:v>
                </c:pt>
                <c:pt idx="137">
                  <c:v>3.4179687499999998E-4</c:v>
                </c:pt>
                <c:pt idx="138">
                  <c:v>7.7148437500000003E-4</c:v>
                </c:pt>
                <c:pt idx="139">
                  <c:v>3.9062500000000002E-4</c:v>
                </c:pt>
                <c:pt idx="140">
                  <c:v>6.7382812499999995E-4</c:v>
                </c:pt>
                <c:pt idx="141">
                  <c:v>2.44140625E-4</c:v>
                </c:pt>
                <c:pt idx="142">
                  <c:v>1.708984375E-3</c:v>
                </c:pt>
                <c:pt idx="143">
                  <c:v>5.4687500000000005E-4</c:v>
                </c:pt>
                <c:pt idx="144">
                  <c:v>5.8593749999999998E-5</c:v>
                </c:pt>
                <c:pt idx="145">
                  <c:v>1.171875E-4</c:v>
                </c:pt>
                <c:pt idx="146">
                  <c:v>2.9296874999999999E-4</c:v>
                </c:pt>
                <c:pt idx="147">
                  <c:v>8.9843750000000004E-4</c:v>
                </c:pt>
                <c:pt idx="148">
                  <c:v>3.7109375E-4</c:v>
                </c:pt>
                <c:pt idx="149">
                  <c:v>1.0351562500000001E-3</c:v>
                </c:pt>
                <c:pt idx="150">
                  <c:v>1.25E-3</c:v>
                </c:pt>
                <c:pt idx="151">
                  <c:v>6.7382812499999995E-4</c:v>
                </c:pt>
                <c:pt idx="152">
                  <c:v>3.3203125000000002E-4</c:v>
                </c:pt>
                <c:pt idx="153">
                  <c:v>5.6640624999999996E-4</c:v>
                </c:pt>
                <c:pt idx="154">
                  <c:v>4.1015624999999998E-4</c:v>
                </c:pt>
                <c:pt idx="155">
                  <c:v>9.5703124999999998E-4</c:v>
                </c:pt>
                <c:pt idx="156">
                  <c:v>8.3007812499999998E-4</c:v>
                </c:pt>
                <c:pt idx="157">
                  <c:v>4.1992187499999999E-4</c:v>
                </c:pt>
                <c:pt idx="158">
                  <c:v>2.44140625E-4</c:v>
                </c:pt>
                <c:pt idx="159">
                  <c:v>1.4648437499999999E-4</c:v>
                </c:pt>
                <c:pt idx="160">
                  <c:v>2.44140625E-4</c:v>
                </c:pt>
                <c:pt idx="161">
                  <c:v>7.6171875000000003E-4</c:v>
                </c:pt>
                <c:pt idx="162">
                  <c:v>1.689453125E-3</c:v>
                </c:pt>
                <c:pt idx="163">
                  <c:v>7.7148437500000003E-4</c:v>
                </c:pt>
                <c:pt idx="164">
                  <c:v>1.3085937500000001E-3</c:v>
                </c:pt>
                <c:pt idx="165">
                  <c:v>1.42578125E-3</c:v>
                </c:pt>
                <c:pt idx="166">
                  <c:v>4.8828125E-4</c:v>
                </c:pt>
                <c:pt idx="167">
                  <c:v>8.6914062500000001E-4</c:v>
                </c:pt>
                <c:pt idx="168">
                  <c:v>7.7148437500000003E-4</c:v>
                </c:pt>
                <c:pt idx="169">
                  <c:v>2.44140625E-4</c:v>
                </c:pt>
                <c:pt idx="170">
                  <c:v>2.2460937499999998E-3</c:v>
                </c:pt>
                <c:pt idx="171">
                  <c:v>1.85546875E-4</c:v>
                </c:pt>
                <c:pt idx="172">
                  <c:v>1.1132812499999999E-3</c:v>
                </c:pt>
                <c:pt idx="173">
                  <c:v>5.4687500000000005E-4</c:v>
                </c:pt>
                <c:pt idx="174">
                  <c:v>2.44140625E-4</c:v>
                </c:pt>
                <c:pt idx="175">
                  <c:v>5.8593749999999998E-5</c:v>
                </c:pt>
                <c:pt idx="176">
                  <c:v>1.171875E-4</c:v>
                </c:pt>
                <c:pt idx="177">
                  <c:v>1.0351562500000001E-3</c:v>
                </c:pt>
                <c:pt idx="178">
                  <c:v>3.2226562500000002E-4</c:v>
                </c:pt>
                <c:pt idx="179">
                  <c:v>8.6914062500000001E-4</c:v>
                </c:pt>
                <c:pt idx="180">
                  <c:v>6.15234375E-4</c:v>
                </c:pt>
                <c:pt idx="181">
                  <c:v>1.025390625E-3</c:v>
                </c:pt>
                <c:pt idx="182">
                  <c:v>6.0546875E-4</c:v>
                </c:pt>
                <c:pt idx="183">
                  <c:v>6.5429687500000004E-4</c:v>
                </c:pt>
                <c:pt idx="184">
                  <c:v>5.2734375000000003E-4</c:v>
                </c:pt>
                <c:pt idx="185">
                  <c:v>2.44140625E-4</c:v>
                </c:pt>
                <c:pt idx="186">
                  <c:v>1.2988281250000001E-3</c:v>
                </c:pt>
                <c:pt idx="187">
                  <c:v>1.85546875E-4</c:v>
                </c:pt>
                <c:pt idx="188">
                  <c:v>3.9062500000000002E-4</c:v>
                </c:pt>
                <c:pt idx="189">
                  <c:v>5.4687500000000005E-4</c:v>
                </c:pt>
                <c:pt idx="190">
                  <c:v>2.44140625E-4</c:v>
                </c:pt>
                <c:pt idx="191">
                  <c:v>7.6171875000000003E-4</c:v>
                </c:pt>
                <c:pt idx="192">
                  <c:v>1.259765625E-3</c:v>
                </c:pt>
                <c:pt idx="193">
                  <c:v>9.2773437499999996E-4</c:v>
                </c:pt>
                <c:pt idx="194">
                  <c:v>2.1484375E-4</c:v>
                </c:pt>
                <c:pt idx="195">
                  <c:v>3.8085937500000001E-4</c:v>
                </c:pt>
                <c:pt idx="196">
                  <c:v>9.4726562499999997E-4</c:v>
                </c:pt>
                <c:pt idx="197">
                  <c:v>1.2988281250000001E-3</c:v>
                </c:pt>
                <c:pt idx="198">
                  <c:v>5.8593749999999998E-4</c:v>
                </c:pt>
                <c:pt idx="199">
                  <c:v>1.85546875E-4</c:v>
                </c:pt>
                <c:pt idx="200">
                  <c:v>6.15234375E-4</c:v>
                </c:pt>
                <c:pt idx="201">
                  <c:v>5.8593749999999998E-5</c:v>
                </c:pt>
                <c:pt idx="202">
                  <c:v>9.3749999999999997E-4</c:v>
                </c:pt>
                <c:pt idx="203">
                  <c:v>1.171875E-4</c:v>
                </c:pt>
                <c:pt idx="204">
                  <c:v>3.61328125E-4</c:v>
                </c:pt>
                <c:pt idx="205">
                  <c:v>1.171875E-4</c:v>
                </c:pt>
                <c:pt idx="206">
                  <c:v>4.296875E-4</c:v>
                </c:pt>
                <c:pt idx="207">
                  <c:v>9.765625E-4</c:v>
                </c:pt>
                <c:pt idx="208">
                  <c:v>3.8085937500000001E-4</c:v>
                </c:pt>
                <c:pt idx="209">
                  <c:v>8.9843750000000004E-4</c:v>
                </c:pt>
                <c:pt idx="210">
                  <c:v>6.6406250000000005E-4</c:v>
                </c:pt>
                <c:pt idx="211">
                  <c:v>1.240234375E-3</c:v>
                </c:pt>
                <c:pt idx="212">
                  <c:v>5.7617187499999997E-4</c:v>
                </c:pt>
                <c:pt idx="213">
                  <c:v>8.6914062500000001E-4</c:v>
                </c:pt>
                <c:pt idx="214">
                  <c:v>4.3945312500000001E-4</c:v>
                </c:pt>
                <c:pt idx="215">
                  <c:v>4.0039062499999998E-4</c:v>
                </c:pt>
                <c:pt idx="216">
                  <c:v>8.8867187500000003E-4</c:v>
                </c:pt>
                <c:pt idx="217">
                  <c:v>2.44140625E-4</c:v>
                </c:pt>
                <c:pt idx="218">
                  <c:v>1.85546875E-4</c:v>
                </c:pt>
                <c:pt idx="219">
                  <c:v>0</c:v>
                </c:pt>
                <c:pt idx="220">
                  <c:v>3.02734375E-4</c:v>
                </c:pt>
                <c:pt idx="221">
                  <c:v>7.6171875000000003E-4</c:v>
                </c:pt>
                <c:pt idx="222">
                  <c:v>1.201171875E-3</c:v>
                </c:pt>
                <c:pt idx="223">
                  <c:v>5.2734375000000003E-4</c:v>
                </c:pt>
                <c:pt idx="224">
                  <c:v>1.85546875E-4</c:v>
                </c:pt>
                <c:pt idx="225">
                  <c:v>4.3945312500000001E-4</c:v>
                </c:pt>
                <c:pt idx="226">
                  <c:v>1.3183593750000001E-3</c:v>
                </c:pt>
                <c:pt idx="227">
                  <c:v>4.5898437499999997E-4</c:v>
                </c:pt>
                <c:pt idx="228">
                  <c:v>5.8593749999999998E-4</c:v>
                </c:pt>
                <c:pt idx="229">
                  <c:v>3.02734375E-4</c:v>
                </c:pt>
                <c:pt idx="230">
                  <c:v>4.8828125E-4</c:v>
                </c:pt>
                <c:pt idx="231">
                  <c:v>1.85546875E-4</c:v>
                </c:pt>
                <c:pt idx="232">
                  <c:v>8.6914062500000001E-4</c:v>
                </c:pt>
                <c:pt idx="233">
                  <c:v>4.296875E-4</c:v>
                </c:pt>
                <c:pt idx="234">
                  <c:v>9.0820312500000005E-4</c:v>
                </c:pt>
                <c:pt idx="235">
                  <c:v>7.0312499999999997E-4</c:v>
                </c:pt>
                <c:pt idx="236">
                  <c:v>3.02734375E-4</c:v>
                </c:pt>
                <c:pt idx="237">
                  <c:v>8.49609375E-4</c:v>
                </c:pt>
                <c:pt idx="238">
                  <c:v>3.2226562500000002E-4</c:v>
                </c:pt>
                <c:pt idx="239">
                  <c:v>6.2500000000000001E-4</c:v>
                </c:pt>
                <c:pt idx="240">
                  <c:v>5.0781250000000002E-4</c:v>
                </c:pt>
                <c:pt idx="241">
                  <c:v>1.5722656250000001E-3</c:v>
                </c:pt>
                <c:pt idx="242">
                  <c:v>3.02734375E-4</c:v>
                </c:pt>
                <c:pt idx="243">
                  <c:v>6.2500000000000001E-4</c:v>
                </c:pt>
                <c:pt idx="244">
                  <c:v>3.1250000000000001E-4</c:v>
                </c:pt>
                <c:pt idx="245">
                  <c:v>2.44140625E-4</c:v>
                </c:pt>
                <c:pt idx="246">
                  <c:v>8.8867187500000003E-4</c:v>
                </c:pt>
                <c:pt idx="247">
                  <c:v>1.85546875E-4</c:v>
                </c:pt>
                <c:pt idx="248">
                  <c:v>5.2734375000000003E-4</c:v>
                </c:pt>
                <c:pt idx="249">
                  <c:v>3.1250000000000001E-4</c:v>
                </c:pt>
                <c:pt idx="250">
                  <c:v>1.85546875E-4</c:v>
                </c:pt>
                <c:pt idx="251">
                  <c:v>7.6171875000000003E-4</c:v>
                </c:pt>
                <c:pt idx="252">
                  <c:v>1.1425781249999999E-3</c:v>
                </c:pt>
                <c:pt idx="253">
                  <c:v>5.0781250000000002E-4</c:v>
                </c:pt>
                <c:pt idx="254">
                  <c:v>6.0546875E-4</c:v>
                </c:pt>
                <c:pt idx="255">
                  <c:v>6.8359374999999996E-4</c:v>
                </c:pt>
                <c:pt idx="256">
                  <c:v>1.1328124999999999E-3</c:v>
                </c:pt>
                <c:pt idx="257">
                  <c:v>4.5898437499999997E-4</c:v>
                </c:pt>
                <c:pt idx="258">
                  <c:v>5.2734375000000003E-4</c:v>
                </c:pt>
                <c:pt idx="259">
                  <c:v>3.3203125000000002E-4</c:v>
                </c:pt>
                <c:pt idx="260">
                  <c:v>6.7382812499999995E-4</c:v>
                </c:pt>
                <c:pt idx="261">
                  <c:v>5.8593749999999998E-5</c:v>
                </c:pt>
                <c:pt idx="262">
                  <c:v>1.171875E-4</c:v>
                </c:pt>
                <c:pt idx="263">
                  <c:v>1.85546875E-4</c:v>
                </c:pt>
                <c:pt idx="264">
                  <c:v>8.1054687499999996E-4</c:v>
                </c:pt>
                <c:pt idx="265">
                  <c:v>5.8593749999999998E-5</c:v>
                </c:pt>
                <c:pt idx="266">
                  <c:v>5.8593749999999998E-5</c:v>
                </c:pt>
                <c:pt idx="267">
                  <c:v>7.2265624999999999E-4</c:v>
                </c:pt>
                <c:pt idx="268">
                  <c:v>3.8085937500000001E-4</c:v>
                </c:pt>
                <c:pt idx="269">
                  <c:v>6.8359374999999996E-4</c:v>
                </c:pt>
                <c:pt idx="270">
                  <c:v>3.8085937500000001E-4</c:v>
                </c:pt>
                <c:pt idx="271">
                  <c:v>1.6308593749999999E-3</c:v>
                </c:pt>
                <c:pt idx="272">
                  <c:v>2.44140625E-4</c:v>
                </c:pt>
                <c:pt idx="273">
                  <c:v>3.8085937500000001E-4</c:v>
                </c:pt>
                <c:pt idx="274">
                  <c:v>2.2460937500000001E-4</c:v>
                </c:pt>
                <c:pt idx="275">
                  <c:v>1.5625E-4</c:v>
                </c:pt>
                <c:pt idx="276">
                  <c:v>9.4726562499999997E-4</c:v>
                </c:pt>
                <c:pt idx="277">
                  <c:v>6.0546875E-4</c:v>
                </c:pt>
                <c:pt idx="278">
                  <c:v>4.296875E-4</c:v>
                </c:pt>
                <c:pt idx="279">
                  <c:v>2.7343750000000003E-4</c:v>
                </c:pt>
                <c:pt idx="280">
                  <c:v>1.85546875E-4</c:v>
                </c:pt>
              </c:numCache>
            </c:numRef>
          </c:val>
          <c:smooth val="0"/>
          <c:extLst>
            <c:ext xmlns:c16="http://schemas.microsoft.com/office/drawing/2014/chart" uri="{C3380CC4-5D6E-409C-BE32-E72D297353CC}">
              <c16:uniqueId val="{00000005-3EF6-48E2-BA9F-CB2C410D02F3}"/>
            </c:ext>
          </c:extLst>
        </c:ser>
        <c:dLbls>
          <c:showLegendKey val="0"/>
          <c:showVal val="0"/>
          <c:showCatName val="0"/>
          <c:showSerName val="0"/>
          <c:showPercent val="0"/>
          <c:showBubbleSize val="0"/>
        </c:dLbls>
        <c:marker val="1"/>
        <c:smooth val="0"/>
        <c:axId val="343290208"/>
        <c:axId val="343285616"/>
      </c:lineChart>
      <c:catAx>
        <c:axId val="396246944"/>
        <c:scaling>
          <c:orientation val="minMax"/>
        </c:scaling>
        <c:delete val="0"/>
        <c:axPos val="b"/>
        <c:title>
          <c:tx>
            <c:rich>
              <a:bodyPr rot="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pl-PL"/>
                  <a:t>Time (sec)</a:t>
                </a:r>
              </a:p>
            </c:rich>
          </c:tx>
          <c:layout>
            <c:manualLayout>
              <c:xMode val="edge"/>
              <c:yMode val="edge"/>
              <c:x val="0.40787926509186351"/>
              <c:y val="0.88563182163995202"/>
            </c:manualLayout>
          </c:layout>
          <c:overlay val="0"/>
          <c:spPr>
            <a:noFill/>
            <a:ln>
              <a:noFill/>
            </a:ln>
            <a:effectLst/>
          </c:spPr>
          <c:txPr>
            <a:bodyPr rot="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96247600"/>
        <c:crosses val="autoZero"/>
        <c:auto val="1"/>
        <c:lblAlgn val="ctr"/>
        <c:lblOffset val="100"/>
        <c:tickLblSkip val="50"/>
        <c:noMultiLvlLbl val="0"/>
      </c:catAx>
      <c:valAx>
        <c:axId val="396247600"/>
        <c:scaling>
          <c:orientation val="minMax"/>
          <c:max val="100"/>
        </c:scaling>
        <c:delete val="0"/>
        <c:axPos val="l"/>
        <c:title>
          <c:tx>
            <c:rich>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pl-PL"/>
                  <a:t>Usage (%)</a:t>
                </a:r>
              </a:p>
            </c:rich>
          </c:tx>
          <c:overlay val="0"/>
          <c:spPr>
            <a:noFill/>
            <a:ln>
              <a:noFill/>
            </a:ln>
            <a:effectLst/>
          </c:spPr>
          <c:txPr>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96246944"/>
        <c:crosses val="autoZero"/>
        <c:crossBetween val="between"/>
        <c:majorUnit val="20"/>
      </c:valAx>
      <c:valAx>
        <c:axId val="343285616"/>
        <c:scaling>
          <c:orientation val="minMax"/>
          <c:max val="350"/>
          <c:min val="0"/>
        </c:scaling>
        <c:delete val="0"/>
        <c:axPos val="r"/>
        <c:title>
          <c:tx>
            <c:rich>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en-US" dirty="0"/>
                  <a:t>T</a:t>
                </a:r>
                <a:r>
                  <a:rPr lang="pl-PL" dirty="0"/>
                  <a:t>hroughput (MB/sec)</a:t>
                </a:r>
                <a:endParaRPr lang="en-US" dirty="0"/>
              </a:p>
            </c:rich>
          </c:tx>
          <c:layout>
            <c:manualLayout>
              <c:xMode val="edge"/>
              <c:yMode val="edge"/>
              <c:x val="0.94054174868766405"/>
              <c:y val="0.19148797959786368"/>
            </c:manualLayout>
          </c:layout>
          <c:overlay val="0"/>
          <c:spPr>
            <a:noFill/>
            <a:ln>
              <a:noFill/>
            </a:ln>
            <a:effectLst/>
          </c:spPr>
          <c:txPr>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43290208"/>
        <c:crosses val="max"/>
        <c:crossBetween val="between"/>
        <c:majorUnit val="100"/>
        <c:minorUnit val="50"/>
      </c:valAx>
      <c:catAx>
        <c:axId val="343290208"/>
        <c:scaling>
          <c:orientation val="minMax"/>
        </c:scaling>
        <c:delete val="1"/>
        <c:axPos val="b"/>
        <c:numFmt formatCode="General" sourceLinked="1"/>
        <c:majorTickMark val="out"/>
        <c:minorTickMark val="none"/>
        <c:tickLblPos val="nextTo"/>
        <c:crossAx val="343285616"/>
        <c:crosses val="autoZero"/>
        <c:auto val="1"/>
        <c:lblAlgn val="ctr"/>
        <c:lblOffset val="100"/>
        <c:noMultiLvlLbl val="0"/>
      </c:catAx>
      <c:spPr>
        <a:noFill/>
        <a:ln>
          <a:noFill/>
        </a:ln>
        <a:effectLst/>
      </c:spPr>
    </c:plotArea>
    <c:legend>
      <c:legendPos val="b"/>
      <c:layout>
        <c:manualLayout>
          <c:xMode val="edge"/>
          <c:yMode val="edge"/>
          <c:x val="0"/>
          <c:y val="7.9871265426730042E-4"/>
          <c:w val="1"/>
          <c:h val="0.20534528357115645"/>
        </c:manualLayout>
      </c:layout>
      <c:overlay val="0"/>
      <c:spPr>
        <a:noFill/>
        <a:ln>
          <a:noFill/>
        </a:ln>
        <a:effectLst/>
      </c:spPr>
      <c:txPr>
        <a:bodyPr rot="0" spcFirstLastPara="1" vertOverflow="ellipsis" vert="horz" wrap="square" anchor="ctr" anchorCtr="1"/>
        <a:lstStyle/>
        <a:p>
          <a:pPr>
            <a:defRPr lang="pl-PL" sz="3200" b="0" i="0" u="none" strike="noStrike" kern="1200" baseline="0">
              <a:solidFill>
                <a:sysClr val="windowText" lastClr="000000"/>
              </a:solidFill>
              <a:latin typeface="+mn-lt"/>
              <a:ea typeface="+mn-ea"/>
              <a:cs typeface="+mn-cs"/>
            </a:defRPr>
          </a:pPr>
          <a:endParaRPr lang="en-US"/>
        </a:p>
      </c:txPr>
    </c:legend>
    <c:plotVisOnly val="1"/>
    <c:dispBlanksAs val="zero"/>
    <c:showDLblsOverMax val="0"/>
  </c:chart>
  <c:spPr>
    <a:noFill/>
    <a:ln>
      <a:noFill/>
    </a:ln>
    <a:effectLst/>
  </c:spPr>
  <c:txPr>
    <a:bodyPr/>
    <a:lstStyle/>
    <a:p>
      <a:pPr>
        <a:defRPr lang="pl-PL" sz="3600" b="0" i="0" u="none" strike="noStrike" kern="1200" baseline="0">
          <a:solidFill>
            <a:sysClr val="windowText" lastClr="000000"/>
          </a:solidFill>
          <a:latin typeface="+mn-lt"/>
          <a:ea typeface="+mn-ea"/>
          <a:cs typeface="+mn-cs"/>
        </a:defRPr>
      </a:pPr>
      <a:endParaRPr lang="en-US"/>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0947342519685"/>
          <c:y val="0.23677596761129835"/>
          <c:w val="0.72642322834645667"/>
          <c:h val="0.51684675148295356"/>
        </c:manualLayout>
      </c:layout>
      <c:lineChart>
        <c:grouping val="standard"/>
        <c:varyColors val="0"/>
        <c:ser>
          <c:idx val="0"/>
          <c:order val="0"/>
          <c:tx>
            <c:strRef>
              <c:f>Sheet1!$B$1</c:f>
              <c:strCache>
                <c:ptCount val="1"/>
                <c:pt idx="0">
                  <c:v>CPU (%)</c:v>
                </c:pt>
              </c:strCache>
            </c:strRef>
          </c:tx>
          <c:spPr>
            <a:ln w="50800" cap="rnd">
              <a:solidFill>
                <a:schemeClr val="accent1"/>
              </a:solidFill>
              <a:prstDash val="lgDash"/>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Sheet1!$B$2:$B$282</c:f>
              <c:numCache>
                <c:formatCode>General</c:formatCode>
                <c:ptCount val="281"/>
                <c:pt idx="0">
                  <c:v>0.5</c:v>
                </c:pt>
                <c:pt idx="1">
                  <c:v>0.25</c:v>
                </c:pt>
                <c:pt idx="2">
                  <c:v>0.75</c:v>
                </c:pt>
                <c:pt idx="3">
                  <c:v>27.04</c:v>
                </c:pt>
                <c:pt idx="4">
                  <c:v>28.03</c:v>
                </c:pt>
                <c:pt idx="5">
                  <c:v>26.92</c:v>
                </c:pt>
                <c:pt idx="6">
                  <c:v>27.78</c:v>
                </c:pt>
                <c:pt idx="7">
                  <c:v>26.79</c:v>
                </c:pt>
                <c:pt idx="8">
                  <c:v>26.85</c:v>
                </c:pt>
                <c:pt idx="9">
                  <c:v>28.03</c:v>
                </c:pt>
                <c:pt idx="10">
                  <c:v>27.16</c:v>
                </c:pt>
                <c:pt idx="11">
                  <c:v>26.79</c:v>
                </c:pt>
                <c:pt idx="12">
                  <c:v>26.73</c:v>
                </c:pt>
                <c:pt idx="13">
                  <c:v>26.97</c:v>
                </c:pt>
                <c:pt idx="14">
                  <c:v>27.67</c:v>
                </c:pt>
                <c:pt idx="15">
                  <c:v>23.02</c:v>
                </c:pt>
                <c:pt idx="16">
                  <c:v>26.85</c:v>
                </c:pt>
                <c:pt idx="17">
                  <c:v>16.96</c:v>
                </c:pt>
                <c:pt idx="18">
                  <c:v>27.74</c:v>
                </c:pt>
                <c:pt idx="19">
                  <c:v>23.11</c:v>
                </c:pt>
                <c:pt idx="20">
                  <c:v>18.09</c:v>
                </c:pt>
                <c:pt idx="21">
                  <c:v>21.32</c:v>
                </c:pt>
                <c:pt idx="22">
                  <c:v>27.07</c:v>
                </c:pt>
                <c:pt idx="23">
                  <c:v>26.64</c:v>
                </c:pt>
                <c:pt idx="24">
                  <c:v>26.82</c:v>
                </c:pt>
                <c:pt idx="25">
                  <c:v>27.07</c:v>
                </c:pt>
                <c:pt idx="26">
                  <c:v>26.45</c:v>
                </c:pt>
                <c:pt idx="27">
                  <c:v>19.239999999999998</c:v>
                </c:pt>
                <c:pt idx="28">
                  <c:v>26.51</c:v>
                </c:pt>
                <c:pt idx="29">
                  <c:v>26.82</c:v>
                </c:pt>
                <c:pt idx="30">
                  <c:v>27.59</c:v>
                </c:pt>
                <c:pt idx="31">
                  <c:v>26.71</c:v>
                </c:pt>
                <c:pt idx="32">
                  <c:v>26.97</c:v>
                </c:pt>
                <c:pt idx="33">
                  <c:v>27.45</c:v>
                </c:pt>
                <c:pt idx="34">
                  <c:v>27.16</c:v>
                </c:pt>
                <c:pt idx="35">
                  <c:v>27.67</c:v>
                </c:pt>
                <c:pt idx="36">
                  <c:v>27.23</c:v>
                </c:pt>
                <c:pt idx="37">
                  <c:v>27.16</c:v>
                </c:pt>
                <c:pt idx="38">
                  <c:v>27.66</c:v>
                </c:pt>
                <c:pt idx="39">
                  <c:v>26.15</c:v>
                </c:pt>
                <c:pt idx="40">
                  <c:v>25.44</c:v>
                </c:pt>
                <c:pt idx="41">
                  <c:v>25.63</c:v>
                </c:pt>
                <c:pt idx="42">
                  <c:v>25</c:v>
                </c:pt>
                <c:pt idx="43">
                  <c:v>26.5</c:v>
                </c:pt>
                <c:pt idx="44">
                  <c:v>25.81</c:v>
                </c:pt>
                <c:pt idx="45">
                  <c:v>17.329999999999998</c:v>
                </c:pt>
                <c:pt idx="46">
                  <c:v>0.76</c:v>
                </c:pt>
                <c:pt idx="47">
                  <c:v>16.25</c:v>
                </c:pt>
                <c:pt idx="48">
                  <c:v>26</c:v>
                </c:pt>
                <c:pt idx="49">
                  <c:v>26.69</c:v>
                </c:pt>
                <c:pt idx="50">
                  <c:v>25.06</c:v>
                </c:pt>
                <c:pt idx="51">
                  <c:v>25.75</c:v>
                </c:pt>
                <c:pt idx="52">
                  <c:v>26</c:v>
                </c:pt>
                <c:pt idx="53">
                  <c:v>25.94</c:v>
                </c:pt>
                <c:pt idx="54">
                  <c:v>24.69</c:v>
                </c:pt>
                <c:pt idx="55">
                  <c:v>26.31</c:v>
                </c:pt>
                <c:pt idx="56">
                  <c:v>25.88</c:v>
                </c:pt>
                <c:pt idx="57">
                  <c:v>24.94</c:v>
                </c:pt>
                <c:pt idx="58">
                  <c:v>25.81</c:v>
                </c:pt>
                <c:pt idx="59">
                  <c:v>25.81</c:v>
                </c:pt>
                <c:pt idx="60">
                  <c:v>25.75</c:v>
                </c:pt>
                <c:pt idx="61">
                  <c:v>25.75</c:v>
                </c:pt>
                <c:pt idx="62">
                  <c:v>26.25</c:v>
                </c:pt>
                <c:pt idx="63">
                  <c:v>25.94</c:v>
                </c:pt>
                <c:pt idx="64">
                  <c:v>24.81</c:v>
                </c:pt>
                <c:pt idx="65">
                  <c:v>26</c:v>
                </c:pt>
                <c:pt idx="66">
                  <c:v>25.81</c:v>
                </c:pt>
                <c:pt idx="67">
                  <c:v>25.94</c:v>
                </c:pt>
                <c:pt idx="68">
                  <c:v>25.81</c:v>
                </c:pt>
                <c:pt idx="69">
                  <c:v>26</c:v>
                </c:pt>
                <c:pt idx="70">
                  <c:v>25.94</c:v>
                </c:pt>
                <c:pt idx="71">
                  <c:v>25</c:v>
                </c:pt>
                <c:pt idx="72">
                  <c:v>26.38</c:v>
                </c:pt>
                <c:pt idx="73">
                  <c:v>25.94</c:v>
                </c:pt>
                <c:pt idx="74">
                  <c:v>25</c:v>
                </c:pt>
                <c:pt idx="75">
                  <c:v>25.88</c:v>
                </c:pt>
                <c:pt idx="76">
                  <c:v>26.31</c:v>
                </c:pt>
                <c:pt idx="77">
                  <c:v>25.88</c:v>
                </c:pt>
                <c:pt idx="78">
                  <c:v>8.2899999999999991</c:v>
                </c:pt>
                <c:pt idx="79">
                  <c:v>26</c:v>
                </c:pt>
                <c:pt idx="80">
                  <c:v>26.19</c:v>
                </c:pt>
                <c:pt idx="81">
                  <c:v>25.38</c:v>
                </c:pt>
                <c:pt idx="82">
                  <c:v>24.75</c:v>
                </c:pt>
                <c:pt idx="83">
                  <c:v>26.94</c:v>
                </c:pt>
                <c:pt idx="84">
                  <c:v>25.56</c:v>
                </c:pt>
                <c:pt idx="85">
                  <c:v>25.25</c:v>
                </c:pt>
                <c:pt idx="86">
                  <c:v>25.5</c:v>
                </c:pt>
                <c:pt idx="87">
                  <c:v>25.81</c:v>
                </c:pt>
                <c:pt idx="88">
                  <c:v>25.56</c:v>
                </c:pt>
                <c:pt idx="89">
                  <c:v>26.06</c:v>
                </c:pt>
                <c:pt idx="90">
                  <c:v>25.88</c:v>
                </c:pt>
                <c:pt idx="91">
                  <c:v>25.81</c:v>
                </c:pt>
                <c:pt idx="92">
                  <c:v>24.81</c:v>
                </c:pt>
                <c:pt idx="93">
                  <c:v>26.19</c:v>
                </c:pt>
                <c:pt idx="94">
                  <c:v>25.81</c:v>
                </c:pt>
                <c:pt idx="95">
                  <c:v>25.5</c:v>
                </c:pt>
                <c:pt idx="96">
                  <c:v>25.56</c:v>
                </c:pt>
                <c:pt idx="97">
                  <c:v>26</c:v>
                </c:pt>
                <c:pt idx="98">
                  <c:v>25.81</c:v>
                </c:pt>
                <c:pt idx="99">
                  <c:v>25</c:v>
                </c:pt>
                <c:pt idx="100">
                  <c:v>26</c:v>
                </c:pt>
                <c:pt idx="101">
                  <c:v>25.81</c:v>
                </c:pt>
                <c:pt idx="102">
                  <c:v>25.94</c:v>
                </c:pt>
                <c:pt idx="103">
                  <c:v>25.31</c:v>
                </c:pt>
                <c:pt idx="104">
                  <c:v>26.56</c:v>
                </c:pt>
                <c:pt idx="105">
                  <c:v>25.75</c:v>
                </c:pt>
                <c:pt idx="106">
                  <c:v>24.62</c:v>
                </c:pt>
                <c:pt idx="107">
                  <c:v>25.81</c:v>
                </c:pt>
                <c:pt idx="108">
                  <c:v>26.31</c:v>
                </c:pt>
                <c:pt idx="109">
                  <c:v>25.7</c:v>
                </c:pt>
                <c:pt idx="110">
                  <c:v>25</c:v>
                </c:pt>
                <c:pt idx="111">
                  <c:v>14.94</c:v>
                </c:pt>
                <c:pt idx="112">
                  <c:v>8.7899999999999991</c:v>
                </c:pt>
                <c:pt idx="113">
                  <c:v>94.74</c:v>
                </c:pt>
                <c:pt idx="114">
                  <c:v>100</c:v>
                </c:pt>
                <c:pt idx="115">
                  <c:v>100</c:v>
                </c:pt>
                <c:pt idx="116">
                  <c:v>100</c:v>
                </c:pt>
                <c:pt idx="117">
                  <c:v>100</c:v>
                </c:pt>
                <c:pt idx="118">
                  <c:v>100</c:v>
                </c:pt>
                <c:pt idx="119">
                  <c:v>100</c:v>
                </c:pt>
                <c:pt idx="120">
                  <c:v>100</c:v>
                </c:pt>
                <c:pt idx="121">
                  <c:v>100</c:v>
                </c:pt>
                <c:pt idx="122">
                  <c:v>99.5</c:v>
                </c:pt>
                <c:pt idx="123">
                  <c:v>100</c:v>
                </c:pt>
                <c:pt idx="124">
                  <c:v>100</c:v>
                </c:pt>
                <c:pt idx="125">
                  <c:v>100</c:v>
                </c:pt>
                <c:pt idx="126">
                  <c:v>100</c:v>
                </c:pt>
                <c:pt idx="127">
                  <c:v>100</c:v>
                </c:pt>
                <c:pt idx="128">
                  <c:v>100</c:v>
                </c:pt>
                <c:pt idx="129">
                  <c:v>100</c:v>
                </c:pt>
                <c:pt idx="130">
                  <c:v>99.75</c:v>
                </c:pt>
                <c:pt idx="131">
                  <c:v>100</c:v>
                </c:pt>
                <c:pt idx="132">
                  <c:v>97.75</c:v>
                </c:pt>
                <c:pt idx="133">
                  <c:v>100</c:v>
                </c:pt>
                <c:pt idx="134">
                  <c:v>99.75</c:v>
                </c:pt>
                <c:pt idx="135">
                  <c:v>100</c:v>
                </c:pt>
                <c:pt idx="136">
                  <c:v>99.75</c:v>
                </c:pt>
                <c:pt idx="137">
                  <c:v>100</c:v>
                </c:pt>
                <c:pt idx="138">
                  <c:v>100</c:v>
                </c:pt>
                <c:pt idx="139">
                  <c:v>100</c:v>
                </c:pt>
                <c:pt idx="140">
                  <c:v>98.5</c:v>
                </c:pt>
                <c:pt idx="141">
                  <c:v>96.5</c:v>
                </c:pt>
                <c:pt idx="142">
                  <c:v>93.52</c:v>
                </c:pt>
                <c:pt idx="143">
                  <c:v>100</c:v>
                </c:pt>
                <c:pt idx="144">
                  <c:v>99.5</c:v>
                </c:pt>
                <c:pt idx="145">
                  <c:v>99.75</c:v>
                </c:pt>
                <c:pt idx="146">
                  <c:v>99.75</c:v>
                </c:pt>
                <c:pt idx="147">
                  <c:v>99.75</c:v>
                </c:pt>
                <c:pt idx="148">
                  <c:v>99.75</c:v>
                </c:pt>
                <c:pt idx="149">
                  <c:v>99.75</c:v>
                </c:pt>
                <c:pt idx="150">
                  <c:v>99.75</c:v>
                </c:pt>
                <c:pt idx="151">
                  <c:v>100</c:v>
                </c:pt>
                <c:pt idx="152">
                  <c:v>100</c:v>
                </c:pt>
                <c:pt idx="153">
                  <c:v>99.5</c:v>
                </c:pt>
                <c:pt idx="154">
                  <c:v>100</c:v>
                </c:pt>
                <c:pt idx="155">
                  <c:v>98.25</c:v>
                </c:pt>
                <c:pt idx="156">
                  <c:v>100</c:v>
                </c:pt>
                <c:pt idx="157">
                  <c:v>58.25</c:v>
                </c:pt>
                <c:pt idx="158">
                  <c:v>100</c:v>
                </c:pt>
                <c:pt idx="159">
                  <c:v>49.25</c:v>
                </c:pt>
                <c:pt idx="160">
                  <c:v>100</c:v>
                </c:pt>
                <c:pt idx="161">
                  <c:v>98.25</c:v>
                </c:pt>
                <c:pt idx="162">
                  <c:v>100</c:v>
                </c:pt>
                <c:pt idx="163">
                  <c:v>99.5</c:v>
                </c:pt>
                <c:pt idx="164">
                  <c:v>100</c:v>
                </c:pt>
                <c:pt idx="165">
                  <c:v>99.5</c:v>
                </c:pt>
                <c:pt idx="166">
                  <c:v>98.75</c:v>
                </c:pt>
                <c:pt idx="167">
                  <c:v>99.5</c:v>
                </c:pt>
                <c:pt idx="168">
                  <c:v>99.75</c:v>
                </c:pt>
                <c:pt idx="169">
                  <c:v>99.75</c:v>
                </c:pt>
                <c:pt idx="170">
                  <c:v>100</c:v>
                </c:pt>
                <c:pt idx="171">
                  <c:v>100</c:v>
                </c:pt>
                <c:pt idx="172">
                  <c:v>100</c:v>
                </c:pt>
                <c:pt idx="173">
                  <c:v>91</c:v>
                </c:pt>
                <c:pt idx="174">
                  <c:v>71.930000000000007</c:v>
                </c:pt>
                <c:pt idx="175">
                  <c:v>95.5</c:v>
                </c:pt>
                <c:pt idx="176">
                  <c:v>100</c:v>
                </c:pt>
                <c:pt idx="177">
                  <c:v>99.5</c:v>
                </c:pt>
                <c:pt idx="178">
                  <c:v>100</c:v>
                </c:pt>
                <c:pt idx="179">
                  <c:v>100</c:v>
                </c:pt>
                <c:pt idx="180">
                  <c:v>99.75</c:v>
                </c:pt>
                <c:pt idx="181">
                  <c:v>99</c:v>
                </c:pt>
                <c:pt idx="182">
                  <c:v>100</c:v>
                </c:pt>
                <c:pt idx="183">
                  <c:v>100</c:v>
                </c:pt>
                <c:pt idx="184">
                  <c:v>100</c:v>
                </c:pt>
                <c:pt idx="185">
                  <c:v>100</c:v>
                </c:pt>
                <c:pt idx="186">
                  <c:v>100</c:v>
                </c:pt>
                <c:pt idx="187">
                  <c:v>100</c:v>
                </c:pt>
                <c:pt idx="188">
                  <c:v>100</c:v>
                </c:pt>
                <c:pt idx="189">
                  <c:v>100</c:v>
                </c:pt>
                <c:pt idx="190">
                  <c:v>99.75</c:v>
                </c:pt>
                <c:pt idx="191">
                  <c:v>100</c:v>
                </c:pt>
                <c:pt idx="192">
                  <c:v>83.21</c:v>
                </c:pt>
                <c:pt idx="193">
                  <c:v>96.74</c:v>
                </c:pt>
                <c:pt idx="194">
                  <c:v>99.5</c:v>
                </c:pt>
                <c:pt idx="195">
                  <c:v>100</c:v>
                </c:pt>
                <c:pt idx="196">
                  <c:v>100</c:v>
                </c:pt>
                <c:pt idx="197">
                  <c:v>100</c:v>
                </c:pt>
                <c:pt idx="198">
                  <c:v>100</c:v>
                </c:pt>
                <c:pt idx="199">
                  <c:v>94.23</c:v>
                </c:pt>
                <c:pt idx="200">
                  <c:v>54.25</c:v>
                </c:pt>
                <c:pt idx="201">
                  <c:v>72.09</c:v>
                </c:pt>
                <c:pt idx="202">
                  <c:v>89.36</c:v>
                </c:pt>
                <c:pt idx="203">
                  <c:v>92.11</c:v>
                </c:pt>
                <c:pt idx="204">
                  <c:v>83.34</c:v>
                </c:pt>
                <c:pt idx="205">
                  <c:v>81.93</c:v>
                </c:pt>
                <c:pt idx="206">
                  <c:v>66.25</c:v>
                </c:pt>
                <c:pt idx="207">
                  <c:v>3.05</c:v>
                </c:pt>
                <c:pt idx="208">
                  <c:v>3.77</c:v>
                </c:pt>
                <c:pt idx="209">
                  <c:v>3.27</c:v>
                </c:pt>
                <c:pt idx="210">
                  <c:v>1.53</c:v>
                </c:pt>
                <c:pt idx="211">
                  <c:v>2.27</c:v>
                </c:pt>
                <c:pt idx="212">
                  <c:v>3.5</c:v>
                </c:pt>
                <c:pt idx="213">
                  <c:v>2.5299999999999998</c:v>
                </c:pt>
                <c:pt idx="214">
                  <c:v>3.04</c:v>
                </c:pt>
                <c:pt idx="215">
                  <c:v>3.49</c:v>
                </c:pt>
                <c:pt idx="216">
                  <c:v>2.04</c:v>
                </c:pt>
                <c:pt idx="217">
                  <c:v>3.28</c:v>
                </c:pt>
                <c:pt idx="218">
                  <c:v>2.78</c:v>
                </c:pt>
                <c:pt idx="219">
                  <c:v>2.77</c:v>
                </c:pt>
                <c:pt idx="220">
                  <c:v>2.29</c:v>
                </c:pt>
                <c:pt idx="221">
                  <c:v>2.0299999999999998</c:v>
                </c:pt>
                <c:pt idx="222">
                  <c:v>2.2799999999999998</c:v>
                </c:pt>
                <c:pt idx="223">
                  <c:v>2.5299999999999998</c:v>
                </c:pt>
                <c:pt idx="224">
                  <c:v>1.28</c:v>
                </c:pt>
                <c:pt idx="225">
                  <c:v>3.23</c:v>
                </c:pt>
                <c:pt idx="226">
                  <c:v>2.75</c:v>
                </c:pt>
                <c:pt idx="227">
                  <c:v>3</c:v>
                </c:pt>
                <c:pt idx="228">
                  <c:v>2.8</c:v>
                </c:pt>
                <c:pt idx="229">
                  <c:v>2.27</c:v>
                </c:pt>
                <c:pt idx="230">
                  <c:v>2.52</c:v>
                </c:pt>
                <c:pt idx="231">
                  <c:v>2.2799999999999998</c:v>
                </c:pt>
                <c:pt idx="232">
                  <c:v>4.25</c:v>
                </c:pt>
                <c:pt idx="233">
                  <c:v>3.25</c:v>
                </c:pt>
                <c:pt idx="234">
                  <c:v>3.52</c:v>
                </c:pt>
                <c:pt idx="235">
                  <c:v>2.75</c:v>
                </c:pt>
                <c:pt idx="236">
                  <c:v>3.5</c:v>
                </c:pt>
                <c:pt idx="237">
                  <c:v>3.27</c:v>
                </c:pt>
                <c:pt idx="238">
                  <c:v>2.2799999999999998</c:v>
                </c:pt>
                <c:pt idx="239">
                  <c:v>2.5299999999999998</c:v>
                </c:pt>
                <c:pt idx="240">
                  <c:v>3.77</c:v>
                </c:pt>
                <c:pt idx="241">
                  <c:v>3.83</c:v>
                </c:pt>
                <c:pt idx="242">
                  <c:v>4.03</c:v>
                </c:pt>
                <c:pt idx="243">
                  <c:v>4.76</c:v>
                </c:pt>
                <c:pt idx="244">
                  <c:v>3.04</c:v>
                </c:pt>
                <c:pt idx="245">
                  <c:v>2.77</c:v>
                </c:pt>
                <c:pt idx="246">
                  <c:v>3.03</c:v>
                </c:pt>
                <c:pt idx="247">
                  <c:v>2.54</c:v>
                </c:pt>
                <c:pt idx="248">
                  <c:v>3.01</c:v>
                </c:pt>
                <c:pt idx="249">
                  <c:v>3.25</c:v>
                </c:pt>
                <c:pt idx="250">
                  <c:v>3.03</c:v>
                </c:pt>
                <c:pt idx="251">
                  <c:v>2.0299999999999998</c:v>
                </c:pt>
                <c:pt idx="252">
                  <c:v>2.5</c:v>
                </c:pt>
                <c:pt idx="253">
                  <c:v>2.52</c:v>
                </c:pt>
                <c:pt idx="254">
                  <c:v>1.52</c:v>
                </c:pt>
                <c:pt idx="255">
                  <c:v>2.27</c:v>
                </c:pt>
                <c:pt idx="256">
                  <c:v>2.27</c:v>
                </c:pt>
                <c:pt idx="257">
                  <c:v>1.27</c:v>
                </c:pt>
                <c:pt idx="258">
                  <c:v>2.02</c:v>
                </c:pt>
                <c:pt idx="259">
                  <c:v>2.75</c:v>
                </c:pt>
                <c:pt idx="260">
                  <c:v>2.04</c:v>
                </c:pt>
                <c:pt idx="261">
                  <c:v>3.28</c:v>
                </c:pt>
                <c:pt idx="262">
                  <c:v>4.82</c:v>
                </c:pt>
                <c:pt idx="263">
                  <c:v>5.03</c:v>
                </c:pt>
                <c:pt idx="264">
                  <c:v>4.3</c:v>
                </c:pt>
                <c:pt idx="265">
                  <c:v>4.0599999999999996</c:v>
                </c:pt>
                <c:pt idx="266">
                  <c:v>4.01</c:v>
                </c:pt>
                <c:pt idx="267">
                  <c:v>3.52</c:v>
                </c:pt>
                <c:pt idx="268">
                  <c:v>4.05</c:v>
                </c:pt>
                <c:pt idx="269">
                  <c:v>4.49</c:v>
                </c:pt>
                <c:pt idx="270">
                  <c:v>3.79</c:v>
                </c:pt>
                <c:pt idx="271">
                  <c:v>2.2799999999999998</c:v>
                </c:pt>
                <c:pt idx="272">
                  <c:v>2.27</c:v>
                </c:pt>
                <c:pt idx="273">
                  <c:v>3.27</c:v>
                </c:pt>
                <c:pt idx="274">
                  <c:v>3.26</c:v>
                </c:pt>
                <c:pt idx="275">
                  <c:v>1.77</c:v>
                </c:pt>
                <c:pt idx="276">
                  <c:v>1.52</c:v>
                </c:pt>
                <c:pt idx="277">
                  <c:v>1.79</c:v>
                </c:pt>
                <c:pt idx="278">
                  <c:v>1.02</c:v>
                </c:pt>
                <c:pt idx="279">
                  <c:v>2.2799999999999998</c:v>
                </c:pt>
                <c:pt idx="280">
                  <c:v>3.26</c:v>
                </c:pt>
              </c:numCache>
            </c:numRef>
          </c:val>
          <c:smooth val="0"/>
          <c:extLst>
            <c:ext xmlns:c16="http://schemas.microsoft.com/office/drawing/2014/chart" uri="{C3380CC4-5D6E-409C-BE32-E72D297353CC}">
              <c16:uniqueId val="{00000000-3EF6-48E2-BA9F-CB2C410D02F3}"/>
            </c:ext>
          </c:extLst>
        </c:ser>
        <c:ser>
          <c:idx val="2"/>
          <c:order val="2"/>
          <c:tx>
            <c:strRef>
              <c:f>Sheet1!$D$1</c:f>
              <c:strCache>
                <c:ptCount val="1"/>
                <c:pt idx="0">
                  <c:v>RAM (%)</c:v>
                </c:pt>
              </c:strCache>
            </c:strRef>
          </c:tx>
          <c:spPr>
            <a:ln w="50800" cap="rnd">
              <a:solidFill>
                <a:srgbClr val="FFC000"/>
              </a:solidFill>
              <a:prstDash val="lgDash"/>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Sheet1!$D$2:$D$282</c:f>
              <c:numCache>
                <c:formatCode>General</c:formatCode>
                <c:ptCount val="281"/>
                <c:pt idx="0">
                  <c:v>6.83</c:v>
                </c:pt>
                <c:pt idx="1">
                  <c:v>6.83</c:v>
                </c:pt>
                <c:pt idx="2">
                  <c:v>6.83</c:v>
                </c:pt>
                <c:pt idx="3">
                  <c:v>7.25</c:v>
                </c:pt>
                <c:pt idx="4">
                  <c:v>7.67</c:v>
                </c:pt>
                <c:pt idx="5">
                  <c:v>8.07</c:v>
                </c:pt>
                <c:pt idx="6">
                  <c:v>8.4700000000000006</c:v>
                </c:pt>
                <c:pt idx="7">
                  <c:v>8.8699999999999992</c:v>
                </c:pt>
                <c:pt idx="8">
                  <c:v>9.27</c:v>
                </c:pt>
                <c:pt idx="9">
                  <c:v>9.67</c:v>
                </c:pt>
                <c:pt idx="10">
                  <c:v>10.08</c:v>
                </c:pt>
                <c:pt idx="11">
                  <c:v>10.49</c:v>
                </c:pt>
                <c:pt idx="12">
                  <c:v>10.88</c:v>
                </c:pt>
                <c:pt idx="13">
                  <c:v>11.29</c:v>
                </c:pt>
                <c:pt idx="14">
                  <c:v>11.68</c:v>
                </c:pt>
                <c:pt idx="15">
                  <c:v>12.02</c:v>
                </c:pt>
                <c:pt idx="16">
                  <c:v>12.42</c:v>
                </c:pt>
                <c:pt idx="17">
                  <c:v>12.66</c:v>
                </c:pt>
                <c:pt idx="18">
                  <c:v>13.07</c:v>
                </c:pt>
                <c:pt idx="19">
                  <c:v>13.39</c:v>
                </c:pt>
                <c:pt idx="20">
                  <c:v>13.63</c:v>
                </c:pt>
                <c:pt idx="21">
                  <c:v>13.94</c:v>
                </c:pt>
                <c:pt idx="22">
                  <c:v>14.32</c:v>
                </c:pt>
                <c:pt idx="23">
                  <c:v>14.71</c:v>
                </c:pt>
                <c:pt idx="24">
                  <c:v>15.09</c:v>
                </c:pt>
                <c:pt idx="25">
                  <c:v>15.48</c:v>
                </c:pt>
                <c:pt idx="26">
                  <c:v>15.86</c:v>
                </c:pt>
                <c:pt idx="27">
                  <c:v>16.13</c:v>
                </c:pt>
                <c:pt idx="28">
                  <c:v>16.52</c:v>
                </c:pt>
                <c:pt idx="29">
                  <c:v>16.91</c:v>
                </c:pt>
                <c:pt idx="30">
                  <c:v>17.32</c:v>
                </c:pt>
                <c:pt idx="31">
                  <c:v>17.739999999999998</c:v>
                </c:pt>
                <c:pt idx="32">
                  <c:v>18.16</c:v>
                </c:pt>
                <c:pt idx="33">
                  <c:v>18.57</c:v>
                </c:pt>
                <c:pt idx="34">
                  <c:v>18.989999999999998</c:v>
                </c:pt>
                <c:pt idx="35">
                  <c:v>19.38</c:v>
                </c:pt>
                <c:pt idx="36">
                  <c:v>19.79</c:v>
                </c:pt>
                <c:pt idx="37">
                  <c:v>20.2</c:v>
                </c:pt>
                <c:pt idx="38">
                  <c:v>20.6</c:v>
                </c:pt>
                <c:pt idx="39">
                  <c:v>20.99</c:v>
                </c:pt>
                <c:pt idx="40">
                  <c:v>21.27</c:v>
                </c:pt>
                <c:pt idx="41">
                  <c:v>21.36</c:v>
                </c:pt>
                <c:pt idx="42">
                  <c:v>21.65</c:v>
                </c:pt>
                <c:pt idx="43">
                  <c:v>22.03</c:v>
                </c:pt>
                <c:pt idx="44">
                  <c:v>22.21</c:v>
                </c:pt>
                <c:pt idx="45">
                  <c:v>22.24</c:v>
                </c:pt>
                <c:pt idx="46">
                  <c:v>22.38</c:v>
                </c:pt>
                <c:pt idx="47">
                  <c:v>22.44</c:v>
                </c:pt>
                <c:pt idx="48">
                  <c:v>22.65</c:v>
                </c:pt>
                <c:pt idx="49">
                  <c:v>22.94</c:v>
                </c:pt>
                <c:pt idx="50">
                  <c:v>23.13</c:v>
                </c:pt>
                <c:pt idx="51">
                  <c:v>23.33</c:v>
                </c:pt>
                <c:pt idx="52">
                  <c:v>23.54</c:v>
                </c:pt>
                <c:pt idx="53">
                  <c:v>23.73</c:v>
                </c:pt>
                <c:pt idx="54">
                  <c:v>23.93</c:v>
                </c:pt>
                <c:pt idx="55">
                  <c:v>24.21</c:v>
                </c:pt>
                <c:pt idx="56">
                  <c:v>24.4</c:v>
                </c:pt>
                <c:pt idx="57">
                  <c:v>24.6</c:v>
                </c:pt>
                <c:pt idx="58">
                  <c:v>24.82</c:v>
                </c:pt>
                <c:pt idx="59">
                  <c:v>25.01</c:v>
                </c:pt>
                <c:pt idx="60">
                  <c:v>25.2</c:v>
                </c:pt>
                <c:pt idx="61">
                  <c:v>25.49</c:v>
                </c:pt>
                <c:pt idx="62">
                  <c:v>25.7</c:v>
                </c:pt>
                <c:pt idx="63">
                  <c:v>25.91</c:v>
                </c:pt>
                <c:pt idx="64">
                  <c:v>26.11</c:v>
                </c:pt>
                <c:pt idx="65">
                  <c:v>26.3</c:v>
                </c:pt>
                <c:pt idx="66">
                  <c:v>26.51</c:v>
                </c:pt>
                <c:pt idx="67">
                  <c:v>26.8</c:v>
                </c:pt>
                <c:pt idx="68">
                  <c:v>27.01</c:v>
                </c:pt>
                <c:pt idx="69">
                  <c:v>27.21</c:v>
                </c:pt>
                <c:pt idx="70">
                  <c:v>27.39</c:v>
                </c:pt>
                <c:pt idx="71">
                  <c:v>27.56</c:v>
                </c:pt>
                <c:pt idx="72">
                  <c:v>27.73</c:v>
                </c:pt>
                <c:pt idx="73">
                  <c:v>28.01</c:v>
                </c:pt>
                <c:pt idx="74">
                  <c:v>28.21</c:v>
                </c:pt>
                <c:pt idx="75">
                  <c:v>28.43</c:v>
                </c:pt>
                <c:pt idx="76">
                  <c:v>28.6</c:v>
                </c:pt>
                <c:pt idx="77">
                  <c:v>28.77</c:v>
                </c:pt>
                <c:pt idx="78">
                  <c:v>28.85</c:v>
                </c:pt>
                <c:pt idx="79">
                  <c:v>29</c:v>
                </c:pt>
                <c:pt idx="80">
                  <c:v>29.18</c:v>
                </c:pt>
                <c:pt idx="81">
                  <c:v>29.29</c:v>
                </c:pt>
                <c:pt idx="82">
                  <c:v>29.38</c:v>
                </c:pt>
                <c:pt idx="83">
                  <c:v>29.48</c:v>
                </c:pt>
                <c:pt idx="84">
                  <c:v>29.6</c:v>
                </c:pt>
                <c:pt idx="85">
                  <c:v>29.69</c:v>
                </c:pt>
                <c:pt idx="86">
                  <c:v>29.8</c:v>
                </c:pt>
                <c:pt idx="87">
                  <c:v>29.9</c:v>
                </c:pt>
                <c:pt idx="88">
                  <c:v>30.04</c:v>
                </c:pt>
                <c:pt idx="89">
                  <c:v>30.16</c:v>
                </c:pt>
                <c:pt idx="90">
                  <c:v>30.27</c:v>
                </c:pt>
                <c:pt idx="91">
                  <c:v>30.39</c:v>
                </c:pt>
                <c:pt idx="92">
                  <c:v>30.5</c:v>
                </c:pt>
                <c:pt idx="93">
                  <c:v>30.61</c:v>
                </c:pt>
                <c:pt idx="94">
                  <c:v>30.71</c:v>
                </c:pt>
                <c:pt idx="95">
                  <c:v>30.81</c:v>
                </c:pt>
                <c:pt idx="96">
                  <c:v>30.92</c:v>
                </c:pt>
                <c:pt idx="97">
                  <c:v>31.02</c:v>
                </c:pt>
                <c:pt idx="98">
                  <c:v>31.13</c:v>
                </c:pt>
                <c:pt idx="99">
                  <c:v>31.25</c:v>
                </c:pt>
                <c:pt idx="100">
                  <c:v>31.35</c:v>
                </c:pt>
                <c:pt idx="101">
                  <c:v>31.47</c:v>
                </c:pt>
                <c:pt idx="102">
                  <c:v>31.59</c:v>
                </c:pt>
                <c:pt idx="103">
                  <c:v>31.68</c:v>
                </c:pt>
                <c:pt idx="104">
                  <c:v>31.78</c:v>
                </c:pt>
                <c:pt idx="105">
                  <c:v>31.89</c:v>
                </c:pt>
                <c:pt idx="106">
                  <c:v>31.96</c:v>
                </c:pt>
                <c:pt idx="107">
                  <c:v>32.04</c:v>
                </c:pt>
                <c:pt idx="108">
                  <c:v>32.159999999999997</c:v>
                </c:pt>
                <c:pt idx="109">
                  <c:v>32.25</c:v>
                </c:pt>
                <c:pt idx="110">
                  <c:v>32.380000000000003</c:v>
                </c:pt>
                <c:pt idx="111">
                  <c:v>32.44</c:v>
                </c:pt>
                <c:pt idx="112">
                  <c:v>17.87</c:v>
                </c:pt>
                <c:pt idx="113">
                  <c:v>18.3</c:v>
                </c:pt>
                <c:pt idx="114">
                  <c:v>18.75</c:v>
                </c:pt>
                <c:pt idx="115">
                  <c:v>19.16</c:v>
                </c:pt>
                <c:pt idx="116">
                  <c:v>19.579999999999998</c:v>
                </c:pt>
                <c:pt idx="117">
                  <c:v>20.010000000000002</c:v>
                </c:pt>
                <c:pt idx="118">
                  <c:v>20.440000000000001</c:v>
                </c:pt>
                <c:pt idx="119">
                  <c:v>20.85</c:v>
                </c:pt>
                <c:pt idx="120">
                  <c:v>21.33</c:v>
                </c:pt>
                <c:pt idx="121">
                  <c:v>21.76</c:v>
                </c:pt>
                <c:pt idx="122">
                  <c:v>22.15</c:v>
                </c:pt>
                <c:pt idx="123">
                  <c:v>22.56</c:v>
                </c:pt>
                <c:pt idx="124">
                  <c:v>23.03</c:v>
                </c:pt>
                <c:pt idx="125">
                  <c:v>23.49</c:v>
                </c:pt>
                <c:pt idx="126">
                  <c:v>23.93</c:v>
                </c:pt>
                <c:pt idx="127">
                  <c:v>24.37</c:v>
                </c:pt>
                <c:pt idx="128">
                  <c:v>24.82</c:v>
                </c:pt>
                <c:pt idx="129">
                  <c:v>25.29</c:v>
                </c:pt>
                <c:pt idx="130">
                  <c:v>26.56</c:v>
                </c:pt>
                <c:pt idx="131">
                  <c:v>28.49</c:v>
                </c:pt>
                <c:pt idx="132">
                  <c:v>28.88</c:v>
                </c:pt>
                <c:pt idx="133">
                  <c:v>29.64</c:v>
                </c:pt>
                <c:pt idx="134">
                  <c:v>29.93</c:v>
                </c:pt>
                <c:pt idx="135">
                  <c:v>30.66</c:v>
                </c:pt>
                <c:pt idx="136">
                  <c:v>31.08</c:v>
                </c:pt>
                <c:pt idx="137">
                  <c:v>31.66</c:v>
                </c:pt>
                <c:pt idx="138">
                  <c:v>32.35</c:v>
                </c:pt>
                <c:pt idx="139">
                  <c:v>32.340000000000003</c:v>
                </c:pt>
                <c:pt idx="140">
                  <c:v>32.96</c:v>
                </c:pt>
                <c:pt idx="141">
                  <c:v>32.840000000000003</c:v>
                </c:pt>
                <c:pt idx="142">
                  <c:v>33.380000000000003</c:v>
                </c:pt>
                <c:pt idx="143">
                  <c:v>32.99</c:v>
                </c:pt>
                <c:pt idx="144">
                  <c:v>33.78</c:v>
                </c:pt>
                <c:pt idx="145">
                  <c:v>33.78</c:v>
                </c:pt>
                <c:pt idx="146">
                  <c:v>34.130000000000003</c:v>
                </c:pt>
                <c:pt idx="147">
                  <c:v>33.950000000000003</c:v>
                </c:pt>
                <c:pt idx="148">
                  <c:v>34.5</c:v>
                </c:pt>
                <c:pt idx="149">
                  <c:v>34.32</c:v>
                </c:pt>
                <c:pt idx="150">
                  <c:v>34.94</c:v>
                </c:pt>
                <c:pt idx="151">
                  <c:v>35.14</c:v>
                </c:pt>
                <c:pt idx="152">
                  <c:v>35.42</c:v>
                </c:pt>
                <c:pt idx="153">
                  <c:v>35.67</c:v>
                </c:pt>
                <c:pt idx="154">
                  <c:v>35.94</c:v>
                </c:pt>
                <c:pt idx="155">
                  <c:v>36.130000000000003</c:v>
                </c:pt>
                <c:pt idx="156">
                  <c:v>36.1</c:v>
                </c:pt>
                <c:pt idx="157">
                  <c:v>36.57</c:v>
                </c:pt>
                <c:pt idx="158">
                  <c:v>36.799999999999997</c:v>
                </c:pt>
                <c:pt idx="159">
                  <c:v>35.69</c:v>
                </c:pt>
                <c:pt idx="160">
                  <c:v>37.03</c:v>
                </c:pt>
                <c:pt idx="161">
                  <c:v>36.75</c:v>
                </c:pt>
                <c:pt idx="162">
                  <c:v>37.46</c:v>
                </c:pt>
                <c:pt idx="163">
                  <c:v>37.619999999999997</c:v>
                </c:pt>
                <c:pt idx="164">
                  <c:v>37.83</c:v>
                </c:pt>
                <c:pt idx="165">
                  <c:v>37.57</c:v>
                </c:pt>
                <c:pt idx="166">
                  <c:v>39.15</c:v>
                </c:pt>
                <c:pt idx="167">
                  <c:v>39.71</c:v>
                </c:pt>
                <c:pt idx="168">
                  <c:v>39.85</c:v>
                </c:pt>
                <c:pt idx="169">
                  <c:v>40.21</c:v>
                </c:pt>
                <c:pt idx="170">
                  <c:v>40.07</c:v>
                </c:pt>
                <c:pt idx="171">
                  <c:v>38.15</c:v>
                </c:pt>
                <c:pt idx="172">
                  <c:v>39.01</c:v>
                </c:pt>
                <c:pt idx="173">
                  <c:v>39.549999999999997</c:v>
                </c:pt>
                <c:pt idx="174">
                  <c:v>39.57</c:v>
                </c:pt>
                <c:pt idx="175">
                  <c:v>40.159999999999997</c:v>
                </c:pt>
                <c:pt idx="176">
                  <c:v>39.58</c:v>
                </c:pt>
                <c:pt idx="177">
                  <c:v>37.229999999999997</c:v>
                </c:pt>
                <c:pt idx="178">
                  <c:v>38.68</c:v>
                </c:pt>
                <c:pt idx="179">
                  <c:v>39.549999999999997</c:v>
                </c:pt>
                <c:pt idx="180">
                  <c:v>39.799999999999997</c:v>
                </c:pt>
                <c:pt idx="181">
                  <c:v>40.1</c:v>
                </c:pt>
                <c:pt idx="182">
                  <c:v>40.840000000000003</c:v>
                </c:pt>
                <c:pt idx="183">
                  <c:v>41.26</c:v>
                </c:pt>
                <c:pt idx="184">
                  <c:v>41.88</c:v>
                </c:pt>
                <c:pt idx="185">
                  <c:v>42.51</c:v>
                </c:pt>
                <c:pt idx="186">
                  <c:v>43.27</c:v>
                </c:pt>
                <c:pt idx="187">
                  <c:v>43.82</c:v>
                </c:pt>
                <c:pt idx="188">
                  <c:v>42.01</c:v>
                </c:pt>
                <c:pt idx="189">
                  <c:v>42.66</c:v>
                </c:pt>
                <c:pt idx="190">
                  <c:v>37.659999999999997</c:v>
                </c:pt>
                <c:pt idx="191">
                  <c:v>36.380000000000003</c:v>
                </c:pt>
                <c:pt idx="192">
                  <c:v>37.14</c:v>
                </c:pt>
                <c:pt idx="193">
                  <c:v>37.880000000000003</c:v>
                </c:pt>
                <c:pt idx="194">
                  <c:v>38.450000000000003</c:v>
                </c:pt>
                <c:pt idx="195">
                  <c:v>38.9</c:v>
                </c:pt>
                <c:pt idx="196">
                  <c:v>39.4</c:v>
                </c:pt>
                <c:pt idx="197">
                  <c:v>39.81</c:v>
                </c:pt>
                <c:pt idx="198">
                  <c:v>40.090000000000003</c:v>
                </c:pt>
                <c:pt idx="199">
                  <c:v>36.229999999999997</c:v>
                </c:pt>
                <c:pt idx="200">
                  <c:v>27.66</c:v>
                </c:pt>
                <c:pt idx="201">
                  <c:v>25.17</c:v>
                </c:pt>
                <c:pt idx="202">
                  <c:v>28.14</c:v>
                </c:pt>
                <c:pt idx="203">
                  <c:v>29.44</c:v>
                </c:pt>
                <c:pt idx="204">
                  <c:v>29.74</c:v>
                </c:pt>
                <c:pt idx="205">
                  <c:v>29.76</c:v>
                </c:pt>
                <c:pt idx="206">
                  <c:v>24.21</c:v>
                </c:pt>
                <c:pt idx="207">
                  <c:v>24.41</c:v>
                </c:pt>
                <c:pt idx="208">
                  <c:v>24.6</c:v>
                </c:pt>
                <c:pt idx="209">
                  <c:v>24.61</c:v>
                </c:pt>
                <c:pt idx="210">
                  <c:v>24.69</c:v>
                </c:pt>
                <c:pt idx="211">
                  <c:v>24.82</c:v>
                </c:pt>
                <c:pt idx="212">
                  <c:v>24.94</c:v>
                </c:pt>
                <c:pt idx="213">
                  <c:v>25.02</c:v>
                </c:pt>
                <c:pt idx="214">
                  <c:v>25.05</c:v>
                </c:pt>
                <c:pt idx="215">
                  <c:v>25.15</c:v>
                </c:pt>
                <c:pt idx="216">
                  <c:v>25.27</c:v>
                </c:pt>
                <c:pt idx="217">
                  <c:v>25.39</c:v>
                </c:pt>
                <c:pt idx="218">
                  <c:v>25.52</c:v>
                </c:pt>
                <c:pt idx="219">
                  <c:v>25.47</c:v>
                </c:pt>
                <c:pt idx="220">
                  <c:v>25.59</c:v>
                </c:pt>
                <c:pt idx="221">
                  <c:v>25.72</c:v>
                </c:pt>
                <c:pt idx="222">
                  <c:v>25.86</c:v>
                </c:pt>
                <c:pt idx="223">
                  <c:v>25.94</c:v>
                </c:pt>
                <c:pt idx="224">
                  <c:v>25.96</c:v>
                </c:pt>
                <c:pt idx="225">
                  <c:v>26.08</c:v>
                </c:pt>
                <c:pt idx="226">
                  <c:v>26.2</c:v>
                </c:pt>
                <c:pt idx="227">
                  <c:v>26.33</c:v>
                </c:pt>
                <c:pt idx="228">
                  <c:v>26.36</c:v>
                </c:pt>
                <c:pt idx="229">
                  <c:v>26.39</c:v>
                </c:pt>
                <c:pt idx="230">
                  <c:v>26.52</c:v>
                </c:pt>
                <c:pt idx="231">
                  <c:v>26.64</c:v>
                </c:pt>
                <c:pt idx="232">
                  <c:v>26.77</c:v>
                </c:pt>
                <c:pt idx="233">
                  <c:v>26.81</c:v>
                </c:pt>
                <c:pt idx="234">
                  <c:v>26.85</c:v>
                </c:pt>
                <c:pt idx="235">
                  <c:v>26.96</c:v>
                </c:pt>
                <c:pt idx="236">
                  <c:v>27.09</c:v>
                </c:pt>
                <c:pt idx="237">
                  <c:v>27.22</c:v>
                </c:pt>
                <c:pt idx="238">
                  <c:v>27.19</c:v>
                </c:pt>
                <c:pt idx="239">
                  <c:v>27.33</c:v>
                </c:pt>
                <c:pt idx="240">
                  <c:v>27.46</c:v>
                </c:pt>
                <c:pt idx="241">
                  <c:v>27.65</c:v>
                </c:pt>
                <c:pt idx="242">
                  <c:v>27.98</c:v>
                </c:pt>
                <c:pt idx="243">
                  <c:v>28.06</c:v>
                </c:pt>
                <c:pt idx="244">
                  <c:v>28.22</c:v>
                </c:pt>
                <c:pt idx="245">
                  <c:v>28.36</c:v>
                </c:pt>
                <c:pt idx="246">
                  <c:v>28.29</c:v>
                </c:pt>
                <c:pt idx="247">
                  <c:v>28.41</c:v>
                </c:pt>
                <c:pt idx="248">
                  <c:v>28.55</c:v>
                </c:pt>
                <c:pt idx="249">
                  <c:v>28.49</c:v>
                </c:pt>
                <c:pt idx="250">
                  <c:v>28.59</c:v>
                </c:pt>
                <c:pt idx="251">
                  <c:v>28.65</c:v>
                </c:pt>
                <c:pt idx="252">
                  <c:v>28.7</c:v>
                </c:pt>
                <c:pt idx="253">
                  <c:v>28.76</c:v>
                </c:pt>
                <c:pt idx="254">
                  <c:v>28.82</c:v>
                </c:pt>
                <c:pt idx="255">
                  <c:v>28.88</c:v>
                </c:pt>
                <c:pt idx="256">
                  <c:v>28.79</c:v>
                </c:pt>
                <c:pt idx="257">
                  <c:v>28.84</c:v>
                </c:pt>
                <c:pt idx="258">
                  <c:v>28.89</c:v>
                </c:pt>
                <c:pt idx="259">
                  <c:v>28.94</c:v>
                </c:pt>
                <c:pt idx="260">
                  <c:v>28.99</c:v>
                </c:pt>
                <c:pt idx="261">
                  <c:v>29.14</c:v>
                </c:pt>
                <c:pt idx="262">
                  <c:v>29.2</c:v>
                </c:pt>
                <c:pt idx="263">
                  <c:v>29.29</c:v>
                </c:pt>
                <c:pt idx="264">
                  <c:v>29.52</c:v>
                </c:pt>
                <c:pt idx="265">
                  <c:v>29.55</c:v>
                </c:pt>
                <c:pt idx="266">
                  <c:v>29.71</c:v>
                </c:pt>
                <c:pt idx="267">
                  <c:v>29.69</c:v>
                </c:pt>
                <c:pt idx="268">
                  <c:v>29.83</c:v>
                </c:pt>
                <c:pt idx="269">
                  <c:v>30.01</c:v>
                </c:pt>
                <c:pt idx="270">
                  <c:v>29.98</c:v>
                </c:pt>
                <c:pt idx="271">
                  <c:v>30.05</c:v>
                </c:pt>
                <c:pt idx="272">
                  <c:v>30.12</c:v>
                </c:pt>
                <c:pt idx="273">
                  <c:v>30.2</c:v>
                </c:pt>
                <c:pt idx="274">
                  <c:v>30.15</c:v>
                </c:pt>
                <c:pt idx="275">
                  <c:v>30.21</c:v>
                </c:pt>
                <c:pt idx="276">
                  <c:v>30.27</c:v>
                </c:pt>
                <c:pt idx="277">
                  <c:v>30.33</c:v>
                </c:pt>
                <c:pt idx="278">
                  <c:v>30.4</c:v>
                </c:pt>
                <c:pt idx="279">
                  <c:v>30.46</c:v>
                </c:pt>
                <c:pt idx="280">
                  <c:v>30.33</c:v>
                </c:pt>
              </c:numCache>
            </c:numRef>
          </c:val>
          <c:smooth val="0"/>
          <c:extLst>
            <c:ext xmlns:c16="http://schemas.microsoft.com/office/drawing/2014/chart" uri="{C3380CC4-5D6E-409C-BE32-E72D297353CC}">
              <c16:uniqueId val="{00000001-3EF6-48E2-BA9F-CB2C410D02F3}"/>
            </c:ext>
          </c:extLst>
        </c:ser>
        <c:dLbls>
          <c:showLegendKey val="0"/>
          <c:showVal val="0"/>
          <c:showCatName val="0"/>
          <c:showSerName val="0"/>
          <c:showPercent val="0"/>
          <c:showBubbleSize val="0"/>
        </c:dLbls>
        <c:marker val="1"/>
        <c:smooth val="0"/>
        <c:axId val="396246944"/>
        <c:axId val="396247600"/>
      </c:lineChart>
      <c:lineChart>
        <c:grouping val="standard"/>
        <c:varyColors val="0"/>
        <c:ser>
          <c:idx val="1"/>
          <c:order val="1"/>
          <c:tx>
            <c:strRef>
              <c:f>Sheet1!$C$1</c:f>
              <c:strCache>
                <c:ptCount val="1"/>
                <c:pt idx="0">
                  <c:v>Disk Write (MB/sec)</c:v>
                </c:pt>
              </c:strCache>
            </c:strRef>
          </c:tx>
          <c:spPr>
            <a:ln w="28575" cap="rnd">
              <a:solidFill>
                <a:srgbClr val="92D050"/>
              </a:solidFill>
              <a:round/>
            </a:ln>
            <a:effectLst/>
          </c:spPr>
          <c:marker>
            <c:symbol val="none"/>
          </c:marker>
          <c:dPt>
            <c:idx val="45"/>
            <c:marker>
              <c:symbol val="none"/>
            </c:marker>
            <c:bubble3D val="0"/>
            <c:spPr>
              <a:ln w="50800" cap="rnd">
                <a:solidFill>
                  <a:srgbClr val="92D050"/>
                </a:solidFill>
                <a:round/>
              </a:ln>
              <a:effectLst/>
            </c:spPr>
            <c:extLst>
              <c:ext xmlns:c16="http://schemas.microsoft.com/office/drawing/2014/chart" uri="{C3380CC4-5D6E-409C-BE32-E72D297353CC}">
                <c16:uniqueId val="{00000003-3EF6-48E2-BA9F-CB2C410D02F3}"/>
              </c:ext>
            </c:extLst>
          </c:dPt>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Sheet1!$C$2:$C$282</c:f>
              <c:numCache>
                <c:formatCode>General</c:formatCode>
                <c:ptCount val="281"/>
                <c:pt idx="0">
                  <c:v>0</c:v>
                </c:pt>
                <c:pt idx="1">
                  <c:v>0</c:v>
                </c:pt>
                <c:pt idx="2">
                  <c:v>0.77734375</c:v>
                </c:pt>
                <c:pt idx="3">
                  <c:v>0</c:v>
                </c:pt>
                <c:pt idx="4">
                  <c:v>0.16015625</c:v>
                </c:pt>
                <c:pt idx="5">
                  <c:v>0</c:v>
                </c:pt>
                <c:pt idx="6">
                  <c:v>0</c:v>
                </c:pt>
                <c:pt idx="7">
                  <c:v>0.68359375</c:v>
                </c:pt>
                <c:pt idx="8">
                  <c:v>0</c:v>
                </c:pt>
                <c:pt idx="9">
                  <c:v>0.1015625</c:v>
                </c:pt>
                <c:pt idx="10">
                  <c:v>0</c:v>
                </c:pt>
                <c:pt idx="11">
                  <c:v>0</c:v>
                </c:pt>
                <c:pt idx="12">
                  <c:v>0</c:v>
                </c:pt>
                <c:pt idx="13">
                  <c:v>0</c:v>
                </c:pt>
                <c:pt idx="14">
                  <c:v>2.34375E-2</c:v>
                </c:pt>
                <c:pt idx="15">
                  <c:v>124.4375</c:v>
                </c:pt>
                <c:pt idx="16">
                  <c:v>0</c:v>
                </c:pt>
                <c:pt idx="17">
                  <c:v>124.41796875</c:v>
                </c:pt>
                <c:pt idx="18">
                  <c:v>0.140625</c:v>
                </c:pt>
                <c:pt idx="19">
                  <c:v>129.6015625</c:v>
                </c:pt>
                <c:pt idx="20">
                  <c:v>294.6328125</c:v>
                </c:pt>
                <c:pt idx="21">
                  <c:v>301</c:v>
                </c:pt>
                <c:pt idx="22">
                  <c:v>79</c:v>
                </c:pt>
                <c:pt idx="23">
                  <c:v>0</c:v>
                </c:pt>
                <c:pt idx="24">
                  <c:v>5.078125E-2</c:v>
                </c:pt>
                <c:pt idx="25">
                  <c:v>3.90625E-3</c:v>
                </c:pt>
                <c:pt idx="26">
                  <c:v>0</c:v>
                </c:pt>
                <c:pt idx="27">
                  <c:v>295.5</c:v>
                </c:pt>
                <c:pt idx="28">
                  <c:v>95.37890625</c:v>
                </c:pt>
                <c:pt idx="29">
                  <c:v>4.6875E-2</c:v>
                </c:pt>
                <c:pt idx="30">
                  <c:v>3.90625E-3</c:v>
                </c:pt>
                <c:pt idx="31">
                  <c:v>0</c:v>
                </c:pt>
                <c:pt idx="32">
                  <c:v>0</c:v>
                </c:pt>
                <c:pt idx="33">
                  <c:v>0</c:v>
                </c:pt>
                <c:pt idx="34">
                  <c:v>2.34375E-2</c:v>
                </c:pt>
                <c:pt idx="35">
                  <c:v>0</c:v>
                </c:pt>
                <c:pt idx="36">
                  <c:v>0</c:v>
                </c:pt>
                <c:pt idx="37">
                  <c:v>0</c:v>
                </c:pt>
                <c:pt idx="38">
                  <c:v>0</c:v>
                </c:pt>
                <c:pt idx="39">
                  <c:v>16.32421875</c:v>
                </c:pt>
                <c:pt idx="40">
                  <c:v>112.99609375</c:v>
                </c:pt>
                <c:pt idx="41">
                  <c:v>0.12109375</c:v>
                </c:pt>
                <c:pt idx="42">
                  <c:v>0.13671875</c:v>
                </c:pt>
                <c:pt idx="43">
                  <c:v>0.2421875</c:v>
                </c:pt>
                <c:pt idx="44">
                  <c:v>9.375E-2</c:v>
                </c:pt>
                <c:pt idx="45">
                  <c:v>251.125</c:v>
                </c:pt>
                <c:pt idx="46">
                  <c:v>292.609375</c:v>
                </c:pt>
                <c:pt idx="47">
                  <c:v>106.5703125</c:v>
                </c:pt>
                <c:pt idx="48">
                  <c:v>0.44140625</c:v>
                </c:pt>
                <c:pt idx="49">
                  <c:v>0.19140625</c:v>
                </c:pt>
                <c:pt idx="50">
                  <c:v>0.1015625</c:v>
                </c:pt>
                <c:pt idx="51">
                  <c:v>8.59375E-2</c:v>
                </c:pt>
                <c:pt idx="52">
                  <c:v>9.375E-2</c:v>
                </c:pt>
                <c:pt idx="53">
                  <c:v>8.59375E-2</c:v>
                </c:pt>
                <c:pt idx="54">
                  <c:v>0.1015625</c:v>
                </c:pt>
                <c:pt idx="55">
                  <c:v>0.18359375</c:v>
                </c:pt>
                <c:pt idx="56">
                  <c:v>9.375E-2</c:v>
                </c:pt>
                <c:pt idx="57">
                  <c:v>0.1015625</c:v>
                </c:pt>
                <c:pt idx="58">
                  <c:v>7.8125E-2</c:v>
                </c:pt>
                <c:pt idx="59">
                  <c:v>9.375E-2</c:v>
                </c:pt>
                <c:pt idx="60">
                  <c:v>8.984375E-2</c:v>
                </c:pt>
                <c:pt idx="61">
                  <c:v>0.1875</c:v>
                </c:pt>
                <c:pt idx="62">
                  <c:v>0.125</c:v>
                </c:pt>
                <c:pt idx="63">
                  <c:v>9.375E-2</c:v>
                </c:pt>
                <c:pt idx="64">
                  <c:v>0.1015625</c:v>
                </c:pt>
                <c:pt idx="65">
                  <c:v>8.203125E-2</c:v>
                </c:pt>
                <c:pt idx="66">
                  <c:v>9.375E-2</c:v>
                </c:pt>
                <c:pt idx="67">
                  <c:v>0.19140625</c:v>
                </c:pt>
                <c:pt idx="68">
                  <c:v>9.765625E-2</c:v>
                </c:pt>
                <c:pt idx="69">
                  <c:v>0.1015625</c:v>
                </c:pt>
                <c:pt idx="70">
                  <c:v>9.765625E-2</c:v>
                </c:pt>
                <c:pt idx="71">
                  <c:v>0.1015625</c:v>
                </c:pt>
                <c:pt idx="72">
                  <c:v>243.69921875</c:v>
                </c:pt>
                <c:pt idx="73">
                  <c:v>14.1640625</c:v>
                </c:pt>
                <c:pt idx="74">
                  <c:v>0.1015625</c:v>
                </c:pt>
                <c:pt idx="75">
                  <c:v>8.984375E-2</c:v>
                </c:pt>
                <c:pt idx="76">
                  <c:v>9.765625E-2</c:v>
                </c:pt>
                <c:pt idx="77">
                  <c:v>54.45703125</c:v>
                </c:pt>
                <c:pt idx="78">
                  <c:v>228.91015625</c:v>
                </c:pt>
                <c:pt idx="79">
                  <c:v>8.984375E-2</c:v>
                </c:pt>
                <c:pt idx="80">
                  <c:v>9.765625E-2</c:v>
                </c:pt>
                <c:pt idx="81">
                  <c:v>8.984375E-2</c:v>
                </c:pt>
                <c:pt idx="82">
                  <c:v>9.765625E-2</c:v>
                </c:pt>
                <c:pt idx="83">
                  <c:v>0.1796875</c:v>
                </c:pt>
                <c:pt idx="84">
                  <c:v>8.984375E-2</c:v>
                </c:pt>
                <c:pt idx="85">
                  <c:v>9.765625E-2</c:v>
                </c:pt>
                <c:pt idx="86">
                  <c:v>9.375E-2</c:v>
                </c:pt>
                <c:pt idx="87">
                  <c:v>8.984375E-2</c:v>
                </c:pt>
                <c:pt idx="88">
                  <c:v>8.984375E-2</c:v>
                </c:pt>
                <c:pt idx="89">
                  <c:v>0.18359375</c:v>
                </c:pt>
                <c:pt idx="90">
                  <c:v>9.765625E-2</c:v>
                </c:pt>
                <c:pt idx="91">
                  <c:v>8.984375E-2</c:v>
                </c:pt>
                <c:pt idx="92">
                  <c:v>0.10546875</c:v>
                </c:pt>
                <c:pt idx="93">
                  <c:v>0.1015625</c:v>
                </c:pt>
                <c:pt idx="94">
                  <c:v>0.1015625</c:v>
                </c:pt>
                <c:pt idx="95">
                  <c:v>8.984375E-2</c:v>
                </c:pt>
                <c:pt idx="96">
                  <c:v>0.19921875</c:v>
                </c:pt>
                <c:pt idx="97">
                  <c:v>8.984375E-2</c:v>
                </c:pt>
                <c:pt idx="98">
                  <c:v>9.375E-2</c:v>
                </c:pt>
                <c:pt idx="99">
                  <c:v>9.375E-2</c:v>
                </c:pt>
                <c:pt idx="100">
                  <c:v>8.984375E-2</c:v>
                </c:pt>
                <c:pt idx="101">
                  <c:v>9.375E-2</c:v>
                </c:pt>
                <c:pt idx="102">
                  <c:v>8.984375E-2</c:v>
                </c:pt>
                <c:pt idx="103">
                  <c:v>115.76953125</c:v>
                </c:pt>
                <c:pt idx="104">
                  <c:v>0.21875</c:v>
                </c:pt>
                <c:pt idx="105">
                  <c:v>9.375E-2</c:v>
                </c:pt>
                <c:pt idx="106">
                  <c:v>0.1015625</c:v>
                </c:pt>
                <c:pt idx="107">
                  <c:v>8.984375E-2</c:v>
                </c:pt>
                <c:pt idx="108">
                  <c:v>66.609375</c:v>
                </c:pt>
                <c:pt idx="109">
                  <c:v>76.71875</c:v>
                </c:pt>
                <c:pt idx="110">
                  <c:v>9.765625E-2</c:v>
                </c:pt>
                <c:pt idx="111">
                  <c:v>137.03515625</c:v>
                </c:pt>
                <c:pt idx="112">
                  <c:v>201.82421875</c:v>
                </c:pt>
                <c:pt idx="113">
                  <c:v>3.125E-2</c:v>
                </c:pt>
                <c:pt idx="114">
                  <c:v>0</c:v>
                </c:pt>
                <c:pt idx="115">
                  <c:v>0</c:v>
                </c:pt>
                <c:pt idx="116">
                  <c:v>0</c:v>
                </c:pt>
                <c:pt idx="117">
                  <c:v>0</c:v>
                </c:pt>
                <c:pt idx="118">
                  <c:v>0.171875</c:v>
                </c:pt>
                <c:pt idx="119">
                  <c:v>3.125E-2</c:v>
                </c:pt>
                <c:pt idx="120">
                  <c:v>0</c:v>
                </c:pt>
                <c:pt idx="121">
                  <c:v>0</c:v>
                </c:pt>
                <c:pt idx="122">
                  <c:v>0.171875</c:v>
                </c:pt>
                <c:pt idx="123">
                  <c:v>0</c:v>
                </c:pt>
                <c:pt idx="124">
                  <c:v>0</c:v>
                </c:pt>
                <c:pt idx="125">
                  <c:v>0</c:v>
                </c:pt>
                <c:pt idx="126">
                  <c:v>0</c:v>
                </c:pt>
                <c:pt idx="127">
                  <c:v>1.953125E-2</c:v>
                </c:pt>
                <c:pt idx="128">
                  <c:v>0</c:v>
                </c:pt>
                <c:pt idx="129">
                  <c:v>0</c:v>
                </c:pt>
                <c:pt idx="130">
                  <c:v>0</c:v>
                </c:pt>
                <c:pt idx="131">
                  <c:v>0</c:v>
                </c:pt>
                <c:pt idx="132">
                  <c:v>133.89453125</c:v>
                </c:pt>
                <c:pt idx="133">
                  <c:v>0</c:v>
                </c:pt>
                <c:pt idx="134">
                  <c:v>169.1015625</c:v>
                </c:pt>
                <c:pt idx="135">
                  <c:v>301.453125</c:v>
                </c:pt>
                <c:pt idx="136">
                  <c:v>249.4375</c:v>
                </c:pt>
                <c:pt idx="137">
                  <c:v>0.23828125</c:v>
                </c:pt>
                <c:pt idx="138">
                  <c:v>0.1484375</c:v>
                </c:pt>
                <c:pt idx="139">
                  <c:v>0</c:v>
                </c:pt>
                <c:pt idx="140">
                  <c:v>0.24609375</c:v>
                </c:pt>
                <c:pt idx="141">
                  <c:v>18.13671875</c:v>
                </c:pt>
                <c:pt idx="142">
                  <c:v>124.73828125</c:v>
                </c:pt>
                <c:pt idx="143">
                  <c:v>0</c:v>
                </c:pt>
                <c:pt idx="144">
                  <c:v>0.19921875</c:v>
                </c:pt>
                <c:pt idx="145">
                  <c:v>0.10546875</c:v>
                </c:pt>
                <c:pt idx="146">
                  <c:v>9.765625E-2</c:v>
                </c:pt>
                <c:pt idx="147">
                  <c:v>9.765625E-2</c:v>
                </c:pt>
                <c:pt idx="148">
                  <c:v>9.765625E-2</c:v>
                </c:pt>
                <c:pt idx="149">
                  <c:v>0.10546875</c:v>
                </c:pt>
                <c:pt idx="150">
                  <c:v>9.375E-2</c:v>
                </c:pt>
                <c:pt idx="151">
                  <c:v>0.1015625</c:v>
                </c:pt>
                <c:pt idx="152">
                  <c:v>0</c:v>
                </c:pt>
                <c:pt idx="153">
                  <c:v>0.30078125</c:v>
                </c:pt>
                <c:pt idx="154">
                  <c:v>77.1171875</c:v>
                </c:pt>
                <c:pt idx="155">
                  <c:v>0.2578125</c:v>
                </c:pt>
                <c:pt idx="156">
                  <c:v>22.6640625</c:v>
                </c:pt>
                <c:pt idx="157">
                  <c:v>52.83984375</c:v>
                </c:pt>
                <c:pt idx="158">
                  <c:v>6.54296875</c:v>
                </c:pt>
                <c:pt idx="159">
                  <c:v>297.22265625</c:v>
                </c:pt>
                <c:pt idx="160">
                  <c:v>241.6953125</c:v>
                </c:pt>
                <c:pt idx="161">
                  <c:v>0.296875</c:v>
                </c:pt>
                <c:pt idx="162">
                  <c:v>0</c:v>
                </c:pt>
                <c:pt idx="163">
                  <c:v>0.19140625</c:v>
                </c:pt>
                <c:pt idx="164">
                  <c:v>0</c:v>
                </c:pt>
                <c:pt idx="165">
                  <c:v>0.5078125</c:v>
                </c:pt>
                <c:pt idx="166">
                  <c:v>0.36328125</c:v>
                </c:pt>
                <c:pt idx="167">
                  <c:v>0.1796875</c:v>
                </c:pt>
                <c:pt idx="168">
                  <c:v>0.3671875</c:v>
                </c:pt>
                <c:pt idx="169">
                  <c:v>92.171875</c:v>
                </c:pt>
                <c:pt idx="170">
                  <c:v>91.21875</c:v>
                </c:pt>
                <c:pt idx="171">
                  <c:v>60.3671875</c:v>
                </c:pt>
                <c:pt idx="172">
                  <c:v>90.88671875</c:v>
                </c:pt>
                <c:pt idx="173">
                  <c:v>119.34375</c:v>
                </c:pt>
                <c:pt idx="174">
                  <c:v>297.95703125</c:v>
                </c:pt>
                <c:pt idx="175">
                  <c:v>12.83984375</c:v>
                </c:pt>
                <c:pt idx="176">
                  <c:v>0</c:v>
                </c:pt>
                <c:pt idx="177">
                  <c:v>0</c:v>
                </c:pt>
                <c:pt idx="178">
                  <c:v>120.08984375</c:v>
                </c:pt>
                <c:pt idx="179">
                  <c:v>120.25390625</c:v>
                </c:pt>
                <c:pt idx="180">
                  <c:v>0.2734375</c:v>
                </c:pt>
                <c:pt idx="181">
                  <c:v>120.11328125</c:v>
                </c:pt>
                <c:pt idx="182">
                  <c:v>114.7890625</c:v>
                </c:pt>
                <c:pt idx="183">
                  <c:v>5.5546875</c:v>
                </c:pt>
                <c:pt idx="184">
                  <c:v>67.21484375</c:v>
                </c:pt>
                <c:pt idx="185">
                  <c:v>150.9140625</c:v>
                </c:pt>
                <c:pt idx="186">
                  <c:v>175.24609375</c:v>
                </c:pt>
                <c:pt idx="187">
                  <c:v>0</c:v>
                </c:pt>
                <c:pt idx="188">
                  <c:v>116.421875</c:v>
                </c:pt>
                <c:pt idx="189">
                  <c:v>18.65625</c:v>
                </c:pt>
                <c:pt idx="190">
                  <c:v>87.29296875</c:v>
                </c:pt>
                <c:pt idx="191">
                  <c:v>218.1875</c:v>
                </c:pt>
                <c:pt idx="192">
                  <c:v>297.32421875</c:v>
                </c:pt>
                <c:pt idx="193">
                  <c:v>99.16015625</c:v>
                </c:pt>
                <c:pt idx="194">
                  <c:v>9.375E-2</c:v>
                </c:pt>
                <c:pt idx="195">
                  <c:v>0</c:v>
                </c:pt>
                <c:pt idx="196">
                  <c:v>0</c:v>
                </c:pt>
                <c:pt idx="197">
                  <c:v>0</c:v>
                </c:pt>
                <c:pt idx="198">
                  <c:v>260.10546875</c:v>
                </c:pt>
                <c:pt idx="199">
                  <c:v>38.6875</c:v>
                </c:pt>
                <c:pt idx="200">
                  <c:v>0</c:v>
                </c:pt>
                <c:pt idx="201">
                  <c:v>0</c:v>
                </c:pt>
                <c:pt idx="202">
                  <c:v>0.34765625</c:v>
                </c:pt>
                <c:pt idx="203">
                  <c:v>208.3125</c:v>
                </c:pt>
                <c:pt idx="204">
                  <c:v>140.671875</c:v>
                </c:pt>
                <c:pt idx="205">
                  <c:v>0</c:v>
                </c:pt>
                <c:pt idx="206">
                  <c:v>2.0390625</c:v>
                </c:pt>
                <c:pt idx="207">
                  <c:v>8.63671875</c:v>
                </c:pt>
                <c:pt idx="208">
                  <c:v>8.6953125</c:v>
                </c:pt>
                <c:pt idx="209">
                  <c:v>131.01953125</c:v>
                </c:pt>
                <c:pt idx="210">
                  <c:v>149.47265625</c:v>
                </c:pt>
                <c:pt idx="211">
                  <c:v>8.46484375</c:v>
                </c:pt>
                <c:pt idx="212">
                  <c:v>8.5703125</c:v>
                </c:pt>
                <c:pt idx="213">
                  <c:v>8.6953125</c:v>
                </c:pt>
                <c:pt idx="214">
                  <c:v>8.53125</c:v>
                </c:pt>
                <c:pt idx="215">
                  <c:v>8.6953125</c:v>
                </c:pt>
                <c:pt idx="216">
                  <c:v>8.5703125</c:v>
                </c:pt>
                <c:pt idx="217">
                  <c:v>8.6328125</c:v>
                </c:pt>
                <c:pt idx="218">
                  <c:v>8.55078125</c:v>
                </c:pt>
                <c:pt idx="219">
                  <c:v>8.765625</c:v>
                </c:pt>
                <c:pt idx="220">
                  <c:v>8.60546875</c:v>
                </c:pt>
                <c:pt idx="221">
                  <c:v>8.7421875</c:v>
                </c:pt>
                <c:pt idx="222">
                  <c:v>8.40234375</c:v>
                </c:pt>
                <c:pt idx="223">
                  <c:v>7.4921875</c:v>
                </c:pt>
                <c:pt idx="224">
                  <c:v>8.11328125</c:v>
                </c:pt>
                <c:pt idx="225">
                  <c:v>7.78125</c:v>
                </c:pt>
                <c:pt idx="226">
                  <c:v>8.53125</c:v>
                </c:pt>
                <c:pt idx="227">
                  <c:v>8.734375</c:v>
                </c:pt>
                <c:pt idx="228">
                  <c:v>8.73828125</c:v>
                </c:pt>
                <c:pt idx="229">
                  <c:v>8.75</c:v>
                </c:pt>
                <c:pt idx="230">
                  <c:v>8.6328125</c:v>
                </c:pt>
                <c:pt idx="231">
                  <c:v>8.703125</c:v>
                </c:pt>
                <c:pt idx="232">
                  <c:v>8.5078125</c:v>
                </c:pt>
                <c:pt idx="233">
                  <c:v>8.7734375</c:v>
                </c:pt>
                <c:pt idx="234">
                  <c:v>8.6640625</c:v>
                </c:pt>
                <c:pt idx="235">
                  <c:v>10.37890625</c:v>
                </c:pt>
                <c:pt idx="236">
                  <c:v>8.6953125</c:v>
                </c:pt>
                <c:pt idx="237">
                  <c:v>8.6796875</c:v>
                </c:pt>
                <c:pt idx="238">
                  <c:v>8.66015625</c:v>
                </c:pt>
                <c:pt idx="239">
                  <c:v>8.78515625</c:v>
                </c:pt>
                <c:pt idx="240">
                  <c:v>143.48828125</c:v>
                </c:pt>
                <c:pt idx="241">
                  <c:v>109.71484375</c:v>
                </c:pt>
                <c:pt idx="242">
                  <c:v>7.984375</c:v>
                </c:pt>
                <c:pt idx="243">
                  <c:v>7.91796875</c:v>
                </c:pt>
                <c:pt idx="244">
                  <c:v>8.234375</c:v>
                </c:pt>
                <c:pt idx="245">
                  <c:v>8.0859375</c:v>
                </c:pt>
                <c:pt idx="246">
                  <c:v>8.17578125</c:v>
                </c:pt>
                <c:pt idx="247">
                  <c:v>8.0546875</c:v>
                </c:pt>
                <c:pt idx="248">
                  <c:v>8.171875</c:v>
                </c:pt>
                <c:pt idx="249">
                  <c:v>8.02734375</c:v>
                </c:pt>
                <c:pt idx="250">
                  <c:v>8.21875</c:v>
                </c:pt>
                <c:pt idx="251">
                  <c:v>8.10546875</c:v>
                </c:pt>
                <c:pt idx="252">
                  <c:v>8.15234375</c:v>
                </c:pt>
                <c:pt idx="253">
                  <c:v>8.1171875</c:v>
                </c:pt>
                <c:pt idx="254">
                  <c:v>8.078125</c:v>
                </c:pt>
                <c:pt idx="255">
                  <c:v>8.22265625</c:v>
                </c:pt>
                <c:pt idx="256">
                  <c:v>8.37109375</c:v>
                </c:pt>
                <c:pt idx="257">
                  <c:v>8.1328125</c:v>
                </c:pt>
                <c:pt idx="258">
                  <c:v>8.421875</c:v>
                </c:pt>
                <c:pt idx="259">
                  <c:v>8.02734375</c:v>
                </c:pt>
                <c:pt idx="260">
                  <c:v>8.25</c:v>
                </c:pt>
                <c:pt idx="261">
                  <c:v>8.1015625</c:v>
                </c:pt>
                <c:pt idx="262">
                  <c:v>8.09765625</c:v>
                </c:pt>
                <c:pt idx="263">
                  <c:v>8.140625</c:v>
                </c:pt>
                <c:pt idx="264">
                  <c:v>7.96875</c:v>
                </c:pt>
                <c:pt idx="265">
                  <c:v>8.22265625</c:v>
                </c:pt>
                <c:pt idx="266">
                  <c:v>9.55078125</c:v>
                </c:pt>
                <c:pt idx="267">
                  <c:v>8.2890625</c:v>
                </c:pt>
                <c:pt idx="268">
                  <c:v>7.9765625</c:v>
                </c:pt>
                <c:pt idx="269">
                  <c:v>8.2421875</c:v>
                </c:pt>
                <c:pt idx="270">
                  <c:v>8.375</c:v>
                </c:pt>
                <c:pt idx="271">
                  <c:v>179.44921875</c:v>
                </c:pt>
                <c:pt idx="272">
                  <c:v>155.38671875</c:v>
                </c:pt>
                <c:pt idx="273">
                  <c:v>8.74609375</c:v>
                </c:pt>
                <c:pt idx="274">
                  <c:v>8.51171875</c:v>
                </c:pt>
                <c:pt idx="275">
                  <c:v>8.70703125</c:v>
                </c:pt>
                <c:pt idx="276">
                  <c:v>8.44921875</c:v>
                </c:pt>
                <c:pt idx="277">
                  <c:v>8.609375</c:v>
                </c:pt>
                <c:pt idx="278">
                  <c:v>8.640625</c:v>
                </c:pt>
                <c:pt idx="279">
                  <c:v>8.6015625</c:v>
                </c:pt>
                <c:pt idx="280">
                  <c:v>19.58203125</c:v>
                </c:pt>
              </c:numCache>
            </c:numRef>
          </c:val>
          <c:smooth val="0"/>
          <c:extLst>
            <c:ext xmlns:c16="http://schemas.microsoft.com/office/drawing/2014/chart" uri="{C3380CC4-5D6E-409C-BE32-E72D297353CC}">
              <c16:uniqueId val="{00000004-3EF6-48E2-BA9F-CB2C410D02F3}"/>
            </c:ext>
          </c:extLst>
        </c:ser>
        <c:ser>
          <c:idx val="3"/>
          <c:order val="3"/>
          <c:tx>
            <c:strRef>
              <c:f>Sheet1!$E$1</c:f>
              <c:strCache>
                <c:ptCount val="1"/>
                <c:pt idx="0">
                  <c:v>Network Received (MB/sec)</c:v>
                </c:pt>
              </c:strCache>
            </c:strRef>
          </c:tx>
          <c:spPr>
            <a:ln w="50800" cap="rnd">
              <a:solidFill>
                <a:srgbClr val="FF0000"/>
              </a:solidFill>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Sheet1!$E$2:$E$282</c:f>
              <c:numCache>
                <c:formatCode>General</c:formatCode>
                <c:ptCount val="281"/>
                <c:pt idx="0">
                  <c:v>1.5234375000000001E-3</c:v>
                </c:pt>
                <c:pt idx="1">
                  <c:v>5.4687500000000005E-4</c:v>
                </c:pt>
                <c:pt idx="2">
                  <c:v>6.9335937499999997E-4</c:v>
                </c:pt>
                <c:pt idx="3">
                  <c:v>61.207988281250003</c:v>
                </c:pt>
                <c:pt idx="4">
                  <c:v>60.640546874999998</c:v>
                </c:pt>
                <c:pt idx="5">
                  <c:v>58.426699218750002</c:v>
                </c:pt>
                <c:pt idx="6">
                  <c:v>58.121523437500002</c:v>
                </c:pt>
                <c:pt idx="7">
                  <c:v>58.249902343750001</c:v>
                </c:pt>
                <c:pt idx="8">
                  <c:v>59.426015624999998</c:v>
                </c:pt>
                <c:pt idx="9">
                  <c:v>57.454160156249998</c:v>
                </c:pt>
                <c:pt idx="10">
                  <c:v>59.995175781249998</c:v>
                </c:pt>
                <c:pt idx="11">
                  <c:v>59.358339843750002</c:v>
                </c:pt>
                <c:pt idx="12">
                  <c:v>57.735722656249997</c:v>
                </c:pt>
                <c:pt idx="13">
                  <c:v>59.083291015625001</c:v>
                </c:pt>
                <c:pt idx="14">
                  <c:v>57.669658203125003</c:v>
                </c:pt>
                <c:pt idx="15">
                  <c:v>49.878193359374997</c:v>
                </c:pt>
                <c:pt idx="16">
                  <c:v>58.065791015625003</c:v>
                </c:pt>
                <c:pt idx="17">
                  <c:v>34.906992187500002</c:v>
                </c:pt>
                <c:pt idx="18">
                  <c:v>58.615703125000003</c:v>
                </c:pt>
                <c:pt idx="19">
                  <c:v>46.042226562499998</c:v>
                </c:pt>
                <c:pt idx="20">
                  <c:v>36.17888671875</c:v>
                </c:pt>
                <c:pt idx="21">
                  <c:v>43.853105468750002</c:v>
                </c:pt>
                <c:pt idx="22">
                  <c:v>57.008447265625001</c:v>
                </c:pt>
                <c:pt idx="23">
                  <c:v>56.064042968750002</c:v>
                </c:pt>
                <c:pt idx="24">
                  <c:v>55.868583984375</c:v>
                </c:pt>
                <c:pt idx="25">
                  <c:v>56.385585937499997</c:v>
                </c:pt>
                <c:pt idx="26">
                  <c:v>55.963632812500002</c:v>
                </c:pt>
                <c:pt idx="27">
                  <c:v>38.447519531250002</c:v>
                </c:pt>
                <c:pt idx="28">
                  <c:v>57.173476562499999</c:v>
                </c:pt>
                <c:pt idx="29">
                  <c:v>56.890488281250001</c:v>
                </c:pt>
                <c:pt idx="30">
                  <c:v>60.833144531249999</c:v>
                </c:pt>
                <c:pt idx="31">
                  <c:v>62.198408203124998</c:v>
                </c:pt>
                <c:pt idx="32">
                  <c:v>60.609335937499999</c:v>
                </c:pt>
                <c:pt idx="33">
                  <c:v>60.409921875000002</c:v>
                </c:pt>
                <c:pt idx="34">
                  <c:v>60.52228515625</c:v>
                </c:pt>
                <c:pt idx="35">
                  <c:v>58.019638671875001</c:v>
                </c:pt>
                <c:pt idx="36">
                  <c:v>58.784228515625003</c:v>
                </c:pt>
                <c:pt idx="37">
                  <c:v>60.26513671875</c:v>
                </c:pt>
                <c:pt idx="38">
                  <c:v>58.801914062500003</c:v>
                </c:pt>
                <c:pt idx="39">
                  <c:v>56.507792968750003</c:v>
                </c:pt>
                <c:pt idx="40">
                  <c:v>26.5945703125</c:v>
                </c:pt>
                <c:pt idx="41">
                  <c:v>1.0742187500000001E-3</c:v>
                </c:pt>
                <c:pt idx="42">
                  <c:v>1.005859375E-3</c:v>
                </c:pt>
                <c:pt idx="43">
                  <c:v>5.6640624999999996E-4</c:v>
                </c:pt>
                <c:pt idx="44">
                  <c:v>1.2890625000000001E-3</c:v>
                </c:pt>
                <c:pt idx="45">
                  <c:v>1.2109375E-3</c:v>
                </c:pt>
                <c:pt idx="46">
                  <c:v>0</c:v>
                </c:pt>
                <c:pt idx="47">
                  <c:v>8.0078124999999995E-4</c:v>
                </c:pt>
                <c:pt idx="48">
                  <c:v>2.5683593749999999E-3</c:v>
                </c:pt>
                <c:pt idx="49">
                  <c:v>1.85546875E-4</c:v>
                </c:pt>
                <c:pt idx="50">
                  <c:v>7.0312499999999997E-4</c:v>
                </c:pt>
                <c:pt idx="51">
                  <c:v>3.02734375E-4</c:v>
                </c:pt>
                <c:pt idx="52">
                  <c:v>2.0996093749999999E-3</c:v>
                </c:pt>
                <c:pt idx="53">
                  <c:v>8.8867187500000003E-4</c:v>
                </c:pt>
                <c:pt idx="54">
                  <c:v>5.8593749999999998E-5</c:v>
                </c:pt>
                <c:pt idx="55">
                  <c:v>6.2500000000000001E-4</c:v>
                </c:pt>
                <c:pt idx="56">
                  <c:v>2.44140625E-4</c:v>
                </c:pt>
                <c:pt idx="57">
                  <c:v>8.49609375E-4</c:v>
                </c:pt>
                <c:pt idx="58">
                  <c:v>4.3945312500000001E-4</c:v>
                </c:pt>
                <c:pt idx="59">
                  <c:v>7.5195312500000002E-4</c:v>
                </c:pt>
                <c:pt idx="60">
                  <c:v>1.3281250000000001E-3</c:v>
                </c:pt>
                <c:pt idx="61">
                  <c:v>7.9101562500000005E-4</c:v>
                </c:pt>
                <c:pt idx="62">
                  <c:v>2.44140625E-4</c:v>
                </c:pt>
                <c:pt idx="63">
                  <c:v>7.7148437500000003E-4</c:v>
                </c:pt>
                <c:pt idx="64">
                  <c:v>3.7109375E-4</c:v>
                </c:pt>
                <c:pt idx="65">
                  <c:v>3.7109375E-4</c:v>
                </c:pt>
                <c:pt idx="66">
                  <c:v>8.3007812499999998E-4</c:v>
                </c:pt>
                <c:pt idx="67">
                  <c:v>5.2734375000000003E-4</c:v>
                </c:pt>
                <c:pt idx="68">
                  <c:v>1.1621093749999999E-3</c:v>
                </c:pt>
                <c:pt idx="69">
                  <c:v>1.0742187500000001E-3</c:v>
                </c:pt>
                <c:pt idx="70">
                  <c:v>2.44140625E-4</c:v>
                </c:pt>
                <c:pt idx="71">
                  <c:v>1.1132812499999999E-3</c:v>
                </c:pt>
                <c:pt idx="72">
                  <c:v>1.50390625E-3</c:v>
                </c:pt>
                <c:pt idx="73">
                  <c:v>6.8359374999999996E-4</c:v>
                </c:pt>
                <c:pt idx="74">
                  <c:v>6.3476562500000002E-4</c:v>
                </c:pt>
                <c:pt idx="75">
                  <c:v>1.0839843750000001E-3</c:v>
                </c:pt>
                <c:pt idx="76">
                  <c:v>2.4121093750000002E-3</c:v>
                </c:pt>
                <c:pt idx="77">
                  <c:v>6.4453125000000003E-4</c:v>
                </c:pt>
                <c:pt idx="78">
                  <c:v>1.3867187499999999E-3</c:v>
                </c:pt>
                <c:pt idx="79">
                  <c:v>8.1054687499999996E-4</c:v>
                </c:pt>
                <c:pt idx="80">
                  <c:v>6.15234375E-4</c:v>
                </c:pt>
                <c:pt idx="81">
                  <c:v>6.9335937499999997E-4</c:v>
                </c:pt>
                <c:pt idx="82">
                  <c:v>1.42578125E-3</c:v>
                </c:pt>
                <c:pt idx="83">
                  <c:v>4.7851562499999999E-4</c:v>
                </c:pt>
                <c:pt idx="84">
                  <c:v>6.142578125E-3</c:v>
                </c:pt>
                <c:pt idx="85">
                  <c:v>8.2519531249999993E-3</c:v>
                </c:pt>
                <c:pt idx="86">
                  <c:v>1.5429687500000001E-3</c:v>
                </c:pt>
                <c:pt idx="87">
                  <c:v>9.0820312500000005E-4</c:v>
                </c:pt>
                <c:pt idx="88">
                  <c:v>6.4550781250000003E-3</c:v>
                </c:pt>
                <c:pt idx="89">
                  <c:v>2.1679687500000002E-3</c:v>
                </c:pt>
                <c:pt idx="90">
                  <c:v>1.220703125E-3</c:v>
                </c:pt>
                <c:pt idx="91">
                  <c:v>4.8828125E-4</c:v>
                </c:pt>
                <c:pt idx="92">
                  <c:v>2.44140625E-4</c:v>
                </c:pt>
                <c:pt idx="93">
                  <c:v>1.9824218749999998E-3</c:v>
                </c:pt>
                <c:pt idx="94">
                  <c:v>4.6874999999999998E-4</c:v>
                </c:pt>
                <c:pt idx="95">
                  <c:v>5.8593749999999998E-5</c:v>
                </c:pt>
                <c:pt idx="96">
                  <c:v>6.4453125000000003E-4</c:v>
                </c:pt>
                <c:pt idx="97">
                  <c:v>9.0527343749999996E-3</c:v>
                </c:pt>
                <c:pt idx="98">
                  <c:v>5.8593749999999998E-5</c:v>
                </c:pt>
                <c:pt idx="99">
                  <c:v>4.296875E-4</c:v>
                </c:pt>
                <c:pt idx="100">
                  <c:v>1.1132812499999999E-3</c:v>
                </c:pt>
                <c:pt idx="101">
                  <c:v>8.2031249999999997E-4</c:v>
                </c:pt>
                <c:pt idx="102">
                  <c:v>1.201171875E-3</c:v>
                </c:pt>
                <c:pt idx="103">
                  <c:v>5.6640624999999996E-4</c:v>
                </c:pt>
                <c:pt idx="104">
                  <c:v>1.85546875E-4</c:v>
                </c:pt>
                <c:pt idx="105">
                  <c:v>1.455078125E-3</c:v>
                </c:pt>
                <c:pt idx="106">
                  <c:v>4.296875E-4</c:v>
                </c:pt>
                <c:pt idx="107">
                  <c:v>5.2734375000000003E-4</c:v>
                </c:pt>
                <c:pt idx="108">
                  <c:v>8.3007812499999998E-4</c:v>
                </c:pt>
                <c:pt idx="109">
                  <c:v>3.02734375E-4</c:v>
                </c:pt>
                <c:pt idx="110">
                  <c:v>1.85546875E-4</c:v>
                </c:pt>
                <c:pt idx="111">
                  <c:v>1.85546875E-4</c:v>
                </c:pt>
                <c:pt idx="112">
                  <c:v>2.2753906250000001E-3</c:v>
                </c:pt>
                <c:pt idx="113">
                  <c:v>5.4687500000000005E-4</c:v>
                </c:pt>
                <c:pt idx="114">
                  <c:v>0</c:v>
                </c:pt>
                <c:pt idx="115">
                  <c:v>2.44140625E-4</c:v>
                </c:pt>
                <c:pt idx="116">
                  <c:v>1.85546875E-4</c:v>
                </c:pt>
                <c:pt idx="117">
                  <c:v>8.49609375E-4</c:v>
                </c:pt>
                <c:pt idx="118">
                  <c:v>3.8085937500000001E-4</c:v>
                </c:pt>
                <c:pt idx="119">
                  <c:v>7.7148437500000003E-4</c:v>
                </c:pt>
                <c:pt idx="120">
                  <c:v>1.3476562499999999E-3</c:v>
                </c:pt>
                <c:pt idx="121">
                  <c:v>4.8828125E-4</c:v>
                </c:pt>
                <c:pt idx="122">
                  <c:v>7.7148437500000003E-4</c:v>
                </c:pt>
                <c:pt idx="123">
                  <c:v>6.5429687500000004E-4</c:v>
                </c:pt>
                <c:pt idx="124">
                  <c:v>4.1015624999999998E-4</c:v>
                </c:pt>
                <c:pt idx="125">
                  <c:v>2.44140625E-4</c:v>
                </c:pt>
                <c:pt idx="126">
                  <c:v>7.0312499999999997E-4</c:v>
                </c:pt>
                <c:pt idx="127">
                  <c:v>1.85546875E-4</c:v>
                </c:pt>
                <c:pt idx="128">
                  <c:v>1.171875E-4</c:v>
                </c:pt>
                <c:pt idx="129">
                  <c:v>3.7109375E-4</c:v>
                </c:pt>
                <c:pt idx="130">
                  <c:v>4.8828125E-4</c:v>
                </c:pt>
                <c:pt idx="131">
                  <c:v>9.3749999999999997E-4</c:v>
                </c:pt>
                <c:pt idx="132">
                  <c:v>1.259765625E-3</c:v>
                </c:pt>
                <c:pt idx="133">
                  <c:v>4.3945312500000001E-4</c:v>
                </c:pt>
                <c:pt idx="134">
                  <c:v>3.7109375E-4</c:v>
                </c:pt>
                <c:pt idx="135">
                  <c:v>1.171875E-3</c:v>
                </c:pt>
                <c:pt idx="136">
                  <c:v>1.015625E-3</c:v>
                </c:pt>
                <c:pt idx="137">
                  <c:v>3.4179687499999998E-4</c:v>
                </c:pt>
                <c:pt idx="138">
                  <c:v>7.7148437500000003E-4</c:v>
                </c:pt>
                <c:pt idx="139">
                  <c:v>3.9062500000000002E-4</c:v>
                </c:pt>
                <c:pt idx="140">
                  <c:v>6.7382812499999995E-4</c:v>
                </c:pt>
                <c:pt idx="141">
                  <c:v>2.44140625E-4</c:v>
                </c:pt>
                <c:pt idx="142">
                  <c:v>1.708984375E-3</c:v>
                </c:pt>
                <c:pt idx="143">
                  <c:v>5.4687500000000005E-4</c:v>
                </c:pt>
                <c:pt idx="144">
                  <c:v>5.8593749999999998E-5</c:v>
                </c:pt>
                <c:pt idx="145">
                  <c:v>1.171875E-4</c:v>
                </c:pt>
                <c:pt idx="146">
                  <c:v>2.9296874999999999E-4</c:v>
                </c:pt>
                <c:pt idx="147">
                  <c:v>8.9843750000000004E-4</c:v>
                </c:pt>
                <c:pt idx="148">
                  <c:v>3.7109375E-4</c:v>
                </c:pt>
                <c:pt idx="149">
                  <c:v>1.0351562500000001E-3</c:v>
                </c:pt>
                <c:pt idx="150">
                  <c:v>1.25E-3</c:v>
                </c:pt>
                <c:pt idx="151">
                  <c:v>6.7382812499999995E-4</c:v>
                </c:pt>
                <c:pt idx="152">
                  <c:v>3.3203125000000002E-4</c:v>
                </c:pt>
                <c:pt idx="153">
                  <c:v>5.6640624999999996E-4</c:v>
                </c:pt>
                <c:pt idx="154">
                  <c:v>4.1015624999999998E-4</c:v>
                </c:pt>
                <c:pt idx="155">
                  <c:v>9.5703124999999998E-4</c:v>
                </c:pt>
                <c:pt idx="156">
                  <c:v>8.3007812499999998E-4</c:v>
                </c:pt>
                <c:pt idx="157">
                  <c:v>4.1992187499999999E-4</c:v>
                </c:pt>
                <c:pt idx="158">
                  <c:v>2.44140625E-4</c:v>
                </c:pt>
                <c:pt idx="159">
                  <c:v>1.4648437499999999E-4</c:v>
                </c:pt>
                <c:pt idx="160">
                  <c:v>2.44140625E-4</c:v>
                </c:pt>
                <c:pt idx="161">
                  <c:v>7.6171875000000003E-4</c:v>
                </c:pt>
                <c:pt idx="162">
                  <c:v>1.689453125E-3</c:v>
                </c:pt>
                <c:pt idx="163">
                  <c:v>7.7148437500000003E-4</c:v>
                </c:pt>
                <c:pt idx="164">
                  <c:v>1.3085937500000001E-3</c:v>
                </c:pt>
                <c:pt idx="165">
                  <c:v>1.42578125E-3</c:v>
                </c:pt>
                <c:pt idx="166">
                  <c:v>4.8828125E-4</c:v>
                </c:pt>
                <c:pt idx="167">
                  <c:v>8.6914062500000001E-4</c:v>
                </c:pt>
                <c:pt idx="168">
                  <c:v>7.7148437500000003E-4</c:v>
                </c:pt>
                <c:pt idx="169">
                  <c:v>2.44140625E-4</c:v>
                </c:pt>
                <c:pt idx="170">
                  <c:v>2.2460937499999998E-3</c:v>
                </c:pt>
                <c:pt idx="171">
                  <c:v>1.85546875E-4</c:v>
                </c:pt>
                <c:pt idx="172">
                  <c:v>1.1132812499999999E-3</c:v>
                </c:pt>
                <c:pt idx="173">
                  <c:v>5.4687500000000005E-4</c:v>
                </c:pt>
                <c:pt idx="174">
                  <c:v>2.44140625E-4</c:v>
                </c:pt>
                <c:pt idx="175">
                  <c:v>5.8593749999999998E-5</c:v>
                </c:pt>
                <c:pt idx="176">
                  <c:v>1.171875E-4</c:v>
                </c:pt>
                <c:pt idx="177">
                  <c:v>1.0351562500000001E-3</c:v>
                </c:pt>
                <c:pt idx="178">
                  <c:v>3.2226562500000002E-4</c:v>
                </c:pt>
                <c:pt idx="179">
                  <c:v>8.6914062500000001E-4</c:v>
                </c:pt>
                <c:pt idx="180">
                  <c:v>6.15234375E-4</c:v>
                </c:pt>
                <c:pt idx="181">
                  <c:v>1.025390625E-3</c:v>
                </c:pt>
                <c:pt idx="182">
                  <c:v>6.0546875E-4</c:v>
                </c:pt>
                <c:pt idx="183">
                  <c:v>6.5429687500000004E-4</c:v>
                </c:pt>
                <c:pt idx="184">
                  <c:v>5.2734375000000003E-4</c:v>
                </c:pt>
                <c:pt idx="185">
                  <c:v>2.44140625E-4</c:v>
                </c:pt>
                <c:pt idx="186">
                  <c:v>1.2988281250000001E-3</c:v>
                </c:pt>
                <c:pt idx="187">
                  <c:v>1.85546875E-4</c:v>
                </c:pt>
                <c:pt idx="188">
                  <c:v>3.9062500000000002E-4</c:v>
                </c:pt>
                <c:pt idx="189">
                  <c:v>5.4687500000000005E-4</c:v>
                </c:pt>
                <c:pt idx="190">
                  <c:v>2.44140625E-4</c:v>
                </c:pt>
                <c:pt idx="191">
                  <c:v>7.6171875000000003E-4</c:v>
                </c:pt>
                <c:pt idx="192">
                  <c:v>1.259765625E-3</c:v>
                </c:pt>
                <c:pt idx="193">
                  <c:v>9.2773437499999996E-4</c:v>
                </c:pt>
                <c:pt idx="194">
                  <c:v>2.1484375E-4</c:v>
                </c:pt>
                <c:pt idx="195">
                  <c:v>3.8085937500000001E-4</c:v>
                </c:pt>
                <c:pt idx="196">
                  <c:v>9.4726562499999997E-4</c:v>
                </c:pt>
                <c:pt idx="197">
                  <c:v>1.2988281250000001E-3</c:v>
                </c:pt>
                <c:pt idx="198">
                  <c:v>5.8593749999999998E-4</c:v>
                </c:pt>
                <c:pt idx="199">
                  <c:v>1.85546875E-4</c:v>
                </c:pt>
                <c:pt idx="200">
                  <c:v>6.15234375E-4</c:v>
                </c:pt>
                <c:pt idx="201">
                  <c:v>5.8593749999999998E-5</c:v>
                </c:pt>
                <c:pt idx="202">
                  <c:v>9.3749999999999997E-4</c:v>
                </c:pt>
                <c:pt idx="203">
                  <c:v>1.171875E-4</c:v>
                </c:pt>
                <c:pt idx="204">
                  <c:v>3.61328125E-4</c:v>
                </c:pt>
                <c:pt idx="205">
                  <c:v>1.171875E-4</c:v>
                </c:pt>
                <c:pt idx="206">
                  <c:v>4.296875E-4</c:v>
                </c:pt>
                <c:pt idx="207">
                  <c:v>9.765625E-4</c:v>
                </c:pt>
                <c:pt idx="208">
                  <c:v>3.8085937500000001E-4</c:v>
                </c:pt>
                <c:pt idx="209">
                  <c:v>8.9843750000000004E-4</c:v>
                </c:pt>
                <c:pt idx="210">
                  <c:v>6.6406250000000005E-4</c:v>
                </c:pt>
                <c:pt idx="211">
                  <c:v>1.240234375E-3</c:v>
                </c:pt>
                <c:pt idx="212">
                  <c:v>5.7617187499999997E-4</c:v>
                </c:pt>
                <c:pt idx="213">
                  <c:v>8.6914062500000001E-4</c:v>
                </c:pt>
                <c:pt idx="214">
                  <c:v>4.3945312500000001E-4</c:v>
                </c:pt>
                <c:pt idx="215">
                  <c:v>4.0039062499999998E-4</c:v>
                </c:pt>
                <c:pt idx="216">
                  <c:v>8.8867187500000003E-4</c:v>
                </c:pt>
                <c:pt idx="217">
                  <c:v>2.44140625E-4</c:v>
                </c:pt>
                <c:pt idx="218">
                  <c:v>1.85546875E-4</c:v>
                </c:pt>
                <c:pt idx="219">
                  <c:v>0</c:v>
                </c:pt>
                <c:pt idx="220">
                  <c:v>3.02734375E-4</c:v>
                </c:pt>
                <c:pt idx="221">
                  <c:v>7.6171875000000003E-4</c:v>
                </c:pt>
                <c:pt idx="222">
                  <c:v>1.201171875E-3</c:v>
                </c:pt>
                <c:pt idx="223">
                  <c:v>5.2734375000000003E-4</c:v>
                </c:pt>
                <c:pt idx="224">
                  <c:v>1.85546875E-4</c:v>
                </c:pt>
                <c:pt idx="225">
                  <c:v>4.3945312500000001E-4</c:v>
                </c:pt>
                <c:pt idx="226">
                  <c:v>1.3183593750000001E-3</c:v>
                </c:pt>
                <c:pt idx="227">
                  <c:v>4.5898437499999997E-4</c:v>
                </c:pt>
                <c:pt idx="228">
                  <c:v>5.8593749999999998E-4</c:v>
                </c:pt>
                <c:pt idx="229">
                  <c:v>3.02734375E-4</c:v>
                </c:pt>
                <c:pt idx="230">
                  <c:v>4.8828125E-4</c:v>
                </c:pt>
                <c:pt idx="231">
                  <c:v>1.85546875E-4</c:v>
                </c:pt>
                <c:pt idx="232">
                  <c:v>8.6914062500000001E-4</c:v>
                </c:pt>
                <c:pt idx="233">
                  <c:v>4.296875E-4</c:v>
                </c:pt>
                <c:pt idx="234">
                  <c:v>9.0820312500000005E-4</c:v>
                </c:pt>
                <c:pt idx="235">
                  <c:v>7.0312499999999997E-4</c:v>
                </c:pt>
                <c:pt idx="236">
                  <c:v>3.02734375E-4</c:v>
                </c:pt>
                <c:pt idx="237">
                  <c:v>8.49609375E-4</c:v>
                </c:pt>
                <c:pt idx="238">
                  <c:v>3.2226562500000002E-4</c:v>
                </c:pt>
                <c:pt idx="239">
                  <c:v>6.2500000000000001E-4</c:v>
                </c:pt>
                <c:pt idx="240">
                  <c:v>5.0781250000000002E-4</c:v>
                </c:pt>
                <c:pt idx="241">
                  <c:v>1.5722656250000001E-3</c:v>
                </c:pt>
                <c:pt idx="242">
                  <c:v>3.02734375E-4</c:v>
                </c:pt>
                <c:pt idx="243">
                  <c:v>6.2500000000000001E-4</c:v>
                </c:pt>
                <c:pt idx="244">
                  <c:v>3.1250000000000001E-4</c:v>
                </c:pt>
                <c:pt idx="245">
                  <c:v>2.44140625E-4</c:v>
                </c:pt>
                <c:pt idx="246">
                  <c:v>8.8867187500000003E-4</c:v>
                </c:pt>
                <c:pt idx="247">
                  <c:v>1.85546875E-4</c:v>
                </c:pt>
                <c:pt idx="248">
                  <c:v>5.2734375000000003E-4</c:v>
                </c:pt>
                <c:pt idx="249">
                  <c:v>3.1250000000000001E-4</c:v>
                </c:pt>
                <c:pt idx="250">
                  <c:v>1.85546875E-4</c:v>
                </c:pt>
                <c:pt idx="251">
                  <c:v>7.6171875000000003E-4</c:v>
                </c:pt>
                <c:pt idx="252">
                  <c:v>1.1425781249999999E-3</c:v>
                </c:pt>
                <c:pt idx="253">
                  <c:v>5.0781250000000002E-4</c:v>
                </c:pt>
                <c:pt idx="254">
                  <c:v>6.0546875E-4</c:v>
                </c:pt>
                <c:pt idx="255">
                  <c:v>6.8359374999999996E-4</c:v>
                </c:pt>
                <c:pt idx="256">
                  <c:v>1.1328124999999999E-3</c:v>
                </c:pt>
                <c:pt idx="257">
                  <c:v>4.5898437499999997E-4</c:v>
                </c:pt>
                <c:pt idx="258">
                  <c:v>5.2734375000000003E-4</c:v>
                </c:pt>
                <c:pt idx="259">
                  <c:v>3.3203125000000002E-4</c:v>
                </c:pt>
                <c:pt idx="260">
                  <c:v>6.7382812499999995E-4</c:v>
                </c:pt>
                <c:pt idx="261">
                  <c:v>5.8593749999999998E-5</c:v>
                </c:pt>
                <c:pt idx="262">
                  <c:v>1.171875E-4</c:v>
                </c:pt>
                <c:pt idx="263">
                  <c:v>1.85546875E-4</c:v>
                </c:pt>
                <c:pt idx="264">
                  <c:v>8.1054687499999996E-4</c:v>
                </c:pt>
                <c:pt idx="265">
                  <c:v>5.8593749999999998E-5</c:v>
                </c:pt>
                <c:pt idx="266">
                  <c:v>5.8593749999999998E-5</c:v>
                </c:pt>
                <c:pt idx="267">
                  <c:v>7.2265624999999999E-4</c:v>
                </c:pt>
                <c:pt idx="268">
                  <c:v>3.8085937500000001E-4</c:v>
                </c:pt>
                <c:pt idx="269">
                  <c:v>6.8359374999999996E-4</c:v>
                </c:pt>
                <c:pt idx="270">
                  <c:v>3.8085937500000001E-4</c:v>
                </c:pt>
                <c:pt idx="271">
                  <c:v>1.6308593749999999E-3</c:v>
                </c:pt>
                <c:pt idx="272">
                  <c:v>2.44140625E-4</c:v>
                </c:pt>
                <c:pt idx="273">
                  <c:v>3.8085937500000001E-4</c:v>
                </c:pt>
                <c:pt idx="274">
                  <c:v>2.2460937500000001E-4</c:v>
                </c:pt>
                <c:pt idx="275">
                  <c:v>1.5625E-4</c:v>
                </c:pt>
                <c:pt idx="276">
                  <c:v>9.4726562499999997E-4</c:v>
                </c:pt>
                <c:pt idx="277">
                  <c:v>6.0546875E-4</c:v>
                </c:pt>
                <c:pt idx="278">
                  <c:v>4.296875E-4</c:v>
                </c:pt>
                <c:pt idx="279">
                  <c:v>2.7343750000000003E-4</c:v>
                </c:pt>
                <c:pt idx="280">
                  <c:v>1.85546875E-4</c:v>
                </c:pt>
              </c:numCache>
            </c:numRef>
          </c:val>
          <c:smooth val="0"/>
          <c:extLst>
            <c:ext xmlns:c16="http://schemas.microsoft.com/office/drawing/2014/chart" uri="{C3380CC4-5D6E-409C-BE32-E72D297353CC}">
              <c16:uniqueId val="{00000005-3EF6-48E2-BA9F-CB2C410D02F3}"/>
            </c:ext>
          </c:extLst>
        </c:ser>
        <c:dLbls>
          <c:showLegendKey val="0"/>
          <c:showVal val="0"/>
          <c:showCatName val="0"/>
          <c:showSerName val="0"/>
          <c:showPercent val="0"/>
          <c:showBubbleSize val="0"/>
        </c:dLbls>
        <c:marker val="1"/>
        <c:smooth val="0"/>
        <c:axId val="343290208"/>
        <c:axId val="343285616"/>
      </c:lineChart>
      <c:catAx>
        <c:axId val="396246944"/>
        <c:scaling>
          <c:orientation val="minMax"/>
        </c:scaling>
        <c:delete val="0"/>
        <c:axPos val="b"/>
        <c:title>
          <c:tx>
            <c:rich>
              <a:bodyPr rot="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pl-PL"/>
                  <a:t>Time (sec)</a:t>
                </a:r>
              </a:p>
            </c:rich>
          </c:tx>
          <c:layout>
            <c:manualLayout>
              <c:xMode val="edge"/>
              <c:yMode val="edge"/>
              <c:x val="0.40787926509186351"/>
              <c:y val="0.88563182163995202"/>
            </c:manualLayout>
          </c:layout>
          <c:overlay val="0"/>
          <c:spPr>
            <a:noFill/>
            <a:ln>
              <a:noFill/>
            </a:ln>
            <a:effectLst/>
          </c:spPr>
          <c:txPr>
            <a:bodyPr rot="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96247600"/>
        <c:crosses val="autoZero"/>
        <c:auto val="1"/>
        <c:lblAlgn val="ctr"/>
        <c:lblOffset val="100"/>
        <c:tickLblSkip val="50"/>
        <c:noMultiLvlLbl val="0"/>
      </c:catAx>
      <c:valAx>
        <c:axId val="396247600"/>
        <c:scaling>
          <c:orientation val="minMax"/>
          <c:max val="100"/>
        </c:scaling>
        <c:delete val="0"/>
        <c:axPos val="l"/>
        <c:title>
          <c:tx>
            <c:rich>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pl-PL"/>
                  <a:t>Usage (%)</a:t>
                </a:r>
              </a:p>
            </c:rich>
          </c:tx>
          <c:overlay val="0"/>
          <c:spPr>
            <a:noFill/>
            <a:ln>
              <a:noFill/>
            </a:ln>
            <a:effectLst/>
          </c:spPr>
          <c:txPr>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96246944"/>
        <c:crosses val="autoZero"/>
        <c:crossBetween val="between"/>
        <c:majorUnit val="20"/>
      </c:valAx>
      <c:valAx>
        <c:axId val="343285616"/>
        <c:scaling>
          <c:orientation val="minMax"/>
          <c:max val="350"/>
          <c:min val="0"/>
        </c:scaling>
        <c:delete val="0"/>
        <c:axPos val="r"/>
        <c:title>
          <c:tx>
            <c:rich>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en-US" dirty="0"/>
                  <a:t>T</a:t>
                </a:r>
                <a:r>
                  <a:rPr lang="pl-PL" dirty="0"/>
                  <a:t>hroughput (MB/sec)</a:t>
                </a:r>
                <a:endParaRPr lang="en-US" dirty="0"/>
              </a:p>
            </c:rich>
          </c:tx>
          <c:layout>
            <c:manualLayout>
              <c:xMode val="edge"/>
              <c:yMode val="edge"/>
              <c:x val="0.94054174868766405"/>
              <c:y val="0.19148797959786368"/>
            </c:manualLayout>
          </c:layout>
          <c:overlay val="0"/>
          <c:spPr>
            <a:noFill/>
            <a:ln>
              <a:noFill/>
            </a:ln>
            <a:effectLst/>
          </c:spPr>
          <c:txPr>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43290208"/>
        <c:crosses val="max"/>
        <c:crossBetween val="between"/>
        <c:majorUnit val="100"/>
        <c:minorUnit val="50"/>
      </c:valAx>
      <c:catAx>
        <c:axId val="343290208"/>
        <c:scaling>
          <c:orientation val="minMax"/>
        </c:scaling>
        <c:delete val="1"/>
        <c:axPos val="b"/>
        <c:numFmt formatCode="General" sourceLinked="1"/>
        <c:majorTickMark val="out"/>
        <c:minorTickMark val="none"/>
        <c:tickLblPos val="nextTo"/>
        <c:crossAx val="343285616"/>
        <c:crosses val="autoZero"/>
        <c:auto val="1"/>
        <c:lblAlgn val="ctr"/>
        <c:lblOffset val="100"/>
        <c:noMultiLvlLbl val="0"/>
      </c:catAx>
      <c:spPr>
        <a:noFill/>
        <a:ln>
          <a:noFill/>
        </a:ln>
        <a:effectLst/>
      </c:spPr>
    </c:plotArea>
    <c:legend>
      <c:legendPos val="b"/>
      <c:layout>
        <c:manualLayout>
          <c:xMode val="edge"/>
          <c:yMode val="edge"/>
          <c:x val="0"/>
          <c:y val="7.9871265426730042E-4"/>
          <c:w val="1"/>
          <c:h val="0.20534528357115645"/>
        </c:manualLayout>
      </c:layout>
      <c:overlay val="0"/>
      <c:spPr>
        <a:noFill/>
        <a:ln>
          <a:noFill/>
        </a:ln>
        <a:effectLst/>
      </c:spPr>
      <c:txPr>
        <a:bodyPr rot="0" spcFirstLastPara="1" vertOverflow="ellipsis" vert="horz" wrap="square" anchor="ctr" anchorCtr="1"/>
        <a:lstStyle/>
        <a:p>
          <a:pPr>
            <a:defRPr lang="pl-PL" sz="3200" b="0" i="0" u="none" strike="noStrike" kern="1200" baseline="0">
              <a:solidFill>
                <a:sysClr val="windowText" lastClr="000000"/>
              </a:solidFill>
              <a:latin typeface="+mn-lt"/>
              <a:ea typeface="+mn-ea"/>
              <a:cs typeface="+mn-cs"/>
            </a:defRPr>
          </a:pPr>
          <a:endParaRPr lang="en-US"/>
        </a:p>
      </c:txPr>
    </c:legend>
    <c:plotVisOnly val="1"/>
    <c:dispBlanksAs val="zero"/>
    <c:showDLblsOverMax val="0"/>
  </c:chart>
  <c:spPr>
    <a:noFill/>
    <a:ln>
      <a:noFill/>
    </a:ln>
    <a:effectLst/>
  </c:spPr>
  <c:txPr>
    <a:bodyPr/>
    <a:lstStyle/>
    <a:p>
      <a:pPr>
        <a:defRPr lang="pl-PL" sz="3600" b="0" i="0" u="none" strike="noStrike" kern="1200" baseline="0">
          <a:solidFill>
            <a:sysClr val="windowText" lastClr="000000"/>
          </a:solidFill>
          <a:latin typeface="+mn-lt"/>
          <a:ea typeface="+mn-ea"/>
          <a:cs typeface="+mn-cs"/>
        </a:defRPr>
      </a:pPr>
      <a:endParaRPr lang="en-US"/>
    </a:p>
  </c:txPr>
  <c:externalData r:id="rId4">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0947342519685"/>
          <c:y val="0.23677596761129835"/>
          <c:w val="0.72642322834645667"/>
          <c:h val="0.51684675148295356"/>
        </c:manualLayout>
      </c:layout>
      <c:lineChart>
        <c:grouping val="standard"/>
        <c:varyColors val="0"/>
        <c:ser>
          <c:idx val="0"/>
          <c:order val="0"/>
          <c:tx>
            <c:strRef>
              <c:f>Sheet1!$B$1</c:f>
              <c:strCache>
                <c:ptCount val="1"/>
                <c:pt idx="0">
                  <c:v>CPU (%)</c:v>
                </c:pt>
              </c:strCache>
            </c:strRef>
          </c:tx>
          <c:spPr>
            <a:ln w="50800" cap="rnd">
              <a:solidFill>
                <a:schemeClr val="accent1"/>
              </a:solidFill>
              <a:prstDash val="lgDash"/>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Sheet1!$B$2:$B$282</c:f>
              <c:numCache>
                <c:formatCode>General</c:formatCode>
                <c:ptCount val="281"/>
                <c:pt idx="0">
                  <c:v>0.5</c:v>
                </c:pt>
                <c:pt idx="1">
                  <c:v>0.25</c:v>
                </c:pt>
                <c:pt idx="2">
                  <c:v>0.75</c:v>
                </c:pt>
                <c:pt idx="3">
                  <c:v>27.04</c:v>
                </c:pt>
                <c:pt idx="4">
                  <c:v>28.03</c:v>
                </c:pt>
                <c:pt idx="5">
                  <c:v>26.92</c:v>
                </c:pt>
                <c:pt idx="6">
                  <c:v>27.78</c:v>
                </c:pt>
                <c:pt idx="7">
                  <c:v>26.79</c:v>
                </c:pt>
                <c:pt idx="8">
                  <c:v>26.85</c:v>
                </c:pt>
                <c:pt idx="9">
                  <c:v>28.03</c:v>
                </c:pt>
                <c:pt idx="10">
                  <c:v>27.16</c:v>
                </c:pt>
                <c:pt idx="11">
                  <c:v>26.79</c:v>
                </c:pt>
                <c:pt idx="12">
                  <c:v>26.73</c:v>
                </c:pt>
                <c:pt idx="13">
                  <c:v>26.97</c:v>
                </c:pt>
                <c:pt idx="14">
                  <c:v>27.67</c:v>
                </c:pt>
                <c:pt idx="15">
                  <c:v>23.02</c:v>
                </c:pt>
                <c:pt idx="16">
                  <c:v>26.85</c:v>
                </c:pt>
                <c:pt idx="17">
                  <c:v>16.96</c:v>
                </c:pt>
                <c:pt idx="18">
                  <c:v>27.74</c:v>
                </c:pt>
                <c:pt idx="19">
                  <c:v>23.11</c:v>
                </c:pt>
                <c:pt idx="20">
                  <c:v>18.09</c:v>
                </c:pt>
                <c:pt idx="21">
                  <c:v>21.32</c:v>
                </c:pt>
                <c:pt idx="22">
                  <c:v>27.07</c:v>
                </c:pt>
                <c:pt idx="23">
                  <c:v>26.64</c:v>
                </c:pt>
                <c:pt idx="24">
                  <c:v>26.82</c:v>
                </c:pt>
                <c:pt idx="25">
                  <c:v>27.07</c:v>
                </c:pt>
                <c:pt idx="26">
                  <c:v>26.45</c:v>
                </c:pt>
                <c:pt idx="27">
                  <c:v>19.239999999999998</c:v>
                </c:pt>
                <c:pt idx="28">
                  <c:v>26.51</c:v>
                </c:pt>
                <c:pt idx="29">
                  <c:v>26.82</c:v>
                </c:pt>
                <c:pt idx="30">
                  <c:v>27.59</c:v>
                </c:pt>
                <c:pt idx="31">
                  <c:v>26.71</c:v>
                </c:pt>
                <c:pt idx="32">
                  <c:v>26.97</c:v>
                </c:pt>
                <c:pt idx="33">
                  <c:v>27.45</c:v>
                </c:pt>
                <c:pt idx="34">
                  <c:v>27.16</c:v>
                </c:pt>
                <c:pt idx="35">
                  <c:v>27.67</c:v>
                </c:pt>
                <c:pt idx="36">
                  <c:v>27.23</c:v>
                </c:pt>
                <c:pt idx="37">
                  <c:v>27.16</c:v>
                </c:pt>
                <c:pt idx="38">
                  <c:v>27.66</c:v>
                </c:pt>
                <c:pt idx="39">
                  <c:v>26.15</c:v>
                </c:pt>
                <c:pt idx="40">
                  <c:v>25.44</c:v>
                </c:pt>
                <c:pt idx="41">
                  <c:v>25.63</c:v>
                </c:pt>
                <c:pt idx="42">
                  <c:v>25</c:v>
                </c:pt>
                <c:pt idx="43">
                  <c:v>26.5</c:v>
                </c:pt>
                <c:pt idx="44">
                  <c:v>25.81</c:v>
                </c:pt>
                <c:pt idx="45">
                  <c:v>17.329999999999998</c:v>
                </c:pt>
                <c:pt idx="46">
                  <c:v>0.76</c:v>
                </c:pt>
                <c:pt idx="47">
                  <c:v>16.25</c:v>
                </c:pt>
                <c:pt idx="48">
                  <c:v>26</c:v>
                </c:pt>
                <c:pt idx="49">
                  <c:v>26.69</c:v>
                </c:pt>
                <c:pt idx="50">
                  <c:v>25.06</c:v>
                </c:pt>
                <c:pt idx="51">
                  <c:v>25.75</c:v>
                </c:pt>
                <c:pt idx="52">
                  <c:v>26</c:v>
                </c:pt>
                <c:pt idx="53">
                  <c:v>25.94</c:v>
                </c:pt>
                <c:pt idx="54">
                  <c:v>24.69</c:v>
                </c:pt>
                <c:pt idx="55">
                  <c:v>26.31</c:v>
                </c:pt>
                <c:pt idx="56">
                  <c:v>25.88</c:v>
                </c:pt>
                <c:pt idx="57">
                  <c:v>24.94</c:v>
                </c:pt>
                <c:pt idx="58">
                  <c:v>25.81</c:v>
                </c:pt>
                <c:pt idx="59">
                  <c:v>25.81</c:v>
                </c:pt>
                <c:pt idx="60">
                  <c:v>25.75</c:v>
                </c:pt>
                <c:pt idx="61">
                  <c:v>25.75</c:v>
                </c:pt>
                <c:pt idx="62">
                  <c:v>26.25</c:v>
                </c:pt>
                <c:pt idx="63">
                  <c:v>25.94</c:v>
                </c:pt>
                <c:pt idx="64">
                  <c:v>24.81</c:v>
                </c:pt>
                <c:pt idx="65">
                  <c:v>26</c:v>
                </c:pt>
                <c:pt idx="66">
                  <c:v>25.81</c:v>
                </c:pt>
                <c:pt idx="67">
                  <c:v>25.94</c:v>
                </c:pt>
                <c:pt idx="68">
                  <c:v>25.81</c:v>
                </c:pt>
                <c:pt idx="69">
                  <c:v>26</c:v>
                </c:pt>
                <c:pt idx="70">
                  <c:v>25.94</c:v>
                </c:pt>
                <c:pt idx="71">
                  <c:v>25</c:v>
                </c:pt>
                <c:pt idx="72">
                  <c:v>26.38</c:v>
                </c:pt>
                <c:pt idx="73">
                  <c:v>25.94</c:v>
                </c:pt>
                <c:pt idx="74">
                  <c:v>25</c:v>
                </c:pt>
                <c:pt idx="75">
                  <c:v>25.88</c:v>
                </c:pt>
                <c:pt idx="76">
                  <c:v>26.31</c:v>
                </c:pt>
                <c:pt idx="77">
                  <c:v>25.88</c:v>
                </c:pt>
                <c:pt idx="78">
                  <c:v>8.2899999999999991</c:v>
                </c:pt>
                <c:pt idx="79">
                  <c:v>26</c:v>
                </c:pt>
                <c:pt idx="80">
                  <c:v>26.19</c:v>
                </c:pt>
                <c:pt idx="81">
                  <c:v>25.38</c:v>
                </c:pt>
                <c:pt idx="82">
                  <c:v>24.75</c:v>
                </c:pt>
                <c:pt idx="83">
                  <c:v>26.94</c:v>
                </c:pt>
                <c:pt idx="84">
                  <c:v>25.56</c:v>
                </c:pt>
                <c:pt idx="85">
                  <c:v>25.25</c:v>
                </c:pt>
                <c:pt idx="86">
                  <c:v>25.5</c:v>
                </c:pt>
                <c:pt idx="87">
                  <c:v>25.81</c:v>
                </c:pt>
                <c:pt idx="88">
                  <c:v>25.56</c:v>
                </c:pt>
                <c:pt idx="89">
                  <c:v>26.06</c:v>
                </c:pt>
                <c:pt idx="90">
                  <c:v>25.88</c:v>
                </c:pt>
                <c:pt idx="91">
                  <c:v>25.81</c:v>
                </c:pt>
                <c:pt idx="92">
                  <c:v>24.81</c:v>
                </c:pt>
                <c:pt idx="93">
                  <c:v>26.19</c:v>
                </c:pt>
                <c:pt idx="94">
                  <c:v>25.81</c:v>
                </c:pt>
                <c:pt idx="95">
                  <c:v>25.5</c:v>
                </c:pt>
                <c:pt idx="96">
                  <c:v>25.56</c:v>
                </c:pt>
                <c:pt idx="97">
                  <c:v>26</c:v>
                </c:pt>
                <c:pt idx="98">
                  <c:v>25.81</c:v>
                </c:pt>
                <c:pt idx="99">
                  <c:v>25</c:v>
                </c:pt>
                <c:pt idx="100">
                  <c:v>26</c:v>
                </c:pt>
                <c:pt idx="101">
                  <c:v>25.81</c:v>
                </c:pt>
                <c:pt idx="102">
                  <c:v>25.94</c:v>
                </c:pt>
                <c:pt idx="103">
                  <c:v>25.31</c:v>
                </c:pt>
                <c:pt idx="104">
                  <c:v>26.56</c:v>
                </c:pt>
                <c:pt idx="105">
                  <c:v>25.75</c:v>
                </c:pt>
                <c:pt idx="106">
                  <c:v>24.62</c:v>
                </c:pt>
                <c:pt idx="107">
                  <c:v>25.81</c:v>
                </c:pt>
                <c:pt idx="108">
                  <c:v>26.31</c:v>
                </c:pt>
                <c:pt idx="109">
                  <c:v>25.7</c:v>
                </c:pt>
                <c:pt idx="110">
                  <c:v>25</c:v>
                </c:pt>
                <c:pt idx="111">
                  <c:v>14.94</c:v>
                </c:pt>
                <c:pt idx="112">
                  <c:v>8.7899999999999991</c:v>
                </c:pt>
                <c:pt idx="113">
                  <c:v>94.74</c:v>
                </c:pt>
                <c:pt idx="114">
                  <c:v>100</c:v>
                </c:pt>
                <c:pt idx="115">
                  <c:v>100</c:v>
                </c:pt>
                <c:pt idx="116">
                  <c:v>100</c:v>
                </c:pt>
                <c:pt idx="117">
                  <c:v>100</c:v>
                </c:pt>
                <c:pt idx="118">
                  <c:v>100</c:v>
                </c:pt>
                <c:pt idx="119">
                  <c:v>100</c:v>
                </c:pt>
                <c:pt idx="120">
                  <c:v>100</c:v>
                </c:pt>
                <c:pt idx="121">
                  <c:v>100</c:v>
                </c:pt>
                <c:pt idx="122">
                  <c:v>99.5</c:v>
                </c:pt>
                <c:pt idx="123">
                  <c:v>100</c:v>
                </c:pt>
                <c:pt idx="124">
                  <c:v>100</c:v>
                </c:pt>
                <c:pt idx="125">
                  <c:v>100</c:v>
                </c:pt>
                <c:pt idx="126">
                  <c:v>100</c:v>
                </c:pt>
                <c:pt idx="127">
                  <c:v>100</c:v>
                </c:pt>
                <c:pt idx="128">
                  <c:v>100</c:v>
                </c:pt>
                <c:pt idx="129">
                  <c:v>100</c:v>
                </c:pt>
                <c:pt idx="130">
                  <c:v>99.75</c:v>
                </c:pt>
                <c:pt idx="131">
                  <c:v>100</c:v>
                </c:pt>
                <c:pt idx="132">
                  <c:v>97.75</c:v>
                </c:pt>
                <c:pt idx="133">
                  <c:v>100</c:v>
                </c:pt>
                <c:pt idx="134">
                  <c:v>99.75</c:v>
                </c:pt>
                <c:pt idx="135">
                  <c:v>100</c:v>
                </c:pt>
                <c:pt idx="136">
                  <c:v>99.75</c:v>
                </c:pt>
                <c:pt idx="137">
                  <c:v>100</c:v>
                </c:pt>
                <c:pt idx="138">
                  <c:v>100</c:v>
                </c:pt>
                <c:pt idx="139">
                  <c:v>100</c:v>
                </c:pt>
                <c:pt idx="140">
                  <c:v>98.5</c:v>
                </c:pt>
                <c:pt idx="141">
                  <c:v>96.5</c:v>
                </c:pt>
                <c:pt idx="142">
                  <c:v>93.52</c:v>
                </c:pt>
                <c:pt idx="143">
                  <c:v>100</c:v>
                </c:pt>
                <c:pt idx="144">
                  <c:v>99.5</c:v>
                </c:pt>
                <c:pt idx="145">
                  <c:v>99.75</c:v>
                </c:pt>
                <c:pt idx="146">
                  <c:v>99.75</c:v>
                </c:pt>
                <c:pt idx="147">
                  <c:v>99.75</c:v>
                </c:pt>
                <c:pt idx="148">
                  <c:v>99.75</c:v>
                </c:pt>
                <c:pt idx="149">
                  <c:v>99.75</c:v>
                </c:pt>
                <c:pt idx="150">
                  <c:v>99.75</c:v>
                </c:pt>
                <c:pt idx="151">
                  <c:v>100</c:v>
                </c:pt>
                <c:pt idx="152">
                  <c:v>100</c:v>
                </c:pt>
                <c:pt idx="153">
                  <c:v>99.5</c:v>
                </c:pt>
                <c:pt idx="154">
                  <c:v>100</c:v>
                </c:pt>
                <c:pt idx="155">
                  <c:v>98.25</c:v>
                </c:pt>
                <c:pt idx="156">
                  <c:v>100</c:v>
                </c:pt>
                <c:pt idx="157">
                  <c:v>58.25</c:v>
                </c:pt>
                <c:pt idx="158">
                  <c:v>100</c:v>
                </c:pt>
                <c:pt idx="159">
                  <c:v>49.25</c:v>
                </c:pt>
                <c:pt idx="160">
                  <c:v>100</c:v>
                </c:pt>
                <c:pt idx="161">
                  <c:v>98.25</c:v>
                </c:pt>
                <c:pt idx="162">
                  <c:v>100</c:v>
                </c:pt>
                <c:pt idx="163">
                  <c:v>99.5</c:v>
                </c:pt>
                <c:pt idx="164">
                  <c:v>100</c:v>
                </c:pt>
                <c:pt idx="165">
                  <c:v>99.5</c:v>
                </c:pt>
                <c:pt idx="166">
                  <c:v>98.75</c:v>
                </c:pt>
                <c:pt idx="167">
                  <c:v>99.5</c:v>
                </c:pt>
                <c:pt idx="168">
                  <c:v>99.75</c:v>
                </c:pt>
                <c:pt idx="169">
                  <c:v>99.75</c:v>
                </c:pt>
                <c:pt idx="170">
                  <c:v>100</c:v>
                </c:pt>
                <c:pt idx="171">
                  <c:v>100</c:v>
                </c:pt>
                <c:pt idx="172">
                  <c:v>100</c:v>
                </c:pt>
                <c:pt idx="173">
                  <c:v>91</c:v>
                </c:pt>
                <c:pt idx="174">
                  <c:v>71.930000000000007</c:v>
                </c:pt>
                <c:pt idx="175">
                  <c:v>95.5</c:v>
                </c:pt>
                <c:pt idx="176">
                  <c:v>100</c:v>
                </c:pt>
                <c:pt idx="177">
                  <c:v>99.5</c:v>
                </c:pt>
                <c:pt idx="178">
                  <c:v>100</c:v>
                </c:pt>
                <c:pt idx="179">
                  <c:v>100</c:v>
                </c:pt>
                <c:pt idx="180">
                  <c:v>99.75</c:v>
                </c:pt>
                <c:pt idx="181">
                  <c:v>99</c:v>
                </c:pt>
                <c:pt idx="182">
                  <c:v>100</c:v>
                </c:pt>
                <c:pt idx="183">
                  <c:v>100</c:v>
                </c:pt>
                <c:pt idx="184">
                  <c:v>100</c:v>
                </c:pt>
                <c:pt idx="185">
                  <c:v>100</c:v>
                </c:pt>
                <c:pt idx="186">
                  <c:v>100</c:v>
                </c:pt>
                <c:pt idx="187">
                  <c:v>100</c:v>
                </c:pt>
                <c:pt idx="188">
                  <c:v>100</c:v>
                </c:pt>
                <c:pt idx="189">
                  <c:v>100</c:v>
                </c:pt>
                <c:pt idx="190">
                  <c:v>99.75</c:v>
                </c:pt>
                <c:pt idx="191">
                  <c:v>100</c:v>
                </c:pt>
                <c:pt idx="192">
                  <c:v>83.21</c:v>
                </c:pt>
                <c:pt idx="193">
                  <c:v>96.74</c:v>
                </c:pt>
                <c:pt idx="194">
                  <c:v>99.5</c:v>
                </c:pt>
                <c:pt idx="195">
                  <c:v>100</c:v>
                </c:pt>
                <c:pt idx="196">
                  <c:v>100</c:v>
                </c:pt>
                <c:pt idx="197">
                  <c:v>100</c:v>
                </c:pt>
                <c:pt idx="198">
                  <c:v>100</c:v>
                </c:pt>
                <c:pt idx="199">
                  <c:v>94.23</c:v>
                </c:pt>
                <c:pt idx="200">
                  <c:v>54.25</c:v>
                </c:pt>
                <c:pt idx="201">
                  <c:v>72.09</c:v>
                </c:pt>
                <c:pt idx="202">
                  <c:v>89.36</c:v>
                </c:pt>
                <c:pt idx="203">
                  <c:v>92.11</c:v>
                </c:pt>
                <c:pt idx="204">
                  <c:v>83.34</c:v>
                </c:pt>
                <c:pt idx="205">
                  <c:v>81.93</c:v>
                </c:pt>
                <c:pt idx="206">
                  <c:v>66.25</c:v>
                </c:pt>
                <c:pt idx="207">
                  <c:v>3.05</c:v>
                </c:pt>
                <c:pt idx="208">
                  <c:v>3.77</c:v>
                </c:pt>
                <c:pt idx="209">
                  <c:v>3.27</c:v>
                </c:pt>
                <c:pt idx="210">
                  <c:v>1.53</c:v>
                </c:pt>
                <c:pt idx="211">
                  <c:v>2.27</c:v>
                </c:pt>
                <c:pt idx="212">
                  <c:v>3.5</c:v>
                </c:pt>
                <c:pt idx="213">
                  <c:v>2.5299999999999998</c:v>
                </c:pt>
                <c:pt idx="214">
                  <c:v>3.04</c:v>
                </c:pt>
                <c:pt idx="215">
                  <c:v>3.49</c:v>
                </c:pt>
                <c:pt idx="216">
                  <c:v>2.04</c:v>
                </c:pt>
                <c:pt idx="217">
                  <c:v>3.28</c:v>
                </c:pt>
                <c:pt idx="218">
                  <c:v>2.78</c:v>
                </c:pt>
                <c:pt idx="219">
                  <c:v>2.77</c:v>
                </c:pt>
                <c:pt idx="220">
                  <c:v>2.29</c:v>
                </c:pt>
                <c:pt idx="221">
                  <c:v>2.0299999999999998</c:v>
                </c:pt>
                <c:pt idx="222">
                  <c:v>2.2799999999999998</c:v>
                </c:pt>
                <c:pt idx="223">
                  <c:v>2.5299999999999998</c:v>
                </c:pt>
                <c:pt idx="224">
                  <c:v>1.28</c:v>
                </c:pt>
                <c:pt idx="225">
                  <c:v>3.23</c:v>
                </c:pt>
                <c:pt idx="226">
                  <c:v>2.75</c:v>
                </c:pt>
                <c:pt idx="227">
                  <c:v>3</c:v>
                </c:pt>
                <c:pt idx="228">
                  <c:v>2.8</c:v>
                </c:pt>
                <c:pt idx="229">
                  <c:v>2.27</c:v>
                </c:pt>
                <c:pt idx="230">
                  <c:v>2.52</c:v>
                </c:pt>
                <c:pt idx="231">
                  <c:v>2.2799999999999998</c:v>
                </c:pt>
                <c:pt idx="232">
                  <c:v>4.25</c:v>
                </c:pt>
                <c:pt idx="233">
                  <c:v>3.25</c:v>
                </c:pt>
                <c:pt idx="234">
                  <c:v>3.52</c:v>
                </c:pt>
                <c:pt idx="235">
                  <c:v>2.75</c:v>
                </c:pt>
                <c:pt idx="236">
                  <c:v>3.5</c:v>
                </c:pt>
                <c:pt idx="237">
                  <c:v>3.27</c:v>
                </c:pt>
                <c:pt idx="238">
                  <c:v>2.2799999999999998</c:v>
                </c:pt>
                <c:pt idx="239">
                  <c:v>2.5299999999999998</c:v>
                </c:pt>
                <c:pt idx="240">
                  <c:v>3.77</c:v>
                </c:pt>
                <c:pt idx="241">
                  <c:v>3.83</c:v>
                </c:pt>
                <c:pt idx="242">
                  <c:v>4.03</c:v>
                </c:pt>
                <c:pt idx="243">
                  <c:v>4.76</c:v>
                </c:pt>
                <c:pt idx="244">
                  <c:v>3.04</c:v>
                </c:pt>
                <c:pt idx="245">
                  <c:v>2.77</c:v>
                </c:pt>
                <c:pt idx="246">
                  <c:v>3.03</c:v>
                </c:pt>
                <c:pt idx="247">
                  <c:v>2.54</c:v>
                </c:pt>
                <c:pt idx="248">
                  <c:v>3.01</c:v>
                </c:pt>
                <c:pt idx="249">
                  <c:v>3.25</c:v>
                </c:pt>
                <c:pt idx="250">
                  <c:v>3.03</c:v>
                </c:pt>
                <c:pt idx="251">
                  <c:v>2.0299999999999998</c:v>
                </c:pt>
                <c:pt idx="252">
                  <c:v>2.5</c:v>
                </c:pt>
                <c:pt idx="253">
                  <c:v>2.52</c:v>
                </c:pt>
                <c:pt idx="254">
                  <c:v>1.52</c:v>
                </c:pt>
                <c:pt idx="255">
                  <c:v>2.27</c:v>
                </c:pt>
                <c:pt idx="256">
                  <c:v>2.27</c:v>
                </c:pt>
                <c:pt idx="257">
                  <c:v>1.27</c:v>
                </c:pt>
                <c:pt idx="258">
                  <c:v>2.02</c:v>
                </c:pt>
                <c:pt idx="259">
                  <c:v>2.75</c:v>
                </c:pt>
                <c:pt idx="260">
                  <c:v>2.04</c:v>
                </c:pt>
                <c:pt idx="261">
                  <c:v>3.28</c:v>
                </c:pt>
                <c:pt idx="262">
                  <c:v>4.82</c:v>
                </c:pt>
                <c:pt idx="263">
                  <c:v>5.03</c:v>
                </c:pt>
                <c:pt idx="264">
                  <c:v>4.3</c:v>
                </c:pt>
                <c:pt idx="265">
                  <c:v>4.0599999999999996</c:v>
                </c:pt>
                <c:pt idx="266">
                  <c:v>4.01</c:v>
                </c:pt>
                <c:pt idx="267">
                  <c:v>3.52</c:v>
                </c:pt>
                <c:pt idx="268">
                  <c:v>4.05</c:v>
                </c:pt>
                <c:pt idx="269">
                  <c:v>4.49</c:v>
                </c:pt>
                <c:pt idx="270">
                  <c:v>3.79</c:v>
                </c:pt>
                <c:pt idx="271">
                  <c:v>2.2799999999999998</c:v>
                </c:pt>
                <c:pt idx="272">
                  <c:v>2.27</c:v>
                </c:pt>
                <c:pt idx="273">
                  <c:v>3.27</c:v>
                </c:pt>
                <c:pt idx="274">
                  <c:v>3.26</c:v>
                </c:pt>
                <c:pt idx="275">
                  <c:v>1.77</c:v>
                </c:pt>
                <c:pt idx="276">
                  <c:v>1.52</c:v>
                </c:pt>
                <c:pt idx="277">
                  <c:v>1.79</c:v>
                </c:pt>
                <c:pt idx="278">
                  <c:v>1.02</c:v>
                </c:pt>
                <c:pt idx="279">
                  <c:v>2.2799999999999998</c:v>
                </c:pt>
                <c:pt idx="280">
                  <c:v>3.26</c:v>
                </c:pt>
              </c:numCache>
            </c:numRef>
          </c:val>
          <c:smooth val="0"/>
          <c:extLst>
            <c:ext xmlns:c16="http://schemas.microsoft.com/office/drawing/2014/chart" uri="{C3380CC4-5D6E-409C-BE32-E72D297353CC}">
              <c16:uniqueId val="{00000000-3EF6-48E2-BA9F-CB2C410D02F3}"/>
            </c:ext>
          </c:extLst>
        </c:ser>
        <c:ser>
          <c:idx val="2"/>
          <c:order val="2"/>
          <c:tx>
            <c:strRef>
              <c:f>Sheet1!$D$1</c:f>
              <c:strCache>
                <c:ptCount val="1"/>
                <c:pt idx="0">
                  <c:v>RAM (%)</c:v>
                </c:pt>
              </c:strCache>
            </c:strRef>
          </c:tx>
          <c:spPr>
            <a:ln w="50800" cap="rnd">
              <a:solidFill>
                <a:srgbClr val="FFC000"/>
              </a:solidFill>
              <a:prstDash val="lgDash"/>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Sheet1!$D$2:$D$282</c:f>
              <c:numCache>
                <c:formatCode>General</c:formatCode>
                <c:ptCount val="281"/>
                <c:pt idx="0">
                  <c:v>6.83</c:v>
                </c:pt>
                <c:pt idx="1">
                  <c:v>6.83</c:v>
                </c:pt>
                <c:pt idx="2">
                  <c:v>6.83</c:v>
                </c:pt>
                <c:pt idx="3">
                  <c:v>7.25</c:v>
                </c:pt>
                <c:pt idx="4">
                  <c:v>7.67</c:v>
                </c:pt>
                <c:pt idx="5">
                  <c:v>8.07</c:v>
                </c:pt>
                <c:pt idx="6">
                  <c:v>8.4700000000000006</c:v>
                </c:pt>
                <c:pt idx="7">
                  <c:v>8.8699999999999992</c:v>
                </c:pt>
                <c:pt idx="8">
                  <c:v>9.27</c:v>
                </c:pt>
                <c:pt idx="9">
                  <c:v>9.67</c:v>
                </c:pt>
                <c:pt idx="10">
                  <c:v>10.08</c:v>
                </c:pt>
                <c:pt idx="11">
                  <c:v>10.49</c:v>
                </c:pt>
                <c:pt idx="12">
                  <c:v>10.88</c:v>
                </c:pt>
                <c:pt idx="13">
                  <c:v>11.29</c:v>
                </c:pt>
                <c:pt idx="14">
                  <c:v>11.68</c:v>
                </c:pt>
                <c:pt idx="15">
                  <c:v>12.02</c:v>
                </c:pt>
                <c:pt idx="16">
                  <c:v>12.42</c:v>
                </c:pt>
                <c:pt idx="17">
                  <c:v>12.66</c:v>
                </c:pt>
                <c:pt idx="18">
                  <c:v>13.07</c:v>
                </c:pt>
                <c:pt idx="19">
                  <c:v>13.39</c:v>
                </c:pt>
                <c:pt idx="20">
                  <c:v>13.63</c:v>
                </c:pt>
                <c:pt idx="21">
                  <c:v>13.94</c:v>
                </c:pt>
                <c:pt idx="22">
                  <c:v>14.32</c:v>
                </c:pt>
                <c:pt idx="23">
                  <c:v>14.71</c:v>
                </c:pt>
                <c:pt idx="24">
                  <c:v>15.09</c:v>
                </c:pt>
                <c:pt idx="25">
                  <c:v>15.48</c:v>
                </c:pt>
                <c:pt idx="26">
                  <c:v>15.86</c:v>
                </c:pt>
                <c:pt idx="27">
                  <c:v>16.13</c:v>
                </c:pt>
                <c:pt idx="28">
                  <c:v>16.52</c:v>
                </c:pt>
                <c:pt idx="29">
                  <c:v>16.91</c:v>
                </c:pt>
                <c:pt idx="30">
                  <c:v>17.32</c:v>
                </c:pt>
                <c:pt idx="31">
                  <c:v>17.739999999999998</c:v>
                </c:pt>
                <c:pt idx="32">
                  <c:v>18.16</c:v>
                </c:pt>
                <c:pt idx="33">
                  <c:v>18.57</c:v>
                </c:pt>
                <c:pt idx="34">
                  <c:v>18.989999999999998</c:v>
                </c:pt>
                <c:pt idx="35">
                  <c:v>19.38</c:v>
                </c:pt>
                <c:pt idx="36">
                  <c:v>19.79</c:v>
                </c:pt>
                <c:pt idx="37">
                  <c:v>20.2</c:v>
                </c:pt>
                <c:pt idx="38">
                  <c:v>20.6</c:v>
                </c:pt>
                <c:pt idx="39">
                  <c:v>20.99</c:v>
                </c:pt>
                <c:pt idx="40">
                  <c:v>21.27</c:v>
                </c:pt>
                <c:pt idx="41">
                  <c:v>21.36</c:v>
                </c:pt>
                <c:pt idx="42">
                  <c:v>21.65</c:v>
                </c:pt>
                <c:pt idx="43">
                  <c:v>22.03</c:v>
                </c:pt>
                <c:pt idx="44">
                  <c:v>22.21</c:v>
                </c:pt>
                <c:pt idx="45">
                  <c:v>22.24</c:v>
                </c:pt>
                <c:pt idx="46">
                  <c:v>22.38</c:v>
                </c:pt>
                <c:pt idx="47">
                  <c:v>22.44</c:v>
                </c:pt>
                <c:pt idx="48">
                  <c:v>22.65</c:v>
                </c:pt>
                <c:pt idx="49">
                  <c:v>22.94</c:v>
                </c:pt>
                <c:pt idx="50">
                  <c:v>23.13</c:v>
                </c:pt>
                <c:pt idx="51">
                  <c:v>23.33</c:v>
                </c:pt>
                <c:pt idx="52">
                  <c:v>23.54</c:v>
                </c:pt>
                <c:pt idx="53">
                  <c:v>23.73</c:v>
                </c:pt>
                <c:pt idx="54">
                  <c:v>23.93</c:v>
                </c:pt>
                <c:pt idx="55">
                  <c:v>24.21</c:v>
                </c:pt>
                <c:pt idx="56">
                  <c:v>24.4</c:v>
                </c:pt>
                <c:pt idx="57">
                  <c:v>24.6</c:v>
                </c:pt>
                <c:pt idx="58">
                  <c:v>24.82</c:v>
                </c:pt>
                <c:pt idx="59">
                  <c:v>25.01</c:v>
                </c:pt>
                <c:pt idx="60">
                  <c:v>25.2</c:v>
                </c:pt>
                <c:pt idx="61">
                  <c:v>25.49</c:v>
                </c:pt>
                <c:pt idx="62">
                  <c:v>25.7</c:v>
                </c:pt>
                <c:pt idx="63">
                  <c:v>25.91</c:v>
                </c:pt>
                <c:pt idx="64">
                  <c:v>26.11</c:v>
                </c:pt>
                <c:pt idx="65">
                  <c:v>26.3</c:v>
                </c:pt>
                <c:pt idx="66">
                  <c:v>26.51</c:v>
                </c:pt>
                <c:pt idx="67">
                  <c:v>26.8</c:v>
                </c:pt>
                <c:pt idx="68">
                  <c:v>27.01</c:v>
                </c:pt>
                <c:pt idx="69">
                  <c:v>27.21</c:v>
                </c:pt>
                <c:pt idx="70">
                  <c:v>27.39</c:v>
                </c:pt>
                <c:pt idx="71">
                  <c:v>27.56</c:v>
                </c:pt>
                <c:pt idx="72">
                  <c:v>27.73</c:v>
                </c:pt>
                <c:pt idx="73">
                  <c:v>28.01</c:v>
                </c:pt>
                <c:pt idx="74">
                  <c:v>28.21</c:v>
                </c:pt>
                <c:pt idx="75">
                  <c:v>28.43</c:v>
                </c:pt>
                <c:pt idx="76">
                  <c:v>28.6</c:v>
                </c:pt>
                <c:pt idx="77">
                  <c:v>28.77</c:v>
                </c:pt>
                <c:pt idx="78">
                  <c:v>28.85</c:v>
                </c:pt>
                <c:pt idx="79">
                  <c:v>29</c:v>
                </c:pt>
                <c:pt idx="80">
                  <c:v>29.18</c:v>
                </c:pt>
                <c:pt idx="81">
                  <c:v>29.29</c:v>
                </c:pt>
                <c:pt idx="82">
                  <c:v>29.38</c:v>
                </c:pt>
                <c:pt idx="83">
                  <c:v>29.48</c:v>
                </c:pt>
                <c:pt idx="84">
                  <c:v>29.6</c:v>
                </c:pt>
                <c:pt idx="85">
                  <c:v>29.69</c:v>
                </c:pt>
                <c:pt idx="86">
                  <c:v>29.8</c:v>
                </c:pt>
                <c:pt idx="87">
                  <c:v>29.9</c:v>
                </c:pt>
                <c:pt idx="88">
                  <c:v>30.04</c:v>
                </c:pt>
                <c:pt idx="89">
                  <c:v>30.16</c:v>
                </c:pt>
                <c:pt idx="90">
                  <c:v>30.27</c:v>
                </c:pt>
                <c:pt idx="91">
                  <c:v>30.39</c:v>
                </c:pt>
                <c:pt idx="92">
                  <c:v>30.5</c:v>
                </c:pt>
                <c:pt idx="93">
                  <c:v>30.61</c:v>
                </c:pt>
                <c:pt idx="94">
                  <c:v>30.71</c:v>
                </c:pt>
                <c:pt idx="95">
                  <c:v>30.81</c:v>
                </c:pt>
                <c:pt idx="96">
                  <c:v>30.92</c:v>
                </c:pt>
                <c:pt idx="97">
                  <c:v>31.02</c:v>
                </c:pt>
                <c:pt idx="98">
                  <c:v>31.13</c:v>
                </c:pt>
                <c:pt idx="99">
                  <c:v>31.25</c:v>
                </c:pt>
                <c:pt idx="100">
                  <c:v>31.35</c:v>
                </c:pt>
                <c:pt idx="101">
                  <c:v>31.47</c:v>
                </c:pt>
                <c:pt idx="102">
                  <c:v>31.59</c:v>
                </c:pt>
                <c:pt idx="103">
                  <c:v>31.68</c:v>
                </c:pt>
                <c:pt idx="104">
                  <c:v>31.78</c:v>
                </c:pt>
                <c:pt idx="105">
                  <c:v>31.89</c:v>
                </c:pt>
                <c:pt idx="106">
                  <c:v>31.96</c:v>
                </c:pt>
                <c:pt idx="107">
                  <c:v>32.04</c:v>
                </c:pt>
                <c:pt idx="108">
                  <c:v>32.159999999999997</c:v>
                </c:pt>
                <c:pt idx="109">
                  <c:v>32.25</c:v>
                </c:pt>
                <c:pt idx="110">
                  <c:v>32.380000000000003</c:v>
                </c:pt>
                <c:pt idx="111">
                  <c:v>32.44</c:v>
                </c:pt>
                <c:pt idx="112">
                  <c:v>17.87</c:v>
                </c:pt>
                <c:pt idx="113">
                  <c:v>18.3</c:v>
                </c:pt>
                <c:pt idx="114">
                  <c:v>18.75</c:v>
                </c:pt>
                <c:pt idx="115">
                  <c:v>19.16</c:v>
                </c:pt>
                <c:pt idx="116">
                  <c:v>19.579999999999998</c:v>
                </c:pt>
                <c:pt idx="117">
                  <c:v>20.010000000000002</c:v>
                </c:pt>
                <c:pt idx="118">
                  <c:v>20.440000000000001</c:v>
                </c:pt>
                <c:pt idx="119">
                  <c:v>20.85</c:v>
                </c:pt>
                <c:pt idx="120">
                  <c:v>21.33</c:v>
                </c:pt>
                <c:pt idx="121">
                  <c:v>21.76</c:v>
                </c:pt>
                <c:pt idx="122">
                  <c:v>22.15</c:v>
                </c:pt>
                <c:pt idx="123">
                  <c:v>22.56</c:v>
                </c:pt>
                <c:pt idx="124">
                  <c:v>23.03</c:v>
                </c:pt>
                <c:pt idx="125">
                  <c:v>23.49</c:v>
                </c:pt>
                <c:pt idx="126">
                  <c:v>23.93</c:v>
                </c:pt>
                <c:pt idx="127">
                  <c:v>24.37</c:v>
                </c:pt>
                <c:pt idx="128">
                  <c:v>24.82</c:v>
                </c:pt>
                <c:pt idx="129">
                  <c:v>25.29</c:v>
                </c:pt>
                <c:pt idx="130">
                  <c:v>26.56</c:v>
                </c:pt>
                <c:pt idx="131">
                  <c:v>28.49</c:v>
                </c:pt>
                <c:pt idx="132">
                  <c:v>28.88</c:v>
                </c:pt>
                <c:pt idx="133">
                  <c:v>29.64</c:v>
                </c:pt>
                <c:pt idx="134">
                  <c:v>29.93</c:v>
                </c:pt>
                <c:pt idx="135">
                  <c:v>30.66</c:v>
                </c:pt>
                <c:pt idx="136">
                  <c:v>31.08</c:v>
                </c:pt>
                <c:pt idx="137">
                  <c:v>31.66</c:v>
                </c:pt>
                <c:pt idx="138">
                  <c:v>32.35</c:v>
                </c:pt>
                <c:pt idx="139">
                  <c:v>32.340000000000003</c:v>
                </c:pt>
                <c:pt idx="140">
                  <c:v>32.96</c:v>
                </c:pt>
                <c:pt idx="141">
                  <c:v>32.840000000000003</c:v>
                </c:pt>
                <c:pt idx="142">
                  <c:v>33.380000000000003</c:v>
                </c:pt>
                <c:pt idx="143">
                  <c:v>32.99</c:v>
                </c:pt>
                <c:pt idx="144">
                  <c:v>33.78</c:v>
                </c:pt>
                <c:pt idx="145">
                  <c:v>33.78</c:v>
                </c:pt>
                <c:pt idx="146">
                  <c:v>34.130000000000003</c:v>
                </c:pt>
                <c:pt idx="147">
                  <c:v>33.950000000000003</c:v>
                </c:pt>
                <c:pt idx="148">
                  <c:v>34.5</c:v>
                </c:pt>
                <c:pt idx="149">
                  <c:v>34.32</c:v>
                </c:pt>
                <c:pt idx="150">
                  <c:v>34.94</c:v>
                </c:pt>
                <c:pt idx="151">
                  <c:v>35.14</c:v>
                </c:pt>
                <c:pt idx="152">
                  <c:v>35.42</c:v>
                </c:pt>
                <c:pt idx="153">
                  <c:v>35.67</c:v>
                </c:pt>
                <c:pt idx="154">
                  <c:v>35.94</c:v>
                </c:pt>
                <c:pt idx="155">
                  <c:v>36.130000000000003</c:v>
                </c:pt>
                <c:pt idx="156">
                  <c:v>36.1</c:v>
                </c:pt>
                <c:pt idx="157">
                  <c:v>36.57</c:v>
                </c:pt>
                <c:pt idx="158">
                  <c:v>36.799999999999997</c:v>
                </c:pt>
                <c:pt idx="159">
                  <c:v>35.69</c:v>
                </c:pt>
                <c:pt idx="160">
                  <c:v>37.03</c:v>
                </c:pt>
                <c:pt idx="161">
                  <c:v>36.75</c:v>
                </c:pt>
                <c:pt idx="162">
                  <c:v>37.46</c:v>
                </c:pt>
                <c:pt idx="163">
                  <c:v>37.619999999999997</c:v>
                </c:pt>
                <c:pt idx="164">
                  <c:v>37.83</c:v>
                </c:pt>
                <c:pt idx="165">
                  <c:v>37.57</c:v>
                </c:pt>
                <c:pt idx="166">
                  <c:v>39.15</c:v>
                </c:pt>
                <c:pt idx="167">
                  <c:v>39.71</c:v>
                </c:pt>
                <c:pt idx="168">
                  <c:v>39.85</c:v>
                </c:pt>
                <c:pt idx="169">
                  <c:v>40.21</c:v>
                </c:pt>
                <c:pt idx="170">
                  <c:v>40.07</c:v>
                </c:pt>
                <c:pt idx="171">
                  <c:v>38.15</c:v>
                </c:pt>
                <c:pt idx="172">
                  <c:v>39.01</c:v>
                </c:pt>
                <c:pt idx="173">
                  <c:v>39.549999999999997</c:v>
                </c:pt>
                <c:pt idx="174">
                  <c:v>39.57</c:v>
                </c:pt>
                <c:pt idx="175">
                  <c:v>40.159999999999997</c:v>
                </c:pt>
                <c:pt idx="176">
                  <c:v>39.58</c:v>
                </c:pt>
                <c:pt idx="177">
                  <c:v>37.229999999999997</c:v>
                </c:pt>
                <c:pt idx="178">
                  <c:v>38.68</c:v>
                </c:pt>
                <c:pt idx="179">
                  <c:v>39.549999999999997</c:v>
                </c:pt>
                <c:pt idx="180">
                  <c:v>39.799999999999997</c:v>
                </c:pt>
                <c:pt idx="181">
                  <c:v>40.1</c:v>
                </c:pt>
                <c:pt idx="182">
                  <c:v>40.840000000000003</c:v>
                </c:pt>
                <c:pt idx="183">
                  <c:v>41.26</c:v>
                </c:pt>
                <c:pt idx="184">
                  <c:v>41.88</c:v>
                </c:pt>
                <c:pt idx="185">
                  <c:v>42.51</c:v>
                </c:pt>
                <c:pt idx="186">
                  <c:v>43.27</c:v>
                </c:pt>
                <c:pt idx="187">
                  <c:v>43.82</c:v>
                </c:pt>
                <c:pt idx="188">
                  <c:v>42.01</c:v>
                </c:pt>
                <c:pt idx="189">
                  <c:v>42.66</c:v>
                </c:pt>
                <c:pt idx="190">
                  <c:v>37.659999999999997</c:v>
                </c:pt>
                <c:pt idx="191">
                  <c:v>36.380000000000003</c:v>
                </c:pt>
                <c:pt idx="192">
                  <c:v>37.14</c:v>
                </c:pt>
                <c:pt idx="193">
                  <c:v>37.880000000000003</c:v>
                </c:pt>
                <c:pt idx="194">
                  <c:v>38.450000000000003</c:v>
                </c:pt>
                <c:pt idx="195">
                  <c:v>38.9</c:v>
                </c:pt>
                <c:pt idx="196">
                  <c:v>39.4</c:v>
                </c:pt>
                <c:pt idx="197">
                  <c:v>39.81</c:v>
                </c:pt>
                <c:pt idx="198">
                  <c:v>40.090000000000003</c:v>
                </c:pt>
                <c:pt idx="199">
                  <c:v>36.229999999999997</c:v>
                </c:pt>
                <c:pt idx="200">
                  <c:v>27.66</c:v>
                </c:pt>
                <c:pt idx="201">
                  <c:v>25.17</c:v>
                </c:pt>
                <c:pt idx="202">
                  <c:v>28.14</c:v>
                </c:pt>
                <c:pt idx="203">
                  <c:v>29.44</c:v>
                </c:pt>
                <c:pt idx="204">
                  <c:v>29.74</c:v>
                </c:pt>
                <c:pt idx="205">
                  <c:v>29.76</c:v>
                </c:pt>
                <c:pt idx="206">
                  <c:v>24.21</c:v>
                </c:pt>
                <c:pt idx="207">
                  <c:v>24.41</c:v>
                </c:pt>
                <c:pt idx="208">
                  <c:v>24.6</c:v>
                </c:pt>
                <c:pt idx="209">
                  <c:v>24.61</c:v>
                </c:pt>
                <c:pt idx="210">
                  <c:v>24.69</c:v>
                </c:pt>
                <c:pt idx="211">
                  <c:v>24.82</c:v>
                </c:pt>
                <c:pt idx="212">
                  <c:v>24.94</c:v>
                </c:pt>
                <c:pt idx="213">
                  <c:v>25.02</c:v>
                </c:pt>
                <c:pt idx="214">
                  <c:v>25.05</c:v>
                </c:pt>
                <c:pt idx="215">
                  <c:v>25.15</c:v>
                </c:pt>
                <c:pt idx="216">
                  <c:v>25.27</c:v>
                </c:pt>
                <c:pt idx="217">
                  <c:v>25.39</c:v>
                </c:pt>
                <c:pt idx="218">
                  <c:v>25.52</c:v>
                </c:pt>
                <c:pt idx="219">
                  <c:v>25.47</c:v>
                </c:pt>
                <c:pt idx="220">
                  <c:v>25.59</c:v>
                </c:pt>
                <c:pt idx="221">
                  <c:v>25.72</c:v>
                </c:pt>
                <c:pt idx="222">
                  <c:v>25.86</c:v>
                </c:pt>
                <c:pt idx="223">
                  <c:v>25.94</c:v>
                </c:pt>
                <c:pt idx="224">
                  <c:v>25.96</c:v>
                </c:pt>
                <c:pt idx="225">
                  <c:v>26.08</c:v>
                </c:pt>
                <c:pt idx="226">
                  <c:v>26.2</c:v>
                </c:pt>
                <c:pt idx="227">
                  <c:v>26.33</c:v>
                </c:pt>
                <c:pt idx="228">
                  <c:v>26.36</c:v>
                </c:pt>
                <c:pt idx="229">
                  <c:v>26.39</c:v>
                </c:pt>
                <c:pt idx="230">
                  <c:v>26.52</c:v>
                </c:pt>
                <c:pt idx="231">
                  <c:v>26.64</c:v>
                </c:pt>
                <c:pt idx="232">
                  <c:v>26.77</c:v>
                </c:pt>
                <c:pt idx="233">
                  <c:v>26.81</c:v>
                </c:pt>
                <c:pt idx="234">
                  <c:v>26.85</c:v>
                </c:pt>
                <c:pt idx="235">
                  <c:v>26.96</c:v>
                </c:pt>
                <c:pt idx="236">
                  <c:v>27.09</c:v>
                </c:pt>
                <c:pt idx="237">
                  <c:v>27.22</c:v>
                </c:pt>
                <c:pt idx="238">
                  <c:v>27.19</c:v>
                </c:pt>
                <c:pt idx="239">
                  <c:v>27.33</c:v>
                </c:pt>
                <c:pt idx="240">
                  <c:v>27.46</c:v>
                </c:pt>
                <c:pt idx="241">
                  <c:v>27.65</c:v>
                </c:pt>
                <c:pt idx="242">
                  <c:v>27.98</c:v>
                </c:pt>
                <c:pt idx="243">
                  <c:v>28.06</c:v>
                </c:pt>
                <c:pt idx="244">
                  <c:v>28.22</c:v>
                </c:pt>
                <c:pt idx="245">
                  <c:v>28.36</c:v>
                </c:pt>
                <c:pt idx="246">
                  <c:v>28.29</c:v>
                </c:pt>
                <c:pt idx="247">
                  <c:v>28.41</c:v>
                </c:pt>
                <c:pt idx="248">
                  <c:v>28.55</c:v>
                </c:pt>
                <c:pt idx="249">
                  <c:v>28.49</c:v>
                </c:pt>
                <c:pt idx="250">
                  <c:v>28.59</c:v>
                </c:pt>
                <c:pt idx="251">
                  <c:v>28.65</c:v>
                </c:pt>
                <c:pt idx="252">
                  <c:v>28.7</c:v>
                </c:pt>
                <c:pt idx="253">
                  <c:v>28.76</c:v>
                </c:pt>
                <c:pt idx="254">
                  <c:v>28.82</c:v>
                </c:pt>
                <c:pt idx="255">
                  <c:v>28.88</c:v>
                </c:pt>
                <c:pt idx="256">
                  <c:v>28.79</c:v>
                </c:pt>
                <c:pt idx="257">
                  <c:v>28.84</c:v>
                </c:pt>
                <c:pt idx="258">
                  <c:v>28.89</c:v>
                </c:pt>
                <c:pt idx="259">
                  <c:v>28.94</c:v>
                </c:pt>
                <c:pt idx="260">
                  <c:v>28.99</c:v>
                </c:pt>
                <c:pt idx="261">
                  <c:v>29.14</c:v>
                </c:pt>
                <c:pt idx="262">
                  <c:v>29.2</c:v>
                </c:pt>
                <c:pt idx="263">
                  <c:v>29.29</c:v>
                </c:pt>
                <c:pt idx="264">
                  <c:v>29.52</c:v>
                </c:pt>
                <c:pt idx="265">
                  <c:v>29.55</c:v>
                </c:pt>
                <c:pt idx="266">
                  <c:v>29.71</c:v>
                </c:pt>
                <c:pt idx="267">
                  <c:v>29.69</c:v>
                </c:pt>
                <c:pt idx="268">
                  <c:v>29.83</c:v>
                </c:pt>
                <c:pt idx="269">
                  <c:v>30.01</c:v>
                </c:pt>
                <c:pt idx="270">
                  <c:v>29.98</c:v>
                </c:pt>
                <c:pt idx="271">
                  <c:v>30.05</c:v>
                </c:pt>
                <c:pt idx="272">
                  <c:v>30.12</c:v>
                </c:pt>
                <c:pt idx="273">
                  <c:v>30.2</c:v>
                </c:pt>
                <c:pt idx="274">
                  <c:v>30.15</c:v>
                </c:pt>
                <c:pt idx="275">
                  <c:v>30.21</c:v>
                </c:pt>
                <c:pt idx="276">
                  <c:v>30.27</c:v>
                </c:pt>
                <c:pt idx="277">
                  <c:v>30.33</c:v>
                </c:pt>
                <c:pt idx="278">
                  <c:v>30.4</c:v>
                </c:pt>
                <c:pt idx="279">
                  <c:v>30.46</c:v>
                </c:pt>
                <c:pt idx="280">
                  <c:v>30.33</c:v>
                </c:pt>
              </c:numCache>
            </c:numRef>
          </c:val>
          <c:smooth val="0"/>
          <c:extLst>
            <c:ext xmlns:c16="http://schemas.microsoft.com/office/drawing/2014/chart" uri="{C3380CC4-5D6E-409C-BE32-E72D297353CC}">
              <c16:uniqueId val="{00000001-3EF6-48E2-BA9F-CB2C410D02F3}"/>
            </c:ext>
          </c:extLst>
        </c:ser>
        <c:dLbls>
          <c:showLegendKey val="0"/>
          <c:showVal val="0"/>
          <c:showCatName val="0"/>
          <c:showSerName val="0"/>
          <c:showPercent val="0"/>
          <c:showBubbleSize val="0"/>
        </c:dLbls>
        <c:marker val="1"/>
        <c:smooth val="0"/>
        <c:axId val="396246944"/>
        <c:axId val="396247600"/>
      </c:lineChart>
      <c:lineChart>
        <c:grouping val="standard"/>
        <c:varyColors val="0"/>
        <c:ser>
          <c:idx val="1"/>
          <c:order val="1"/>
          <c:tx>
            <c:strRef>
              <c:f>Sheet1!$C$1</c:f>
              <c:strCache>
                <c:ptCount val="1"/>
                <c:pt idx="0">
                  <c:v>Disk Write (MB/sec)</c:v>
                </c:pt>
              </c:strCache>
            </c:strRef>
          </c:tx>
          <c:spPr>
            <a:ln w="28575" cap="rnd">
              <a:solidFill>
                <a:srgbClr val="92D050"/>
              </a:solidFill>
              <a:round/>
            </a:ln>
            <a:effectLst/>
          </c:spPr>
          <c:marker>
            <c:symbol val="none"/>
          </c:marker>
          <c:dPt>
            <c:idx val="45"/>
            <c:marker>
              <c:symbol val="none"/>
            </c:marker>
            <c:bubble3D val="0"/>
            <c:spPr>
              <a:ln w="50800" cap="rnd">
                <a:solidFill>
                  <a:srgbClr val="92D050"/>
                </a:solidFill>
                <a:round/>
              </a:ln>
              <a:effectLst/>
            </c:spPr>
            <c:extLst>
              <c:ext xmlns:c16="http://schemas.microsoft.com/office/drawing/2014/chart" uri="{C3380CC4-5D6E-409C-BE32-E72D297353CC}">
                <c16:uniqueId val="{00000003-3EF6-48E2-BA9F-CB2C410D02F3}"/>
              </c:ext>
            </c:extLst>
          </c:dPt>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Sheet1!$C$2:$C$282</c:f>
              <c:numCache>
                <c:formatCode>General</c:formatCode>
                <c:ptCount val="281"/>
                <c:pt idx="0">
                  <c:v>0</c:v>
                </c:pt>
                <c:pt idx="1">
                  <c:v>0</c:v>
                </c:pt>
                <c:pt idx="2">
                  <c:v>0.77734375</c:v>
                </c:pt>
                <c:pt idx="3">
                  <c:v>0</c:v>
                </c:pt>
                <c:pt idx="4">
                  <c:v>0.16015625</c:v>
                </c:pt>
                <c:pt idx="5">
                  <c:v>0</c:v>
                </c:pt>
                <c:pt idx="6">
                  <c:v>0</c:v>
                </c:pt>
                <c:pt idx="7">
                  <c:v>0.68359375</c:v>
                </c:pt>
                <c:pt idx="8">
                  <c:v>0</c:v>
                </c:pt>
                <c:pt idx="9">
                  <c:v>0.1015625</c:v>
                </c:pt>
                <c:pt idx="10">
                  <c:v>0</c:v>
                </c:pt>
                <c:pt idx="11">
                  <c:v>0</c:v>
                </c:pt>
                <c:pt idx="12">
                  <c:v>0</c:v>
                </c:pt>
                <c:pt idx="13">
                  <c:v>0</c:v>
                </c:pt>
                <c:pt idx="14">
                  <c:v>2.34375E-2</c:v>
                </c:pt>
                <c:pt idx="15">
                  <c:v>124.4375</c:v>
                </c:pt>
                <c:pt idx="16">
                  <c:v>0</c:v>
                </c:pt>
                <c:pt idx="17">
                  <c:v>124.41796875</c:v>
                </c:pt>
                <c:pt idx="18">
                  <c:v>0.140625</c:v>
                </c:pt>
                <c:pt idx="19">
                  <c:v>129.6015625</c:v>
                </c:pt>
                <c:pt idx="20">
                  <c:v>294.6328125</c:v>
                </c:pt>
                <c:pt idx="21">
                  <c:v>301</c:v>
                </c:pt>
                <c:pt idx="22">
                  <c:v>79</c:v>
                </c:pt>
                <c:pt idx="23">
                  <c:v>0</c:v>
                </c:pt>
                <c:pt idx="24">
                  <c:v>5.078125E-2</c:v>
                </c:pt>
                <c:pt idx="25">
                  <c:v>3.90625E-3</c:v>
                </c:pt>
                <c:pt idx="26">
                  <c:v>0</c:v>
                </c:pt>
                <c:pt idx="27">
                  <c:v>295.5</c:v>
                </c:pt>
                <c:pt idx="28">
                  <c:v>95.37890625</c:v>
                </c:pt>
                <c:pt idx="29">
                  <c:v>4.6875E-2</c:v>
                </c:pt>
                <c:pt idx="30">
                  <c:v>3.90625E-3</c:v>
                </c:pt>
                <c:pt idx="31">
                  <c:v>0</c:v>
                </c:pt>
                <c:pt idx="32">
                  <c:v>0</c:v>
                </c:pt>
                <c:pt idx="33">
                  <c:v>0</c:v>
                </c:pt>
                <c:pt idx="34">
                  <c:v>2.34375E-2</c:v>
                </c:pt>
                <c:pt idx="35">
                  <c:v>0</c:v>
                </c:pt>
                <c:pt idx="36">
                  <c:v>0</c:v>
                </c:pt>
                <c:pt idx="37">
                  <c:v>0</c:v>
                </c:pt>
                <c:pt idx="38">
                  <c:v>0</c:v>
                </c:pt>
                <c:pt idx="39">
                  <c:v>16.32421875</c:v>
                </c:pt>
                <c:pt idx="40">
                  <c:v>112.99609375</c:v>
                </c:pt>
                <c:pt idx="41">
                  <c:v>0.12109375</c:v>
                </c:pt>
                <c:pt idx="42">
                  <c:v>0.13671875</c:v>
                </c:pt>
                <c:pt idx="43">
                  <c:v>0.2421875</c:v>
                </c:pt>
                <c:pt idx="44">
                  <c:v>9.375E-2</c:v>
                </c:pt>
                <c:pt idx="45">
                  <c:v>251.125</c:v>
                </c:pt>
                <c:pt idx="46">
                  <c:v>292.609375</c:v>
                </c:pt>
                <c:pt idx="47">
                  <c:v>106.5703125</c:v>
                </c:pt>
                <c:pt idx="48">
                  <c:v>0.44140625</c:v>
                </c:pt>
                <c:pt idx="49">
                  <c:v>0.19140625</c:v>
                </c:pt>
                <c:pt idx="50">
                  <c:v>0.1015625</c:v>
                </c:pt>
                <c:pt idx="51">
                  <c:v>8.59375E-2</c:v>
                </c:pt>
                <c:pt idx="52">
                  <c:v>9.375E-2</c:v>
                </c:pt>
                <c:pt idx="53">
                  <c:v>8.59375E-2</c:v>
                </c:pt>
                <c:pt idx="54">
                  <c:v>0.1015625</c:v>
                </c:pt>
                <c:pt idx="55">
                  <c:v>0.18359375</c:v>
                </c:pt>
                <c:pt idx="56">
                  <c:v>9.375E-2</c:v>
                </c:pt>
                <c:pt idx="57">
                  <c:v>0.1015625</c:v>
                </c:pt>
                <c:pt idx="58">
                  <c:v>7.8125E-2</c:v>
                </c:pt>
                <c:pt idx="59">
                  <c:v>9.375E-2</c:v>
                </c:pt>
                <c:pt idx="60">
                  <c:v>8.984375E-2</c:v>
                </c:pt>
                <c:pt idx="61">
                  <c:v>0.1875</c:v>
                </c:pt>
                <c:pt idx="62">
                  <c:v>0.125</c:v>
                </c:pt>
                <c:pt idx="63">
                  <c:v>9.375E-2</c:v>
                </c:pt>
                <c:pt idx="64">
                  <c:v>0.1015625</c:v>
                </c:pt>
                <c:pt idx="65">
                  <c:v>8.203125E-2</c:v>
                </c:pt>
                <c:pt idx="66">
                  <c:v>9.375E-2</c:v>
                </c:pt>
                <c:pt idx="67">
                  <c:v>0.19140625</c:v>
                </c:pt>
                <c:pt idx="68">
                  <c:v>9.765625E-2</c:v>
                </c:pt>
                <c:pt idx="69">
                  <c:v>0.1015625</c:v>
                </c:pt>
                <c:pt idx="70">
                  <c:v>9.765625E-2</c:v>
                </c:pt>
                <c:pt idx="71">
                  <c:v>0.1015625</c:v>
                </c:pt>
                <c:pt idx="72">
                  <c:v>243.69921875</c:v>
                </c:pt>
                <c:pt idx="73">
                  <c:v>14.1640625</c:v>
                </c:pt>
                <c:pt idx="74">
                  <c:v>0.1015625</c:v>
                </c:pt>
                <c:pt idx="75">
                  <c:v>8.984375E-2</c:v>
                </c:pt>
                <c:pt idx="76">
                  <c:v>9.765625E-2</c:v>
                </c:pt>
                <c:pt idx="77">
                  <c:v>54.45703125</c:v>
                </c:pt>
                <c:pt idx="78">
                  <c:v>228.91015625</c:v>
                </c:pt>
                <c:pt idx="79">
                  <c:v>8.984375E-2</c:v>
                </c:pt>
                <c:pt idx="80">
                  <c:v>9.765625E-2</c:v>
                </c:pt>
                <c:pt idx="81">
                  <c:v>8.984375E-2</c:v>
                </c:pt>
                <c:pt idx="82">
                  <c:v>9.765625E-2</c:v>
                </c:pt>
                <c:pt idx="83">
                  <c:v>0.1796875</c:v>
                </c:pt>
                <c:pt idx="84">
                  <c:v>8.984375E-2</c:v>
                </c:pt>
                <c:pt idx="85">
                  <c:v>9.765625E-2</c:v>
                </c:pt>
                <c:pt idx="86">
                  <c:v>9.375E-2</c:v>
                </c:pt>
                <c:pt idx="87">
                  <c:v>8.984375E-2</c:v>
                </c:pt>
                <c:pt idx="88">
                  <c:v>8.984375E-2</c:v>
                </c:pt>
                <c:pt idx="89">
                  <c:v>0.18359375</c:v>
                </c:pt>
                <c:pt idx="90">
                  <c:v>9.765625E-2</c:v>
                </c:pt>
                <c:pt idx="91">
                  <c:v>8.984375E-2</c:v>
                </c:pt>
                <c:pt idx="92">
                  <c:v>0.10546875</c:v>
                </c:pt>
                <c:pt idx="93">
                  <c:v>0.1015625</c:v>
                </c:pt>
                <c:pt idx="94">
                  <c:v>0.1015625</c:v>
                </c:pt>
                <c:pt idx="95">
                  <c:v>8.984375E-2</c:v>
                </c:pt>
                <c:pt idx="96">
                  <c:v>0.19921875</c:v>
                </c:pt>
                <c:pt idx="97">
                  <c:v>8.984375E-2</c:v>
                </c:pt>
                <c:pt idx="98">
                  <c:v>9.375E-2</c:v>
                </c:pt>
                <c:pt idx="99">
                  <c:v>9.375E-2</c:v>
                </c:pt>
                <c:pt idx="100">
                  <c:v>8.984375E-2</c:v>
                </c:pt>
                <c:pt idx="101">
                  <c:v>9.375E-2</c:v>
                </c:pt>
                <c:pt idx="102">
                  <c:v>8.984375E-2</c:v>
                </c:pt>
                <c:pt idx="103">
                  <c:v>115.76953125</c:v>
                </c:pt>
                <c:pt idx="104">
                  <c:v>0.21875</c:v>
                </c:pt>
                <c:pt idx="105">
                  <c:v>9.375E-2</c:v>
                </c:pt>
                <c:pt idx="106">
                  <c:v>0.1015625</c:v>
                </c:pt>
                <c:pt idx="107">
                  <c:v>8.984375E-2</c:v>
                </c:pt>
                <c:pt idx="108">
                  <c:v>66.609375</c:v>
                </c:pt>
                <c:pt idx="109">
                  <c:v>76.71875</c:v>
                </c:pt>
                <c:pt idx="110">
                  <c:v>9.765625E-2</c:v>
                </c:pt>
                <c:pt idx="111">
                  <c:v>137.03515625</c:v>
                </c:pt>
                <c:pt idx="112">
                  <c:v>201.82421875</c:v>
                </c:pt>
                <c:pt idx="113">
                  <c:v>3.125E-2</c:v>
                </c:pt>
                <c:pt idx="114">
                  <c:v>0</c:v>
                </c:pt>
                <c:pt idx="115">
                  <c:v>0</c:v>
                </c:pt>
                <c:pt idx="116">
                  <c:v>0</c:v>
                </c:pt>
                <c:pt idx="117">
                  <c:v>0</c:v>
                </c:pt>
                <c:pt idx="118">
                  <c:v>0.171875</c:v>
                </c:pt>
                <c:pt idx="119">
                  <c:v>3.125E-2</c:v>
                </c:pt>
                <c:pt idx="120">
                  <c:v>0</c:v>
                </c:pt>
                <c:pt idx="121">
                  <c:v>0</c:v>
                </c:pt>
                <c:pt idx="122">
                  <c:v>0.171875</c:v>
                </c:pt>
                <c:pt idx="123">
                  <c:v>0</c:v>
                </c:pt>
                <c:pt idx="124">
                  <c:v>0</c:v>
                </c:pt>
                <c:pt idx="125">
                  <c:v>0</c:v>
                </c:pt>
                <c:pt idx="126">
                  <c:v>0</c:v>
                </c:pt>
                <c:pt idx="127">
                  <c:v>1.953125E-2</c:v>
                </c:pt>
                <c:pt idx="128">
                  <c:v>0</c:v>
                </c:pt>
                <c:pt idx="129">
                  <c:v>0</c:v>
                </c:pt>
                <c:pt idx="130">
                  <c:v>0</c:v>
                </c:pt>
                <c:pt idx="131">
                  <c:v>0</c:v>
                </c:pt>
                <c:pt idx="132">
                  <c:v>133.89453125</c:v>
                </c:pt>
                <c:pt idx="133">
                  <c:v>0</c:v>
                </c:pt>
                <c:pt idx="134">
                  <c:v>169.1015625</c:v>
                </c:pt>
                <c:pt idx="135">
                  <c:v>301.453125</c:v>
                </c:pt>
                <c:pt idx="136">
                  <c:v>249.4375</c:v>
                </c:pt>
                <c:pt idx="137">
                  <c:v>0.23828125</c:v>
                </c:pt>
                <c:pt idx="138">
                  <c:v>0.1484375</c:v>
                </c:pt>
                <c:pt idx="139">
                  <c:v>0</c:v>
                </c:pt>
                <c:pt idx="140">
                  <c:v>0.24609375</c:v>
                </c:pt>
                <c:pt idx="141">
                  <c:v>18.13671875</c:v>
                </c:pt>
                <c:pt idx="142">
                  <c:v>124.73828125</c:v>
                </c:pt>
                <c:pt idx="143">
                  <c:v>0</c:v>
                </c:pt>
                <c:pt idx="144">
                  <c:v>0.19921875</c:v>
                </c:pt>
                <c:pt idx="145">
                  <c:v>0.10546875</c:v>
                </c:pt>
                <c:pt idx="146">
                  <c:v>9.765625E-2</c:v>
                </c:pt>
                <c:pt idx="147">
                  <c:v>9.765625E-2</c:v>
                </c:pt>
                <c:pt idx="148">
                  <c:v>9.765625E-2</c:v>
                </c:pt>
                <c:pt idx="149">
                  <c:v>0.10546875</c:v>
                </c:pt>
                <c:pt idx="150">
                  <c:v>9.375E-2</c:v>
                </c:pt>
                <c:pt idx="151">
                  <c:v>0.1015625</c:v>
                </c:pt>
                <c:pt idx="152">
                  <c:v>0</c:v>
                </c:pt>
                <c:pt idx="153">
                  <c:v>0.30078125</c:v>
                </c:pt>
                <c:pt idx="154">
                  <c:v>77.1171875</c:v>
                </c:pt>
                <c:pt idx="155">
                  <c:v>0.2578125</c:v>
                </c:pt>
                <c:pt idx="156">
                  <c:v>22.6640625</c:v>
                </c:pt>
                <c:pt idx="157">
                  <c:v>52.83984375</c:v>
                </c:pt>
                <c:pt idx="158">
                  <c:v>6.54296875</c:v>
                </c:pt>
                <c:pt idx="159">
                  <c:v>297.22265625</c:v>
                </c:pt>
                <c:pt idx="160">
                  <c:v>241.6953125</c:v>
                </c:pt>
                <c:pt idx="161">
                  <c:v>0.296875</c:v>
                </c:pt>
                <c:pt idx="162">
                  <c:v>0</c:v>
                </c:pt>
                <c:pt idx="163">
                  <c:v>0.19140625</c:v>
                </c:pt>
                <c:pt idx="164">
                  <c:v>0</c:v>
                </c:pt>
                <c:pt idx="165">
                  <c:v>0.5078125</c:v>
                </c:pt>
                <c:pt idx="166">
                  <c:v>0.36328125</c:v>
                </c:pt>
                <c:pt idx="167">
                  <c:v>0.1796875</c:v>
                </c:pt>
                <c:pt idx="168">
                  <c:v>0.3671875</c:v>
                </c:pt>
                <c:pt idx="169">
                  <c:v>92.171875</c:v>
                </c:pt>
                <c:pt idx="170">
                  <c:v>91.21875</c:v>
                </c:pt>
                <c:pt idx="171">
                  <c:v>60.3671875</c:v>
                </c:pt>
                <c:pt idx="172">
                  <c:v>90.88671875</c:v>
                </c:pt>
                <c:pt idx="173">
                  <c:v>119.34375</c:v>
                </c:pt>
                <c:pt idx="174">
                  <c:v>297.95703125</c:v>
                </c:pt>
                <c:pt idx="175">
                  <c:v>12.83984375</c:v>
                </c:pt>
                <c:pt idx="176">
                  <c:v>0</c:v>
                </c:pt>
                <c:pt idx="177">
                  <c:v>0</c:v>
                </c:pt>
                <c:pt idx="178">
                  <c:v>120.08984375</c:v>
                </c:pt>
                <c:pt idx="179">
                  <c:v>120.25390625</c:v>
                </c:pt>
                <c:pt idx="180">
                  <c:v>0.2734375</c:v>
                </c:pt>
                <c:pt idx="181">
                  <c:v>120.11328125</c:v>
                </c:pt>
                <c:pt idx="182">
                  <c:v>114.7890625</c:v>
                </c:pt>
                <c:pt idx="183">
                  <c:v>5.5546875</c:v>
                </c:pt>
                <c:pt idx="184">
                  <c:v>67.21484375</c:v>
                </c:pt>
                <c:pt idx="185">
                  <c:v>150.9140625</c:v>
                </c:pt>
                <c:pt idx="186">
                  <c:v>175.24609375</c:v>
                </c:pt>
                <c:pt idx="187">
                  <c:v>0</c:v>
                </c:pt>
                <c:pt idx="188">
                  <c:v>116.421875</c:v>
                </c:pt>
                <c:pt idx="189">
                  <c:v>18.65625</c:v>
                </c:pt>
                <c:pt idx="190">
                  <c:v>87.29296875</c:v>
                </c:pt>
                <c:pt idx="191">
                  <c:v>218.1875</c:v>
                </c:pt>
                <c:pt idx="192">
                  <c:v>297.32421875</c:v>
                </c:pt>
                <c:pt idx="193">
                  <c:v>99.16015625</c:v>
                </c:pt>
                <c:pt idx="194">
                  <c:v>9.375E-2</c:v>
                </c:pt>
                <c:pt idx="195">
                  <c:v>0</c:v>
                </c:pt>
                <c:pt idx="196">
                  <c:v>0</c:v>
                </c:pt>
                <c:pt idx="197">
                  <c:v>0</c:v>
                </c:pt>
                <c:pt idx="198">
                  <c:v>260.10546875</c:v>
                </c:pt>
                <c:pt idx="199">
                  <c:v>38.6875</c:v>
                </c:pt>
                <c:pt idx="200">
                  <c:v>0</c:v>
                </c:pt>
                <c:pt idx="201">
                  <c:v>0</c:v>
                </c:pt>
                <c:pt idx="202">
                  <c:v>0.34765625</c:v>
                </c:pt>
                <c:pt idx="203">
                  <c:v>208.3125</c:v>
                </c:pt>
                <c:pt idx="204">
                  <c:v>140.671875</c:v>
                </c:pt>
                <c:pt idx="205">
                  <c:v>0</c:v>
                </c:pt>
                <c:pt idx="206">
                  <c:v>2.0390625</c:v>
                </c:pt>
                <c:pt idx="207">
                  <c:v>8.63671875</c:v>
                </c:pt>
                <c:pt idx="208">
                  <c:v>8.6953125</c:v>
                </c:pt>
                <c:pt idx="209">
                  <c:v>131.01953125</c:v>
                </c:pt>
                <c:pt idx="210">
                  <c:v>149.47265625</c:v>
                </c:pt>
                <c:pt idx="211">
                  <c:v>8.46484375</c:v>
                </c:pt>
                <c:pt idx="212">
                  <c:v>8.5703125</c:v>
                </c:pt>
                <c:pt idx="213">
                  <c:v>8.6953125</c:v>
                </c:pt>
                <c:pt idx="214">
                  <c:v>8.53125</c:v>
                </c:pt>
                <c:pt idx="215">
                  <c:v>8.6953125</c:v>
                </c:pt>
                <c:pt idx="216">
                  <c:v>8.5703125</c:v>
                </c:pt>
                <c:pt idx="217">
                  <c:v>8.6328125</c:v>
                </c:pt>
                <c:pt idx="218">
                  <c:v>8.55078125</c:v>
                </c:pt>
                <c:pt idx="219">
                  <c:v>8.765625</c:v>
                </c:pt>
                <c:pt idx="220">
                  <c:v>8.60546875</c:v>
                </c:pt>
                <c:pt idx="221">
                  <c:v>8.7421875</c:v>
                </c:pt>
                <c:pt idx="222">
                  <c:v>8.40234375</c:v>
                </c:pt>
                <c:pt idx="223">
                  <c:v>7.4921875</c:v>
                </c:pt>
                <c:pt idx="224">
                  <c:v>8.11328125</c:v>
                </c:pt>
                <c:pt idx="225">
                  <c:v>7.78125</c:v>
                </c:pt>
                <c:pt idx="226">
                  <c:v>8.53125</c:v>
                </c:pt>
                <c:pt idx="227">
                  <c:v>8.734375</c:v>
                </c:pt>
                <c:pt idx="228">
                  <c:v>8.73828125</c:v>
                </c:pt>
                <c:pt idx="229">
                  <c:v>8.75</c:v>
                </c:pt>
                <c:pt idx="230">
                  <c:v>8.6328125</c:v>
                </c:pt>
                <c:pt idx="231">
                  <c:v>8.703125</c:v>
                </c:pt>
                <c:pt idx="232">
                  <c:v>8.5078125</c:v>
                </c:pt>
                <c:pt idx="233">
                  <c:v>8.7734375</c:v>
                </c:pt>
                <c:pt idx="234">
                  <c:v>8.6640625</c:v>
                </c:pt>
                <c:pt idx="235">
                  <c:v>10.37890625</c:v>
                </c:pt>
                <c:pt idx="236">
                  <c:v>8.6953125</c:v>
                </c:pt>
                <c:pt idx="237">
                  <c:v>8.6796875</c:v>
                </c:pt>
                <c:pt idx="238">
                  <c:v>8.66015625</c:v>
                </c:pt>
                <c:pt idx="239">
                  <c:v>8.78515625</c:v>
                </c:pt>
                <c:pt idx="240">
                  <c:v>143.48828125</c:v>
                </c:pt>
                <c:pt idx="241">
                  <c:v>109.71484375</c:v>
                </c:pt>
                <c:pt idx="242">
                  <c:v>7.984375</c:v>
                </c:pt>
                <c:pt idx="243">
                  <c:v>7.91796875</c:v>
                </c:pt>
                <c:pt idx="244">
                  <c:v>8.234375</c:v>
                </c:pt>
                <c:pt idx="245">
                  <c:v>8.0859375</c:v>
                </c:pt>
                <c:pt idx="246">
                  <c:v>8.17578125</c:v>
                </c:pt>
                <c:pt idx="247">
                  <c:v>8.0546875</c:v>
                </c:pt>
                <c:pt idx="248">
                  <c:v>8.171875</c:v>
                </c:pt>
                <c:pt idx="249">
                  <c:v>8.02734375</c:v>
                </c:pt>
                <c:pt idx="250">
                  <c:v>8.21875</c:v>
                </c:pt>
                <c:pt idx="251">
                  <c:v>8.10546875</c:v>
                </c:pt>
                <c:pt idx="252">
                  <c:v>8.15234375</c:v>
                </c:pt>
                <c:pt idx="253">
                  <c:v>8.1171875</c:v>
                </c:pt>
                <c:pt idx="254">
                  <c:v>8.078125</c:v>
                </c:pt>
                <c:pt idx="255">
                  <c:v>8.22265625</c:v>
                </c:pt>
                <c:pt idx="256">
                  <c:v>8.37109375</c:v>
                </c:pt>
                <c:pt idx="257">
                  <c:v>8.1328125</c:v>
                </c:pt>
                <c:pt idx="258">
                  <c:v>8.421875</c:v>
                </c:pt>
                <c:pt idx="259">
                  <c:v>8.02734375</c:v>
                </c:pt>
                <c:pt idx="260">
                  <c:v>8.25</c:v>
                </c:pt>
                <c:pt idx="261">
                  <c:v>8.1015625</c:v>
                </c:pt>
                <c:pt idx="262">
                  <c:v>8.09765625</c:v>
                </c:pt>
                <c:pt idx="263">
                  <c:v>8.140625</c:v>
                </c:pt>
                <c:pt idx="264">
                  <c:v>7.96875</c:v>
                </c:pt>
                <c:pt idx="265">
                  <c:v>8.22265625</c:v>
                </c:pt>
                <c:pt idx="266">
                  <c:v>9.55078125</c:v>
                </c:pt>
                <c:pt idx="267">
                  <c:v>8.2890625</c:v>
                </c:pt>
                <c:pt idx="268">
                  <c:v>7.9765625</c:v>
                </c:pt>
                <c:pt idx="269">
                  <c:v>8.2421875</c:v>
                </c:pt>
                <c:pt idx="270">
                  <c:v>8.375</c:v>
                </c:pt>
                <c:pt idx="271">
                  <c:v>179.44921875</c:v>
                </c:pt>
                <c:pt idx="272">
                  <c:v>155.38671875</c:v>
                </c:pt>
                <c:pt idx="273">
                  <c:v>8.74609375</c:v>
                </c:pt>
                <c:pt idx="274">
                  <c:v>8.51171875</c:v>
                </c:pt>
                <c:pt idx="275">
                  <c:v>8.70703125</c:v>
                </c:pt>
                <c:pt idx="276">
                  <c:v>8.44921875</c:v>
                </c:pt>
                <c:pt idx="277">
                  <c:v>8.609375</c:v>
                </c:pt>
                <c:pt idx="278">
                  <c:v>8.640625</c:v>
                </c:pt>
                <c:pt idx="279">
                  <c:v>8.6015625</c:v>
                </c:pt>
                <c:pt idx="280">
                  <c:v>19.58203125</c:v>
                </c:pt>
              </c:numCache>
            </c:numRef>
          </c:val>
          <c:smooth val="0"/>
          <c:extLst>
            <c:ext xmlns:c16="http://schemas.microsoft.com/office/drawing/2014/chart" uri="{C3380CC4-5D6E-409C-BE32-E72D297353CC}">
              <c16:uniqueId val="{00000004-3EF6-48E2-BA9F-CB2C410D02F3}"/>
            </c:ext>
          </c:extLst>
        </c:ser>
        <c:ser>
          <c:idx val="3"/>
          <c:order val="3"/>
          <c:tx>
            <c:strRef>
              <c:f>Sheet1!$E$1</c:f>
              <c:strCache>
                <c:ptCount val="1"/>
                <c:pt idx="0">
                  <c:v>Network Received (MB/sec)</c:v>
                </c:pt>
              </c:strCache>
            </c:strRef>
          </c:tx>
          <c:spPr>
            <a:ln w="50800" cap="rnd">
              <a:solidFill>
                <a:srgbClr val="FF0000"/>
              </a:solidFill>
              <a:round/>
            </a:ln>
            <a:effectLst/>
          </c:spPr>
          <c:marker>
            <c:symbol val="none"/>
          </c:marker>
          <c:cat>
            <c:numRef>
              <c:f>Sheet1!$A$2:$A$282</c:f>
              <c:numCache>
                <c:formatCode>General</c:formatCode>
                <c:ptCount val="2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numCache>
            </c:numRef>
          </c:cat>
          <c:val>
            <c:numRef>
              <c:f>Sheet1!$E$2:$E$282</c:f>
              <c:numCache>
                <c:formatCode>General</c:formatCode>
                <c:ptCount val="281"/>
                <c:pt idx="0">
                  <c:v>1.5234375000000001E-3</c:v>
                </c:pt>
                <c:pt idx="1">
                  <c:v>5.4687500000000005E-4</c:v>
                </c:pt>
                <c:pt idx="2">
                  <c:v>6.9335937499999997E-4</c:v>
                </c:pt>
                <c:pt idx="3">
                  <c:v>61.207988281250003</c:v>
                </c:pt>
                <c:pt idx="4">
                  <c:v>60.640546874999998</c:v>
                </c:pt>
                <c:pt idx="5">
                  <c:v>58.426699218750002</c:v>
                </c:pt>
                <c:pt idx="6">
                  <c:v>58.121523437500002</c:v>
                </c:pt>
                <c:pt idx="7">
                  <c:v>58.249902343750001</c:v>
                </c:pt>
                <c:pt idx="8">
                  <c:v>59.426015624999998</c:v>
                </c:pt>
                <c:pt idx="9">
                  <c:v>57.454160156249998</c:v>
                </c:pt>
                <c:pt idx="10">
                  <c:v>59.995175781249998</c:v>
                </c:pt>
                <c:pt idx="11">
                  <c:v>59.358339843750002</c:v>
                </c:pt>
                <c:pt idx="12">
                  <c:v>57.735722656249997</c:v>
                </c:pt>
                <c:pt idx="13">
                  <c:v>59.083291015625001</c:v>
                </c:pt>
                <c:pt idx="14">
                  <c:v>57.669658203125003</c:v>
                </c:pt>
                <c:pt idx="15">
                  <c:v>49.878193359374997</c:v>
                </c:pt>
                <c:pt idx="16">
                  <c:v>58.065791015625003</c:v>
                </c:pt>
                <c:pt idx="17">
                  <c:v>34.906992187500002</c:v>
                </c:pt>
                <c:pt idx="18">
                  <c:v>58.615703125000003</c:v>
                </c:pt>
                <c:pt idx="19">
                  <c:v>46.042226562499998</c:v>
                </c:pt>
                <c:pt idx="20">
                  <c:v>36.17888671875</c:v>
                </c:pt>
                <c:pt idx="21">
                  <c:v>43.853105468750002</c:v>
                </c:pt>
                <c:pt idx="22">
                  <c:v>57.008447265625001</c:v>
                </c:pt>
                <c:pt idx="23">
                  <c:v>56.064042968750002</c:v>
                </c:pt>
                <c:pt idx="24">
                  <c:v>55.868583984375</c:v>
                </c:pt>
                <c:pt idx="25">
                  <c:v>56.385585937499997</c:v>
                </c:pt>
                <c:pt idx="26">
                  <c:v>55.963632812500002</c:v>
                </c:pt>
                <c:pt idx="27">
                  <c:v>38.447519531250002</c:v>
                </c:pt>
                <c:pt idx="28">
                  <c:v>57.173476562499999</c:v>
                </c:pt>
                <c:pt idx="29">
                  <c:v>56.890488281250001</c:v>
                </c:pt>
                <c:pt idx="30">
                  <c:v>60.833144531249999</c:v>
                </c:pt>
                <c:pt idx="31">
                  <c:v>62.198408203124998</c:v>
                </c:pt>
                <c:pt idx="32">
                  <c:v>60.609335937499999</c:v>
                </c:pt>
                <c:pt idx="33">
                  <c:v>60.409921875000002</c:v>
                </c:pt>
                <c:pt idx="34">
                  <c:v>60.52228515625</c:v>
                </c:pt>
                <c:pt idx="35">
                  <c:v>58.019638671875001</c:v>
                </c:pt>
                <c:pt idx="36">
                  <c:v>58.784228515625003</c:v>
                </c:pt>
                <c:pt idx="37">
                  <c:v>60.26513671875</c:v>
                </c:pt>
                <c:pt idx="38">
                  <c:v>58.801914062500003</c:v>
                </c:pt>
                <c:pt idx="39">
                  <c:v>56.507792968750003</c:v>
                </c:pt>
                <c:pt idx="40">
                  <c:v>26.5945703125</c:v>
                </c:pt>
                <c:pt idx="41">
                  <c:v>1.0742187500000001E-3</c:v>
                </c:pt>
                <c:pt idx="42">
                  <c:v>1.005859375E-3</c:v>
                </c:pt>
                <c:pt idx="43">
                  <c:v>5.6640624999999996E-4</c:v>
                </c:pt>
                <c:pt idx="44">
                  <c:v>1.2890625000000001E-3</c:v>
                </c:pt>
                <c:pt idx="45">
                  <c:v>1.2109375E-3</c:v>
                </c:pt>
                <c:pt idx="46">
                  <c:v>0</c:v>
                </c:pt>
                <c:pt idx="47">
                  <c:v>8.0078124999999995E-4</c:v>
                </c:pt>
                <c:pt idx="48">
                  <c:v>2.5683593749999999E-3</c:v>
                </c:pt>
                <c:pt idx="49">
                  <c:v>1.85546875E-4</c:v>
                </c:pt>
                <c:pt idx="50">
                  <c:v>7.0312499999999997E-4</c:v>
                </c:pt>
                <c:pt idx="51">
                  <c:v>3.02734375E-4</c:v>
                </c:pt>
                <c:pt idx="52">
                  <c:v>2.0996093749999999E-3</c:v>
                </c:pt>
                <c:pt idx="53">
                  <c:v>8.8867187500000003E-4</c:v>
                </c:pt>
                <c:pt idx="54">
                  <c:v>5.8593749999999998E-5</c:v>
                </c:pt>
                <c:pt idx="55">
                  <c:v>6.2500000000000001E-4</c:v>
                </c:pt>
                <c:pt idx="56">
                  <c:v>2.44140625E-4</c:v>
                </c:pt>
                <c:pt idx="57">
                  <c:v>8.49609375E-4</c:v>
                </c:pt>
                <c:pt idx="58">
                  <c:v>4.3945312500000001E-4</c:v>
                </c:pt>
                <c:pt idx="59">
                  <c:v>7.5195312500000002E-4</c:v>
                </c:pt>
                <c:pt idx="60">
                  <c:v>1.3281250000000001E-3</c:v>
                </c:pt>
                <c:pt idx="61">
                  <c:v>7.9101562500000005E-4</c:v>
                </c:pt>
                <c:pt idx="62">
                  <c:v>2.44140625E-4</c:v>
                </c:pt>
                <c:pt idx="63">
                  <c:v>7.7148437500000003E-4</c:v>
                </c:pt>
                <c:pt idx="64">
                  <c:v>3.7109375E-4</c:v>
                </c:pt>
                <c:pt idx="65">
                  <c:v>3.7109375E-4</c:v>
                </c:pt>
                <c:pt idx="66">
                  <c:v>8.3007812499999998E-4</c:v>
                </c:pt>
                <c:pt idx="67">
                  <c:v>5.2734375000000003E-4</c:v>
                </c:pt>
                <c:pt idx="68">
                  <c:v>1.1621093749999999E-3</c:v>
                </c:pt>
                <c:pt idx="69">
                  <c:v>1.0742187500000001E-3</c:v>
                </c:pt>
                <c:pt idx="70">
                  <c:v>2.44140625E-4</c:v>
                </c:pt>
                <c:pt idx="71">
                  <c:v>1.1132812499999999E-3</c:v>
                </c:pt>
                <c:pt idx="72">
                  <c:v>1.50390625E-3</c:v>
                </c:pt>
                <c:pt idx="73">
                  <c:v>6.8359374999999996E-4</c:v>
                </c:pt>
                <c:pt idx="74">
                  <c:v>6.3476562500000002E-4</c:v>
                </c:pt>
                <c:pt idx="75">
                  <c:v>1.0839843750000001E-3</c:v>
                </c:pt>
                <c:pt idx="76">
                  <c:v>2.4121093750000002E-3</c:v>
                </c:pt>
                <c:pt idx="77">
                  <c:v>6.4453125000000003E-4</c:v>
                </c:pt>
                <c:pt idx="78">
                  <c:v>1.3867187499999999E-3</c:v>
                </c:pt>
                <c:pt idx="79">
                  <c:v>8.1054687499999996E-4</c:v>
                </c:pt>
                <c:pt idx="80">
                  <c:v>6.15234375E-4</c:v>
                </c:pt>
                <c:pt idx="81">
                  <c:v>6.9335937499999997E-4</c:v>
                </c:pt>
                <c:pt idx="82">
                  <c:v>1.42578125E-3</c:v>
                </c:pt>
                <c:pt idx="83">
                  <c:v>4.7851562499999999E-4</c:v>
                </c:pt>
                <c:pt idx="84">
                  <c:v>6.142578125E-3</c:v>
                </c:pt>
                <c:pt idx="85">
                  <c:v>8.2519531249999993E-3</c:v>
                </c:pt>
                <c:pt idx="86">
                  <c:v>1.5429687500000001E-3</c:v>
                </c:pt>
                <c:pt idx="87">
                  <c:v>9.0820312500000005E-4</c:v>
                </c:pt>
                <c:pt idx="88">
                  <c:v>6.4550781250000003E-3</c:v>
                </c:pt>
                <c:pt idx="89">
                  <c:v>2.1679687500000002E-3</c:v>
                </c:pt>
                <c:pt idx="90">
                  <c:v>1.220703125E-3</c:v>
                </c:pt>
                <c:pt idx="91">
                  <c:v>4.8828125E-4</c:v>
                </c:pt>
                <c:pt idx="92">
                  <c:v>2.44140625E-4</c:v>
                </c:pt>
                <c:pt idx="93">
                  <c:v>1.9824218749999998E-3</c:v>
                </c:pt>
                <c:pt idx="94">
                  <c:v>4.6874999999999998E-4</c:v>
                </c:pt>
                <c:pt idx="95">
                  <c:v>5.8593749999999998E-5</c:v>
                </c:pt>
                <c:pt idx="96">
                  <c:v>6.4453125000000003E-4</c:v>
                </c:pt>
                <c:pt idx="97">
                  <c:v>9.0527343749999996E-3</c:v>
                </c:pt>
                <c:pt idx="98">
                  <c:v>5.8593749999999998E-5</c:v>
                </c:pt>
                <c:pt idx="99">
                  <c:v>4.296875E-4</c:v>
                </c:pt>
                <c:pt idx="100">
                  <c:v>1.1132812499999999E-3</c:v>
                </c:pt>
                <c:pt idx="101">
                  <c:v>8.2031249999999997E-4</c:v>
                </c:pt>
                <c:pt idx="102">
                  <c:v>1.201171875E-3</c:v>
                </c:pt>
                <c:pt idx="103">
                  <c:v>5.6640624999999996E-4</c:v>
                </c:pt>
                <c:pt idx="104">
                  <c:v>1.85546875E-4</c:v>
                </c:pt>
                <c:pt idx="105">
                  <c:v>1.455078125E-3</c:v>
                </c:pt>
                <c:pt idx="106">
                  <c:v>4.296875E-4</c:v>
                </c:pt>
                <c:pt idx="107">
                  <c:v>5.2734375000000003E-4</c:v>
                </c:pt>
                <c:pt idx="108">
                  <c:v>8.3007812499999998E-4</c:v>
                </c:pt>
                <c:pt idx="109">
                  <c:v>3.02734375E-4</c:v>
                </c:pt>
                <c:pt idx="110">
                  <c:v>1.85546875E-4</c:v>
                </c:pt>
                <c:pt idx="111">
                  <c:v>1.85546875E-4</c:v>
                </c:pt>
                <c:pt idx="112">
                  <c:v>2.2753906250000001E-3</c:v>
                </c:pt>
                <c:pt idx="113">
                  <c:v>5.4687500000000005E-4</c:v>
                </c:pt>
                <c:pt idx="114">
                  <c:v>0</c:v>
                </c:pt>
                <c:pt idx="115">
                  <c:v>2.44140625E-4</c:v>
                </c:pt>
                <c:pt idx="116">
                  <c:v>1.85546875E-4</c:v>
                </c:pt>
                <c:pt idx="117">
                  <c:v>8.49609375E-4</c:v>
                </c:pt>
                <c:pt idx="118">
                  <c:v>3.8085937500000001E-4</c:v>
                </c:pt>
                <c:pt idx="119">
                  <c:v>7.7148437500000003E-4</c:v>
                </c:pt>
                <c:pt idx="120">
                  <c:v>1.3476562499999999E-3</c:v>
                </c:pt>
                <c:pt idx="121">
                  <c:v>4.8828125E-4</c:v>
                </c:pt>
                <c:pt idx="122">
                  <c:v>7.7148437500000003E-4</c:v>
                </c:pt>
                <c:pt idx="123">
                  <c:v>6.5429687500000004E-4</c:v>
                </c:pt>
                <c:pt idx="124">
                  <c:v>4.1015624999999998E-4</c:v>
                </c:pt>
                <c:pt idx="125">
                  <c:v>2.44140625E-4</c:v>
                </c:pt>
                <c:pt idx="126">
                  <c:v>7.0312499999999997E-4</c:v>
                </c:pt>
                <c:pt idx="127">
                  <c:v>1.85546875E-4</c:v>
                </c:pt>
                <c:pt idx="128">
                  <c:v>1.171875E-4</c:v>
                </c:pt>
                <c:pt idx="129">
                  <c:v>3.7109375E-4</c:v>
                </c:pt>
                <c:pt idx="130">
                  <c:v>4.8828125E-4</c:v>
                </c:pt>
                <c:pt idx="131">
                  <c:v>9.3749999999999997E-4</c:v>
                </c:pt>
                <c:pt idx="132">
                  <c:v>1.259765625E-3</c:v>
                </c:pt>
                <c:pt idx="133">
                  <c:v>4.3945312500000001E-4</c:v>
                </c:pt>
                <c:pt idx="134">
                  <c:v>3.7109375E-4</c:v>
                </c:pt>
                <c:pt idx="135">
                  <c:v>1.171875E-3</c:v>
                </c:pt>
                <c:pt idx="136">
                  <c:v>1.015625E-3</c:v>
                </c:pt>
                <c:pt idx="137">
                  <c:v>3.4179687499999998E-4</c:v>
                </c:pt>
                <c:pt idx="138">
                  <c:v>7.7148437500000003E-4</c:v>
                </c:pt>
                <c:pt idx="139">
                  <c:v>3.9062500000000002E-4</c:v>
                </c:pt>
                <c:pt idx="140">
                  <c:v>6.7382812499999995E-4</c:v>
                </c:pt>
                <c:pt idx="141">
                  <c:v>2.44140625E-4</c:v>
                </c:pt>
                <c:pt idx="142">
                  <c:v>1.708984375E-3</c:v>
                </c:pt>
                <c:pt idx="143">
                  <c:v>5.4687500000000005E-4</c:v>
                </c:pt>
                <c:pt idx="144">
                  <c:v>5.8593749999999998E-5</c:v>
                </c:pt>
                <c:pt idx="145">
                  <c:v>1.171875E-4</c:v>
                </c:pt>
                <c:pt idx="146">
                  <c:v>2.9296874999999999E-4</c:v>
                </c:pt>
                <c:pt idx="147">
                  <c:v>8.9843750000000004E-4</c:v>
                </c:pt>
                <c:pt idx="148">
                  <c:v>3.7109375E-4</c:v>
                </c:pt>
                <c:pt idx="149">
                  <c:v>1.0351562500000001E-3</c:v>
                </c:pt>
                <c:pt idx="150">
                  <c:v>1.25E-3</c:v>
                </c:pt>
                <c:pt idx="151">
                  <c:v>6.7382812499999995E-4</c:v>
                </c:pt>
                <c:pt idx="152">
                  <c:v>3.3203125000000002E-4</c:v>
                </c:pt>
                <c:pt idx="153">
                  <c:v>5.6640624999999996E-4</c:v>
                </c:pt>
                <c:pt idx="154">
                  <c:v>4.1015624999999998E-4</c:v>
                </c:pt>
                <c:pt idx="155">
                  <c:v>9.5703124999999998E-4</c:v>
                </c:pt>
                <c:pt idx="156">
                  <c:v>8.3007812499999998E-4</c:v>
                </c:pt>
                <c:pt idx="157">
                  <c:v>4.1992187499999999E-4</c:v>
                </c:pt>
                <c:pt idx="158">
                  <c:v>2.44140625E-4</c:v>
                </c:pt>
                <c:pt idx="159">
                  <c:v>1.4648437499999999E-4</c:v>
                </c:pt>
                <c:pt idx="160">
                  <c:v>2.44140625E-4</c:v>
                </c:pt>
                <c:pt idx="161">
                  <c:v>7.6171875000000003E-4</c:v>
                </c:pt>
                <c:pt idx="162">
                  <c:v>1.689453125E-3</c:v>
                </c:pt>
                <c:pt idx="163">
                  <c:v>7.7148437500000003E-4</c:v>
                </c:pt>
                <c:pt idx="164">
                  <c:v>1.3085937500000001E-3</c:v>
                </c:pt>
                <c:pt idx="165">
                  <c:v>1.42578125E-3</c:v>
                </c:pt>
                <c:pt idx="166">
                  <c:v>4.8828125E-4</c:v>
                </c:pt>
                <c:pt idx="167">
                  <c:v>8.6914062500000001E-4</c:v>
                </c:pt>
                <c:pt idx="168">
                  <c:v>7.7148437500000003E-4</c:v>
                </c:pt>
                <c:pt idx="169">
                  <c:v>2.44140625E-4</c:v>
                </c:pt>
                <c:pt idx="170">
                  <c:v>2.2460937499999998E-3</c:v>
                </c:pt>
                <c:pt idx="171">
                  <c:v>1.85546875E-4</c:v>
                </c:pt>
                <c:pt idx="172">
                  <c:v>1.1132812499999999E-3</c:v>
                </c:pt>
                <c:pt idx="173">
                  <c:v>5.4687500000000005E-4</c:v>
                </c:pt>
                <c:pt idx="174">
                  <c:v>2.44140625E-4</c:v>
                </c:pt>
                <c:pt idx="175">
                  <c:v>5.8593749999999998E-5</c:v>
                </c:pt>
                <c:pt idx="176">
                  <c:v>1.171875E-4</c:v>
                </c:pt>
                <c:pt idx="177">
                  <c:v>1.0351562500000001E-3</c:v>
                </c:pt>
                <c:pt idx="178">
                  <c:v>3.2226562500000002E-4</c:v>
                </c:pt>
                <c:pt idx="179">
                  <c:v>8.6914062500000001E-4</c:v>
                </c:pt>
                <c:pt idx="180">
                  <c:v>6.15234375E-4</c:v>
                </c:pt>
                <c:pt idx="181">
                  <c:v>1.025390625E-3</c:v>
                </c:pt>
                <c:pt idx="182">
                  <c:v>6.0546875E-4</c:v>
                </c:pt>
                <c:pt idx="183">
                  <c:v>6.5429687500000004E-4</c:v>
                </c:pt>
                <c:pt idx="184">
                  <c:v>5.2734375000000003E-4</c:v>
                </c:pt>
                <c:pt idx="185">
                  <c:v>2.44140625E-4</c:v>
                </c:pt>
                <c:pt idx="186">
                  <c:v>1.2988281250000001E-3</c:v>
                </c:pt>
                <c:pt idx="187">
                  <c:v>1.85546875E-4</c:v>
                </c:pt>
                <c:pt idx="188">
                  <c:v>3.9062500000000002E-4</c:v>
                </c:pt>
                <c:pt idx="189">
                  <c:v>5.4687500000000005E-4</c:v>
                </c:pt>
                <c:pt idx="190">
                  <c:v>2.44140625E-4</c:v>
                </c:pt>
                <c:pt idx="191">
                  <c:v>7.6171875000000003E-4</c:v>
                </c:pt>
                <c:pt idx="192">
                  <c:v>1.259765625E-3</c:v>
                </c:pt>
                <c:pt idx="193">
                  <c:v>9.2773437499999996E-4</c:v>
                </c:pt>
                <c:pt idx="194">
                  <c:v>2.1484375E-4</c:v>
                </c:pt>
                <c:pt idx="195">
                  <c:v>3.8085937500000001E-4</c:v>
                </c:pt>
                <c:pt idx="196">
                  <c:v>9.4726562499999997E-4</c:v>
                </c:pt>
                <c:pt idx="197">
                  <c:v>1.2988281250000001E-3</c:v>
                </c:pt>
                <c:pt idx="198">
                  <c:v>5.8593749999999998E-4</c:v>
                </c:pt>
                <c:pt idx="199">
                  <c:v>1.85546875E-4</c:v>
                </c:pt>
                <c:pt idx="200">
                  <c:v>6.15234375E-4</c:v>
                </c:pt>
                <c:pt idx="201">
                  <c:v>5.8593749999999998E-5</c:v>
                </c:pt>
                <c:pt idx="202">
                  <c:v>9.3749999999999997E-4</c:v>
                </c:pt>
                <c:pt idx="203">
                  <c:v>1.171875E-4</c:v>
                </c:pt>
                <c:pt idx="204">
                  <c:v>3.61328125E-4</c:v>
                </c:pt>
                <c:pt idx="205">
                  <c:v>1.171875E-4</c:v>
                </c:pt>
                <c:pt idx="206">
                  <c:v>4.296875E-4</c:v>
                </c:pt>
                <c:pt idx="207">
                  <c:v>9.765625E-4</c:v>
                </c:pt>
                <c:pt idx="208">
                  <c:v>3.8085937500000001E-4</c:v>
                </c:pt>
                <c:pt idx="209">
                  <c:v>8.9843750000000004E-4</c:v>
                </c:pt>
                <c:pt idx="210">
                  <c:v>6.6406250000000005E-4</c:v>
                </c:pt>
                <c:pt idx="211">
                  <c:v>1.240234375E-3</c:v>
                </c:pt>
                <c:pt idx="212">
                  <c:v>5.7617187499999997E-4</c:v>
                </c:pt>
                <c:pt idx="213">
                  <c:v>8.6914062500000001E-4</c:v>
                </c:pt>
                <c:pt idx="214">
                  <c:v>4.3945312500000001E-4</c:v>
                </c:pt>
                <c:pt idx="215">
                  <c:v>4.0039062499999998E-4</c:v>
                </c:pt>
                <c:pt idx="216">
                  <c:v>8.8867187500000003E-4</c:v>
                </c:pt>
                <c:pt idx="217">
                  <c:v>2.44140625E-4</c:v>
                </c:pt>
                <c:pt idx="218">
                  <c:v>1.85546875E-4</c:v>
                </c:pt>
                <c:pt idx="219">
                  <c:v>0</c:v>
                </c:pt>
                <c:pt idx="220">
                  <c:v>3.02734375E-4</c:v>
                </c:pt>
                <c:pt idx="221">
                  <c:v>7.6171875000000003E-4</c:v>
                </c:pt>
                <c:pt idx="222">
                  <c:v>1.201171875E-3</c:v>
                </c:pt>
                <c:pt idx="223">
                  <c:v>5.2734375000000003E-4</c:v>
                </c:pt>
                <c:pt idx="224">
                  <c:v>1.85546875E-4</c:v>
                </c:pt>
                <c:pt idx="225">
                  <c:v>4.3945312500000001E-4</c:v>
                </c:pt>
                <c:pt idx="226">
                  <c:v>1.3183593750000001E-3</c:v>
                </c:pt>
                <c:pt idx="227">
                  <c:v>4.5898437499999997E-4</c:v>
                </c:pt>
                <c:pt idx="228">
                  <c:v>5.8593749999999998E-4</c:v>
                </c:pt>
                <c:pt idx="229">
                  <c:v>3.02734375E-4</c:v>
                </c:pt>
                <c:pt idx="230">
                  <c:v>4.8828125E-4</c:v>
                </c:pt>
                <c:pt idx="231">
                  <c:v>1.85546875E-4</c:v>
                </c:pt>
                <c:pt idx="232">
                  <c:v>8.6914062500000001E-4</c:v>
                </c:pt>
                <c:pt idx="233">
                  <c:v>4.296875E-4</c:v>
                </c:pt>
                <c:pt idx="234">
                  <c:v>9.0820312500000005E-4</c:v>
                </c:pt>
                <c:pt idx="235">
                  <c:v>7.0312499999999997E-4</c:v>
                </c:pt>
                <c:pt idx="236">
                  <c:v>3.02734375E-4</c:v>
                </c:pt>
                <c:pt idx="237">
                  <c:v>8.49609375E-4</c:v>
                </c:pt>
                <c:pt idx="238">
                  <c:v>3.2226562500000002E-4</c:v>
                </c:pt>
                <c:pt idx="239">
                  <c:v>6.2500000000000001E-4</c:v>
                </c:pt>
                <c:pt idx="240">
                  <c:v>5.0781250000000002E-4</c:v>
                </c:pt>
                <c:pt idx="241">
                  <c:v>1.5722656250000001E-3</c:v>
                </c:pt>
                <c:pt idx="242">
                  <c:v>3.02734375E-4</c:v>
                </c:pt>
                <c:pt idx="243">
                  <c:v>6.2500000000000001E-4</c:v>
                </c:pt>
                <c:pt idx="244">
                  <c:v>3.1250000000000001E-4</c:v>
                </c:pt>
                <c:pt idx="245">
                  <c:v>2.44140625E-4</c:v>
                </c:pt>
                <c:pt idx="246">
                  <c:v>8.8867187500000003E-4</c:v>
                </c:pt>
                <c:pt idx="247">
                  <c:v>1.85546875E-4</c:v>
                </c:pt>
                <c:pt idx="248">
                  <c:v>5.2734375000000003E-4</c:v>
                </c:pt>
                <c:pt idx="249">
                  <c:v>3.1250000000000001E-4</c:v>
                </c:pt>
                <c:pt idx="250">
                  <c:v>1.85546875E-4</c:v>
                </c:pt>
                <c:pt idx="251">
                  <c:v>7.6171875000000003E-4</c:v>
                </c:pt>
                <c:pt idx="252">
                  <c:v>1.1425781249999999E-3</c:v>
                </c:pt>
                <c:pt idx="253">
                  <c:v>5.0781250000000002E-4</c:v>
                </c:pt>
                <c:pt idx="254">
                  <c:v>6.0546875E-4</c:v>
                </c:pt>
                <c:pt idx="255">
                  <c:v>6.8359374999999996E-4</c:v>
                </c:pt>
                <c:pt idx="256">
                  <c:v>1.1328124999999999E-3</c:v>
                </c:pt>
                <c:pt idx="257">
                  <c:v>4.5898437499999997E-4</c:v>
                </c:pt>
                <c:pt idx="258">
                  <c:v>5.2734375000000003E-4</c:v>
                </c:pt>
                <c:pt idx="259">
                  <c:v>3.3203125000000002E-4</c:v>
                </c:pt>
                <c:pt idx="260">
                  <c:v>6.7382812499999995E-4</c:v>
                </c:pt>
                <c:pt idx="261">
                  <c:v>5.8593749999999998E-5</c:v>
                </c:pt>
                <c:pt idx="262">
                  <c:v>1.171875E-4</c:v>
                </c:pt>
                <c:pt idx="263">
                  <c:v>1.85546875E-4</c:v>
                </c:pt>
                <c:pt idx="264">
                  <c:v>8.1054687499999996E-4</c:v>
                </c:pt>
                <c:pt idx="265">
                  <c:v>5.8593749999999998E-5</c:v>
                </c:pt>
                <c:pt idx="266">
                  <c:v>5.8593749999999998E-5</c:v>
                </c:pt>
                <c:pt idx="267">
                  <c:v>7.2265624999999999E-4</c:v>
                </c:pt>
                <c:pt idx="268">
                  <c:v>3.8085937500000001E-4</c:v>
                </c:pt>
                <c:pt idx="269">
                  <c:v>6.8359374999999996E-4</c:v>
                </c:pt>
                <c:pt idx="270">
                  <c:v>3.8085937500000001E-4</c:v>
                </c:pt>
                <c:pt idx="271">
                  <c:v>1.6308593749999999E-3</c:v>
                </c:pt>
                <c:pt idx="272">
                  <c:v>2.44140625E-4</c:v>
                </c:pt>
                <c:pt idx="273">
                  <c:v>3.8085937500000001E-4</c:v>
                </c:pt>
                <c:pt idx="274">
                  <c:v>2.2460937500000001E-4</c:v>
                </c:pt>
                <c:pt idx="275">
                  <c:v>1.5625E-4</c:v>
                </c:pt>
                <c:pt idx="276">
                  <c:v>9.4726562499999997E-4</c:v>
                </c:pt>
                <c:pt idx="277">
                  <c:v>6.0546875E-4</c:v>
                </c:pt>
                <c:pt idx="278">
                  <c:v>4.296875E-4</c:v>
                </c:pt>
                <c:pt idx="279">
                  <c:v>2.7343750000000003E-4</c:v>
                </c:pt>
                <c:pt idx="280">
                  <c:v>1.85546875E-4</c:v>
                </c:pt>
              </c:numCache>
            </c:numRef>
          </c:val>
          <c:smooth val="0"/>
          <c:extLst>
            <c:ext xmlns:c16="http://schemas.microsoft.com/office/drawing/2014/chart" uri="{C3380CC4-5D6E-409C-BE32-E72D297353CC}">
              <c16:uniqueId val="{00000005-3EF6-48E2-BA9F-CB2C410D02F3}"/>
            </c:ext>
          </c:extLst>
        </c:ser>
        <c:dLbls>
          <c:showLegendKey val="0"/>
          <c:showVal val="0"/>
          <c:showCatName val="0"/>
          <c:showSerName val="0"/>
          <c:showPercent val="0"/>
          <c:showBubbleSize val="0"/>
        </c:dLbls>
        <c:marker val="1"/>
        <c:smooth val="0"/>
        <c:axId val="343290208"/>
        <c:axId val="343285616"/>
      </c:lineChart>
      <c:catAx>
        <c:axId val="396246944"/>
        <c:scaling>
          <c:orientation val="minMax"/>
        </c:scaling>
        <c:delete val="0"/>
        <c:axPos val="b"/>
        <c:title>
          <c:tx>
            <c:rich>
              <a:bodyPr rot="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pl-PL"/>
                  <a:t>Time (sec)</a:t>
                </a:r>
              </a:p>
            </c:rich>
          </c:tx>
          <c:layout>
            <c:manualLayout>
              <c:xMode val="edge"/>
              <c:yMode val="edge"/>
              <c:x val="0.40787926509186351"/>
              <c:y val="0.88563182163995202"/>
            </c:manualLayout>
          </c:layout>
          <c:overlay val="0"/>
          <c:spPr>
            <a:noFill/>
            <a:ln>
              <a:noFill/>
            </a:ln>
            <a:effectLst/>
          </c:spPr>
          <c:txPr>
            <a:bodyPr rot="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96247600"/>
        <c:crosses val="autoZero"/>
        <c:auto val="1"/>
        <c:lblAlgn val="ctr"/>
        <c:lblOffset val="100"/>
        <c:tickLblSkip val="50"/>
        <c:noMultiLvlLbl val="0"/>
      </c:catAx>
      <c:valAx>
        <c:axId val="396247600"/>
        <c:scaling>
          <c:orientation val="minMax"/>
          <c:max val="100"/>
        </c:scaling>
        <c:delete val="0"/>
        <c:axPos val="l"/>
        <c:title>
          <c:tx>
            <c:rich>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pl-PL"/>
                  <a:t>Usage (%)</a:t>
                </a:r>
              </a:p>
            </c:rich>
          </c:tx>
          <c:overlay val="0"/>
          <c:spPr>
            <a:noFill/>
            <a:ln>
              <a:noFill/>
            </a:ln>
            <a:effectLst/>
          </c:spPr>
          <c:txPr>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96246944"/>
        <c:crosses val="autoZero"/>
        <c:crossBetween val="between"/>
        <c:majorUnit val="20"/>
      </c:valAx>
      <c:valAx>
        <c:axId val="343285616"/>
        <c:scaling>
          <c:orientation val="minMax"/>
          <c:max val="350"/>
          <c:min val="0"/>
        </c:scaling>
        <c:delete val="0"/>
        <c:axPos val="r"/>
        <c:title>
          <c:tx>
            <c:rich>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r>
                  <a:rPr lang="en-US" dirty="0"/>
                  <a:t>T</a:t>
                </a:r>
                <a:r>
                  <a:rPr lang="pl-PL" dirty="0"/>
                  <a:t>hroughput (MB/sec)</a:t>
                </a:r>
                <a:endParaRPr lang="en-US" dirty="0"/>
              </a:p>
            </c:rich>
          </c:tx>
          <c:layout>
            <c:manualLayout>
              <c:xMode val="edge"/>
              <c:yMode val="edge"/>
              <c:x val="0.94054174868766405"/>
              <c:y val="0.19148797959786368"/>
            </c:manualLayout>
          </c:layout>
          <c:overlay val="0"/>
          <c:spPr>
            <a:noFill/>
            <a:ln>
              <a:noFill/>
            </a:ln>
            <a:effectLst/>
          </c:spPr>
          <c:txPr>
            <a:bodyPr rot="-54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pl-PL" sz="3600" b="0" i="0" u="none" strike="noStrike" kern="1200" baseline="0">
                <a:solidFill>
                  <a:sysClr val="windowText" lastClr="000000"/>
                </a:solidFill>
                <a:latin typeface="+mn-lt"/>
                <a:ea typeface="+mn-ea"/>
                <a:cs typeface="+mn-cs"/>
              </a:defRPr>
            </a:pPr>
            <a:endParaRPr lang="en-US"/>
          </a:p>
        </c:txPr>
        <c:crossAx val="343290208"/>
        <c:crosses val="max"/>
        <c:crossBetween val="between"/>
        <c:majorUnit val="100"/>
        <c:minorUnit val="50"/>
      </c:valAx>
      <c:catAx>
        <c:axId val="343290208"/>
        <c:scaling>
          <c:orientation val="minMax"/>
        </c:scaling>
        <c:delete val="1"/>
        <c:axPos val="b"/>
        <c:numFmt formatCode="General" sourceLinked="1"/>
        <c:majorTickMark val="out"/>
        <c:minorTickMark val="none"/>
        <c:tickLblPos val="nextTo"/>
        <c:crossAx val="343285616"/>
        <c:crosses val="autoZero"/>
        <c:auto val="1"/>
        <c:lblAlgn val="ctr"/>
        <c:lblOffset val="100"/>
        <c:noMultiLvlLbl val="0"/>
      </c:catAx>
      <c:spPr>
        <a:noFill/>
        <a:ln>
          <a:noFill/>
        </a:ln>
        <a:effectLst/>
      </c:spPr>
    </c:plotArea>
    <c:legend>
      <c:legendPos val="b"/>
      <c:layout>
        <c:manualLayout>
          <c:xMode val="edge"/>
          <c:yMode val="edge"/>
          <c:x val="0"/>
          <c:y val="7.9871265426730042E-4"/>
          <c:w val="1"/>
          <c:h val="0.20534528357115645"/>
        </c:manualLayout>
      </c:layout>
      <c:overlay val="0"/>
      <c:spPr>
        <a:noFill/>
        <a:ln>
          <a:noFill/>
        </a:ln>
        <a:effectLst/>
      </c:spPr>
      <c:txPr>
        <a:bodyPr rot="0" spcFirstLastPara="1" vertOverflow="ellipsis" vert="horz" wrap="square" anchor="ctr" anchorCtr="1"/>
        <a:lstStyle/>
        <a:p>
          <a:pPr>
            <a:defRPr lang="pl-PL" sz="3200" b="0" i="0" u="none" strike="noStrike" kern="1200" baseline="0">
              <a:solidFill>
                <a:sysClr val="windowText" lastClr="000000"/>
              </a:solidFill>
              <a:latin typeface="+mn-lt"/>
              <a:ea typeface="+mn-ea"/>
              <a:cs typeface="+mn-cs"/>
            </a:defRPr>
          </a:pPr>
          <a:endParaRPr lang="en-US"/>
        </a:p>
      </c:txPr>
    </c:legend>
    <c:plotVisOnly val="1"/>
    <c:dispBlanksAs val="zero"/>
    <c:showDLblsOverMax val="0"/>
  </c:chart>
  <c:spPr>
    <a:noFill/>
    <a:ln>
      <a:noFill/>
    </a:ln>
    <a:effectLst/>
  </c:spPr>
  <c:txPr>
    <a:bodyPr/>
    <a:lstStyle/>
    <a:p>
      <a:pPr>
        <a:defRPr lang="pl-PL" sz="3600" b="0" i="0" u="none" strike="noStrike" kern="1200" baseline="0">
          <a:solidFill>
            <a:sysClr val="windowText" lastClr="000000"/>
          </a:solidFill>
          <a:latin typeface="+mn-lt"/>
          <a:ea typeface="+mn-ea"/>
          <a:cs typeface="+mn-cs"/>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5585629921258"/>
          <c:y val="0.18756959378763491"/>
          <c:w val="0.87036622375328088"/>
          <c:h val="0.5138506453462186"/>
        </c:manualLayout>
      </c:layout>
      <c:lineChart>
        <c:grouping val="standard"/>
        <c:varyColors val="0"/>
        <c:ser>
          <c:idx val="0"/>
          <c:order val="0"/>
          <c:tx>
            <c:strRef>
              <c:f>Oracle_cpu_read_write!$B$1</c:f>
              <c:strCache>
                <c:ptCount val="1"/>
                <c:pt idx="0">
                  <c:v>CPU</c:v>
                </c:pt>
              </c:strCache>
            </c:strRef>
          </c:tx>
          <c:spPr>
            <a:ln w="50800" cap="rnd">
              <a:solidFill>
                <a:schemeClr val="accent1"/>
              </a:solidFill>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Oracle_cpu_read_write!$B$2:$B$103</c:f>
              <c:numCache>
                <c:formatCode>General</c:formatCode>
                <c:ptCount val="102"/>
                <c:pt idx="0">
                  <c:v>16.12</c:v>
                </c:pt>
                <c:pt idx="1">
                  <c:v>13.4</c:v>
                </c:pt>
                <c:pt idx="2">
                  <c:v>9.56</c:v>
                </c:pt>
                <c:pt idx="3">
                  <c:v>20.04</c:v>
                </c:pt>
                <c:pt idx="4">
                  <c:v>63.4</c:v>
                </c:pt>
                <c:pt idx="5">
                  <c:v>55.88</c:v>
                </c:pt>
                <c:pt idx="6">
                  <c:v>57.74</c:v>
                </c:pt>
                <c:pt idx="7">
                  <c:v>50.08</c:v>
                </c:pt>
                <c:pt idx="8">
                  <c:v>55.12</c:v>
                </c:pt>
                <c:pt idx="9">
                  <c:v>54.34</c:v>
                </c:pt>
                <c:pt idx="10">
                  <c:v>50.92</c:v>
                </c:pt>
                <c:pt idx="11">
                  <c:v>50.04</c:v>
                </c:pt>
                <c:pt idx="12">
                  <c:v>6.5</c:v>
                </c:pt>
                <c:pt idx="13">
                  <c:v>22.9</c:v>
                </c:pt>
                <c:pt idx="14">
                  <c:v>49.88</c:v>
                </c:pt>
                <c:pt idx="15">
                  <c:v>53.58</c:v>
                </c:pt>
                <c:pt idx="16">
                  <c:v>51.9</c:v>
                </c:pt>
                <c:pt idx="17">
                  <c:v>47.76</c:v>
                </c:pt>
                <c:pt idx="18">
                  <c:v>48.64</c:v>
                </c:pt>
                <c:pt idx="19">
                  <c:v>49.84</c:v>
                </c:pt>
                <c:pt idx="20">
                  <c:v>49.78</c:v>
                </c:pt>
                <c:pt idx="21">
                  <c:v>95.26</c:v>
                </c:pt>
                <c:pt idx="22">
                  <c:v>49.46</c:v>
                </c:pt>
                <c:pt idx="23">
                  <c:v>6.82</c:v>
                </c:pt>
                <c:pt idx="24">
                  <c:v>11.82</c:v>
                </c:pt>
                <c:pt idx="25">
                  <c:v>21.02</c:v>
                </c:pt>
                <c:pt idx="26">
                  <c:v>32.72</c:v>
                </c:pt>
                <c:pt idx="27">
                  <c:v>42.68</c:v>
                </c:pt>
                <c:pt idx="28">
                  <c:v>35.799999999999997</c:v>
                </c:pt>
                <c:pt idx="29">
                  <c:v>44.9</c:v>
                </c:pt>
                <c:pt idx="30">
                  <c:v>44.46</c:v>
                </c:pt>
                <c:pt idx="31">
                  <c:v>35.64</c:v>
                </c:pt>
                <c:pt idx="32">
                  <c:v>46.08</c:v>
                </c:pt>
                <c:pt idx="33">
                  <c:v>42.4</c:v>
                </c:pt>
                <c:pt idx="34">
                  <c:v>43.2</c:v>
                </c:pt>
                <c:pt idx="35">
                  <c:v>18.079999999999998</c:v>
                </c:pt>
                <c:pt idx="36">
                  <c:v>14.4</c:v>
                </c:pt>
                <c:pt idx="37">
                  <c:v>39.76</c:v>
                </c:pt>
                <c:pt idx="38">
                  <c:v>48.56</c:v>
                </c:pt>
                <c:pt idx="39">
                  <c:v>38.159999999999997</c:v>
                </c:pt>
                <c:pt idx="40">
                  <c:v>41.3</c:v>
                </c:pt>
                <c:pt idx="41">
                  <c:v>44.44</c:v>
                </c:pt>
                <c:pt idx="42">
                  <c:v>39.26</c:v>
                </c:pt>
                <c:pt idx="43">
                  <c:v>45.76</c:v>
                </c:pt>
                <c:pt idx="44">
                  <c:v>38.04</c:v>
                </c:pt>
                <c:pt idx="45">
                  <c:v>67.48</c:v>
                </c:pt>
                <c:pt idx="46">
                  <c:v>8.6999999999999993</c:v>
                </c:pt>
                <c:pt idx="47">
                  <c:v>56.76</c:v>
                </c:pt>
                <c:pt idx="48">
                  <c:v>66.319999999999993</c:v>
                </c:pt>
                <c:pt idx="49">
                  <c:v>53.5</c:v>
                </c:pt>
                <c:pt idx="50">
                  <c:v>62.02</c:v>
                </c:pt>
                <c:pt idx="51">
                  <c:v>61.2</c:v>
                </c:pt>
                <c:pt idx="52">
                  <c:v>66.72</c:v>
                </c:pt>
                <c:pt idx="53">
                  <c:v>70.599999999999994</c:v>
                </c:pt>
                <c:pt idx="54">
                  <c:v>66.94</c:v>
                </c:pt>
                <c:pt idx="55">
                  <c:v>55.1</c:v>
                </c:pt>
                <c:pt idx="56">
                  <c:v>11.96</c:v>
                </c:pt>
                <c:pt idx="57">
                  <c:v>33.28</c:v>
                </c:pt>
                <c:pt idx="58">
                  <c:v>70.08</c:v>
                </c:pt>
                <c:pt idx="59">
                  <c:v>63.12</c:v>
                </c:pt>
                <c:pt idx="60">
                  <c:v>58.98</c:v>
                </c:pt>
                <c:pt idx="61">
                  <c:v>63.36</c:v>
                </c:pt>
                <c:pt idx="62">
                  <c:v>61.18</c:v>
                </c:pt>
                <c:pt idx="63">
                  <c:v>55.18</c:v>
                </c:pt>
                <c:pt idx="64">
                  <c:v>56.66</c:v>
                </c:pt>
                <c:pt idx="65">
                  <c:v>59.76</c:v>
                </c:pt>
                <c:pt idx="66">
                  <c:v>30.02</c:v>
                </c:pt>
                <c:pt idx="67">
                  <c:v>6.96</c:v>
                </c:pt>
                <c:pt idx="68">
                  <c:v>63.4</c:v>
                </c:pt>
                <c:pt idx="69">
                  <c:v>58.66</c:v>
                </c:pt>
                <c:pt idx="70">
                  <c:v>53.72</c:v>
                </c:pt>
                <c:pt idx="71">
                  <c:v>55.14</c:v>
                </c:pt>
                <c:pt idx="72">
                  <c:v>58.68</c:v>
                </c:pt>
                <c:pt idx="73">
                  <c:v>67.459999999999994</c:v>
                </c:pt>
                <c:pt idx="74">
                  <c:v>62.84</c:v>
                </c:pt>
                <c:pt idx="75">
                  <c:v>50.88</c:v>
                </c:pt>
                <c:pt idx="76">
                  <c:v>45.84</c:v>
                </c:pt>
                <c:pt idx="77">
                  <c:v>6.28</c:v>
                </c:pt>
                <c:pt idx="78">
                  <c:v>51.9</c:v>
                </c:pt>
                <c:pt idx="79">
                  <c:v>44.58</c:v>
                </c:pt>
                <c:pt idx="80">
                  <c:v>56.96</c:v>
                </c:pt>
                <c:pt idx="81">
                  <c:v>52</c:v>
                </c:pt>
                <c:pt idx="82">
                  <c:v>50.46</c:v>
                </c:pt>
                <c:pt idx="83">
                  <c:v>54.02</c:v>
                </c:pt>
                <c:pt idx="84">
                  <c:v>59.86</c:v>
                </c:pt>
                <c:pt idx="85">
                  <c:v>60.94</c:v>
                </c:pt>
                <c:pt idx="86">
                  <c:v>58.58</c:v>
                </c:pt>
                <c:pt idx="87">
                  <c:v>6.58</c:v>
                </c:pt>
                <c:pt idx="88">
                  <c:v>23.82</c:v>
                </c:pt>
                <c:pt idx="89">
                  <c:v>64.739999999999995</c:v>
                </c:pt>
                <c:pt idx="90">
                  <c:v>57.18</c:v>
                </c:pt>
                <c:pt idx="91">
                  <c:v>58.86</c:v>
                </c:pt>
                <c:pt idx="92">
                  <c:v>59.04</c:v>
                </c:pt>
                <c:pt idx="93">
                  <c:v>67.36</c:v>
                </c:pt>
                <c:pt idx="94">
                  <c:v>61.88</c:v>
                </c:pt>
                <c:pt idx="95">
                  <c:v>55.8</c:v>
                </c:pt>
                <c:pt idx="96">
                  <c:v>61.34</c:v>
                </c:pt>
                <c:pt idx="97">
                  <c:v>38.619999999999997</c:v>
                </c:pt>
                <c:pt idx="98">
                  <c:v>6.2</c:v>
                </c:pt>
                <c:pt idx="99">
                  <c:v>43.92</c:v>
                </c:pt>
                <c:pt idx="100">
                  <c:v>59.46</c:v>
                </c:pt>
                <c:pt idx="101">
                  <c:v>50.06</c:v>
                </c:pt>
              </c:numCache>
            </c:numRef>
          </c:val>
          <c:smooth val="0"/>
          <c:extLst>
            <c:ext xmlns:c16="http://schemas.microsoft.com/office/drawing/2014/chart" uri="{C3380CC4-5D6E-409C-BE32-E72D297353CC}">
              <c16:uniqueId val="{00000000-7128-454E-82D1-4DFF7C0DC893}"/>
            </c:ext>
          </c:extLst>
        </c:ser>
        <c:ser>
          <c:idx val="1"/>
          <c:order val="1"/>
          <c:tx>
            <c:strRef>
              <c:f>Oracle_cpu_read_write!$F$1</c:f>
              <c:strCache>
                <c:ptCount val="1"/>
                <c:pt idx="0">
                  <c:v>Read BW</c:v>
                </c:pt>
              </c:strCache>
            </c:strRef>
          </c:tx>
          <c:spPr>
            <a:ln w="50800" cap="rnd">
              <a:solidFill>
                <a:schemeClr val="accent2"/>
              </a:solidFill>
              <a:prstDash val="sysDot"/>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Oracle_cpu_read_write!$F$2:$F$103</c:f>
              <c:numCache>
                <c:formatCode>General</c:formatCode>
                <c:ptCount val="102"/>
                <c:pt idx="0">
                  <c:v>31.505310776654412</c:v>
                </c:pt>
                <c:pt idx="1">
                  <c:v>12.166819852941178</c:v>
                </c:pt>
                <c:pt idx="2">
                  <c:v>14.455213120404411</c:v>
                </c:pt>
                <c:pt idx="3">
                  <c:v>22.09558823529412</c:v>
                </c:pt>
                <c:pt idx="4">
                  <c:v>64.112962431066478</c:v>
                </c:pt>
                <c:pt idx="5">
                  <c:v>59.597886029411768</c:v>
                </c:pt>
                <c:pt idx="6">
                  <c:v>62.19362649356588</c:v>
                </c:pt>
                <c:pt idx="7">
                  <c:v>57.583631089154416</c:v>
                </c:pt>
                <c:pt idx="8">
                  <c:v>60.317095588235297</c:v>
                </c:pt>
                <c:pt idx="9">
                  <c:v>62.527300666359999</c:v>
                </c:pt>
                <c:pt idx="10">
                  <c:v>66.27987132352942</c:v>
                </c:pt>
                <c:pt idx="11">
                  <c:v>64.181985294117652</c:v>
                </c:pt>
                <c:pt idx="12">
                  <c:v>1.1764705882352942</c:v>
                </c:pt>
                <c:pt idx="13">
                  <c:v>17.693014705882355</c:v>
                </c:pt>
                <c:pt idx="14">
                  <c:v>60.514705882352942</c:v>
                </c:pt>
                <c:pt idx="15">
                  <c:v>60.170036764705884</c:v>
                </c:pt>
                <c:pt idx="16">
                  <c:v>60.306858915441175</c:v>
                </c:pt>
                <c:pt idx="17">
                  <c:v>64.291814108455881</c:v>
                </c:pt>
                <c:pt idx="18">
                  <c:v>63.655721507352943</c:v>
                </c:pt>
                <c:pt idx="19">
                  <c:v>64.984346277573536</c:v>
                </c:pt>
                <c:pt idx="20">
                  <c:v>63.265932329963533</c:v>
                </c:pt>
                <c:pt idx="21">
                  <c:v>33.32938878676471</c:v>
                </c:pt>
                <c:pt idx="22">
                  <c:v>1.3341279871323528</c:v>
                </c:pt>
                <c:pt idx="23">
                  <c:v>0.88005514705882359</c:v>
                </c:pt>
                <c:pt idx="24">
                  <c:v>10.312772863051469</c:v>
                </c:pt>
                <c:pt idx="25">
                  <c:v>21.024816176470591</c:v>
                </c:pt>
                <c:pt idx="26">
                  <c:v>39.093296185661764</c:v>
                </c:pt>
                <c:pt idx="27">
                  <c:v>61.810661764705884</c:v>
                </c:pt>
                <c:pt idx="28">
                  <c:v>39.032628676470587</c:v>
                </c:pt>
                <c:pt idx="29">
                  <c:v>58.878130744485297</c:v>
                </c:pt>
                <c:pt idx="30">
                  <c:v>59.943704044117652</c:v>
                </c:pt>
                <c:pt idx="31">
                  <c:v>43.059268727022058</c:v>
                </c:pt>
                <c:pt idx="32">
                  <c:v>62.571231617647058</c:v>
                </c:pt>
                <c:pt idx="33">
                  <c:v>65.188419117647058</c:v>
                </c:pt>
                <c:pt idx="34">
                  <c:v>59.396840533088238</c:v>
                </c:pt>
                <c:pt idx="35">
                  <c:v>24.857953239889707</c:v>
                </c:pt>
                <c:pt idx="36">
                  <c:v>8.5960477941176467</c:v>
                </c:pt>
                <c:pt idx="37">
                  <c:v>59.139186006433533</c:v>
                </c:pt>
                <c:pt idx="38">
                  <c:v>58.027263327205887</c:v>
                </c:pt>
                <c:pt idx="39">
                  <c:v>58.763786764705884</c:v>
                </c:pt>
                <c:pt idx="40">
                  <c:v>61.171875</c:v>
                </c:pt>
                <c:pt idx="41">
                  <c:v>62.917782054227644</c:v>
                </c:pt>
                <c:pt idx="42">
                  <c:v>57.927162798713233</c:v>
                </c:pt>
                <c:pt idx="43">
                  <c:v>56.88781307444853</c:v>
                </c:pt>
                <c:pt idx="44">
                  <c:v>40.113916015624994</c:v>
                </c:pt>
                <c:pt idx="45">
                  <c:v>64.705882352941174</c:v>
                </c:pt>
                <c:pt idx="46">
                  <c:v>6.171217256433823</c:v>
                </c:pt>
                <c:pt idx="47">
                  <c:v>46.922377642463239</c:v>
                </c:pt>
                <c:pt idx="48">
                  <c:v>59.993316291360593</c:v>
                </c:pt>
                <c:pt idx="49">
                  <c:v>55.097498276654413</c:v>
                </c:pt>
                <c:pt idx="50">
                  <c:v>57.715992647058826</c:v>
                </c:pt>
                <c:pt idx="51">
                  <c:v>57.385701976102943</c:v>
                </c:pt>
                <c:pt idx="52">
                  <c:v>59.574908088235297</c:v>
                </c:pt>
                <c:pt idx="53">
                  <c:v>57.265625</c:v>
                </c:pt>
                <c:pt idx="54">
                  <c:v>53.465800206801468</c:v>
                </c:pt>
                <c:pt idx="55">
                  <c:v>54.333639705882355</c:v>
                </c:pt>
                <c:pt idx="56">
                  <c:v>6.2408088235294121</c:v>
                </c:pt>
                <c:pt idx="57">
                  <c:v>17.536764705882355</c:v>
                </c:pt>
                <c:pt idx="58">
                  <c:v>57.883731617647058</c:v>
                </c:pt>
                <c:pt idx="59">
                  <c:v>61.852022058823529</c:v>
                </c:pt>
                <c:pt idx="60">
                  <c:v>61.346507352941181</c:v>
                </c:pt>
                <c:pt idx="61">
                  <c:v>57.26012752757353</c:v>
                </c:pt>
                <c:pt idx="62">
                  <c:v>59.807634420955885</c:v>
                </c:pt>
                <c:pt idx="63">
                  <c:v>58.62105066636029</c:v>
                </c:pt>
                <c:pt idx="64">
                  <c:v>61.00529641544118</c:v>
                </c:pt>
                <c:pt idx="65">
                  <c:v>63.474821920955883</c:v>
                </c:pt>
                <c:pt idx="66">
                  <c:v>30.071527458639707</c:v>
                </c:pt>
                <c:pt idx="67">
                  <c:v>1.4665670955882355E-2</c:v>
                </c:pt>
                <c:pt idx="68">
                  <c:v>53.495375689338239</c:v>
                </c:pt>
                <c:pt idx="69">
                  <c:v>60.679966107536472</c:v>
                </c:pt>
                <c:pt idx="70">
                  <c:v>61.209521484375294</c:v>
                </c:pt>
                <c:pt idx="71">
                  <c:v>58.990231502757652</c:v>
                </c:pt>
                <c:pt idx="72">
                  <c:v>60.436580882352942</c:v>
                </c:pt>
                <c:pt idx="73">
                  <c:v>60.579862706801769</c:v>
                </c:pt>
                <c:pt idx="74">
                  <c:v>59.715613511029417</c:v>
                </c:pt>
                <c:pt idx="75">
                  <c:v>60.021168428308826</c:v>
                </c:pt>
                <c:pt idx="76">
                  <c:v>49.773405905330883</c:v>
                </c:pt>
                <c:pt idx="77">
                  <c:v>1.4211856617647059E-2</c:v>
                </c:pt>
                <c:pt idx="78">
                  <c:v>44.347426470588239</c:v>
                </c:pt>
                <c:pt idx="79">
                  <c:v>55.288111787683825</c:v>
                </c:pt>
                <c:pt idx="80">
                  <c:v>57.0703125</c:v>
                </c:pt>
                <c:pt idx="81">
                  <c:v>60.941104664521767</c:v>
                </c:pt>
                <c:pt idx="82">
                  <c:v>62.683823529411768</c:v>
                </c:pt>
                <c:pt idx="83">
                  <c:v>61.608455882352942</c:v>
                </c:pt>
                <c:pt idx="84">
                  <c:v>61.507352941176471</c:v>
                </c:pt>
                <c:pt idx="85">
                  <c:v>62.711756089154122</c:v>
                </c:pt>
                <c:pt idx="86">
                  <c:v>63.027553423713535</c:v>
                </c:pt>
                <c:pt idx="87">
                  <c:v>3.1759622012867648</c:v>
                </c:pt>
                <c:pt idx="88">
                  <c:v>13.113511029411764</c:v>
                </c:pt>
                <c:pt idx="89">
                  <c:v>63.75</c:v>
                </c:pt>
                <c:pt idx="90">
                  <c:v>64.283088235294116</c:v>
                </c:pt>
                <c:pt idx="91">
                  <c:v>56.662238625919116</c:v>
                </c:pt>
                <c:pt idx="92">
                  <c:v>56.498434627757355</c:v>
                </c:pt>
                <c:pt idx="93">
                  <c:v>57.96939912683824</c:v>
                </c:pt>
                <c:pt idx="94">
                  <c:v>56.821490119485297</c:v>
                </c:pt>
                <c:pt idx="95">
                  <c:v>58.345588235294116</c:v>
                </c:pt>
                <c:pt idx="96">
                  <c:v>58.51867244944853</c:v>
                </c:pt>
                <c:pt idx="97">
                  <c:v>40.241569967830877</c:v>
                </c:pt>
                <c:pt idx="98">
                  <c:v>4.5496323529411768E-3</c:v>
                </c:pt>
                <c:pt idx="99">
                  <c:v>33.813973460477939</c:v>
                </c:pt>
                <c:pt idx="100">
                  <c:v>58.728914866727941</c:v>
                </c:pt>
                <c:pt idx="101">
                  <c:v>58.832907284007064</c:v>
                </c:pt>
              </c:numCache>
            </c:numRef>
          </c:val>
          <c:smooth val="0"/>
          <c:extLst>
            <c:ext xmlns:c16="http://schemas.microsoft.com/office/drawing/2014/chart" uri="{C3380CC4-5D6E-409C-BE32-E72D297353CC}">
              <c16:uniqueId val="{00000001-7128-454E-82D1-4DFF7C0DC893}"/>
            </c:ext>
          </c:extLst>
        </c:ser>
        <c:ser>
          <c:idx val="2"/>
          <c:order val="2"/>
          <c:tx>
            <c:strRef>
              <c:f>Oracle_cpu_read_write!$G$1</c:f>
              <c:strCache>
                <c:ptCount val="1"/>
                <c:pt idx="0">
                  <c:v>Write BW</c:v>
                </c:pt>
              </c:strCache>
            </c:strRef>
          </c:tx>
          <c:spPr>
            <a:ln w="50800" cap="rnd">
              <a:solidFill>
                <a:sysClr val="window" lastClr="FFFFFF">
                  <a:lumMod val="65000"/>
                </a:sysClr>
              </a:solidFill>
              <a:prstDash val="dash"/>
              <a:round/>
            </a:ln>
            <a:effectLst/>
          </c:spPr>
          <c:marker>
            <c:symbol val="none"/>
          </c:marker>
          <c:cat>
            <c:numRef>
              <c:f>Oracle_cpu_read_write!$A$2:$A$103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Oracle_cpu_read_write!$G$2:$G$103</c:f>
              <c:numCache>
                <c:formatCode>General</c:formatCode>
                <c:ptCount val="102"/>
                <c:pt idx="0">
                  <c:v>9.8642578125000008E-3</c:v>
                </c:pt>
                <c:pt idx="1">
                  <c:v>6.2500000000000003E-3</c:v>
                </c:pt>
                <c:pt idx="2">
                  <c:v>2.327978515625E-2</c:v>
                </c:pt>
                <c:pt idx="3">
                  <c:v>2.34375E-2</c:v>
                </c:pt>
                <c:pt idx="4">
                  <c:v>2.565869140625E-2</c:v>
                </c:pt>
                <c:pt idx="5">
                  <c:v>2.3828124999999999E-2</c:v>
                </c:pt>
                <c:pt idx="6">
                  <c:v>2.327978515625E-2</c:v>
                </c:pt>
                <c:pt idx="7">
                  <c:v>2.0111328124999998E-2</c:v>
                </c:pt>
                <c:pt idx="8">
                  <c:v>2.6953125000000001E-2</c:v>
                </c:pt>
                <c:pt idx="9">
                  <c:v>2.1658203125000001E-2</c:v>
                </c:pt>
                <c:pt idx="10">
                  <c:v>2.8124999999999997E-2</c:v>
                </c:pt>
                <c:pt idx="11">
                  <c:v>2.3828124999999999E-2</c:v>
                </c:pt>
                <c:pt idx="12">
                  <c:v>61.530859375000006</c:v>
                </c:pt>
                <c:pt idx="13">
                  <c:v>100</c:v>
                </c:pt>
                <c:pt idx="14">
                  <c:v>1.4062499999999999E-2</c:v>
                </c:pt>
                <c:pt idx="15">
                  <c:v>9.3749999999999997E-3</c:v>
                </c:pt>
                <c:pt idx="16">
                  <c:v>6.1879882812500009E-3</c:v>
                </c:pt>
                <c:pt idx="17">
                  <c:v>1.2626464843749999E-2</c:v>
                </c:pt>
                <c:pt idx="18">
                  <c:v>1.1989257812499999E-2</c:v>
                </c:pt>
                <c:pt idx="19">
                  <c:v>1.314990234375E-2</c:v>
                </c:pt>
                <c:pt idx="20">
                  <c:v>19.671322753906299</c:v>
                </c:pt>
                <c:pt idx="21">
                  <c:v>53.375618652343704</c:v>
                </c:pt>
                <c:pt idx="22">
                  <c:v>22.264827636718699</c:v>
                </c:pt>
                <c:pt idx="23">
                  <c:v>0.10546875</c:v>
                </c:pt>
                <c:pt idx="24">
                  <c:v>1.7148823242187499</c:v>
                </c:pt>
                <c:pt idx="25">
                  <c:v>21.504703613281297</c:v>
                </c:pt>
                <c:pt idx="26">
                  <c:v>86.269732421875005</c:v>
                </c:pt>
                <c:pt idx="27">
                  <c:v>18.290325195312498</c:v>
                </c:pt>
                <c:pt idx="28">
                  <c:v>6.6093750000000009</c:v>
                </c:pt>
                <c:pt idx="29">
                  <c:v>3.2101074218749998E-2</c:v>
                </c:pt>
                <c:pt idx="30">
                  <c:v>30.057779785156203</c:v>
                </c:pt>
                <c:pt idx="31">
                  <c:v>1.0069443359375001</c:v>
                </c:pt>
                <c:pt idx="32">
                  <c:v>3.0468749999999999E-2</c:v>
                </c:pt>
                <c:pt idx="33">
                  <c:v>2.6562500000000003E-2</c:v>
                </c:pt>
                <c:pt idx="34">
                  <c:v>1.9337890625E-2</c:v>
                </c:pt>
                <c:pt idx="35">
                  <c:v>1.696630859375E-2</c:v>
                </c:pt>
                <c:pt idx="36">
                  <c:v>100</c:v>
                </c:pt>
                <c:pt idx="37">
                  <c:v>13.757102050781301</c:v>
                </c:pt>
                <c:pt idx="38">
                  <c:v>2.4752441406249999E-2</c:v>
                </c:pt>
                <c:pt idx="39">
                  <c:v>2.1875000000000002E-2</c:v>
                </c:pt>
                <c:pt idx="40">
                  <c:v>2.4218750000000001E-2</c:v>
                </c:pt>
                <c:pt idx="41">
                  <c:v>2.6436035156249996E-2</c:v>
                </c:pt>
                <c:pt idx="42">
                  <c:v>1.16025390625E-2</c:v>
                </c:pt>
                <c:pt idx="43">
                  <c:v>67.780539550781199</c:v>
                </c:pt>
                <c:pt idx="44">
                  <c:v>4.0956440429687495</c:v>
                </c:pt>
                <c:pt idx="45">
                  <c:v>2.34375E-2</c:v>
                </c:pt>
                <c:pt idx="46">
                  <c:v>73.390465332031212</c:v>
                </c:pt>
                <c:pt idx="47">
                  <c:v>48.587306640625002</c:v>
                </c:pt>
                <c:pt idx="48">
                  <c:v>2.7620117187499998E-2</c:v>
                </c:pt>
                <c:pt idx="49">
                  <c:v>2.5275878906249997E-2</c:v>
                </c:pt>
                <c:pt idx="50">
                  <c:v>2.6562500000000003E-2</c:v>
                </c:pt>
                <c:pt idx="51">
                  <c:v>2.3205566406249999E-2</c:v>
                </c:pt>
                <c:pt idx="52">
                  <c:v>2.3828124999999999E-2</c:v>
                </c:pt>
                <c:pt idx="53">
                  <c:v>4.0625000000000001E-2</c:v>
                </c:pt>
                <c:pt idx="54">
                  <c:v>3.09404296875E-2</c:v>
                </c:pt>
                <c:pt idx="55">
                  <c:v>6.2500000000000003E-3</c:v>
                </c:pt>
                <c:pt idx="56">
                  <c:v>56.953906249999996</c:v>
                </c:pt>
                <c:pt idx="57">
                  <c:v>100</c:v>
                </c:pt>
                <c:pt idx="58">
                  <c:v>1.1328125000000001E-2</c:v>
                </c:pt>
                <c:pt idx="59">
                  <c:v>3.5937499999999997E-2</c:v>
                </c:pt>
                <c:pt idx="60">
                  <c:v>8.593749999999999E-3</c:v>
                </c:pt>
                <c:pt idx="61">
                  <c:v>6.8935546875000002E-3</c:v>
                </c:pt>
                <c:pt idx="62">
                  <c:v>3.1960449218749999E-2</c:v>
                </c:pt>
                <c:pt idx="63">
                  <c:v>1.9337890625E-2</c:v>
                </c:pt>
                <c:pt idx="64">
                  <c:v>9.282226562499999E-3</c:v>
                </c:pt>
                <c:pt idx="65">
                  <c:v>1.1442382812499999E-2</c:v>
                </c:pt>
                <c:pt idx="66">
                  <c:v>1.3536621093750001E-2</c:v>
                </c:pt>
                <c:pt idx="67">
                  <c:v>100</c:v>
                </c:pt>
                <c:pt idx="68">
                  <c:v>21.069770996093702</c:v>
                </c:pt>
                <c:pt idx="69">
                  <c:v>8.5087890624999992E-3</c:v>
                </c:pt>
                <c:pt idx="70">
                  <c:v>8.6806640624999994E-3</c:v>
                </c:pt>
                <c:pt idx="71">
                  <c:v>1.2637695312499999E-2</c:v>
                </c:pt>
                <c:pt idx="72">
                  <c:v>9.7035156249999996</c:v>
                </c:pt>
                <c:pt idx="73">
                  <c:v>51.800742675781194</c:v>
                </c:pt>
                <c:pt idx="74">
                  <c:v>9.1914062500000008E-3</c:v>
                </c:pt>
                <c:pt idx="75">
                  <c:v>9.075195312500001E-3</c:v>
                </c:pt>
                <c:pt idx="76">
                  <c:v>8.1220703125000002E-3</c:v>
                </c:pt>
                <c:pt idx="77">
                  <c:v>100</c:v>
                </c:pt>
                <c:pt idx="78">
                  <c:v>31.486791015624998</c:v>
                </c:pt>
                <c:pt idx="79">
                  <c:v>9.282226562499999E-3</c:v>
                </c:pt>
                <c:pt idx="80">
                  <c:v>1.2500000000000001E-2</c:v>
                </c:pt>
                <c:pt idx="81">
                  <c:v>1.4552734375000001E-2</c:v>
                </c:pt>
                <c:pt idx="82">
                  <c:v>8.593749999999999E-3</c:v>
                </c:pt>
                <c:pt idx="83">
                  <c:v>2.6171875000000001E-2</c:v>
                </c:pt>
                <c:pt idx="84">
                  <c:v>8.593749999999999E-3</c:v>
                </c:pt>
                <c:pt idx="85">
                  <c:v>9.1914062500000008E-3</c:v>
                </c:pt>
                <c:pt idx="86">
                  <c:v>9.5664062499999994E-3</c:v>
                </c:pt>
                <c:pt idx="87">
                  <c:v>50.1987934570313</c:v>
                </c:pt>
                <c:pt idx="88">
                  <c:v>100</c:v>
                </c:pt>
                <c:pt idx="89">
                  <c:v>1.2500000000000001E-2</c:v>
                </c:pt>
                <c:pt idx="90">
                  <c:v>8.593749999999999E-3</c:v>
                </c:pt>
                <c:pt idx="91">
                  <c:v>1.1215820312499999E-2</c:v>
                </c:pt>
                <c:pt idx="92">
                  <c:v>1.0055664062499999E-2</c:v>
                </c:pt>
                <c:pt idx="93">
                  <c:v>1.0653320312500001E-2</c:v>
                </c:pt>
                <c:pt idx="94">
                  <c:v>9.282226562499999E-3</c:v>
                </c:pt>
                <c:pt idx="95">
                  <c:v>1.2500000000000001E-2</c:v>
                </c:pt>
                <c:pt idx="96">
                  <c:v>1.0055664062499999E-2</c:v>
                </c:pt>
                <c:pt idx="97">
                  <c:v>9.8642578125000008E-3</c:v>
                </c:pt>
                <c:pt idx="98">
                  <c:v>100</c:v>
                </c:pt>
                <c:pt idx="99">
                  <c:v>76.688969726562505</c:v>
                </c:pt>
                <c:pt idx="100">
                  <c:v>9.1914062500000008E-3</c:v>
                </c:pt>
                <c:pt idx="101">
                  <c:v>1.1559082031249999E-2</c:v>
                </c:pt>
              </c:numCache>
            </c:numRef>
          </c:val>
          <c:smooth val="0"/>
          <c:extLst>
            <c:ext xmlns:c16="http://schemas.microsoft.com/office/drawing/2014/chart" uri="{C3380CC4-5D6E-409C-BE32-E72D297353CC}">
              <c16:uniqueId val="{00000002-7128-454E-82D1-4DFF7C0DC893}"/>
            </c:ext>
          </c:extLst>
        </c:ser>
        <c:dLbls>
          <c:showLegendKey val="0"/>
          <c:showVal val="0"/>
          <c:showCatName val="0"/>
          <c:showSerName val="0"/>
          <c:showPercent val="0"/>
          <c:showBubbleSize val="0"/>
        </c:dLbls>
        <c:smooth val="0"/>
        <c:axId val="1902545712"/>
        <c:axId val="133902000"/>
      </c:lineChart>
      <c:catAx>
        <c:axId val="190254571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902000"/>
        <c:crosses val="autoZero"/>
        <c:auto val="1"/>
        <c:lblAlgn val="ctr"/>
        <c:lblOffset val="100"/>
        <c:tickLblSkip val="25"/>
        <c:tickMarkSkip val="25"/>
        <c:noMultiLvlLbl val="0"/>
      </c:catAx>
      <c:valAx>
        <c:axId val="133902000"/>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dirty="0"/>
                  <a:t>Utilization (%)</a:t>
                </a:r>
              </a:p>
            </c:rich>
          </c:tx>
          <c:layout>
            <c:manualLayout>
              <c:xMode val="edge"/>
              <c:yMode val="edge"/>
              <c:x val="9.8459564422791104E-4"/>
              <c:y val="0.17337960126498125"/>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rgbClr val="000000"/>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902545712"/>
        <c:crosses val="autoZero"/>
        <c:crossBetween val="between"/>
      </c:valAx>
      <c:spPr>
        <a:noFill/>
        <a:ln>
          <a:noFill/>
        </a:ln>
        <a:effectLst/>
      </c:spPr>
    </c:plotArea>
    <c:legend>
      <c:legendPos val="b"/>
      <c:layout>
        <c:manualLayout>
          <c:xMode val="edge"/>
          <c:yMode val="edge"/>
          <c:x val="0.37375880646498133"/>
          <c:y val="7.6600182686415288E-2"/>
          <c:w val="0.60335945447010508"/>
          <c:h val="0.10989027252650688"/>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622463132214615"/>
          <c:y val="0.11978866146787022"/>
          <c:w val="0.85103961614173229"/>
          <c:h val="0.63747303614010209"/>
        </c:manualLayout>
      </c:layout>
      <c:lineChart>
        <c:grouping val="standard"/>
        <c:varyColors val="0"/>
        <c:ser>
          <c:idx val="0"/>
          <c:order val="0"/>
          <c:tx>
            <c:strRef>
              <c:f>pcopy_vs_pparse2_read_BW!$B$1</c:f>
              <c:strCache>
                <c:ptCount val="1"/>
                <c:pt idx="0">
                  <c:v>Parallel readers (PCOPY)</c:v>
                </c:pt>
              </c:strCache>
            </c:strRef>
          </c:tx>
          <c:spPr>
            <a:ln w="50800" cap="rnd">
              <a:solidFill>
                <a:schemeClr val="accent1"/>
              </a:solidFill>
              <a:round/>
            </a:ln>
            <a:effectLst/>
          </c:spPr>
          <c:marker>
            <c:symbol val="none"/>
          </c:marker>
          <c:cat>
            <c:numRef>
              <c:f>pcopy_vs_pparse2_read_BW!$A$2:$A$103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pcopy_vs_pparse2_read_BW!$B$2:$B$103</c:f>
              <c:numCache>
                <c:formatCode>General</c:formatCode>
                <c:ptCount val="102"/>
                <c:pt idx="0">
                  <c:v>4.5496323529411768E-3</c:v>
                </c:pt>
                <c:pt idx="1">
                  <c:v>0</c:v>
                </c:pt>
                <c:pt idx="2">
                  <c:v>2.7550551470588238</c:v>
                </c:pt>
                <c:pt idx="3">
                  <c:v>64.36168141084589</c:v>
                </c:pt>
                <c:pt idx="4">
                  <c:v>63.191681985294117</c:v>
                </c:pt>
                <c:pt idx="5">
                  <c:v>64.366661879595881</c:v>
                </c:pt>
                <c:pt idx="6">
                  <c:v>63.416796875000003</c:v>
                </c:pt>
                <c:pt idx="7">
                  <c:v>63.115139590992946</c:v>
                </c:pt>
                <c:pt idx="8">
                  <c:v>61.940639361212945</c:v>
                </c:pt>
                <c:pt idx="9">
                  <c:v>64.174784581801177</c:v>
                </c:pt>
                <c:pt idx="10">
                  <c:v>62.235049977021767</c:v>
                </c:pt>
                <c:pt idx="11">
                  <c:v>62.127194393382354</c:v>
                </c:pt>
                <c:pt idx="12">
                  <c:v>62.256295955882351</c:v>
                </c:pt>
                <c:pt idx="13">
                  <c:v>59.871605009191178</c:v>
                </c:pt>
                <c:pt idx="14">
                  <c:v>10.119577205882353</c:v>
                </c:pt>
                <c:pt idx="15">
                  <c:v>59.508030790441182</c:v>
                </c:pt>
                <c:pt idx="16">
                  <c:v>58.664981617647058</c:v>
                </c:pt>
                <c:pt idx="17">
                  <c:v>63.986385569852942</c:v>
                </c:pt>
                <c:pt idx="18">
                  <c:v>64.371398207720588</c:v>
                </c:pt>
                <c:pt idx="19">
                  <c:v>45.901953124999999</c:v>
                </c:pt>
                <c:pt idx="20">
                  <c:v>4.5955882352941178E-3</c:v>
                </c:pt>
                <c:pt idx="21">
                  <c:v>4.6415441176470588E-3</c:v>
                </c:pt>
                <c:pt idx="22">
                  <c:v>7.7449190027573529</c:v>
                </c:pt>
                <c:pt idx="23">
                  <c:v>52.925068933823532</c:v>
                </c:pt>
                <c:pt idx="24">
                  <c:v>64.448434627757649</c:v>
                </c:pt>
                <c:pt idx="25">
                  <c:v>45.844404871323533</c:v>
                </c:pt>
                <c:pt idx="26">
                  <c:v>62.6220703125</c:v>
                </c:pt>
                <c:pt idx="27">
                  <c:v>52.035658892463239</c:v>
                </c:pt>
                <c:pt idx="28">
                  <c:v>56.818181295955881</c:v>
                </c:pt>
                <c:pt idx="29">
                  <c:v>65.90360753676471</c:v>
                </c:pt>
                <c:pt idx="30">
                  <c:v>63.559283088235297</c:v>
                </c:pt>
                <c:pt idx="31">
                  <c:v>65.843770105698823</c:v>
                </c:pt>
                <c:pt idx="32">
                  <c:v>37.713996438419116</c:v>
                </c:pt>
                <c:pt idx="33">
                  <c:v>20.684837431066178</c:v>
                </c:pt>
                <c:pt idx="34">
                  <c:v>54.985529641544119</c:v>
                </c:pt>
                <c:pt idx="35">
                  <c:v>63.925571576286472</c:v>
                </c:pt>
                <c:pt idx="36">
                  <c:v>65.097914751838232</c:v>
                </c:pt>
                <c:pt idx="37">
                  <c:v>64.225689338235298</c:v>
                </c:pt>
                <c:pt idx="38">
                  <c:v>63.850824333639416</c:v>
                </c:pt>
                <c:pt idx="39">
                  <c:v>57.164809283088239</c:v>
                </c:pt>
                <c:pt idx="40">
                  <c:v>46.259860409007352</c:v>
                </c:pt>
                <c:pt idx="41">
                  <c:v>59.956178193933532</c:v>
                </c:pt>
                <c:pt idx="42">
                  <c:v>61.178768382352942</c:v>
                </c:pt>
                <c:pt idx="43">
                  <c:v>62.353130744485298</c:v>
                </c:pt>
                <c:pt idx="44">
                  <c:v>61.932585592830591</c:v>
                </c:pt>
                <c:pt idx="45">
                  <c:v>61.688737936581177</c:v>
                </c:pt>
                <c:pt idx="46">
                  <c:v>63.145237821691175</c:v>
                </c:pt>
                <c:pt idx="47">
                  <c:v>62.957238051470597</c:v>
                </c:pt>
                <c:pt idx="48">
                  <c:v>64.247279986212945</c:v>
                </c:pt>
                <c:pt idx="49">
                  <c:v>60.266544117647058</c:v>
                </c:pt>
                <c:pt idx="50">
                  <c:v>62.627918198529407</c:v>
                </c:pt>
                <c:pt idx="51">
                  <c:v>62.226120174632349</c:v>
                </c:pt>
                <c:pt idx="52">
                  <c:v>61.956884765624707</c:v>
                </c:pt>
                <c:pt idx="53">
                  <c:v>60.875295840992351</c:v>
                </c:pt>
                <c:pt idx="54">
                  <c:v>64.762261603860594</c:v>
                </c:pt>
                <c:pt idx="55">
                  <c:v>61.067394301470586</c:v>
                </c:pt>
                <c:pt idx="56">
                  <c:v>62.941176470588239</c:v>
                </c:pt>
                <c:pt idx="57">
                  <c:v>63.953705193014706</c:v>
                </c:pt>
                <c:pt idx="58">
                  <c:v>61.312428193934117</c:v>
                </c:pt>
                <c:pt idx="59">
                  <c:v>61.855669806985297</c:v>
                </c:pt>
                <c:pt idx="60">
                  <c:v>60.749080882352942</c:v>
                </c:pt>
                <c:pt idx="61">
                  <c:v>59.538924632352945</c:v>
                </c:pt>
                <c:pt idx="62">
                  <c:v>61.580882352941181</c:v>
                </c:pt>
                <c:pt idx="63">
                  <c:v>60.353814338235296</c:v>
                </c:pt>
                <c:pt idx="64">
                  <c:v>58.964582375918823</c:v>
                </c:pt>
                <c:pt idx="65">
                  <c:v>62.462097886029419</c:v>
                </c:pt>
                <c:pt idx="66">
                  <c:v>59.686942784926472</c:v>
                </c:pt>
                <c:pt idx="67">
                  <c:v>60.946027688419413</c:v>
                </c:pt>
                <c:pt idx="68">
                  <c:v>60.281120749081175</c:v>
                </c:pt>
                <c:pt idx="69">
                  <c:v>57.623049747242646</c:v>
                </c:pt>
                <c:pt idx="70">
                  <c:v>59.742647058823529</c:v>
                </c:pt>
                <c:pt idx="71">
                  <c:v>59.043930951287059</c:v>
                </c:pt>
                <c:pt idx="72">
                  <c:v>63.043563304228236</c:v>
                </c:pt>
                <c:pt idx="73">
                  <c:v>60.642813648897061</c:v>
                </c:pt>
                <c:pt idx="74">
                  <c:v>61.200238396140001</c:v>
                </c:pt>
                <c:pt idx="75">
                  <c:v>59.451907169117653</c:v>
                </c:pt>
                <c:pt idx="76">
                  <c:v>58.066883042279414</c:v>
                </c:pt>
                <c:pt idx="77">
                  <c:v>59.411764705882355</c:v>
                </c:pt>
                <c:pt idx="78">
                  <c:v>62.096714154411771</c:v>
                </c:pt>
                <c:pt idx="79">
                  <c:v>62.270220588235297</c:v>
                </c:pt>
                <c:pt idx="80">
                  <c:v>62.096714154411771</c:v>
                </c:pt>
                <c:pt idx="81">
                  <c:v>62.399471507352942</c:v>
                </c:pt>
                <c:pt idx="82">
                  <c:v>59.712166819852946</c:v>
                </c:pt>
                <c:pt idx="83">
                  <c:v>58.180147058823529</c:v>
                </c:pt>
                <c:pt idx="84">
                  <c:v>62.152987132352941</c:v>
                </c:pt>
                <c:pt idx="85">
                  <c:v>61.060363051470596</c:v>
                </c:pt>
                <c:pt idx="86">
                  <c:v>59.905118336397059</c:v>
                </c:pt>
                <c:pt idx="87">
                  <c:v>61.332344324448826</c:v>
                </c:pt>
                <c:pt idx="88">
                  <c:v>60.952504595588238</c:v>
                </c:pt>
                <c:pt idx="89">
                  <c:v>62.571065027573532</c:v>
                </c:pt>
                <c:pt idx="90">
                  <c:v>63.129500804228236</c:v>
                </c:pt>
                <c:pt idx="91">
                  <c:v>57.8125</c:v>
                </c:pt>
                <c:pt idx="92">
                  <c:v>60.562273092830587</c:v>
                </c:pt>
                <c:pt idx="93">
                  <c:v>60.118649471507062</c:v>
                </c:pt>
                <c:pt idx="94">
                  <c:v>61.937275965073532</c:v>
                </c:pt>
                <c:pt idx="95">
                  <c:v>58.111213235294116</c:v>
                </c:pt>
                <c:pt idx="96">
                  <c:v>57.96875</c:v>
                </c:pt>
                <c:pt idx="97">
                  <c:v>63.390395220588239</c:v>
                </c:pt>
                <c:pt idx="98">
                  <c:v>59.145220588235297</c:v>
                </c:pt>
                <c:pt idx="99">
                  <c:v>62.836204618565887</c:v>
                </c:pt>
                <c:pt idx="100">
                  <c:v>62.137563189338238</c:v>
                </c:pt>
                <c:pt idx="101">
                  <c:v>59.301289636948241</c:v>
                </c:pt>
              </c:numCache>
            </c:numRef>
          </c:val>
          <c:smooth val="0"/>
          <c:extLst>
            <c:ext xmlns:c16="http://schemas.microsoft.com/office/drawing/2014/chart" uri="{C3380CC4-5D6E-409C-BE32-E72D297353CC}">
              <c16:uniqueId val="{00000000-82EB-437D-BC9E-783BEFCF0075}"/>
            </c:ext>
          </c:extLst>
        </c:ser>
        <c:ser>
          <c:idx val="1"/>
          <c:order val="1"/>
          <c:tx>
            <c:strRef>
              <c:f>pcopy_vs_pparse2_read_BW!$C$1</c:f>
              <c:strCache>
                <c:ptCount val="1"/>
                <c:pt idx="0">
                  <c:v>Serial reader (PPARSE)</c:v>
                </c:pt>
              </c:strCache>
            </c:strRef>
          </c:tx>
          <c:spPr>
            <a:ln w="50800" cap="rnd">
              <a:solidFill>
                <a:schemeClr val="accent2"/>
              </a:solidFill>
              <a:prstDash val="sysDash"/>
              <a:round/>
            </a:ln>
            <a:effectLst/>
          </c:spPr>
          <c:marker>
            <c:symbol val="none"/>
          </c:marker>
          <c:cat>
            <c:numRef>
              <c:f>pcopy_vs_pparse2_read_BW!$A$2:$A$103</c:f>
              <c:numCache>
                <c:formatCode>General</c:formatCode>
                <c:ptCount val="10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numCache>
            </c:numRef>
          </c:cat>
          <c:val>
            <c:numRef>
              <c:f>pcopy_vs_pparse2_read_BW!$C$2:$C$103</c:f>
              <c:numCache>
                <c:formatCode>General</c:formatCode>
                <c:ptCount val="102"/>
                <c:pt idx="0">
                  <c:v>0</c:v>
                </c:pt>
                <c:pt idx="1">
                  <c:v>0.6939338235294118</c:v>
                </c:pt>
                <c:pt idx="2">
                  <c:v>28.656097771139709</c:v>
                </c:pt>
                <c:pt idx="3">
                  <c:v>76.179997702205895</c:v>
                </c:pt>
                <c:pt idx="4">
                  <c:v>44.269301470588239</c:v>
                </c:pt>
                <c:pt idx="5">
                  <c:v>0</c:v>
                </c:pt>
                <c:pt idx="6">
                  <c:v>8.6337919347426464</c:v>
                </c:pt>
                <c:pt idx="7">
                  <c:v>70.345662913602936</c:v>
                </c:pt>
                <c:pt idx="8">
                  <c:v>58.591452205882355</c:v>
                </c:pt>
                <c:pt idx="9">
                  <c:v>0</c:v>
                </c:pt>
                <c:pt idx="10">
                  <c:v>7.4273322610293527E-2</c:v>
                </c:pt>
                <c:pt idx="11">
                  <c:v>20.912224264705884</c:v>
                </c:pt>
                <c:pt idx="12">
                  <c:v>69.681186810661174</c:v>
                </c:pt>
                <c:pt idx="13">
                  <c:v>79.025548598345296</c:v>
                </c:pt>
                <c:pt idx="14">
                  <c:v>68.82352941176471</c:v>
                </c:pt>
                <c:pt idx="15">
                  <c:v>66.897977941176478</c:v>
                </c:pt>
                <c:pt idx="16">
                  <c:v>69.087008846507061</c:v>
                </c:pt>
                <c:pt idx="17">
                  <c:v>71.138778147977646</c:v>
                </c:pt>
                <c:pt idx="18">
                  <c:v>77.859688074448243</c:v>
                </c:pt>
                <c:pt idx="19">
                  <c:v>72.736908318014713</c:v>
                </c:pt>
                <c:pt idx="20">
                  <c:v>65.918554687500006</c:v>
                </c:pt>
                <c:pt idx="21">
                  <c:v>17.991727941176471</c:v>
                </c:pt>
                <c:pt idx="22">
                  <c:v>0</c:v>
                </c:pt>
                <c:pt idx="23">
                  <c:v>60.055982881434119</c:v>
                </c:pt>
                <c:pt idx="24">
                  <c:v>70.34731445312471</c:v>
                </c:pt>
                <c:pt idx="25">
                  <c:v>68.501838235294116</c:v>
                </c:pt>
                <c:pt idx="26">
                  <c:v>72.165248736212945</c:v>
                </c:pt>
                <c:pt idx="27">
                  <c:v>70.544600183822936</c:v>
                </c:pt>
                <c:pt idx="28">
                  <c:v>72.921309168198235</c:v>
                </c:pt>
                <c:pt idx="29">
                  <c:v>64.171122472426475</c:v>
                </c:pt>
                <c:pt idx="30">
                  <c:v>65.359478400735298</c:v>
                </c:pt>
                <c:pt idx="31">
                  <c:v>66.707094439338235</c:v>
                </c:pt>
                <c:pt idx="32">
                  <c:v>66.626651539522356</c:v>
                </c:pt>
                <c:pt idx="33">
                  <c:v>70.992460363051762</c:v>
                </c:pt>
                <c:pt idx="34">
                  <c:v>74.265645105698241</c:v>
                </c:pt>
                <c:pt idx="35">
                  <c:v>73.677955537684127</c:v>
                </c:pt>
                <c:pt idx="36">
                  <c:v>67.226889935661774</c:v>
                </c:pt>
                <c:pt idx="37">
                  <c:v>26.064875344669119</c:v>
                </c:pt>
                <c:pt idx="38">
                  <c:v>0</c:v>
                </c:pt>
                <c:pt idx="39">
                  <c:v>0</c:v>
                </c:pt>
                <c:pt idx="40">
                  <c:v>60.626594094668825</c:v>
                </c:pt>
                <c:pt idx="41">
                  <c:v>66.394875919117652</c:v>
                </c:pt>
                <c:pt idx="42">
                  <c:v>66.633685661764702</c:v>
                </c:pt>
                <c:pt idx="43">
                  <c:v>70.677303538602942</c:v>
                </c:pt>
                <c:pt idx="44">
                  <c:v>73.211985868566472</c:v>
                </c:pt>
                <c:pt idx="45">
                  <c:v>75.027573529411768</c:v>
                </c:pt>
                <c:pt idx="46">
                  <c:v>68.005422794117649</c:v>
                </c:pt>
                <c:pt idx="47">
                  <c:v>69.480135569852948</c:v>
                </c:pt>
                <c:pt idx="48">
                  <c:v>68.3984375</c:v>
                </c:pt>
                <c:pt idx="49">
                  <c:v>67.96875</c:v>
                </c:pt>
                <c:pt idx="50">
                  <c:v>73.515487132352348</c:v>
                </c:pt>
                <c:pt idx="51">
                  <c:v>74.429770795037058</c:v>
                </c:pt>
                <c:pt idx="52">
                  <c:v>66.462522977941177</c:v>
                </c:pt>
                <c:pt idx="53">
                  <c:v>73.838910271139412</c:v>
                </c:pt>
                <c:pt idx="54">
                  <c:v>76.811310891544125</c:v>
                </c:pt>
                <c:pt idx="55">
                  <c:v>80.489122817095307</c:v>
                </c:pt>
                <c:pt idx="56">
                  <c:v>70.828331801470597</c:v>
                </c:pt>
                <c:pt idx="57">
                  <c:v>67.878202550551762</c:v>
                </c:pt>
                <c:pt idx="58">
                  <c:v>70.032973345587649</c:v>
                </c:pt>
                <c:pt idx="59">
                  <c:v>69.249480124080591</c:v>
                </c:pt>
                <c:pt idx="60">
                  <c:v>75.567253561580586</c:v>
                </c:pt>
                <c:pt idx="61">
                  <c:v>66.626651539522356</c:v>
                </c:pt>
                <c:pt idx="62">
                  <c:v>65.521946806065884</c:v>
                </c:pt>
                <c:pt idx="63">
                  <c:v>66.12076631433824</c:v>
                </c:pt>
                <c:pt idx="64">
                  <c:v>69.103257123161768</c:v>
                </c:pt>
                <c:pt idx="65">
                  <c:v>72.273917164521762</c:v>
                </c:pt>
                <c:pt idx="66">
                  <c:v>73.677955537684127</c:v>
                </c:pt>
                <c:pt idx="67">
                  <c:v>69.306930721507655</c:v>
                </c:pt>
                <c:pt idx="68">
                  <c:v>62.55106272977941</c:v>
                </c:pt>
                <c:pt idx="69">
                  <c:v>69.629986213235298</c:v>
                </c:pt>
                <c:pt idx="70">
                  <c:v>75.294117647058826</c:v>
                </c:pt>
                <c:pt idx="71">
                  <c:v>75.399816176470594</c:v>
                </c:pt>
                <c:pt idx="72">
                  <c:v>71.42857019761</c:v>
                </c:pt>
                <c:pt idx="73">
                  <c:v>59.417707375919413</c:v>
                </c:pt>
                <c:pt idx="74">
                  <c:v>66.721906594668823</c:v>
                </c:pt>
                <c:pt idx="75">
                  <c:v>70.876505055147064</c:v>
                </c:pt>
                <c:pt idx="76">
                  <c:v>74.866727941176478</c:v>
                </c:pt>
                <c:pt idx="77">
                  <c:v>74.972426470588232</c:v>
                </c:pt>
                <c:pt idx="78">
                  <c:v>68.26324391084529</c:v>
                </c:pt>
                <c:pt idx="79">
                  <c:v>64.553946461396478</c:v>
                </c:pt>
                <c:pt idx="80">
                  <c:v>69.214665670955881</c:v>
                </c:pt>
                <c:pt idx="81">
                  <c:v>68.724520335478232</c:v>
                </c:pt>
                <c:pt idx="82">
                  <c:v>70.869539866728246</c:v>
                </c:pt>
                <c:pt idx="83">
                  <c:v>71.264444508272362</c:v>
                </c:pt>
                <c:pt idx="84">
                  <c:v>70.992460363051762</c:v>
                </c:pt>
                <c:pt idx="85">
                  <c:v>60.588235294117652</c:v>
                </c:pt>
                <c:pt idx="86">
                  <c:v>75.78542911305118</c:v>
                </c:pt>
                <c:pt idx="87">
                  <c:v>80.547257008271771</c:v>
                </c:pt>
                <c:pt idx="88">
                  <c:v>74.150051700367655</c:v>
                </c:pt>
                <c:pt idx="89">
                  <c:v>68.501838235294116</c:v>
                </c:pt>
                <c:pt idx="90">
                  <c:v>62.966664751838238</c:v>
                </c:pt>
                <c:pt idx="91">
                  <c:v>72.071108111212936</c:v>
                </c:pt>
                <c:pt idx="92">
                  <c:v>76.394620289521768</c:v>
                </c:pt>
                <c:pt idx="93">
                  <c:v>75.912485638786478</c:v>
                </c:pt>
                <c:pt idx="94">
                  <c:v>69.355867991728246</c:v>
                </c:pt>
                <c:pt idx="95">
                  <c:v>62.657826861212939</c:v>
                </c:pt>
                <c:pt idx="96">
                  <c:v>68.046826171874699</c:v>
                </c:pt>
                <c:pt idx="97">
                  <c:v>72.059734030331185</c:v>
                </c:pt>
                <c:pt idx="98">
                  <c:v>73.677955537684127</c:v>
                </c:pt>
                <c:pt idx="99">
                  <c:v>73.246248851102948</c:v>
                </c:pt>
                <c:pt idx="100">
                  <c:v>73.652593635110009</c:v>
                </c:pt>
                <c:pt idx="101">
                  <c:v>72.333137063418818</c:v>
                </c:pt>
              </c:numCache>
            </c:numRef>
          </c:val>
          <c:smooth val="0"/>
          <c:extLst>
            <c:ext xmlns:c16="http://schemas.microsoft.com/office/drawing/2014/chart" uri="{C3380CC4-5D6E-409C-BE32-E72D297353CC}">
              <c16:uniqueId val="{00000001-82EB-437D-BC9E-783BEFCF0075}"/>
            </c:ext>
          </c:extLst>
        </c:ser>
        <c:dLbls>
          <c:showLegendKey val="0"/>
          <c:showVal val="0"/>
          <c:showCatName val="0"/>
          <c:showSerName val="0"/>
          <c:showPercent val="0"/>
          <c:showBubbleSize val="0"/>
        </c:dLbls>
        <c:smooth val="0"/>
        <c:axId val="219894592"/>
        <c:axId val="133838928"/>
      </c:lineChart>
      <c:catAx>
        <c:axId val="219894592"/>
        <c:scaling>
          <c:orientation val="minMax"/>
        </c:scaling>
        <c:delete val="0"/>
        <c:axPos val="b"/>
        <c:title>
          <c:tx>
            <c:rich>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Time (sec)</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133838928"/>
        <c:crosses val="autoZero"/>
        <c:auto val="1"/>
        <c:lblAlgn val="ctr"/>
        <c:lblOffset val="100"/>
        <c:tickLblSkip val="20"/>
        <c:tickMarkSkip val="20"/>
        <c:noMultiLvlLbl val="0"/>
      </c:catAx>
      <c:valAx>
        <c:axId val="133838928"/>
        <c:scaling>
          <c:orientation val="minMax"/>
          <c:max val="100"/>
        </c:scaling>
        <c:delete val="0"/>
        <c:axPos val="l"/>
        <c:title>
          <c:tx>
            <c:rich>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r>
                  <a:rPr lang="en-US"/>
                  <a:t>Read Utilization (%)</a:t>
                </a:r>
              </a:p>
            </c:rich>
          </c:tx>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crossAx val="219894592"/>
        <c:crosses val="autoZero"/>
        <c:crossBetween val="between"/>
        <c:majorUnit val="20"/>
      </c:valAx>
      <c:spPr>
        <a:noFill/>
        <a:ln>
          <a:noFill/>
        </a:ln>
        <a:effectLst/>
      </c:spPr>
    </c:plotArea>
    <c:legend>
      <c:legendPos val="b"/>
      <c:layout>
        <c:manualLayout>
          <c:xMode val="edge"/>
          <c:yMode val="edge"/>
          <c:x val="0.16691117125984253"/>
          <c:y val="8.5967925169681172E-2"/>
          <c:w val="0.81760629921259842"/>
          <c:h val="0.12010154965583561"/>
        </c:manualLayout>
      </c:layout>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a:solidFill>
            <a:sysClr val="windowText" lastClr="000000"/>
          </a:solidFill>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928235684197"/>
          <c:y val="4.8359209594464804E-2"/>
          <c:w val="0.83633258451268255"/>
          <c:h val="0.77223287204860458"/>
        </c:manualLayout>
      </c:layout>
      <c:barChart>
        <c:barDir val="col"/>
        <c:grouping val="clustered"/>
        <c:varyColors val="0"/>
        <c:ser>
          <c:idx val="0"/>
          <c:order val="0"/>
          <c:tx>
            <c:strRef>
              <c:f>Sheet1!$AH$66</c:f>
              <c:strCache>
                <c:ptCount val="1"/>
                <c:pt idx="0">
                  <c:v>HDD</c:v>
                </c:pt>
              </c:strCache>
            </c:strRef>
          </c:tx>
          <c:spPr>
            <a:solidFill>
              <a:schemeClr val="tx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Sheet1!$AI$65:$AK$65</c:f>
              <c:strCache>
                <c:ptCount val="3"/>
                <c:pt idx="0">
                  <c:v>PostgreSQL</c:v>
                </c:pt>
                <c:pt idx="1">
                  <c:v>PCOPY</c:v>
                </c:pt>
                <c:pt idx="2">
                  <c:v>DBMS-A</c:v>
                </c:pt>
              </c:strCache>
            </c:strRef>
          </c:cat>
          <c:val>
            <c:numRef>
              <c:f>Sheet1!$AI$66:$AK$66</c:f>
              <c:numCache>
                <c:formatCode>General</c:formatCode>
                <c:ptCount val="3"/>
                <c:pt idx="0">
                  <c:v>351.17649078400001</c:v>
                </c:pt>
                <c:pt idx="1">
                  <c:v>110.619774353</c:v>
                </c:pt>
                <c:pt idx="2">
                  <c:v>134.61684012399999</c:v>
                </c:pt>
              </c:numCache>
            </c:numRef>
          </c:val>
          <c:extLst>
            <c:ext xmlns:c16="http://schemas.microsoft.com/office/drawing/2014/chart" uri="{C3380CC4-5D6E-409C-BE32-E72D297353CC}">
              <c16:uniqueId val="{00000000-2EC7-4489-91D8-258D8A756654}"/>
            </c:ext>
          </c:extLst>
        </c:ser>
        <c:ser>
          <c:idx val="1"/>
          <c:order val="1"/>
          <c:tx>
            <c:strRef>
              <c:f>Sheet1!$AH$67</c:f>
              <c:strCache>
                <c:ptCount val="1"/>
                <c:pt idx="0">
                  <c:v>SSD </c:v>
                </c:pt>
              </c:strCache>
            </c:strRef>
          </c:tx>
          <c:spPr>
            <a:pattFill prst="lgCheck">
              <a:fgClr>
                <a:srgbClr val="00B050"/>
              </a:fgClr>
              <a:bgClr>
                <a:schemeClr val="bg1"/>
              </a:bgClr>
            </a:patt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Sheet1!$AI$65:$AK$65</c:f>
              <c:strCache>
                <c:ptCount val="3"/>
                <c:pt idx="0">
                  <c:v>PostgreSQL</c:v>
                </c:pt>
                <c:pt idx="1">
                  <c:v>PCOPY</c:v>
                </c:pt>
                <c:pt idx="2">
                  <c:v>DBMS-A</c:v>
                </c:pt>
              </c:strCache>
            </c:strRef>
          </c:cat>
          <c:val>
            <c:numRef>
              <c:f>Sheet1!$AI$67:$AK$67</c:f>
              <c:numCache>
                <c:formatCode>General</c:formatCode>
                <c:ptCount val="3"/>
                <c:pt idx="0">
                  <c:v>349.41608095200002</c:v>
                </c:pt>
                <c:pt idx="1">
                  <c:v>87.088064177999996</c:v>
                </c:pt>
                <c:pt idx="2">
                  <c:v>59.034554004699999</c:v>
                </c:pt>
              </c:numCache>
            </c:numRef>
          </c:val>
          <c:extLst>
            <c:ext xmlns:c16="http://schemas.microsoft.com/office/drawing/2014/chart" uri="{C3380CC4-5D6E-409C-BE32-E72D297353CC}">
              <c16:uniqueId val="{00000001-2EC7-4489-91D8-258D8A756654}"/>
            </c:ext>
          </c:extLst>
        </c:ser>
        <c:dLbls>
          <c:dLblPos val="outEnd"/>
          <c:showLegendKey val="0"/>
          <c:showVal val="1"/>
          <c:showCatName val="0"/>
          <c:showSerName val="0"/>
          <c:showPercent val="0"/>
          <c:showBubbleSize val="0"/>
        </c:dLbls>
        <c:gapWidth val="219"/>
        <c:overlap val="-27"/>
        <c:axId val="-2027433088"/>
        <c:axId val="-2027432544"/>
      </c:barChart>
      <c:catAx>
        <c:axId val="-2027433088"/>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027432544"/>
        <c:crosses val="autoZero"/>
        <c:auto val="1"/>
        <c:lblAlgn val="ctr"/>
        <c:lblOffset val="100"/>
        <c:noMultiLvlLbl val="0"/>
      </c:catAx>
      <c:valAx>
        <c:axId val="-2027432544"/>
        <c:scaling>
          <c:orientation val="minMax"/>
          <c:max val="400"/>
        </c:scaling>
        <c:delete val="0"/>
        <c:axPos val="l"/>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027433088"/>
        <c:crosses val="autoZero"/>
        <c:crossBetween val="between"/>
      </c:valAx>
      <c:spPr>
        <a:noFill/>
        <a:ln>
          <a:noFill/>
        </a:ln>
        <a:effectLst/>
      </c:spPr>
    </c:plotArea>
    <c:legend>
      <c:legendPos val="b"/>
      <c:layout>
        <c:manualLayout>
          <c:xMode val="edge"/>
          <c:yMode val="edge"/>
          <c:x val="0.22538630899152792"/>
          <c:y val="4.0211581641304891E-4"/>
          <c:w val="0.50735233007316305"/>
          <c:h val="9.6701241671714108E-2"/>
        </c:manualLayout>
      </c:layout>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500" baseline="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928235684197"/>
          <c:y val="4.8359209594464804E-2"/>
          <c:w val="0.83633258451268255"/>
          <c:h val="0.77223287204860458"/>
        </c:manualLayout>
      </c:layout>
      <c:barChart>
        <c:barDir val="col"/>
        <c:grouping val="clustered"/>
        <c:varyColors val="0"/>
        <c:ser>
          <c:idx val="0"/>
          <c:order val="0"/>
          <c:tx>
            <c:strRef>
              <c:f>Sheet1!$AH$66</c:f>
              <c:strCache>
                <c:ptCount val="1"/>
                <c:pt idx="0">
                  <c:v>HDD</c:v>
                </c:pt>
              </c:strCache>
            </c:strRef>
          </c:tx>
          <c:spPr>
            <a:solidFill>
              <a:schemeClr val="tx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Sheet1!$AI$65:$AK$65</c:f>
              <c:strCache>
                <c:ptCount val="3"/>
                <c:pt idx="0">
                  <c:v>PostgreSQL</c:v>
                </c:pt>
                <c:pt idx="1">
                  <c:v>PCOPY</c:v>
                </c:pt>
                <c:pt idx="2">
                  <c:v>DBMS-A</c:v>
                </c:pt>
              </c:strCache>
            </c:strRef>
          </c:cat>
          <c:val>
            <c:numRef>
              <c:f>Sheet1!$AI$66:$AK$66</c:f>
              <c:numCache>
                <c:formatCode>General</c:formatCode>
                <c:ptCount val="3"/>
                <c:pt idx="0">
                  <c:v>351.17649078400001</c:v>
                </c:pt>
                <c:pt idx="1">
                  <c:v>110.619774353</c:v>
                </c:pt>
                <c:pt idx="2">
                  <c:v>134.61684012399999</c:v>
                </c:pt>
              </c:numCache>
            </c:numRef>
          </c:val>
          <c:extLst>
            <c:ext xmlns:c16="http://schemas.microsoft.com/office/drawing/2014/chart" uri="{C3380CC4-5D6E-409C-BE32-E72D297353CC}">
              <c16:uniqueId val="{00000000-2EC7-4489-91D8-258D8A756654}"/>
            </c:ext>
          </c:extLst>
        </c:ser>
        <c:ser>
          <c:idx val="1"/>
          <c:order val="1"/>
          <c:tx>
            <c:strRef>
              <c:f>Sheet1!$AH$67</c:f>
              <c:strCache>
                <c:ptCount val="1"/>
                <c:pt idx="0">
                  <c:v>SSD </c:v>
                </c:pt>
              </c:strCache>
            </c:strRef>
          </c:tx>
          <c:spPr>
            <a:pattFill prst="lgCheck">
              <a:fgClr>
                <a:srgbClr val="00B050"/>
              </a:fgClr>
              <a:bgClr>
                <a:schemeClr val="bg1"/>
              </a:bgClr>
            </a:patt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Sheet1!$AI$65:$AK$65</c:f>
              <c:strCache>
                <c:ptCount val="3"/>
                <c:pt idx="0">
                  <c:v>PostgreSQL</c:v>
                </c:pt>
                <c:pt idx="1">
                  <c:v>PCOPY</c:v>
                </c:pt>
                <c:pt idx="2">
                  <c:v>DBMS-A</c:v>
                </c:pt>
              </c:strCache>
            </c:strRef>
          </c:cat>
          <c:val>
            <c:numRef>
              <c:f>Sheet1!$AI$67:$AK$67</c:f>
              <c:numCache>
                <c:formatCode>General</c:formatCode>
                <c:ptCount val="3"/>
                <c:pt idx="0">
                  <c:v>349.41608095200002</c:v>
                </c:pt>
                <c:pt idx="1">
                  <c:v>87.088064177999996</c:v>
                </c:pt>
                <c:pt idx="2">
                  <c:v>59.034554004699999</c:v>
                </c:pt>
              </c:numCache>
            </c:numRef>
          </c:val>
          <c:extLst>
            <c:ext xmlns:c16="http://schemas.microsoft.com/office/drawing/2014/chart" uri="{C3380CC4-5D6E-409C-BE32-E72D297353CC}">
              <c16:uniqueId val="{00000001-2EC7-4489-91D8-258D8A756654}"/>
            </c:ext>
          </c:extLst>
        </c:ser>
        <c:dLbls>
          <c:dLblPos val="outEnd"/>
          <c:showLegendKey val="0"/>
          <c:showVal val="1"/>
          <c:showCatName val="0"/>
          <c:showSerName val="0"/>
          <c:showPercent val="0"/>
          <c:showBubbleSize val="0"/>
        </c:dLbls>
        <c:gapWidth val="219"/>
        <c:overlap val="-27"/>
        <c:axId val="-2027433088"/>
        <c:axId val="-2027432544"/>
      </c:barChart>
      <c:catAx>
        <c:axId val="-2027433088"/>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027432544"/>
        <c:crosses val="autoZero"/>
        <c:auto val="1"/>
        <c:lblAlgn val="ctr"/>
        <c:lblOffset val="100"/>
        <c:noMultiLvlLbl val="0"/>
      </c:catAx>
      <c:valAx>
        <c:axId val="-2027432544"/>
        <c:scaling>
          <c:orientation val="minMax"/>
          <c:max val="400"/>
        </c:scaling>
        <c:delete val="0"/>
        <c:axPos val="l"/>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027433088"/>
        <c:crosses val="autoZero"/>
        <c:crossBetween val="between"/>
      </c:valAx>
      <c:spPr>
        <a:noFill/>
        <a:ln>
          <a:noFill/>
        </a:ln>
        <a:effectLst/>
      </c:spPr>
    </c:plotArea>
    <c:legend>
      <c:legendPos val="b"/>
      <c:layout>
        <c:manualLayout>
          <c:xMode val="edge"/>
          <c:yMode val="edge"/>
          <c:x val="0.22538630899152792"/>
          <c:y val="4.0211581641304891E-4"/>
          <c:w val="0.50735233007316305"/>
          <c:h val="9.6701241671714108E-2"/>
        </c:manualLayout>
      </c:layout>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500" baseline="0">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445088428550631"/>
          <c:y val="0.16630078378259969"/>
          <c:w val="0.83633258451268255"/>
          <c:h val="0.68967384469524451"/>
        </c:manualLayout>
      </c:layout>
      <c:barChart>
        <c:barDir val="col"/>
        <c:grouping val="clustered"/>
        <c:varyColors val="0"/>
        <c:ser>
          <c:idx val="0"/>
          <c:order val="0"/>
          <c:tx>
            <c:strRef>
              <c:f>Sheet1!$AI$98</c:f>
              <c:strCache>
                <c:ptCount val="1"/>
                <c:pt idx="0">
                  <c:v>DAS</c:v>
                </c:pt>
              </c:strCache>
            </c:strRef>
          </c:tx>
          <c:spPr>
            <a:pattFill prst="lgCheck">
              <a:fgClr>
                <a:srgbClr val="00B050"/>
              </a:fgClr>
              <a:bgClr>
                <a:schemeClr val="bg1"/>
              </a:bgClr>
            </a:pattFill>
            <a:ln>
              <a:noFill/>
            </a:ln>
            <a:effectLst/>
          </c:spPr>
          <c:invertIfNegative val="0"/>
          <c:dLbls>
            <c:numFmt formatCode="#,##0" sourceLinked="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Sheet1!$AJ$97:$AL$97</c:f>
              <c:strCache>
                <c:ptCount val="3"/>
                <c:pt idx="0">
                  <c:v>PostgreSQL</c:v>
                </c:pt>
                <c:pt idx="1">
                  <c:v>PCOPY</c:v>
                </c:pt>
                <c:pt idx="2">
                  <c:v>DBMS-A</c:v>
                </c:pt>
              </c:strCache>
            </c:strRef>
          </c:cat>
          <c:val>
            <c:numRef>
              <c:f>Sheet1!$AJ$98:$AL$98</c:f>
              <c:numCache>
                <c:formatCode>General</c:formatCode>
                <c:ptCount val="3"/>
                <c:pt idx="0">
                  <c:v>349.41608095200002</c:v>
                </c:pt>
                <c:pt idx="1">
                  <c:v>87.088064177999996</c:v>
                </c:pt>
                <c:pt idx="2">
                  <c:v>59.034554004699999</c:v>
                </c:pt>
              </c:numCache>
            </c:numRef>
          </c:val>
          <c:extLst>
            <c:ext xmlns:c16="http://schemas.microsoft.com/office/drawing/2014/chart" uri="{C3380CC4-5D6E-409C-BE32-E72D297353CC}">
              <c16:uniqueId val="{00000000-8FB4-42E1-964A-DE85CCE07906}"/>
            </c:ext>
          </c:extLst>
        </c:ser>
        <c:ser>
          <c:idx val="1"/>
          <c:order val="1"/>
          <c:tx>
            <c:strRef>
              <c:f>Sheet1!$AI$99</c:f>
              <c:strCache>
                <c:ptCount val="1"/>
                <c:pt idx="0">
                  <c:v>ramfs</c:v>
                </c:pt>
              </c:strCache>
            </c:strRef>
          </c:tx>
          <c:spPr>
            <a:pattFill prst="wdUpDiag">
              <a:fgClr>
                <a:srgbClr val="FF0000"/>
              </a:fgClr>
              <a:bgClr>
                <a:schemeClr val="bg1"/>
              </a:bgClr>
            </a:pattFill>
            <a:ln>
              <a:noFill/>
            </a:ln>
            <a:effectLst/>
          </c:spPr>
          <c:invertIfNegative val="0"/>
          <c:dLbls>
            <c:numFmt formatCode="#,##0" sourceLinked="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Sheet1!$AJ$97:$AL$97</c:f>
              <c:strCache>
                <c:ptCount val="3"/>
                <c:pt idx="0">
                  <c:v>PostgreSQL</c:v>
                </c:pt>
                <c:pt idx="1">
                  <c:v>PCOPY</c:v>
                </c:pt>
                <c:pt idx="2">
                  <c:v>DBMS-A</c:v>
                </c:pt>
              </c:strCache>
            </c:strRef>
          </c:cat>
          <c:val>
            <c:numRef>
              <c:f>Sheet1!$AJ$99:$AL$99</c:f>
              <c:numCache>
                <c:formatCode>General</c:formatCode>
                <c:ptCount val="3"/>
                <c:pt idx="0">
                  <c:v>339.853205919</c:v>
                </c:pt>
                <c:pt idx="1">
                  <c:v>69.964673652000002</c:v>
                </c:pt>
                <c:pt idx="2">
                  <c:v>41.291730165499999</c:v>
                </c:pt>
              </c:numCache>
            </c:numRef>
          </c:val>
          <c:extLst>
            <c:ext xmlns:c16="http://schemas.microsoft.com/office/drawing/2014/chart" uri="{C3380CC4-5D6E-409C-BE32-E72D297353CC}">
              <c16:uniqueId val="{00000001-8FB4-42E1-964A-DE85CCE07906}"/>
            </c:ext>
          </c:extLst>
        </c:ser>
        <c:dLbls>
          <c:dLblPos val="outEnd"/>
          <c:showLegendKey val="0"/>
          <c:showVal val="1"/>
          <c:showCatName val="0"/>
          <c:showSerName val="0"/>
          <c:showPercent val="0"/>
          <c:showBubbleSize val="0"/>
        </c:dLbls>
        <c:gapWidth val="219"/>
        <c:overlap val="-27"/>
        <c:axId val="-2027433088"/>
        <c:axId val="-2027432544"/>
      </c:barChart>
      <c:catAx>
        <c:axId val="-2027433088"/>
        <c:scaling>
          <c:orientation val="minMax"/>
        </c:scaling>
        <c:delete val="0"/>
        <c:axPos val="b"/>
        <c:numFmt formatCode="General" sourceLinked="1"/>
        <c:majorTickMark val="none"/>
        <c:minorTickMark val="none"/>
        <c:tickLblPos val="nextTo"/>
        <c:spPr>
          <a:noFill/>
          <a:ln w="28575" cap="flat" cmpd="sng" algn="ctr">
            <a:solidFill>
              <a:sysClr val="windowText" lastClr="000000"/>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027432544"/>
        <c:crosses val="autoZero"/>
        <c:auto val="1"/>
        <c:lblAlgn val="ctr"/>
        <c:lblOffset val="100"/>
        <c:noMultiLvlLbl val="0"/>
      </c:catAx>
      <c:valAx>
        <c:axId val="-2027432544"/>
        <c:scaling>
          <c:orientation val="minMax"/>
          <c:max val="400"/>
        </c:scaling>
        <c:delete val="0"/>
        <c:axPos val="l"/>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Loading Time (sec)</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28575">
            <a:solidFill>
              <a:sysClr val="windowText" lastClr="000000"/>
            </a:solidFill>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027433088"/>
        <c:crosses val="autoZero"/>
        <c:crossBetween val="between"/>
      </c:valAx>
      <c:spPr>
        <a:noFill/>
        <a:ln>
          <a:noFill/>
        </a:ln>
        <a:effectLst/>
      </c:spPr>
    </c:plotArea>
    <c:legend>
      <c:legendPos val="b"/>
      <c:layout>
        <c:manualLayout>
          <c:xMode val="edge"/>
          <c:yMode val="edge"/>
          <c:x val="0.2562169337877222"/>
          <c:y val="9.8374161563137934E-3"/>
          <c:w val="0.45268843463146252"/>
          <c:h val="9.6701241671714108E-2"/>
        </c:manualLayout>
      </c:layout>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500" baseline="0">
          <a:solidFill>
            <a:schemeClr val="tx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4B51A6-9716-4CEA-9D33-03968C6D7B52}" type="doc">
      <dgm:prSet loTypeId="urn:microsoft.com/office/officeart/2005/8/layout/chevron1" loCatId="process" qsTypeId="urn:microsoft.com/office/officeart/2005/8/quickstyle/simple1" qsCatId="simple" csTypeId="urn:microsoft.com/office/officeart/2005/8/colors/accent1_2" csCatId="accent1" phldr="1"/>
      <dgm:spPr/>
    </dgm:pt>
    <dgm:pt modelId="{E959BB2F-0B28-40CD-8B80-6266AC725773}">
      <dgm:prSet phldrT="[Text]"/>
      <dgm:spPr>
        <a:solidFill>
          <a:srgbClr val="FF0000"/>
        </a:solidFill>
      </dgm:spPr>
      <dgm:t>
        <a:bodyPr/>
        <a:lstStyle/>
        <a:p>
          <a:r>
            <a:rPr lang="en-US" dirty="0"/>
            <a:t>Read</a:t>
          </a:r>
        </a:p>
      </dgm:t>
    </dgm:pt>
    <dgm:pt modelId="{A6F8BA25-2437-423B-8794-5B0ADA4FCAB9}" type="parTrans" cxnId="{4449EFF6-70E5-4B6B-B1FC-4345088E37B2}">
      <dgm:prSet/>
      <dgm:spPr/>
      <dgm:t>
        <a:bodyPr/>
        <a:lstStyle/>
        <a:p>
          <a:endParaRPr lang="en-US"/>
        </a:p>
      </dgm:t>
    </dgm:pt>
    <dgm:pt modelId="{41F6F1FE-C67D-44DB-A9DD-A5F164FF87ED}" type="sibTrans" cxnId="{4449EFF6-70E5-4B6B-B1FC-4345088E37B2}">
      <dgm:prSet/>
      <dgm:spPr/>
      <dgm:t>
        <a:bodyPr/>
        <a:lstStyle/>
        <a:p>
          <a:endParaRPr lang="en-US"/>
        </a:p>
      </dgm:t>
    </dgm:pt>
    <dgm:pt modelId="{7728D0EF-FEB0-4D81-82ED-70CD849C149F}">
      <dgm:prSet phldrT="[Text]"/>
      <dgm:spPr>
        <a:solidFill>
          <a:srgbClr val="0070C0"/>
        </a:solidFill>
      </dgm:spPr>
      <dgm:t>
        <a:bodyPr/>
        <a:lstStyle/>
        <a:p>
          <a:r>
            <a:rPr lang="en-US" dirty="0"/>
            <a:t>Process</a:t>
          </a:r>
        </a:p>
      </dgm:t>
    </dgm:pt>
    <dgm:pt modelId="{3F5C6B69-6EF3-4969-9BB9-36C4CE65F310}" type="parTrans" cxnId="{8D6F3C22-007D-4921-9775-DD5397686E71}">
      <dgm:prSet/>
      <dgm:spPr/>
      <dgm:t>
        <a:bodyPr/>
        <a:lstStyle/>
        <a:p>
          <a:endParaRPr lang="en-US"/>
        </a:p>
      </dgm:t>
    </dgm:pt>
    <dgm:pt modelId="{80215259-ABA9-493E-8036-A3D0EA88FC82}" type="sibTrans" cxnId="{8D6F3C22-007D-4921-9775-DD5397686E71}">
      <dgm:prSet/>
      <dgm:spPr/>
      <dgm:t>
        <a:bodyPr/>
        <a:lstStyle/>
        <a:p>
          <a:endParaRPr lang="en-US"/>
        </a:p>
      </dgm:t>
    </dgm:pt>
    <dgm:pt modelId="{B5784A51-C6D9-43FE-AE47-BDD10C62B734}">
      <dgm:prSet phldrT="[Text]"/>
      <dgm:spPr>
        <a:solidFill>
          <a:schemeClr val="accent6"/>
        </a:solidFill>
      </dgm:spPr>
      <dgm:t>
        <a:bodyPr/>
        <a:lstStyle/>
        <a:p>
          <a:r>
            <a:rPr lang="en-US" dirty="0"/>
            <a:t>Write</a:t>
          </a:r>
        </a:p>
      </dgm:t>
    </dgm:pt>
    <dgm:pt modelId="{907BEF50-07C9-458E-885F-3FBD167383F9}" type="parTrans" cxnId="{6E591211-F9B0-4666-83E3-AA372DFAC45F}">
      <dgm:prSet/>
      <dgm:spPr/>
      <dgm:t>
        <a:bodyPr/>
        <a:lstStyle/>
        <a:p>
          <a:endParaRPr lang="en-US"/>
        </a:p>
      </dgm:t>
    </dgm:pt>
    <dgm:pt modelId="{DFDC6ECF-D8D4-49B1-8290-ADEBA636D989}" type="sibTrans" cxnId="{6E591211-F9B0-4666-83E3-AA372DFAC45F}">
      <dgm:prSet/>
      <dgm:spPr/>
      <dgm:t>
        <a:bodyPr/>
        <a:lstStyle/>
        <a:p>
          <a:endParaRPr lang="en-US"/>
        </a:p>
      </dgm:t>
    </dgm:pt>
    <dgm:pt modelId="{3D1C5622-6C0D-4E3B-A062-0A870EA5E490}" type="pres">
      <dgm:prSet presAssocID="{A04B51A6-9716-4CEA-9D33-03968C6D7B52}" presName="Name0" presStyleCnt="0">
        <dgm:presLayoutVars>
          <dgm:dir/>
          <dgm:animLvl val="lvl"/>
          <dgm:resizeHandles val="exact"/>
        </dgm:presLayoutVars>
      </dgm:prSet>
      <dgm:spPr/>
    </dgm:pt>
    <dgm:pt modelId="{ADD34DEC-3415-4DF3-BC30-0C20414E84B8}" type="pres">
      <dgm:prSet presAssocID="{E959BB2F-0B28-40CD-8B80-6266AC725773}" presName="parTxOnly" presStyleLbl="node1" presStyleIdx="0" presStyleCnt="3">
        <dgm:presLayoutVars>
          <dgm:chMax val="0"/>
          <dgm:chPref val="0"/>
          <dgm:bulletEnabled val="1"/>
        </dgm:presLayoutVars>
      </dgm:prSet>
      <dgm:spPr/>
    </dgm:pt>
    <dgm:pt modelId="{4B3E9BD3-5EAD-4508-925F-8CDBDC7CFDC7}" type="pres">
      <dgm:prSet presAssocID="{41F6F1FE-C67D-44DB-A9DD-A5F164FF87ED}" presName="parTxOnlySpace" presStyleCnt="0"/>
      <dgm:spPr/>
    </dgm:pt>
    <dgm:pt modelId="{E358D3E5-F7F5-4920-BB07-8DB4283B4765}" type="pres">
      <dgm:prSet presAssocID="{7728D0EF-FEB0-4D81-82ED-70CD849C149F}" presName="parTxOnly" presStyleLbl="node1" presStyleIdx="1" presStyleCnt="3">
        <dgm:presLayoutVars>
          <dgm:chMax val="0"/>
          <dgm:chPref val="0"/>
          <dgm:bulletEnabled val="1"/>
        </dgm:presLayoutVars>
      </dgm:prSet>
      <dgm:spPr/>
    </dgm:pt>
    <dgm:pt modelId="{7F751709-1A76-4ACA-B111-45BD30F9B358}" type="pres">
      <dgm:prSet presAssocID="{80215259-ABA9-493E-8036-A3D0EA88FC82}" presName="parTxOnlySpace" presStyleCnt="0"/>
      <dgm:spPr/>
    </dgm:pt>
    <dgm:pt modelId="{3724AE68-C80F-4C01-8E62-24620DA095A6}" type="pres">
      <dgm:prSet presAssocID="{B5784A51-C6D9-43FE-AE47-BDD10C62B734}" presName="parTxOnly" presStyleLbl="node1" presStyleIdx="2" presStyleCnt="3">
        <dgm:presLayoutVars>
          <dgm:chMax val="0"/>
          <dgm:chPref val="0"/>
          <dgm:bulletEnabled val="1"/>
        </dgm:presLayoutVars>
      </dgm:prSet>
      <dgm:spPr/>
    </dgm:pt>
  </dgm:ptLst>
  <dgm:cxnLst>
    <dgm:cxn modelId="{70E19E00-455E-4026-881A-FF46B5C652DE}" type="presOf" srcId="{B5784A51-C6D9-43FE-AE47-BDD10C62B734}" destId="{3724AE68-C80F-4C01-8E62-24620DA095A6}" srcOrd="0" destOrd="0" presId="urn:microsoft.com/office/officeart/2005/8/layout/chevron1"/>
    <dgm:cxn modelId="{6E591211-F9B0-4666-83E3-AA372DFAC45F}" srcId="{A04B51A6-9716-4CEA-9D33-03968C6D7B52}" destId="{B5784A51-C6D9-43FE-AE47-BDD10C62B734}" srcOrd="2" destOrd="0" parTransId="{907BEF50-07C9-458E-885F-3FBD167383F9}" sibTransId="{DFDC6ECF-D8D4-49B1-8290-ADEBA636D989}"/>
    <dgm:cxn modelId="{8D6F3C22-007D-4921-9775-DD5397686E71}" srcId="{A04B51A6-9716-4CEA-9D33-03968C6D7B52}" destId="{7728D0EF-FEB0-4D81-82ED-70CD849C149F}" srcOrd="1" destOrd="0" parTransId="{3F5C6B69-6EF3-4969-9BB9-36C4CE65F310}" sibTransId="{80215259-ABA9-493E-8036-A3D0EA88FC82}"/>
    <dgm:cxn modelId="{ED84422B-FD80-4317-9719-5CB3DE3AE107}" type="presOf" srcId="{E959BB2F-0B28-40CD-8B80-6266AC725773}" destId="{ADD34DEC-3415-4DF3-BC30-0C20414E84B8}" srcOrd="0" destOrd="0" presId="urn:microsoft.com/office/officeart/2005/8/layout/chevron1"/>
    <dgm:cxn modelId="{E0A42F4F-9F0F-424F-BAE1-1A98FEEEB4CA}" type="presOf" srcId="{7728D0EF-FEB0-4D81-82ED-70CD849C149F}" destId="{E358D3E5-F7F5-4920-BB07-8DB4283B4765}" srcOrd="0" destOrd="0" presId="urn:microsoft.com/office/officeart/2005/8/layout/chevron1"/>
    <dgm:cxn modelId="{B5DFC8F6-0249-4ED7-8A98-CB91712E2FFF}" type="presOf" srcId="{A04B51A6-9716-4CEA-9D33-03968C6D7B52}" destId="{3D1C5622-6C0D-4E3B-A062-0A870EA5E490}" srcOrd="0" destOrd="0" presId="urn:microsoft.com/office/officeart/2005/8/layout/chevron1"/>
    <dgm:cxn modelId="{4449EFF6-70E5-4B6B-B1FC-4345088E37B2}" srcId="{A04B51A6-9716-4CEA-9D33-03968C6D7B52}" destId="{E959BB2F-0B28-40CD-8B80-6266AC725773}" srcOrd="0" destOrd="0" parTransId="{A6F8BA25-2437-423B-8794-5B0ADA4FCAB9}" sibTransId="{41F6F1FE-C67D-44DB-A9DD-A5F164FF87ED}"/>
    <dgm:cxn modelId="{DA9E0445-51DD-49BA-BCCF-42D5C54ABA66}" type="presParOf" srcId="{3D1C5622-6C0D-4E3B-A062-0A870EA5E490}" destId="{ADD34DEC-3415-4DF3-BC30-0C20414E84B8}" srcOrd="0" destOrd="0" presId="urn:microsoft.com/office/officeart/2005/8/layout/chevron1"/>
    <dgm:cxn modelId="{5DB7CC48-76C3-46ED-B3F5-D62C83DFB639}" type="presParOf" srcId="{3D1C5622-6C0D-4E3B-A062-0A870EA5E490}" destId="{4B3E9BD3-5EAD-4508-925F-8CDBDC7CFDC7}" srcOrd="1" destOrd="0" presId="urn:microsoft.com/office/officeart/2005/8/layout/chevron1"/>
    <dgm:cxn modelId="{7A21FE6C-25F9-48AF-887B-3D06AD2C8B3B}" type="presParOf" srcId="{3D1C5622-6C0D-4E3B-A062-0A870EA5E490}" destId="{E358D3E5-F7F5-4920-BB07-8DB4283B4765}" srcOrd="2" destOrd="0" presId="urn:microsoft.com/office/officeart/2005/8/layout/chevron1"/>
    <dgm:cxn modelId="{3089314F-A2A8-4670-AE9D-6FB931203120}" type="presParOf" srcId="{3D1C5622-6C0D-4E3B-A062-0A870EA5E490}" destId="{7F751709-1A76-4ACA-B111-45BD30F9B358}" srcOrd="3" destOrd="0" presId="urn:microsoft.com/office/officeart/2005/8/layout/chevron1"/>
    <dgm:cxn modelId="{CD60A2DC-8E65-441F-8795-6C80719D74C2}" type="presParOf" srcId="{3D1C5622-6C0D-4E3B-A062-0A870EA5E490}" destId="{3724AE68-C80F-4C01-8E62-24620DA095A6}"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4B51A6-9716-4CEA-9D33-03968C6D7B52}" type="doc">
      <dgm:prSet loTypeId="urn:microsoft.com/office/officeart/2005/8/layout/chevron1" loCatId="process" qsTypeId="urn:microsoft.com/office/officeart/2005/8/quickstyle/simple1" qsCatId="simple" csTypeId="urn:microsoft.com/office/officeart/2005/8/colors/accent1_2" csCatId="accent1" phldr="1"/>
      <dgm:spPr/>
    </dgm:pt>
    <dgm:pt modelId="{E959BB2F-0B28-40CD-8B80-6266AC725773}">
      <dgm:prSet phldrT="[Text]"/>
      <dgm:spPr>
        <a:solidFill>
          <a:srgbClr val="FF0000"/>
        </a:solidFill>
      </dgm:spPr>
      <dgm:t>
        <a:bodyPr/>
        <a:lstStyle/>
        <a:p>
          <a:r>
            <a:rPr lang="en-US" dirty="0"/>
            <a:t>Read</a:t>
          </a:r>
        </a:p>
      </dgm:t>
    </dgm:pt>
    <dgm:pt modelId="{A6F8BA25-2437-423B-8794-5B0ADA4FCAB9}" type="parTrans" cxnId="{4449EFF6-70E5-4B6B-B1FC-4345088E37B2}">
      <dgm:prSet/>
      <dgm:spPr/>
      <dgm:t>
        <a:bodyPr/>
        <a:lstStyle/>
        <a:p>
          <a:endParaRPr lang="en-US"/>
        </a:p>
      </dgm:t>
    </dgm:pt>
    <dgm:pt modelId="{41F6F1FE-C67D-44DB-A9DD-A5F164FF87ED}" type="sibTrans" cxnId="{4449EFF6-70E5-4B6B-B1FC-4345088E37B2}">
      <dgm:prSet/>
      <dgm:spPr/>
      <dgm:t>
        <a:bodyPr/>
        <a:lstStyle/>
        <a:p>
          <a:endParaRPr lang="en-US"/>
        </a:p>
      </dgm:t>
    </dgm:pt>
    <dgm:pt modelId="{7728D0EF-FEB0-4D81-82ED-70CD849C149F}">
      <dgm:prSet phldrT="[Text]"/>
      <dgm:spPr>
        <a:solidFill>
          <a:srgbClr val="0070C0"/>
        </a:solidFill>
      </dgm:spPr>
      <dgm:t>
        <a:bodyPr/>
        <a:lstStyle/>
        <a:p>
          <a:r>
            <a:rPr lang="en-US" dirty="0"/>
            <a:t>Process</a:t>
          </a:r>
        </a:p>
      </dgm:t>
    </dgm:pt>
    <dgm:pt modelId="{3F5C6B69-6EF3-4969-9BB9-36C4CE65F310}" type="parTrans" cxnId="{8D6F3C22-007D-4921-9775-DD5397686E71}">
      <dgm:prSet/>
      <dgm:spPr/>
      <dgm:t>
        <a:bodyPr/>
        <a:lstStyle/>
        <a:p>
          <a:endParaRPr lang="en-US"/>
        </a:p>
      </dgm:t>
    </dgm:pt>
    <dgm:pt modelId="{80215259-ABA9-493E-8036-A3D0EA88FC82}" type="sibTrans" cxnId="{8D6F3C22-007D-4921-9775-DD5397686E71}">
      <dgm:prSet/>
      <dgm:spPr/>
      <dgm:t>
        <a:bodyPr/>
        <a:lstStyle/>
        <a:p>
          <a:endParaRPr lang="en-US"/>
        </a:p>
      </dgm:t>
    </dgm:pt>
    <dgm:pt modelId="{B5784A51-C6D9-43FE-AE47-BDD10C62B734}">
      <dgm:prSet phldrT="[Text]"/>
      <dgm:spPr>
        <a:solidFill>
          <a:schemeClr val="accent6"/>
        </a:solidFill>
      </dgm:spPr>
      <dgm:t>
        <a:bodyPr/>
        <a:lstStyle/>
        <a:p>
          <a:r>
            <a:rPr lang="en-US" dirty="0"/>
            <a:t>Write</a:t>
          </a:r>
        </a:p>
      </dgm:t>
    </dgm:pt>
    <dgm:pt modelId="{907BEF50-07C9-458E-885F-3FBD167383F9}" type="parTrans" cxnId="{6E591211-F9B0-4666-83E3-AA372DFAC45F}">
      <dgm:prSet/>
      <dgm:spPr/>
      <dgm:t>
        <a:bodyPr/>
        <a:lstStyle/>
        <a:p>
          <a:endParaRPr lang="en-US"/>
        </a:p>
      </dgm:t>
    </dgm:pt>
    <dgm:pt modelId="{DFDC6ECF-D8D4-49B1-8290-ADEBA636D989}" type="sibTrans" cxnId="{6E591211-F9B0-4666-83E3-AA372DFAC45F}">
      <dgm:prSet/>
      <dgm:spPr/>
      <dgm:t>
        <a:bodyPr/>
        <a:lstStyle/>
        <a:p>
          <a:endParaRPr lang="en-US"/>
        </a:p>
      </dgm:t>
    </dgm:pt>
    <dgm:pt modelId="{3D1C5622-6C0D-4E3B-A062-0A870EA5E490}" type="pres">
      <dgm:prSet presAssocID="{A04B51A6-9716-4CEA-9D33-03968C6D7B52}" presName="Name0" presStyleCnt="0">
        <dgm:presLayoutVars>
          <dgm:dir/>
          <dgm:animLvl val="lvl"/>
          <dgm:resizeHandles val="exact"/>
        </dgm:presLayoutVars>
      </dgm:prSet>
      <dgm:spPr/>
    </dgm:pt>
    <dgm:pt modelId="{ADD34DEC-3415-4DF3-BC30-0C20414E84B8}" type="pres">
      <dgm:prSet presAssocID="{E959BB2F-0B28-40CD-8B80-6266AC725773}" presName="parTxOnly" presStyleLbl="node1" presStyleIdx="0" presStyleCnt="3">
        <dgm:presLayoutVars>
          <dgm:chMax val="0"/>
          <dgm:chPref val="0"/>
          <dgm:bulletEnabled val="1"/>
        </dgm:presLayoutVars>
      </dgm:prSet>
      <dgm:spPr/>
    </dgm:pt>
    <dgm:pt modelId="{4B3E9BD3-5EAD-4508-925F-8CDBDC7CFDC7}" type="pres">
      <dgm:prSet presAssocID="{41F6F1FE-C67D-44DB-A9DD-A5F164FF87ED}" presName="parTxOnlySpace" presStyleCnt="0"/>
      <dgm:spPr/>
    </dgm:pt>
    <dgm:pt modelId="{E358D3E5-F7F5-4920-BB07-8DB4283B4765}" type="pres">
      <dgm:prSet presAssocID="{7728D0EF-FEB0-4D81-82ED-70CD849C149F}" presName="parTxOnly" presStyleLbl="node1" presStyleIdx="1" presStyleCnt="3">
        <dgm:presLayoutVars>
          <dgm:chMax val="0"/>
          <dgm:chPref val="0"/>
          <dgm:bulletEnabled val="1"/>
        </dgm:presLayoutVars>
      </dgm:prSet>
      <dgm:spPr/>
    </dgm:pt>
    <dgm:pt modelId="{7F751709-1A76-4ACA-B111-45BD30F9B358}" type="pres">
      <dgm:prSet presAssocID="{80215259-ABA9-493E-8036-A3D0EA88FC82}" presName="parTxOnlySpace" presStyleCnt="0"/>
      <dgm:spPr/>
    </dgm:pt>
    <dgm:pt modelId="{3724AE68-C80F-4C01-8E62-24620DA095A6}" type="pres">
      <dgm:prSet presAssocID="{B5784A51-C6D9-43FE-AE47-BDD10C62B734}" presName="parTxOnly" presStyleLbl="node1" presStyleIdx="2" presStyleCnt="3">
        <dgm:presLayoutVars>
          <dgm:chMax val="0"/>
          <dgm:chPref val="0"/>
          <dgm:bulletEnabled val="1"/>
        </dgm:presLayoutVars>
      </dgm:prSet>
      <dgm:spPr/>
    </dgm:pt>
  </dgm:ptLst>
  <dgm:cxnLst>
    <dgm:cxn modelId="{70E19E00-455E-4026-881A-FF46B5C652DE}" type="presOf" srcId="{B5784A51-C6D9-43FE-AE47-BDD10C62B734}" destId="{3724AE68-C80F-4C01-8E62-24620DA095A6}" srcOrd="0" destOrd="0" presId="urn:microsoft.com/office/officeart/2005/8/layout/chevron1"/>
    <dgm:cxn modelId="{6E591211-F9B0-4666-83E3-AA372DFAC45F}" srcId="{A04B51A6-9716-4CEA-9D33-03968C6D7B52}" destId="{B5784A51-C6D9-43FE-AE47-BDD10C62B734}" srcOrd="2" destOrd="0" parTransId="{907BEF50-07C9-458E-885F-3FBD167383F9}" sibTransId="{DFDC6ECF-D8D4-49B1-8290-ADEBA636D989}"/>
    <dgm:cxn modelId="{8D6F3C22-007D-4921-9775-DD5397686E71}" srcId="{A04B51A6-9716-4CEA-9D33-03968C6D7B52}" destId="{7728D0EF-FEB0-4D81-82ED-70CD849C149F}" srcOrd="1" destOrd="0" parTransId="{3F5C6B69-6EF3-4969-9BB9-36C4CE65F310}" sibTransId="{80215259-ABA9-493E-8036-A3D0EA88FC82}"/>
    <dgm:cxn modelId="{ED84422B-FD80-4317-9719-5CB3DE3AE107}" type="presOf" srcId="{E959BB2F-0B28-40CD-8B80-6266AC725773}" destId="{ADD34DEC-3415-4DF3-BC30-0C20414E84B8}" srcOrd="0" destOrd="0" presId="urn:microsoft.com/office/officeart/2005/8/layout/chevron1"/>
    <dgm:cxn modelId="{E0A42F4F-9F0F-424F-BAE1-1A98FEEEB4CA}" type="presOf" srcId="{7728D0EF-FEB0-4D81-82ED-70CD849C149F}" destId="{E358D3E5-F7F5-4920-BB07-8DB4283B4765}" srcOrd="0" destOrd="0" presId="urn:microsoft.com/office/officeart/2005/8/layout/chevron1"/>
    <dgm:cxn modelId="{B5DFC8F6-0249-4ED7-8A98-CB91712E2FFF}" type="presOf" srcId="{A04B51A6-9716-4CEA-9D33-03968C6D7B52}" destId="{3D1C5622-6C0D-4E3B-A062-0A870EA5E490}" srcOrd="0" destOrd="0" presId="urn:microsoft.com/office/officeart/2005/8/layout/chevron1"/>
    <dgm:cxn modelId="{4449EFF6-70E5-4B6B-B1FC-4345088E37B2}" srcId="{A04B51A6-9716-4CEA-9D33-03968C6D7B52}" destId="{E959BB2F-0B28-40CD-8B80-6266AC725773}" srcOrd="0" destOrd="0" parTransId="{A6F8BA25-2437-423B-8794-5B0ADA4FCAB9}" sibTransId="{41F6F1FE-C67D-44DB-A9DD-A5F164FF87ED}"/>
    <dgm:cxn modelId="{DA9E0445-51DD-49BA-BCCF-42D5C54ABA66}" type="presParOf" srcId="{3D1C5622-6C0D-4E3B-A062-0A870EA5E490}" destId="{ADD34DEC-3415-4DF3-BC30-0C20414E84B8}" srcOrd="0" destOrd="0" presId="urn:microsoft.com/office/officeart/2005/8/layout/chevron1"/>
    <dgm:cxn modelId="{5DB7CC48-76C3-46ED-B3F5-D62C83DFB639}" type="presParOf" srcId="{3D1C5622-6C0D-4E3B-A062-0A870EA5E490}" destId="{4B3E9BD3-5EAD-4508-925F-8CDBDC7CFDC7}" srcOrd="1" destOrd="0" presId="urn:microsoft.com/office/officeart/2005/8/layout/chevron1"/>
    <dgm:cxn modelId="{7A21FE6C-25F9-48AF-887B-3D06AD2C8B3B}" type="presParOf" srcId="{3D1C5622-6C0D-4E3B-A062-0A870EA5E490}" destId="{E358D3E5-F7F5-4920-BB07-8DB4283B4765}" srcOrd="2" destOrd="0" presId="urn:microsoft.com/office/officeart/2005/8/layout/chevron1"/>
    <dgm:cxn modelId="{3089314F-A2A8-4670-AE9D-6FB931203120}" type="presParOf" srcId="{3D1C5622-6C0D-4E3B-A062-0A870EA5E490}" destId="{7F751709-1A76-4ACA-B111-45BD30F9B358}" srcOrd="3" destOrd="0" presId="urn:microsoft.com/office/officeart/2005/8/layout/chevron1"/>
    <dgm:cxn modelId="{CD60A2DC-8E65-441F-8795-6C80719D74C2}" type="presParOf" srcId="{3D1C5622-6C0D-4E3B-A062-0A870EA5E490}" destId="{3724AE68-C80F-4C01-8E62-24620DA095A6}"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4B51A6-9716-4CEA-9D33-03968C6D7B52}" type="doc">
      <dgm:prSet loTypeId="urn:microsoft.com/office/officeart/2005/8/layout/chevron1" loCatId="process" qsTypeId="urn:microsoft.com/office/officeart/2005/8/quickstyle/simple1" qsCatId="simple" csTypeId="urn:microsoft.com/office/officeart/2005/8/colors/accent1_2" csCatId="accent1" phldr="1"/>
      <dgm:spPr/>
    </dgm:pt>
    <dgm:pt modelId="{E959BB2F-0B28-40CD-8B80-6266AC725773}">
      <dgm:prSet phldrT="[Text]"/>
      <dgm:spPr>
        <a:solidFill>
          <a:srgbClr val="FF0000"/>
        </a:solidFill>
      </dgm:spPr>
      <dgm:t>
        <a:bodyPr/>
        <a:lstStyle/>
        <a:p>
          <a:r>
            <a:rPr lang="en-US" dirty="0"/>
            <a:t>Read</a:t>
          </a:r>
        </a:p>
      </dgm:t>
    </dgm:pt>
    <dgm:pt modelId="{A6F8BA25-2437-423B-8794-5B0ADA4FCAB9}" type="parTrans" cxnId="{4449EFF6-70E5-4B6B-B1FC-4345088E37B2}">
      <dgm:prSet/>
      <dgm:spPr/>
      <dgm:t>
        <a:bodyPr/>
        <a:lstStyle/>
        <a:p>
          <a:endParaRPr lang="en-US"/>
        </a:p>
      </dgm:t>
    </dgm:pt>
    <dgm:pt modelId="{41F6F1FE-C67D-44DB-A9DD-A5F164FF87ED}" type="sibTrans" cxnId="{4449EFF6-70E5-4B6B-B1FC-4345088E37B2}">
      <dgm:prSet/>
      <dgm:spPr/>
      <dgm:t>
        <a:bodyPr/>
        <a:lstStyle/>
        <a:p>
          <a:endParaRPr lang="en-US"/>
        </a:p>
      </dgm:t>
    </dgm:pt>
    <dgm:pt modelId="{7728D0EF-FEB0-4D81-82ED-70CD849C149F}">
      <dgm:prSet phldrT="[Text]"/>
      <dgm:spPr>
        <a:solidFill>
          <a:srgbClr val="0070C0"/>
        </a:solidFill>
      </dgm:spPr>
      <dgm:t>
        <a:bodyPr/>
        <a:lstStyle/>
        <a:p>
          <a:r>
            <a:rPr lang="en-US" dirty="0"/>
            <a:t>Process</a:t>
          </a:r>
        </a:p>
      </dgm:t>
    </dgm:pt>
    <dgm:pt modelId="{3F5C6B69-6EF3-4969-9BB9-36C4CE65F310}" type="parTrans" cxnId="{8D6F3C22-007D-4921-9775-DD5397686E71}">
      <dgm:prSet/>
      <dgm:spPr/>
      <dgm:t>
        <a:bodyPr/>
        <a:lstStyle/>
        <a:p>
          <a:endParaRPr lang="en-US"/>
        </a:p>
      </dgm:t>
    </dgm:pt>
    <dgm:pt modelId="{80215259-ABA9-493E-8036-A3D0EA88FC82}" type="sibTrans" cxnId="{8D6F3C22-007D-4921-9775-DD5397686E71}">
      <dgm:prSet/>
      <dgm:spPr/>
      <dgm:t>
        <a:bodyPr/>
        <a:lstStyle/>
        <a:p>
          <a:endParaRPr lang="en-US"/>
        </a:p>
      </dgm:t>
    </dgm:pt>
    <dgm:pt modelId="{B5784A51-C6D9-43FE-AE47-BDD10C62B734}">
      <dgm:prSet phldrT="[Text]"/>
      <dgm:spPr>
        <a:solidFill>
          <a:schemeClr val="accent6"/>
        </a:solidFill>
      </dgm:spPr>
      <dgm:t>
        <a:bodyPr/>
        <a:lstStyle/>
        <a:p>
          <a:r>
            <a:rPr lang="en-US" dirty="0"/>
            <a:t>Write</a:t>
          </a:r>
        </a:p>
      </dgm:t>
    </dgm:pt>
    <dgm:pt modelId="{907BEF50-07C9-458E-885F-3FBD167383F9}" type="parTrans" cxnId="{6E591211-F9B0-4666-83E3-AA372DFAC45F}">
      <dgm:prSet/>
      <dgm:spPr/>
      <dgm:t>
        <a:bodyPr/>
        <a:lstStyle/>
        <a:p>
          <a:endParaRPr lang="en-US"/>
        </a:p>
      </dgm:t>
    </dgm:pt>
    <dgm:pt modelId="{DFDC6ECF-D8D4-49B1-8290-ADEBA636D989}" type="sibTrans" cxnId="{6E591211-F9B0-4666-83E3-AA372DFAC45F}">
      <dgm:prSet/>
      <dgm:spPr/>
      <dgm:t>
        <a:bodyPr/>
        <a:lstStyle/>
        <a:p>
          <a:endParaRPr lang="en-US"/>
        </a:p>
      </dgm:t>
    </dgm:pt>
    <dgm:pt modelId="{3D1C5622-6C0D-4E3B-A062-0A870EA5E490}" type="pres">
      <dgm:prSet presAssocID="{A04B51A6-9716-4CEA-9D33-03968C6D7B52}" presName="Name0" presStyleCnt="0">
        <dgm:presLayoutVars>
          <dgm:dir/>
          <dgm:animLvl val="lvl"/>
          <dgm:resizeHandles val="exact"/>
        </dgm:presLayoutVars>
      </dgm:prSet>
      <dgm:spPr/>
    </dgm:pt>
    <dgm:pt modelId="{ADD34DEC-3415-4DF3-BC30-0C20414E84B8}" type="pres">
      <dgm:prSet presAssocID="{E959BB2F-0B28-40CD-8B80-6266AC725773}" presName="parTxOnly" presStyleLbl="node1" presStyleIdx="0" presStyleCnt="3">
        <dgm:presLayoutVars>
          <dgm:chMax val="0"/>
          <dgm:chPref val="0"/>
          <dgm:bulletEnabled val="1"/>
        </dgm:presLayoutVars>
      </dgm:prSet>
      <dgm:spPr/>
    </dgm:pt>
    <dgm:pt modelId="{4B3E9BD3-5EAD-4508-925F-8CDBDC7CFDC7}" type="pres">
      <dgm:prSet presAssocID="{41F6F1FE-C67D-44DB-A9DD-A5F164FF87ED}" presName="parTxOnlySpace" presStyleCnt="0"/>
      <dgm:spPr/>
    </dgm:pt>
    <dgm:pt modelId="{E358D3E5-F7F5-4920-BB07-8DB4283B4765}" type="pres">
      <dgm:prSet presAssocID="{7728D0EF-FEB0-4D81-82ED-70CD849C149F}" presName="parTxOnly" presStyleLbl="node1" presStyleIdx="1" presStyleCnt="3">
        <dgm:presLayoutVars>
          <dgm:chMax val="0"/>
          <dgm:chPref val="0"/>
          <dgm:bulletEnabled val="1"/>
        </dgm:presLayoutVars>
      </dgm:prSet>
      <dgm:spPr/>
    </dgm:pt>
    <dgm:pt modelId="{7F751709-1A76-4ACA-B111-45BD30F9B358}" type="pres">
      <dgm:prSet presAssocID="{80215259-ABA9-493E-8036-A3D0EA88FC82}" presName="parTxOnlySpace" presStyleCnt="0"/>
      <dgm:spPr/>
    </dgm:pt>
    <dgm:pt modelId="{3724AE68-C80F-4C01-8E62-24620DA095A6}" type="pres">
      <dgm:prSet presAssocID="{B5784A51-C6D9-43FE-AE47-BDD10C62B734}" presName="parTxOnly" presStyleLbl="node1" presStyleIdx="2" presStyleCnt="3">
        <dgm:presLayoutVars>
          <dgm:chMax val="0"/>
          <dgm:chPref val="0"/>
          <dgm:bulletEnabled val="1"/>
        </dgm:presLayoutVars>
      </dgm:prSet>
      <dgm:spPr/>
    </dgm:pt>
  </dgm:ptLst>
  <dgm:cxnLst>
    <dgm:cxn modelId="{70E19E00-455E-4026-881A-FF46B5C652DE}" type="presOf" srcId="{B5784A51-C6D9-43FE-AE47-BDD10C62B734}" destId="{3724AE68-C80F-4C01-8E62-24620DA095A6}" srcOrd="0" destOrd="0" presId="urn:microsoft.com/office/officeart/2005/8/layout/chevron1"/>
    <dgm:cxn modelId="{6E591211-F9B0-4666-83E3-AA372DFAC45F}" srcId="{A04B51A6-9716-4CEA-9D33-03968C6D7B52}" destId="{B5784A51-C6D9-43FE-AE47-BDD10C62B734}" srcOrd="2" destOrd="0" parTransId="{907BEF50-07C9-458E-885F-3FBD167383F9}" sibTransId="{DFDC6ECF-D8D4-49B1-8290-ADEBA636D989}"/>
    <dgm:cxn modelId="{8D6F3C22-007D-4921-9775-DD5397686E71}" srcId="{A04B51A6-9716-4CEA-9D33-03968C6D7B52}" destId="{7728D0EF-FEB0-4D81-82ED-70CD849C149F}" srcOrd="1" destOrd="0" parTransId="{3F5C6B69-6EF3-4969-9BB9-36C4CE65F310}" sibTransId="{80215259-ABA9-493E-8036-A3D0EA88FC82}"/>
    <dgm:cxn modelId="{ED84422B-FD80-4317-9719-5CB3DE3AE107}" type="presOf" srcId="{E959BB2F-0B28-40CD-8B80-6266AC725773}" destId="{ADD34DEC-3415-4DF3-BC30-0C20414E84B8}" srcOrd="0" destOrd="0" presId="urn:microsoft.com/office/officeart/2005/8/layout/chevron1"/>
    <dgm:cxn modelId="{E0A42F4F-9F0F-424F-BAE1-1A98FEEEB4CA}" type="presOf" srcId="{7728D0EF-FEB0-4D81-82ED-70CD849C149F}" destId="{E358D3E5-F7F5-4920-BB07-8DB4283B4765}" srcOrd="0" destOrd="0" presId="urn:microsoft.com/office/officeart/2005/8/layout/chevron1"/>
    <dgm:cxn modelId="{B5DFC8F6-0249-4ED7-8A98-CB91712E2FFF}" type="presOf" srcId="{A04B51A6-9716-4CEA-9D33-03968C6D7B52}" destId="{3D1C5622-6C0D-4E3B-A062-0A870EA5E490}" srcOrd="0" destOrd="0" presId="urn:microsoft.com/office/officeart/2005/8/layout/chevron1"/>
    <dgm:cxn modelId="{4449EFF6-70E5-4B6B-B1FC-4345088E37B2}" srcId="{A04B51A6-9716-4CEA-9D33-03968C6D7B52}" destId="{E959BB2F-0B28-40CD-8B80-6266AC725773}" srcOrd="0" destOrd="0" parTransId="{A6F8BA25-2437-423B-8794-5B0ADA4FCAB9}" sibTransId="{41F6F1FE-C67D-44DB-A9DD-A5F164FF87ED}"/>
    <dgm:cxn modelId="{DA9E0445-51DD-49BA-BCCF-42D5C54ABA66}" type="presParOf" srcId="{3D1C5622-6C0D-4E3B-A062-0A870EA5E490}" destId="{ADD34DEC-3415-4DF3-BC30-0C20414E84B8}" srcOrd="0" destOrd="0" presId="urn:microsoft.com/office/officeart/2005/8/layout/chevron1"/>
    <dgm:cxn modelId="{5DB7CC48-76C3-46ED-B3F5-D62C83DFB639}" type="presParOf" srcId="{3D1C5622-6C0D-4E3B-A062-0A870EA5E490}" destId="{4B3E9BD3-5EAD-4508-925F-8CDBDC7CFDC7}" srcOrd="1" destOrd="0" presId="urn:microsoft.com/office/officeart/2005/8/layout/chevron1"/>
    <dgm:cxn modelId="{7A21FE6C-25F9-48AF-887B-3D06AD2C8B3B}" type="presParOf" srcId="{3D1C5622-6C0D-4E3B-A062-0A870EA5E490}" destId="{E358D3E5-F7F5-4920-BB07-8DB4283B4765}" srcOrd="2" destOrd="0" presId="urn:microsoft.com/office/officeart/2005/8/layout/chevron1"/>
    <dgm:cxn modelId="{3089314F-A2A8-4670-AE9D-6FB931203120}" type="presParOf" srcId="{3D1C5622-6C0D-4E3B-A062-0A870EA5E490}" destId="{7F751709-1A76-4ACA-B111-45BD30F9B358}" srcOrd="3" destOrd="0" presId="urn:microsoft.com/office/officeart/2005/8/layout/chevron1"/>
    <dgm:cxn modelId="{CD60A2DC-8E65-441F-8795-6C80719D74C2}" type="presParOf" srcId="{3D1C5622-6C0D-4E3B-A062-0A870EA5E490}" destId="{3724AE68-C80F-4C01-8E62-24620DA095A6}"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34DEC-3415-4DF3-BC30-0C20414E84B8}">
      <dsp:nvSpPr>
        <dsp:cNvPr id="0" name=""/>
        <dsp:cNvSpPr/>
      </dsp:nvSpPr>
      <dsp:spPr>
        <a:xfrm>
          <a:off x="2381" y="355731"/>
          <a:ext cx="2901156" cy="1160462"/>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Read</a:t>
          </a:r>
        </a:p>
      </dsp:txBody>
      <dsp:txXfrm>
        <a:off x="582612" y="355731"/>
        <a:ext cx="1740694" cy="1160462"/>
      </dsp:txXfrm>
    </dsp:sp>
    <dsp:sp modelId="{E358D3E5-F7F5-4920-BB07-8DB4283B4765}">
      <dsp:nvSpPr>
        <dsp:cNvPr id="0" name=""/>
        <dsp:cNvSpPr/>
      </dsp:nvSpPr>
      <dsp:spPr>
        <a:xfrm>
          <a:off x="2613421" y="355731"/>
          <a:ext cx="2901156" cy="1160462"/>
        </a:xfrm>
        <a:prstGeom prst="chevron">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Process</a:t>
          </a:r>
        </a:p>
      </dsp:txBody>
      <dsp:txXfrm>
        <a:off x="3193652" y="355731"/>
        <a:ext cx="1740694" cy="1160462"/>
      </dsp:txXfrm>
    </dsp:sp>
    <dsp:sp modelId="{3724AE68-C80F-4C01-8E62-24620DA095A6}">
      <dsp:nvSpPr>
        <dsp:cNvPr id="0" name=""/>
        <dsp:cNvSpPr/>
      </dsp:nvSpPr>
      <dsp:spPr>
        <a:xfrm>
          <a:off x="5224462" y="355731"/>
          <a:ext cx="2901156" cy="1160462"/>
        </a:xfrm>
        <a:prstGeom prst="chevron">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Write</a:t>
          </a:r>
        </a:p>
      </dsp:txBody>
      <dsp:txXfrm>
        <a:off x="5804693" y="355731"/>
        <a:ext cx="1740694" cy="1160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34DEC-3415-4DF3-BC30-0C20414E84B8}">
      <dsp:nvSpPr>
        <dsp:cNvPr id="0" name=""/>
        <dsp:cNvSpPr/>
      </dsp:nvSpPr>
      <dsp:spPr>
        <a:xfrm>
          <a:off x="2381" y="355731"/>
          <a:ext cx="2901156" cy="1160462"/>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Read</a:t>
          </a:r>
        </a:p>
      </dsp:txBody>
      <dsp:txXfrm>
        <a:off x="582612" y="355731"/>
        <a:ext cx="1740694" cy="1160462"/>
      </dsp:txXfrm>
    </dsp:sp>
    <dsp:sp modelId="{E358D3E5-F7F5-4920-BB07-8DB4283B4765}">
      <dsp:nvSpPr>
        <dsp:cNvPr id="0" name=""/>
        <dsp:cNvSpPr/>
      </dsp:nvSpPr>
      <dsp:spPr>
        <a:xfrm>
          <a:off x="2613421" y="355731"/>
          <a:ext cx="2901156" cy="1160462"/>
        </a:xfrm>
        <a:prstGeom prst="chevron">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Process</a:t>
          </a:r>
        </a:p>
      </dsp:txBody>
      <dsp:txXfrm>
        <a:off x="3193652" y="355731"/>
        <a:ext cx="1740694" cy="1160462"/>
      </dsp:txXfrm>
    </dsp:sp>
    <dsp:sp modelId="{3724AE68-C80F-4C01-8E62-24620DA095A6}">
      <dsp:nvSpPr>
        <dsp:cNvPr id="0" name=""/>
        <dsp:cNvSpPr/>
      </dsp:nvSpPr>
      <dsp:spPr>
        <a:xfrm>
          <a:off x="5224462" y="355731"/>
          <a:ext cx="2901156" cy="1160462"/>
        </a:xfrm>
        <a:prstGeom prst="chevron">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Write</a:t>
          </a:r>
        </a:p>
      </dsp:txBody>
      <dsp:txXfrm>
        <a:off x="5804693" y="355731"/>
        <a:ext cx="1740694" cy="1160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34DEC-3415-4DF3-BC30-0C20414E84B8}">
      <dsp:nvSpPr>
        <dsp:cNvPr id="0" name=""/>
        <dsp:cNvSpPr/>
      </dsp:nvSpPr>
      <dsp:spPr>
        <a:xfrm>
          <a:off x="2381" y="355731"/>
          <a:ext cx="2901156" cy="1160462"/>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Read</a:t>
          </a:r>
        </a:p>
      </dsp:txBody>
      <dsp:txXfrm>
        <a:off x="582612" y="355731"/>
        <a:ext cx="1740694" cy="1160462"/>
      </dsp:txXfrm>
    </dsp:sp>
    <dsp:sp modelId="{E358D3E5-F7F5-4920-BB07-8DB4283B4765}">
      <dsp:nvSpPr>
        <dsp:cNvPr id="0" name=""/>
        <dsp:cNvSpPr/>
      </dsp:nvSpPr>
      <dsp:spPr>
        <a:xfrm>
          <a:off x="2613421" y="355731"/>
          <a:ext cx="2901156" cy="1160462"/>
        </a:xfrm>
        <a:prstGeom prst="chevron">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Process</a:t>
          </a:r>
        </a:p>
      </dsp:txBody>
      <dsp:txXfrm>
        <a:off x="3193652" y="355731"/>
        <a:ext cx="1740694" cy="1160462"/>
      </dsp:txXfrm>
    </dsp:sp>
    <dsp:sp modelId="{3724AE68-C80F-4C01-8E62-24620DA095A6}">
      <dsp:nvSpPr>
        <dsp:cNvPr id="0" name=""/>
        <dsp:cNvSpPr/>
      </dsp:nvSpPr>
      <dsp:spPr>
        <a:xfrm>
          <a:off x="5224462" y="355731"/>
          <a:ext cx="2901156" cy="1160462"/>
        </a:xfrm>
        <a:prstGeom prst="chevron">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Write</a:t>
          </a:r>
        </a:p>
      </dsp:txBody>
      <dsp:txXfrm>
        <a:off x="5804693" y="355731"/>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0.4828</cdr:x>
      <cdr:y>0.02775</cdr:y>
    </cdr:from>
    <cdr:to>
      <cdr:x>0.89538</cdr:x>
      <cdr:y>0.09969</cdr:y>
    </cdr:to>
    <cdr:sp macro="" textlink="">
      <cdr:nvSpPr>
        <cdr:cNvPr id="2" name="TextBox 5"/>
        <cdr:cNvSpPr txBox="1"/>
      </cdr:nvSpPr>
      <cdr:spPr>
        <a:xfrm xmlns:a="http://schemas.openxmlformats.org/drawingml/2006/main">
          <a:off x="7124873" y="178076"/>
          <a:ext cx="6088590"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pl-PL" sz="2400" i="1" dirty="0"/>
            <a:t>MIMIC II waveform data (int, int, double) 10 GB</a:t>
          </a:r>
          <a:endParaRPr lang="en-US" sz="2400" i="1" dirty="0"/>
        </a:p>
      </cdr:txBody>
    </cdr:sp>
  </cdr:relSizeAnchor>
</c:userShapes>
</file>

<file path=ppt/drawings/drawing2.xml><?xml version="1.0" encoding="utf-8"?>
<c:userShapes xmlns:c="http://schemas.openxmlformats.org/drawingml/2006/chart">
  <cdr:relSizeAnchor xmlns:cdr="http://schemas.openxmlformats.org/drawingml/2006/chartDrawing">
    <cdr:from>
      <cdr:x>0.4828</cdr:x>
      <cdr:y>0.02775</cdr:y>
    </cdr:from>
    <cdr:to>
      <cdr:x>0.89538</cdr:x>
      <cdr:y>0.09969</cdr:y>
    </cdr:to>
    <cdr:sp macro="" textlink="">
      <cdr:nvSpPr>
        <cdr:cNvPr id="2" name="TextBox 5"/>
        <cdr:cNvSpPr txBox="1"/>
      </cdr:nvSpPr>
      <cdr:spPr>
        <a:xfrm xmlns:a="http://schemas.openxmlformats.org/drawingml/2006/main">
          <a:off x="7124873" y="178076"/>
          <a:ext cx="6088608" cy="46164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pl-PL" sz="2400" i="1" dirty="0"/>
            <a:t>MIMIC II waveform data (int, int, double) 10 GB</a:t>
          </a:r>
          <a:endParaRPr lang="en-US" sz="2400" i="1" dirty="0"/>
        </a:p>
      </cdr:txBody>
    </cdr:sp>
  </cdr:relSizeAnchor>
  <cdr:relSizeAnchor xmlns:cdr="http://schemas.openxmlformats.org/drawingml/2006/chartDrawing">
    <cdr:from>
      <cdr:x>0.72885</cdr:x>
      <cdr:y>0.6554</cdr:y>
    </cdr:from>
    <cdr:to>
      <cdr:x>0.86911</cdr:x>
      <cdr:y>0.86914</cdr:y>
    </cdr:to>
    <cdr:sp macro="" textlink="">
      <cdr:nvSpPr>
        <cdr:cNvPr id="3" name="Rectangle 2"/>
        <cdr:cNvSpPr/>
      </cdr:nvSpPr>
      <cdr:spPr>
        <a:xfrm xmlns:a="http://schemas.openxmlformats.org/drawingml/2006/main">
          <a:off x="10755976" y="4205790"/>
          <a:ext cx="2069869" cy="137160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pl-PL"/>
        </a:p>
      </cdr:txBody>
    </cdr:sp>
  </cdr:relSizeAnchor>
  <cdr:relSizeAnchor xmlns:cdr="http://schemas.openxmlformats.org/drawingml/2006/chartDrawing">
    <cdr:from>
      <cdr:x>0.06454</cdr:x>
      <cdr:y>0.81889</cdr:y>
    </cdr:from>
    <cdr:to>
      <cdr:x>0.89071</cdr:x>
      <cdr:y>0.91961</cdr:y>
    </cdr:to>
    <cdr:sp macro="" textlink="">
      <cdr:nvSpPr>
        <cdr:cNvPr id="4" name="TextBox 6"/>
        <cdr:cNvSpPr txBox="1"/>
      </cdr:nvSpPr>
      <cdr:spPr>
        <a:xfrm xmlns:a="http://schemas.openxmlformats.org/drawingml/2006/main">
          <a:off x="952500" y="5254923"/>
          <a:ext cx="12192000" cy="64633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lvl="0" indent="0" algn="ctr" defTabSz="914400" eaLnBrk="1" fontAlgn="auto" latinLnBrk="0" hangingPunct="1">
            <a:lnSpc>
              <a:spcPct val="100000"/>
            </a:lnSpc>
            <a:spcBef>
              <a:spcPts val="0"/>
            </a:spcBef>
            <a:spcAft>
              <a:spcPts val="0"/>
            </a:spcAft>
            <a:buClrTx/>
            <a:buSzTx/>
            <a:buFontTx/>
            <a:buNone/>
            <a:tabLst/>
            <a:defRPr/>
          </a:pPr>
          <a:r>
            <a:rPr lang="pl-PL" sz="3600" kern="0" dirty="0">
              <a:solidFill>
                <a:srgbClr val="FF0000"/>
              </a:solidFill>
            </a:rPr>
            <a:t>Binary Export SLOWER than Binary Loading</a:t>
          </a:r>
          <a:endParaRPr kumimoji="0" lang="en-US" sz="3600" i="0" u="none" strike="noStrike" kern="0" cap="none" spc="0" normalizeH="0" baseline="0" noProof="0" dirty="0">
            <a:ln>
              <a:noFill/>
            </a:ln>
            <a:solidFill>
              <a:srgbClr val="FF0000"/>
            </a:solidFill>
            <a:effectLst/>
            <a:uLnTx/>
            <a:uFillTx/>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0.4828</cdr:x>
      <cdr:y>0.02775</cdr:y>
    </cdr:from>
    <cdr:to>
      <cdr:x>0.89538</cdr:x>
      <cdr:y>0.09969</cdr:y>
    </cdr:to>
    <cdr:sp macro="" textlink="">
      <cdr:nvSpPr>
        <cdr:cNvPr id="2" name="TextBox 5"/>
        <cdr:cNvSpPr txBox="1"/>
      </cdr:nvSpPr>
      <cdr:spPr>
        <a:xfrm xmlns:a="http://schemas.openxmlformats.org/drawingml/2006/main">
          <a:off x="7124873" y="178076"/>
          <a:ext cx="6088590"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pl-PL" sz="2400" i="1" dirty="0"/>
            <a:t>MIMIC II waveform data (int, int, double) 10 GB</a:t>
          </a:r>
          <a:endParaRPr lang="en-US" sz="2400" i="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3C97B-7469-4E4A-B8DB-2A6CD6428225}" type="datetimeFigureOut">
              <a:rPr lang="en-US" smtClean="0"/>
              <a:t>30-Aug-18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51A09-4352-421D-AA50-EDB00E34BCFF}" type="slidenum">
              <a:rPr lang="en-US" smtClean="0"/>
              <a:t>‹#›</a:t>
            </a:fld>
            <a:endParaRPr lang="en-US"/>
          </a:p>
        </p:txBody>
      </p:sp>
    </p:spTree>
    <p:extLst>
      <p:ext uri="{BB962C8B-B14F-4D97-AF65-F5344CB8AC3E}">
        <p14:creationId xmlns:p14="http://schemas.microsoft.com/office/powerpoint/2010/main" val="135309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a:t>
            </a:r>
            <a:r>
              <a:rPr lang="pl-PL" baseline="0" dirty="0"/>
              <a:t>To</a:t>
            </a:r>
            <a:r>
              <a:rPr lang="en-US" baseline="0" dirty="0"/>
              <a:t>night</a:t>
            </a:r>
            <a:r>
              <a:rPr lang="pl-PL" baseline="0" dirty="0"/>
              <a:t>, </a:t>
            </a:r>
            <a:r>
              <a:rPr lang="en-US" baseline="0" dirty="0"/>
              <a:t>I have a</a:t>
            </a:r>
            <a:r>
              <a:rPr lang="pl-PL" baseline="0" dirty="0"/>
              <a:t> </a:t>
            </a:r>
            <a:r>
              <a:rPr lang="en-US" baseline="0" dirty="0"/>
              <a:t>pleasure to talk to you about</a:t>
            </a:r>
            <a:r>
              <a:rPr lang="pl-PL" baseline="0" dirty="0"/>
              <a:t>: „D</a:t>
            </a:r>
            <a:r>
              <a:rPr lang="en-US" baseline="0" dirty="0" err="1"/>
              <a:t>ata</a:t>
            </a:r>
            <a:r>
              <a:rPr lang="en-US" baseline="0" dirty="0"/>
              <a:t> loading and migration for Database Management Systems</a:t>
            </a:r>
            <a:r>
              <a:rPr lang="pl-PL" baseline="0" dirty="0"/>
              <a:t>”</a:t>
            </a:r>
            <a:r>
              <a:rPr lang="en-US" baseline="0" dirty="0"/>
              <a:t>. We’ll focus primarily on PostgreSQL database. M</a:t>
            </a:r>
            <a:r>
              <a:rPr lang="en-US" dirty="0"/>
              <a:t>y name is Adam Dziedzic and I’m from University of Chicago, where I pursue my PhD. </a:t>
            </a:r>
            <a:endParaRPr lang="en-US" baseline="0" dirty="0"/>
          </a:p>
        </p:txBody>
      </p:sp>
      <p:sp>
        <p:nvSpPr>
          <p:cNvPr id="4" name="Slide Number Placeholder 3"/>
          <p:cNvSpPr>
            <a:spLocks noGrp="1"/>
          </p:cNvSpPr>
          <p:nvPr>
            <p:ph type="sldNum" sz="quarter" idx="10"/>
          </p:nvPr>
        </p:nvSpPr>
        <p:spPr/>
        <p:txBody>
          <a:bodyPr/>
          <a:lstStyle/>
          <a:p>
            <a:fld id="{80B51A09-4352-421D-AA50-EDB00E34BCFF}" type="slidenum">
              <a:rPr lang="en-US" smtClean="0"/>
              <a:t>1</a:t>
            </a:fld>
            <a:endParaRPr lang="en-US"/>
          </a:p>
        </p:txBody>
      </p:sp>
    </p:spTree>
    <p:extLst>
      <p:ext uri="{BB962C8B-B14F-4D97-AF65-F5344CB8AC3E}">
        <p14:creationId xmlns:p14="http://schemas.microsoft.com/office/powerpoint/2010/main" val="3634418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wrote our own tool for parallel data loading to PostgreSQL and were able to speedup the process by about 4X. </a:t>
            </a:r>
            <a:r>
              <a:rPr lang="en-US" b="1" dirty="0"/>
              <a:t>Parallelism is the key </a:t>
            </a:r>
            <a:r>
              <a:rPr lang="en-US" dirty="0"/>
              <a:t>for fast data loading. </a:t>
            </a:r>
            <a:r>
              <a:rPr lang="pl-PL" dirty="0"/>
              <a:t>In this talk, we’ll focus on how we can improve the data loading process, especially to PostgreSQL.</a:t>
            </a:r>
            <a:r>
              <a:rPr lang="en-US" dirty="0"/>
              <a:t> Let’s start from pinpointing where the problem is.</a:t>
            </a:r>
          </a:p>
        </p:txBody>
      </p:sp>
      <p:sp>
        <p:nvSpPr>
          <p:cNvPr id="4" name="Slide Number Placeholder 3"/>
          <p:cNvSpPr>
            <a:spLocks noGrp="1"/>
          </p:cNvSpPr>
          <p:nvPr>
            <p:ph type="sldNum" sz="quarter" idx="10"/>
          </p:nvPr>
        </p:nvSpPr>
        <p:spPr/>
        <p:txBody>
          <a:bodyPr/>
          <a:lstStyle/>
          <a:p>
            <a:fld id="{80B51A09-4352-421D-AA50-EDB00E34BCFF}" type="slidenum">
              <a:rPr lang="en-US" smtClean="0"/>
              <a:t>10</a:t>
            </a:fld>
            <a:endParaRPr lang="en-US"/>
          </a:p>
        </p:txBody>
      </p:sp>
    </p:spTree>
    <p:extLst>
      <p:ext uri="{BB962C8B-B14F-4D97-AF65-F5344CB8AC3E}">
        <p14:creationId xmlns:p14="http://schemas.microsoft.com/office/powerpoint/2010/main" val="410549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out how to accelerate the data loading process, first, we have to identify where the bottlenecks are.</a:t>
            </a:r>
          </a:p>
        </p:txBody>
      </p:sp>
      <p:sp>
        <p:nvSpPr>
          <p:cNvPr id="4" name="Slide Number Placeholder 3"/>
          <p:cNvSpPr>
            <a:spLocks noGrp="1"/>
          </p:cNvSpPr>
          <p:nvPr>
            <p:ph type="sldNum" sz="quarter" idx="10"/>
          </p:nvPr>
        </p:nvSpPr>
        <p:spPr/>
        <p:txBody>
          <a:bodyPr/>
          <a:lstStyle/>
          <a:p>
            <a:fld id="{80B51A09-4352-421D-AA50-EDB00E34BCFF}" type="slidenum">
              <a:rPr lang="en-US" smtClean="0"/>
              <a:t>11</a:t>
            </a:fld>
            <a:endParaRPr lang="en-US"/>
          </a:p>
        </p:txBody>
      </p:sp>
    </p:spTree>
    <p:extLst>
      <p:ext uri="{BB962C8B-B14F-4D97-AF65-F5344CB8AC3E}">
        <p14:creationId xmlns:p14="http://schemas.microsoft.com/office/powerpoint/2010/main" val="938708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We’ll analyze the loading process in terms of what’s happening in 3 stages: during reading data from disk, processing on a CPU and writing to the target storage.</a:t>
            </a:r>
          </a:p>
        </p:txBody>
      </p:sp>
      <p:sp>
        <p:nvSpPr>
          <p:cNvPr id="4" name="Slide Number Placeholder 3"/>
          <p:cNvSpPr>
            <a:spLocks noGrp="1"/>
          </p:cNvSpPr>
          <p:nvPr>
            <p:ph type="sldNum" sz="quarter" idx="10"/>
          </p:nvPr>
        </p:nvSpPr>
        <p:spPr/>
        <p:txBody>
          <a:bodyPr/>
          <a:lstStyle/>
          <a:p>
            <a:fld id="{80B51A09-4352-421D-AA50-EDB00E34BCFF}" type="slidenum">
              <a:rPr lang="en-US" smtClean="0"/>
              <a:t>12</a:t>
            </a:fld>
            <a:endParaRPr lang="en-US"/>
          </a:p>
        </p:txBody>
      </p:sp>
    </p:spTree>
    <p:extLst>
      <p:ext uri="{BB962C8B-B14F-4D97-AF65-F5344CB8AC3E}">
        <p14:creationId xmlns:p14="http://schemas.microsoft.com/office/powerpoint/2010/main" val="1350924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present how the read bandwidth is used by DBMS-A during data loading. The x axis represents time in seconds. The y axis represents the utilization of the resource. The disk could sustain many more reads, however, the loading process uses only about 50% of the available read bandwidth.</a:t>
            </a:r>
          </a:p>
        </p:txBody>
      </p:sp>
      <p:sp>
        <p:nvSpPr>
          <p:cNvPr id="4" name="Slide Number Placeholder 3"/>
          <p:cNvSpPr>
            <a:spLocks noGrp="1"/>
          </p:cNvSpPr>
          <p:nvPr>
            <p:ph type="sldNum" sz="quarter" idx="10"/>
          </p:nvPr>
        </p:nvSpPr>
        <p:spPr/>
        <p:txBody>
          <a:bodyPr/>
          <a:lstStyle/>
          <a:p>
            <a:fld id="{80B51A09-4352-421D-AA50-EDB00E34BCFF}" type="slidenum">
              <a:rPr lang="en-US" smtClean="0"/>
              <a:t>13</a:t>
            </a:fld>
            <a:endParaRPr lang="en-US"/>
          </a:p>
        </p:txBody>
      </p:sp>
    </p:spTree>
    <p:extLst>
      <p:ext uri="{BB962C8B-B14F-4D97-AF65-F5344CB8AC3E}">
        <p14:creationId xmlns:p14="http://schemas.microsoft.com/office/powerpoint/2010/main" val="4002446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CPU usage is significant only when we read data from disk, and there are </a:t>
            </a:r>
            <a:r>
              <a:rPr lang="en-US" b="1" dirty="0"/>
              <a:t>dips</a:t>
            </a:r>
            <a:r>
              <a:rPr lang="en-US" dirty="0"/>
              <a:t> otherwise. CPU usage is also only on the level of about 50%.</a:t>
            </a:r>
          </a:p>
        </p:txBody>
      </p:sp>
      <p:sp>
        <p:nvSpPr>
          <p:cNvPr id="4" name="Slide Number Placeholder 3"/>
          <p:cNvSpPr>
            <a:spLocks noGrp="1"/>
          </p:cNvSpPr>
          <p:nvPr>
            <p:ph type="sldNum" sz="quarter" idx="10"/>
          </p:nvPr>
        </p:nvSpPr>
        <p:spPr/>
        <p:txBody>
          <a:bodyPr/>
          <a:lstStyle/>
          <a:p>
            <a:fld id="{80B51A09-4352-421D-AA50-EDB00E34BCFF}" type="slidenum">
              <a:rPr lang="en-US" smtClean="0"/>
              <a:t>14</a:t>
            </a:fld>
            <a:endParaRPr lang="en-US"/>
          </a:p>
        </p:txBody>
      </p:sp>
    </p:spTree>
    <p:extLst>
      <p:ext uri="{BB962C8B-B14F-4D97-AF65-F5344CB8AC3E}">
        <p14:creationId xmlns:p14="http://schemas.microsoft.com/office/powerpoint/2010/main" val="3588787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disk could sustain many more writes, however, the loading process buffers data to be written to disk and flushes them in one go which causes the peaks.</a:t>
            </a:r>
          </a:p>
        </p:txBody>
      </p:sp>
      <p:sp>
        <p:nvSpPr>
          <p:cNvPr id="4" name="Slide Number Placeholder 3"/>
          <p:cNvSpPr>
            <a:spLocks noGrp="1"/>
          </p:cNvSpPr>
          <p:nvPr>
            <p:ph type="sldNum" sz="quarter" idx="10"/>
          </p:nvPr>
        </p:nvSpPr>
        <p:spPr/>
        <p:txBody>
          <a:bodyPr/>
          <a:lstStyle/>
          <a:p>
            <a:fld id="{80B51A09-4352-421D-AA50-EDB00E34BCFF}" type="slidenum">
              <a:rPr lang="en-US" smtClean="0"/>
              <a:t>15</a:t>
            </a:fld>
            <a:endParaRPr lang="en-US"/>
          </a:p>
        </p:txBody>
      </p:sp>
    </p:spTree>
    <p:extLst>
      <p:ext uri="{BB962C8B-B14F-4D97-AF65-F5344CB8AC3E}">
        <p14:creationId xmlns:p14="http://schemas.microsoft.com/office/powerpoint/2010/main" val="27904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a:t>
            </a:r>
            <a:r>
              <a:rPr lang="en-US" b="1" dirty="0"/>
              <a:t> dips</a:t>
            </a:r>
            <a:r>
              <a:rPr lang="en-US" dirty="0"/>
              <a:t> during reads and CPU usage occur exactly for </a:t>
            </a:r>
            <a:r>
              <a:rPr lang="en-US" b="1" dirty="0"/>
              <a:t>peaks</a:t>
            </a:r>
            <a:r>
              <a:rPr lang="en-US" dirty="0"/>
              <a:t> in writes when data is flushed to disk. </a:t>
            </a:r>
          </a:p>
        </p:txBody>
      </p:sp>
      <p:sp>
        <p:nvSpPr>
          <p:cNvPr id="4" name="Slide Number Placeholder 3"/>
          <p:cNvSpPr>
            <a:spLocks noGrp="1"/>
          </p:cNvSpPr>
          <p:nvPr>
            <p:ph type="sldNum" sz="quarter" idx="10"/>
          </p:nvPr>
        </p:nvSpPr>
        <p:spPr/>
        <p:txBody>
          <a:bodyPr/>
          <a:lstStyle/>
          <a:p>
            <a:fld id="{80B51A09-4352-421D-AA50-EDB00E34BCFF}" type="slidenum">
              <a:rPr lang="en-US" smtClean="0"/>
              <a:t>16</a:t>
            </a:fld>
            <a:endParaRPr lang="en-US"/>
          </a:p>
        </p:txBody>
      </p:sp>
    </p:spTree>
    <p:extLst>
      <p:ext uri="{BB962C8B-B14F-4D97-AF65-F5344CB8AC3E}">
        <p14:creationId xmlns:p14="http://schemas.microsoft.com/office/powerpoint/2010/main" val="18310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general trend is that we are unable to saturate the resources. Neither CPU, nor read and write bandwidth of the underlying storage devices. Let’s find why.</a:t>
            </a:r>
          </a:p>
        </p:txBody>
      </p:sp>
      <p:sp>
        <p:nvSpPr>
          <p:cNvPr id="4" name="Slide Number Placeholder 3"/>
          <p:cNvSpPr>
            <a:spLocks noGrp="1"/>
          </p:cNvSpPr>
          <p:nvPr>
            <p:ph type="sldNum" sz="quarter" idx="10"/>
          </p:nvPr>
        </p:nvSpPr>
        <p:spPr/>
        <p:txBody>
          <a:bodyPr/>
          <a:lstStyle/>
          <a:p>
            <a:fld id="{80B51A09-4352-421D-AA50-EDB00E34BCFF}" type="slidenum">
              <a:rPr lang="en-US" smtClean="0"/>
              <a:t>17</a:t>
            </a:fld>
            <a:endParaRPr lang="en-US"/>
          </a:p>
        </p:txBody>
      </p:sp>
    </p:spTree>
    <p:extLst>
      <p:ext uri="{BB962C8B-B14F-4D97-AF65-F5344CB8AC3E}">
        <p14:creationId xmlns:p14="http://schemas.microsoft.com/office/powerpoint/2010/main" val="3497644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out why the read bandwidth is underutilized, we plot read patterns using </a:t>
            </a:r>
            <a:r>
              <a:rPr lang="en-US" dirty="0" err="1"/>
              <a:t>iosnoop</a:t>
            </a:r>
            <a:r>
              <a:rPr lang="en-US" dirty="0"/>
              <a:t>. The x axis represents time in sec, the y axis represents addresses of blocks on disk. This database reads the data from disk in a </a:t>
            </a:r>
            <a:r>
              <a:rPr lang="en-US" b="1" dirty="0"/>
              <a:t>sequential manner</a:t>
            </a:r>
            <a:r>
              <a:rPr lang="en-US" dirty="0"/>
              <a:t>, block by block, with a single reader.</a:t>
            </a:r>
          </a:p>
        </p:txBody>
      </p:sp>
      <p:sp>
        <p:nvSpPr>
          <p:cNvPr id="4" name="Slide Number Placeholder 3"/>
          <p:cNvSpPr>
            <a:spLocks noGrp="1"/>
          </p:cNvSpPr>
          <p:nvPr>
            <p:ph type="sldNum" sz="quarter" idx="10"/>
          </p:nvPr>
        </p:nvSpPr>
        <p:spPr/>
        <p:txBody>
          <a:bodyPr/>
          <a:lstStyle/>
          <a:p>
            <a:fld id="{80B51A09-4352-421D-AA50-EDB00E34BCFF}" type="slidenum">
              <a:rPr lang="en-US" smtClean="0"/>
              <a:t>18</a:t>
            </a:fld>
            <a:endParaRPr lang="en-US"/>
          </a:p>
        </p:txBody>
      </p:sp>
    </p:spTree>
    <p:extLst>
      <p:ext uri="{BB962C8B-B14F-4D97-AF65-F5344CB8AC3E}">
        <p14:creationId xmlns:p14="http://schemas.microsoft.com/office/powerpoint/2010/main" val="304996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the DBMS-A spawns many processes, each color on the right-hand graph represents a separate process, each of them reads from distinct locations on disk. The source storage is a typical hard drive that cannot sustain many random reads, thus the random I/O causes read bandwidth underutilization. </a:t>
            </a:r>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19</a:t>
            </a:fld>
            <a:endParaRPr lang="en-US"/>
          </a:p>
        </p:txBody>
      </p:sp>
    </p:spTree>
    <p:extLst>
      <p:ext uri="{BB962C8B-B14F-4D97-AF65-F5344CB8AC3E}">
        <p14:creationId xmlns:p14="http://schemas.microsoft.com/office/powerpoint/2010/main" val="306404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Parfait gave an excellent introduction to databases. Let me just add a few pieces.</a:t>
            </a:r>
          </a:p>
          <a:p>
            <a:r>
              <a:rPr lang="en-US" dirty="0"/>
              <a:t>Let’s compare data stored in CSV format and in a database. On the one hand, we have: 1) First, BIG RAW DATA files that should be analyzed. On the other hand, databases provide ACID guarantees. Atomicity, either a whole set of operations is executed or neither of them. Data is consistent. Many users can access the data simultaneously. Data is durable so we don’t have to worry if our system crashes because we can recover our data. 2) Second, the analysis of raw data is expensive while a DBMS exposes SQL interface, which enables us to easily </a:t>
            </a:r>
            <a:r>
              <a:rPr lang="en-US" b="1" dirty="0"/>
              <a:t>query the data</a:t>
            </a:r>
            <a:r>
              <a:rPr lang="en-US" dirty="0"/>
              <a:t>. 3) Next, the newly generated data is provided usually in a raw format, this latest data is of great interest but left unexplored because of the expensive raw analysis. In contrast, DBMS provides </a:t>
            </a:r>
            <a:r>
              <a:rPr lang="en-US" b="1" dirty="0"/>
              <a:t>top-notch </a:t>
            </a:r>
            <a:r>
              <a:rPr lang="en-US" dirty="0"/>
              <a:t>query performance and user friendly, convenient, and fast data analysis. 4) Finally, the only problem is the exponential growth of raw data, however, the complexity of data loading is linear, which prohibits us from moving all the raw data to databases.</a:t>
            </a:r>
          </a:p>
        </p:txBody>
      </p:sp>
      <p:sp>
        <p:nvSpPr>
          <p:cNvPr id="4" name="Slide Number Placeholder 3"/>
          <p:cNvSpPr>
            <a:spLocks noGrp="1"/>
          </p:cNvSpPr>
          <p:nvPr>
            <p:ph type="sldNum" sz="quarter" idx="10"/>
          </p:nvPr>
        </p:nvSpPr>
        <p:spPr/>
        <p:txBody>
          <a:bodyPr/>
          <a:lstStyle/>
          <a:p>
            <a:fld id="{B90CABC2-A376-499A-BB95-7D34F5CD4FCA}" type="slidenum">
              <a:rPr lang="en-US" smtClean="0"/>
              <a:t>2</a:t>
            </a:fld>
            <a:endParaRPr lang="en-US"/>
          </a:p>
        </p:txBody>
      </p:sp>
    </p:spTree>
    <p:extLst>
      <p:ext uri="{BB962C8B-B14F-4D97-AF65-F5344CB8AC3E}">
        <p14:creationId xmlns:p14="http://schemas.microsoft.com/office/powerpoint/2010/main" val="3889375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database should be aware of the underlying storage and take advantage of it for faster data loading. When the underlying input storage is a hard drive, then it is much faster to read data serially. This improves the read utilization. The main lesson is that the # of readers depends on the input device. If you have a fast storage which can sustain many simultaneous reads, then read data in parallel.</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20</a:t>
            </a:fld>
            <a:endParaRPr lang="en-US"/>
          </a:p>
        </p:txBody>
      </p:sp>
    </p:spTree>
    <p:extLst>
      <p:ext uri="{BB962C8B-B14F-4D97-AF65-F5344CB8AC3E}">
        <p14:creationId xmlns:p14="http://schemas.microsoft.com/office/powerpoint/2010/main" val="395703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sequential accesses are certainly useful for slow HDD-based data sources, it might be beneﬁcial to use multiple readers on data sources that can sustain large number of random I/O-s like SSDs. Thus, another way to eliminate the random input path I/O bottleneck and the bursts of writes is to use faster input and output storage media. </a:t>
            </a:r>
          </a:p>
        </p:txBody>
      </p:sp>
      <p:sp>
        <p:nvSpPr>
          <p:cNvPr id="4" name="Slide Number Placeholder 3"/>
          <p:cNvSpPr>
            <a:spLocks noGrp="1"/>
          </p:cNvSpPr>
          <p:nvPr>
            <p:ph type="sldNum" sz="quarter" idx="10"/>
          </p:nvPr>
        </p:nvSpPr>
        <p:spPr/>
        <p:txBody>
          <a:bodyPr/>
          <a:lstStyle/>
          <a:p>
            <a:fld id="{80B51A09-4352-421D-AA50-EDB00E34BCFF}" type="slidenum">
              <a:rPr lang="en-US" smtClean="0"/>
              <a:t>21</a:t>
            </a:fld>
            <a:endParaRPr lang="en-US"/>
          </a:p>
        </p:txBody>
      </p:sp>
    </p:spTree>
    <p:extLst>
      <p:ext uri="{BB962C8B-B14F-4D97-AF65-F5344CB8AC3E}">
        <p14:creationId xmlns:p14="http://schemas.microsoft.com/office/powerpoint/2010/main" val="100819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we provide a better storage device for reads? Instead of a hard drive, we use SSD. This has no impact on vanilla PostgreSQL, where loading is purely CPU bound. For parallel loading to PostgreSQL using our tool PCOPY, we are able to decrease the loading time by about 25%. For DBMS-A the decrease is more than 2X. The difference between PCOPY and DBMS-A is due to different patterns of parallel reads.</a:t>
            </a:r>
          </a:p>
        </p:txBody>
      </p:sp>
      <p:sp>
        <p:nvSpPr>
          <p:cNvPr id="4" name="Slide Number Placeholder 3"/>
          <p:cNvSpPr>
            <a:spLocks noGrp="1"/>
          </p:cNvSpPr>
          <p:nvPr>
            <p:ph type="sldNum" sz="quarter" idx="10"/>
          </p:nvPr>
        </p:nvSpPr>
        <p:spPr/>
        <p:txBody>
          <a:bodyPr/>
          <a:lstStyle/>
          <a:p>
            <a:fld id="{80B51A09-4352-421D-AA50-EDB00E34BCFF}" type="slidenum">
              <a:rPr lang="en-US" smtClean="0"/>
              <a:t>22</a:t>
            </a:fld>
            <a:endParaRPr lang="en-US"/>
          </a:p>
        </p:txBody>
      </p:sp>
    </p:spTree>
    <p:extLst>
      <p:ext uri="{BB962C8B-B14F-4D97-AF65-F5344CB8AC3E}">
        <p14:creationId xmlns:p14="http://schemas.microsoft.com/office/powerpoint/2010/main" val="3128955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Use</a:t>
            </a:r>
            <a:r>
              <a:rPr lang="pl-PL" dirty="0"/>
              <a:t> </a:t>
            </a:r>
            <a:r>
              <a:rPr lang="en-US" dirty="0"/>
              <a:t>a single reader from a typical hard drive and </a:t>
            </a:r>
            <a:r>
              <a:rPr lang="pl-PL" dirty="0" err="1"/>
              <a:t>multiple</a:t>
            </a:r>
            <a:r>
              <a:rPr lang="pl-PL" dirty="0"/>
              <a:t> paralel </a:t>
            </a:r>
            <a:r>
              <a:rPr lang="pl-PL" dirty="0" err="1"/>
              <a:t>readers</a:t>
            </a:r>
            <a:r>
              <a:rPr lang="pl-PL" dirty="0"/>
              <a:t> on fast </a:t>
            </a:r>
            <a:r>
              <a:rPr lang="pl-PL" dirty="0" err="1"/>
              <a:t>storage</a:t>
            </a:r>
            <a:r>
              <a:rPr lang="pl-PL" dirty="0"/>
              <a:t> devices, </a:t>
            </a:r>
            <a:r>
              <a:rPr lang="pl-PL" dirty="0" err="1"/>
              <a:t>such</a:t>
            </a:r>
            <a:r>
              <a:rPr lang="pl-PL" dirty="0"/>
              <a:t> as SSD </a:t>
            </a:r>
            <a:r>
              <a:rPr lang="pl-PL" dirty="0" err="1"/>
              <a:t>or</a:t>
            </a:r>
            <a:r>
              <a:rPr lang="pl-PL" dirty="0"/>
              <a:t> DAS.</a:t>
            </a:r>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23</a:t>
            </a:fld>
            <a:endParaRPr lang="en-US"/>
          </a:p>
        </p:txBody>
      </p:sp>
    </p:spTree>
    <p:extLst>
      <p:ext uri="{BB962C8B-B14F-4D97-AF65-F5344CB8AC3E}">
        <p14:creationId xmlns:p14="http://schemas.microsoft.com/office/powerpoint/2010/main" val="4223169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happens when we provide a better storage device for writes? Instead of a DAS with 24 disks in RAID-0 configuration, we use </a:t>
            </a:r>
            <a:r>
              <a:rPr lang="en-US" dirty="0" err="1"/>
              <a:t>ramfs</a:t>
            </a:r>
            <a:r>
              <a:rPr lang="en-US" dirty="0"/>
              <a:t> – now the database resides in main memory. Once again, this has almost no impact on vanilla PostgreSQL, where loading is </a:t>
            </a:r>
            <a:r>
              <a:rPr lang="en-US" b="1" dirty="0"/>
              <a:t>purely</a:t>
            </a:r>
            <a:r>
              <a:rPr lang="en-US" dirty="0"/>
              <a:t> CPU bound. For parallel loading to PostgreSQL using our tool PCOPY, we are able to decrease the loading time by about 20%. For DBMS-A the decrease is about 30%. The difference between PCOPY and DBMS-A is due to the fact that PostgreSQL relies on a file system, while DBMS-A can bypass the file system.</a:t>
            </a:r>
          </a:p>
        </p:txBody>
      </p:sp>
      <p:sp>
        <p:nvSpPr>
          <p:cNvPr id="4" name="Slide Number Placeholder 3"/>
          <p:cNvSpPr>
            <a:spLocks noGrp="1"/>
          </p:cNvSpPr>
          <p:nvPr>
            <p:ph type="sldNum" sz="quarter" idx="10"/>
          </p:nvPr>
        </p:nvSpPr>
        <p:spPr/>
        <p:txBody>
          <a:bodyPr/>
          <a:lstStyle/>
          <a:p>
            <a:fld id="{80B51A09-4352-421D-AA50-EDB00E34BCFF}" type="slidenum">
              <a:rPr lang="en-US" smtClean="0"/>
              <a:t>24</a:t>
            </a:fld>
            <a:endParaRPr lang="en-US"/>
          </a:p>
        </p:txBody>
      </p:sp>
    </p:spTree>
    <p:extLst>
      <p:ext uri="{BB962C8B-B14F-4D97-AF65-F5344CB8AC3E}">
        <p14:creationId xmlns:p14="http://schemas.microsoft.com/office/powerpoint/2010/main" val="4164130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loading is a CPU-intensive task - a fact that becomes apparent after using the fastest data source and destination storage combination. For the best case storage scenario, we are able to saturate the CPU usage, in this case for DBMS-A with 16 threads on 16 cores. Where does the CPU time go?</a:t>
            </a:r>
          </a:p>
        </p:txBody>
      </p:sp>
      <p:sp>
        <p:nvSpPr>
          <p:cNvPr id="4" name="Slide Number Placeholder 3"/>
          <p:cNvSpPr>
            <a:spLocks noGrp="1"/>
          </p:cNvSpPr>
          <p:nvPr>
            <p:ph type="sldNum" sz="quarter" idx="10"/>
          </p:nvPr>
        </p:nvSpPr>
        <p:spPr/>
        <p:txBody>
          <a:bodyPr/>
          <a:lstStyle/>
          <a:p>
            <a:fld id="{80B51A09-4352-421D-AA50-EDB00E34BCFF}" type="slidenum">
              <a:rPr lang="en-US" smtClean="0"/>
              <a:t>25</a:t>
            </a:fld>
            <a:endParaRPr lang="en-US"/>
          </a:p>
        </p:txBody>
      </p:sp>
    </p:spTree>
    <p:extLst>
      <p:ext uri="{BB962C8B-B14F-4D97-AF65-F5344CB8AC3E}">
        <p14:creationId xmlns:p14="http://schemas.microsoft.com/office/powerpoint/2010/main" val="1056843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pl-PL" dirty="0" err="1"/>
              <a:t>present</a:t>
            </a:r>
            <a:r>
              <a:rPr lang="pl-PL" dirty="0"/>
              <a:t> the CPU </a:t>
            </a:r>
            <a:r>
              <a:rPr lang="pl-PL" b="1" dirty="0"/>
              <a:t>breakdown</a:t>
            </a:r>
            <a:r>
              <a:rPr lang="pl-PL" dirty="0"/>
              <a:t> analysis for PostgreSQL and MonetDB. </a:t>
            </a:r>
            <a:r>
              <a:rPr lang="en-US" dirty="0"/>
              <a:t>Both</a:t>
            </a:r>
            <a:r>
              <a:rPr lang="pl-PL" dirty="0"/>
              <a:t> </a:t>
            </a:r>
            <a:r>
              <a:rPr lang="en-US" dirty="0"/>
              <a:t>systems</a:t>
            </a:r>
            <a:r>
              <a:rPr lang="pl-PL" dirty="0"/>
              <a:t> </a:t>
            </a:r>
            <a:r>
              <a:rPr lang="en-US" dirty="0"/>
              <a:t>spend</a:t>
            </a:r>
            <a:r>
              <a:rPr lang="pl-PL" dirty="0"/>
              <a:t> </a:t>
            </a:r>
            <a:r>
              <a:rPr lang="en-US" dirty="0"/>
              <a:t>the</a:t>
            </a:r>
            <a:r>
              <a:rPr lang="pl-PL" dirty="0"/>
              <a:t> </a:t>
            </a:r>
            <a:r>
              <a:rPr lang="en-US" dirty="0"/>
              <a:t>majority</a:t>
            </a:r>
            <a:r>
              <a:rPr lang="pl-PL" dirty="0"/>
              <a:t> </a:t>
            </a:r>
            <a:r>
              <a:rPr lang="en-US" dirty="0"/>
              <a:t>of</a:t>
            </a:r>
            <a:r>
              <a:rPr lang="pl-PL" dirty="0"/>
              <a:t> </a:t>
            </a:r>
            <a:r>
              <a:rPr lang="en-US" dirty="0"/>
              <a:t>their</a:t>
            </a:r>
            <a:r>
              <a:rPr lang="pl-PL" dirty="0"/>
              <a:t> </a:t>
            </a:r>
            <a:r>
              <a:rPr lang="en-US" dirty="0"/>
              <a:t>processing time </a:t>
            </a:r>
            <a:r>
              <a:rPr lang="pl-PL" dirty="0"/>
              <a:t>on</a:t>
            </a:r>
            <a:r>
              <a:rPr lang="en-US" dirty="0"/>
              <a:t> perform</a:t>
            </a:r>
            <a:r>
              <a:rPr lang="pl-PL" dirty="0" err="1"/>
              <a:t>ing</a:t>
            </a:r>
            <a:r>
              <a:rPr lang="en-US" dirty="0"/>
              <a:t> parsing, data type conversion, and tokenizing. Parsing – finding new line delimiters; Conversion, called deserialization – from text to binary formats; Tokenizing – finding fields.</a:t>
            </a:r>
          </a:p>
        </p:txBody>
      </p:sp>
      <p:sp>
        <p:nvSpPr>
          <p:cNvPr id="4" name="Slide Number Placeholder 3"/>
          <p:cNvSpPr>
            <a:spLocks noGrp="1"/>
          </p:cNvSpPr>
          <p:nvPr>
            <p:ph type="sldNum" sz="quarter" idx="10"/>
          </p:nvPr>
        </p:nvSpPr>
        <p:spPr/>
        <p:txBody>
          <a:bodyPr/>
          <a:lstStyle/>
          <a:p>
            <a:fld id="{80B51A09-4352-421D-AA50-EDB00E34BCFF}" type="slidenum">
              <a:rPr lang="en-US" smtClean="0"/>
              <a:t>26</a:t>
            </a:fld>
            <a:endParaRPr lang="en-US"/>
          </a:p>
        </p:txBody>
      </p:sp>
    </p:spTree>
    <p:extLst>
      <p:ext uri="{BB962C8B-B14F-4D97-AF65-F5344CB8AC3E}">
        <p14:creationId xmlns:p14="http://schemas.microsoft.com/office/powerpoint/2010/main" val="2588657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CPUs are provided with wide SIMD registers. We can accelerate, for example, parsing by using SIMD. In lieu of reading character at a time and checking if it’s a new line, we can load many characters into the SIMD register and check in one go, if any of the characters is a new line.</a:t>
            </a:r>
          </a:p>
        </p:txBody>
      </p:sp>
      <p:sp>
        <p:nvSpPr>
          <p:cNvPr id="4" name="Slide Number Placeholder 3"/>
          <p:cNvSpPr>
            <a:spLocks noGrp="1"/>
          </p:cNvSpPr>
          <p:nvPr>
            <p:ph type="sldNum" sz="quarter" idx="10"/>
          </p:nvPr>
        </p:nvSpPr>
        <p:spPr/>
        <p:txBody>
          <a:bodyPr/>
          <a:lstStyle/>
          <a:p>
            <a:fld id="{80B51A09-4352-421D-AA50-EDB00E34BCFF}" type="slidenum">
              <a:rPr lang="en-US" smtClean="0"/>
              <a:t>27</a:t>
            </a:fld>
            <a:endParaRPr lang="en-US"/>
          </a:p>
        </p:txBody>
      </p:sp>
    </p:spTree>
    <p:extLst>
      <p:ext uri="{BB962C8B-B14F-4D97-AF65-F5344CB8AC3E}">
        <p14:creationId xmlns:p14="http://schemas.microsoft.com/office/powerpoint/2010/main" val="3154109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migration process is export + loading. Providing an efﬁcient data migration tool is essential to </a:t>
            </a:r>
            <a:r>
              <a:rPr lang="en-US" b="1" dirty="0"/>
              <a:t>take advantage of superior processing from that specialized databases</a:t>
            </a:r>
            <a:r>
              <a:rPr lang="en-US" dirty="0"/>
              <a:t>. We want to choose the most performant system for a given task. We’ll show how binary formats can accelerate the data migration process. </a:t>
            </a:r>
          </a:p>
        </p:txBody>
      </p:sp>
      <p:sp>
        <p:nvSpPr>
          <p:cNvPr id="4" name="Slide Number Placeholder 3"/>
          <p:cNvSpPr>
            <a:spLocks noGrp="1"/>
          </p:cNvSpPr>
          <p:nvPr>
            <p:ph type="sldNum" sz="quarter" idx="10"/>
          </p:nvPr>
        </p:nvSpPr>
        <p:spPr/>
        <p:txBody>
          <a:bodyPr/>
          <a:lstStyle/>
          <a:p>
            <a:fld id="{80B51A09-4352-421D-AA50-EDB00E34BCFF}" type="slidenum">
              <a:rPr lang="en-US" smtClean="0"/>
              <a:t>28</a:t>
            </a:fld>
            <a:endParaRPr lang="en-US"/>
          </a:p>
        </p:txBody>
      </p:sp>
    </p:spTree>
    <p:extLst>
      <p:ext uri="{BB962C8B-B14F-4D97-AF65-F5344CB8AC3E}">
        <p14:creationId xmlns:p14="http://schemas.microsoft.com/office/powerpoint/2010/main" val="1829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we’ll discuss how to migrate data between different DBMSs.</a:t>
            </a:r>
          </a:p>
        </p:txBody>
      </p:sp>
      <p:sp>
        <p:nvSpPr>
          <p:cNvPr id="4" name="Slide Number Placeholder 3"/>
          <p:cNvSpPr>
            <a:spLocks noGrp="1"/>
          </p:cNvSpPr>
          <p:nvPr>
            <p:ph type="sldNum" sz="quarter" idx="10"/>
          </p:nvPr>
        </p:nvSpPr>
        <p:spPr/>
        <p:txBody>
          <a:bodyPr/>
          <a:lstStyle/>
          <a:p>
            <a:fld id="{B90CABC2-A376-499A-BB95-7D34F5CD4FCA}" type="slidenum">
              <a:rPr lang="en-US" smtClean="0"/>
              <a:t>29</a:t>
            </a:fld>
            <a:endParaRPr lang="en-US"/>
          </a:p>
        </p:txBody>
      </p:sp>
    </p:spTree>
    <p:extLst>
      <p:ext uri="{BB962C8B-B14F-4D97-AF65-F5344CB8AC3E}">
        <p14:creationId xmlns:p14="http://schemas.microsoft.com/office/powerpoint/2010/main" val="113163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fact, only a small fraction of raw data is loaded to DBMSs. So, we’ll analyze how to accelerate the data loading process to a DBMS and have faster the data-to-insight time.</a:t>
            </a:r>
          </a:p>
          <a:p>
            <a:endParaRPr lang="en-US" dirty="0"/>
          </a:p>
        </p:txBody>
      </p:sp>
      <p:sp>
        <p:nvSpPr>
          <p:cNvPr id="4" name="Slide Number Placeholder 3"/>
          <p:cNvSpPr>
            <a:spLocks noGrp="1"/>
          </p:cNvSpPr>
          <p:nvPr>
            <p:ph type="sldNum" sz="quarter" idx="10"/>
          </p:nvPr>
        </p:nvSpPr>
        <p:spPr/>
        <p:txBody>
          <a:bodyPr/>
          <a:lstStyle/>
          <a:p>
            <a:fld id="{B90CABC2-A376-499A-BB95-7D34F5CD4FCA}" type="slidenum">
              <a:rPr lang="en-US" smtClean="0"/>
              <a:t>3</a:t>
            </a:fld>
            <a:endParaRPr lang="en-US"/>
          </a:p>
        </p:txBody>
      </p:sp>
    </p:spTree>
    <p:extLst>
      <p:ext uri="{BB962C8B-B14F-4D97-AF65-F5344CB8AC3E}">
        <p14:creationId xmlns:p14="http://schemas.microsoft.com/office/powerpoint/2010/main" val="3615011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databases support data export and loading in the CSV format. Thus, in many cases the data between systems is exchanged in this raw format that boils down to starting from scratch and loading raw CSV data to DBMS Y. Can we do better? Please, note that the data is already parsed and </a:t>
            </a:r>
            <a:r>
              <a:rPr lang="en-US" dirty="0" err="1"/>
              <a:t>deserialized</a:t>
            </a:r>
            <a:r>
              <a:rPr lang="en-US" dirty="0"/>
              <a:t> (converted) in DBMS X, in the source database. Can we leverage the fact?</a:t>
            </a:r>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30</a:t>
            </a:fld>
            <a:endParaRPr lang="pl-PL"/>
          </a:p>
        </p:txBody>
      </p:sp>
      <p:sp>
        <p:nvSpPr>
          <p:cNvPr id="5" name="Date Placeholder 4"/>
          <p:cNvSpPr>
            <a:spLocks noGrp="1"/>
          </p:cNvSpPr>
          <p:nvPr>
            <p:ph type="dt" idx="11"/>
          </p:nvPr>
        </p:nvSpPr>
        <p:spPr/>
        <p:txBody>
          <a:bodyPr/>
          <a:lstStyle/>
          <a:p>
            <a:fld id="{D98D3D6F-9F02-4B3A-B5F3-E8854197236E}" type="datetime1">
              <a:rPr lang="en-US" smtClean="0"/>
              <a:t>30-Aug-18</a:t>
            </a:fld>
            <a:endParaRPr lang="pl-PL"/>
          </a:p>
        </p:txBody>
      </p:sp>
    </p:spTree>
    <p:extLst>
      <p:ext uri="{BB962C8B-B14F-4D97-AF65-F5344CB8AC3E}">
        <p14:creationId xmlns:p14="http://schemas.microsoft.com/office/powerpoint/2010/main" val="247749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approach is two folded. First, we can export data in the source binary format, transform it on the fly, and load the data in destination binary format to DBMS Y. Second, we can modify the source database DBMS X and generate the destination format directly, without any intermediate transformation.</a:t>
            </a:r>
          </a:p>
          <a:p>
            <a:endParaRPr lang="en-US" dirty="0"/>
          </a:p>
          <a:p>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31</a:t>
            </a:fld>
            <a:endParaRPr lang="pl-PL"/>
          </a:p>
        </p:txBody>
      </p:sp>
      <p:sp>
        <p:nvSpPr>
          <p:cNvPr id="5" name="Date Placeholder 4"/>
          <p:cNvSpPr>
            <a:spLocks noGrp="1"/>
          </p:cNvSpPr>
          <p:nvPr>
            <p:ph type="dt" idx="11"/>
          </p:nvPr>
        </p:nvSpPr>
        <p:spPr/>
        <p:txBody>
          <a:bodyPr/>
          <a:lstStyle/>
          <a:p>
            <a:fld id="{D98D3D6F-9F02-4B3A-B5F3-E8854197236E}" type="datetime1">
              <a:rPr lang="en-US" smtClean="0"/>
              <a:t>30-Aug-18</a:t>
            </a:fld>
            <a:endParaRPr lang="pl-PL"/>
          </a:p>
        </p:txBody>
      </p:sp>
    </p:spTree>
    <p:extLst>
      <p:ext uri="{BB962C8B-B14F-4D97-AF65-F5344CB8AC3E}">
        <p14:creationId xmlns:p14="http://schemas.microsoft.com/office/powerpoint/2010/main" val="3825879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x axis represents data size in GBs and the y axis represents time in seconds. We migrate the waveform data from PostgreSQL to </a:t>
            </a:r>
            <a:r>
              <a:rPr lang="en-US" sz="1200" kern="1200" dirty="0" err="1">
                <a:solidFill>
                  <a:schemeClr val="tx1"/>
                </a:solidFill>
                <a:effectLst/>
                <a:latin typeface="+mn-lt"/>
                <a:ea typeface="+mn-ea"/>
                <a:cs typeface="+mn-cs"/>
              </a:rPr>
              <a:t>SciDB</a:t>
            </a:r>
            <a:r>
              <a:rPr lang="en-US" sz="1200" kern="1200" dirty="0">
                <a:solidFill>
                  <a:schemeClr val="tx1"/>
                </a:solidFill>
                <a:effectLst/>
                <a:latin typeface="+mn-lt"/>
                <a:ea typeface="+mn-ea"/>
                <a:cs typeface="+mn-cs"/>
              </a:rPr>
              <a:t>. The first approach migrates data in CSV format. This approach is easy to implement and most databases support CSV import/export. The second approach exports binary data from PostgreSQL, then transforms the data to </a:t>
            </a:r>
            <a:r>
              <a:rPr lang="en-US" sz="1200" kern="1200" dirty="0" err="1">
                <a:solidFill>
                  <a:schemeClr val="tx1"/>
                </a:solidFill>
                <a:effectLst/>
                <a:latin typeface="+mn-lt"/>
                <a:ea typeface="+mn-ea"/>
                <a:cs typeface="+mn-cs"/>
              </a:rPr>
              <a:t>SciDB</a:t>
            </a:r>
            <a:r>
              <a:rPr lang="en-US" sz="1200" kern="1200" dirty="0">
                <a:solidFill>
                  <a:schemeClr val="tx1"/>
                </a:solidFill>
                <a:effectLst/>
                <a:latin typeface="+mn-lt"/>
                <a:ea typeface="+mn-ea"/>
                <a:cs typeface="+mn-cs"/>
              </a:rPr>
              <a:t> binary format on the fly and loads the data to </a:t>
            </a:r>
            <a:r>
              <a:rPr lang="en-US" sz="1200" kern="1200" dirty="0" err="1">
                <a:solidFill>
                  <a:schemeClr val="tx1"/>
                </a:solidFill>
                <a:effectLst/>
                <a:latin typeface="+mn-lt"/>
                <a:ea typeface="+mn-ea"/>
                <a:cs typeface="+mn-cs"/>
              </a:rPr>
              <a:t>SciDB</a:t>
            </a:r>
            <a:r>
              <a:rPr lang="en-US" sz="1200" kern="1200" dirty="0">
                <a:solidFill>
                  <a:schemeClr val="tx1"/>
                </a:solidFill>
                <a:effectLst/>
                <a:latin typeface="+mn-lt"/>
                <a:ea typeface="+mn-ea"/>
                <a:cs typeface="+mn-cs"/>
              </a:rPr>
              <a:t>. This approach is external to the systems and not invasive. This method was 3X faster than CSV-based migration. Finally, for the third approach we modified PostgreSQL to immediately generate the data in </a:t>
            </a:r>
            <a:r>
              <a:rPr lang="en-US" sz="1200" kern="1200" dirty="0" err="1">
                <a:solidFill>
                  <a:schemeClr val="tx1"/>
                </a:solidFill>
                <a:effectLst/>
                <a:latin typeface="+mn-lt"/>
                <a:ea typeface="+mn-ea"/>
                <a:cs typeface="+mn-cs"/>
              </a:rPr>
              <a:t>SciDB</a:t>
            </a:r>
            <a:r>
              <a:rPr lang="en-US" sz="1200" kern="1200" dirty="0">
                <a:solidFill>
                  <a:schemeClr val="tx1"/>
                </a:solidFill>
                <a:effectLst/>
                <a:latin typeface="+mn-lt"/>
                <a:ea typeface="+mn-ea"/>
                <a:cs typeface="+mn-cs"/>
              </a:rPr>
              <a:t> binary format such that data is directly loaded to </a:t>
            </a:r>
            <a:r>
              <a:rPr lang="en-US" sz="1200" kern="1200" dirty="0" err="1">
                <a:solidFill>
                  <a:schemeClr val="tx1"/>
                </a:solidFill>
                <a:effectLst/>
                <a:latin typeface="+mn-lt"/>
                <a:ea typeface="+mn-ea"/>
                <a:cs typeface="+mn-cs"/>
              </a:rPr>
              <a:t>SciDB</a:t>
            </a:r>
            <a:r>
              <a:rPr lang="en-US" sz="1200" kern="1200" dirty="0">
                <a:solidFill>
                  <a:schemeClr val="tx1"/>
                </a:solidFill>
                <a:effectLst/>
                <a:latin typeface="+mn-lt"/>
                <a:ea typeface="+mn-ea"/>
                <a:cs typeface="+mn-cs"/>
              </a:rPr>
              <a:t>. The last method is invasive since we have to modify the internals of a the systems but gives the best performance: being 4X faster than CSV migration.</a:t>
            </a:r>
          </a:p>
          <a:p>
            <a:endParaRPr lang="en-US" dirty="0"/>
          </a:p>
          <a:p>
            <a:r>
              <a:rPr lang="en-US" dirty="0"/>
              <a:t>We show that loading the binary data to </a:t>
            </a:r>
            <a:r>
              <a:rPr lang="en-US" dirty="0" err="1"/>
              <a:t>SciDB</a:t>
            </a:r>
            <a:r>
              <a:rPr lang="en-US" dirty="0"/>
              <a:t> is much faster than CSV loading.</a:t>
            </a:r>
          </a:p>
          <a:p>
            <a:endParaRPr lang="en-US" dirty="0"/>
          </a:p>
          <a:p>
            <a:r>
              <a:rPr lang="en-US" dirty="0"/>
              <a:t>Blue line – external transformation is not invasive.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90CABC2-A376-499A-BB95-7D34F5CD4FC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
        <p:nvSpPr>
          <p:cNvPr id="5" name="Date Placeholder 4"/>
          <p:cNvSpPr>
            <a:spLocks noGrp="1"/>
          </p:cNvSpPr>
          <p:nvPr>
            <p:ph type="dt" idx="11"/>
          </p:nvPr>
        </p:nvSpPr>
        <p:spPr/>
        <p:txBody>
          <a:bodyPr/>
          <a:lstStyle/>
          <a:p>
            <a:fld id="{3255C6EB-41A9-4A47-851F-3BB3BDD50A04}" type="datetime1">
              <a:rPr lang="en-US" smtClean="0"/>
              <a:t>30-Aug-18</a:t>
            </a:fld>
            <a:endParaRPr lang="pl-PL"/>
          </a:p>
        </p:txBody>
      </p:sp>
    </p:spTree>
    <p:extLst>
      <p:ext uri="{BB962C8B-B14F-4D97-AF65-F5344CB8AC3E}">
        <p14:creationId xmlns:p14="http://schemas.microsoft.com/office/powerpoint/2010/main" val="3117447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break down the migration process into its stages and show how much time each of them takes.</a:t>
            </a:r>
          </a:p>
          <a:p>
            <a:endParaRPr lang="en-US" dirty="0"/>
          </a:p>
          <a:p>
            <a:r>
              <a:rPr lang="en-US" dirty="0"/>
              <a:t>This result is expected. The migration process is divided into export from PostgreSQL and loading to </a:t>
            </a:r>
            <a:r>
              <a:rPr lang="en-US" dirty="0" err="1"/>
              <a:t>SciDB</a:t>
            </a:r>
            <a:r>
              <a:rPr lang="en-US" dirty="0"/>
              <a:t>. The slow CSV loading to </a:t>
            </a:r>
            <a:r>
              <a:rPr lang="en-US" dirty="0" err="1"/>
              <a:t>SciDB</a:t>
            </a:r>
            <a:r>
              <a:rPr lang="en-US" dirty="0"/>
              <a:t> is the bottleneck in this case. </a:t>
            </a:r>
            <a:endParaRPr lang="pl-P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90CABC2-A376-499A-BB95-7D34F5CD4FC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
        <p:nvSpPr>
          <p:cNvPr id="5" name="Date Placeholder 4"/>
          <p:cNvSpPr>
            <a:spLocks noGrp="1"/>
          </p:cNvSpPr>
          <p:nvPr>
            <p:ph type="dt" idx="11"/>
          </p:nvPr>
        </p:nvSpPr>
        <p:spPr/>
        <p:txBody>
          <a:bodyPr/>
          <a:lstStyle/>
          <a:p>
            <a:fld id="{FD7D10E9-DAAF-40F7-83D7-6CF3EE1A6B9E}" type="datetime1">
              <a:rPr lang="en-US" smtClean="0"/>
              <a:t>30-Aug-18</a:t>
            </a:fld>
            <a:endParaRPr lang="pl-PL"/>
          </a:p>
        </p:txBody>
      </p:sp>
    </p:spTree>
    <p:extLst>
      <p:ext uri="{BB962C8B-B14F-4D97-AF65-F5344CB8AC3E}">
        <p14:creationId xmlns:p14="http://schemas.microsoft.com/office/powerpoint/2010/main" val="251192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PostgreSQL binary format is verbose and for this data, the size of the same data in PostgreSQL binary format was bigger than the size of the same data in the CSV format. It was very unexpected, but it takes longer to export data from PostgreSQL than to load them to </a:t>
            </a:r>
            <a:r>
              <a:rPr lang="en-US" dirty="0" err="1"/>
              <a:t>SciDB</a:t>
            </a:r>
            <a:r>
              <a:rPr lang="en-US" dirty="0"/>
              <a:t>. </a:t>
            </a:r>
            <a:endParaRPr lang="pl-P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90CABC2-A376-499A-BB95-7D34F5CD4FC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
        <p:nvSpPr>
          <p:cNvPr id="5" name="Date Placeholder 4"/>
          <p:cNvSpPr>
            <a:spLocks noGrp="1"/>
          </p:cNvSpPr>
          <p:nvPr>
            <p:ph type="dt" idx="11"/>
          </p:nvPr>
        </p:nvSpPr>
        <p:spPr/>
        <p:txBody>
          <a:bodyPr/>
          <a:lstStyle/>
          <a:p>
            <a:fld id="{FD7D10E9-DAAF-40F7-83D7-6CF3EE1A6B9E}" type="datetime1">
              <a:rPr lang="en-US" smtClean="0"/>
              <a:t>30-Aug-18</a:t>
            </a:fld>
            <a:endParaRPr lang="pl-PL"/>
          </a:p>
        </p:txBody>
      </p:sp>
    </p:spTree>
    <p:extLst>
      <p:ext uri="{BB962C8B-B14F-4D97-AF65-F5344CB8AC3E}">
        <p14:creationId xmlns:p14="http://schemas.microsoft.com/office/powerpoint/2010/main" val="2978119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90CABC2-A376-499A-BB95-7D34F5CD4FC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
        <p:nvSpPr>
          <p:cNvPr id="5" name="Date Placeholder 4"/>
          <p:cNvSpPr>
            <a:spLocks noGrp="1"/>
          </p:cNvSpPr>
          <p:nvPr>
            <p:ph type="dt" idx="11"/>
          </p:nvPr>
        </p:nvSpPr>
        <p:spPr/>
        <p:txBody>
          <a:bodyPr/>
          <a:lstStyle/>
          <a:p>
            <a:fld id="{FD7D10E9-DAAF-40F7-83D7-6CF3EE1A6B9E}" type="datetime1">
              <a:rPr lang="en-US" smtClean="0"/>
              <a:t>30-Aug-18</a:t>
            </a:fld>
            <a:endParaRPr lang="pl-PL"/>
          </a:p>
        </p:txBody>
      </p:sp>
    </p:spTree>
    <p:extLst>
      <p:ext uri="{BB962C8B-B14F-4D97-AF65-F5344CB8AC3E}">
        <p14:creationId xmlns:p14="http://schemas.microsoft.com/office/powerpoint/2010/main" val="3354420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3500" dirty="0"/>
              <a:t>To sum up. </a:t>
            </a:r>
          </a:p>
          <a:p>
            <a:pPr marL="342900" indent="-342900">
              <a:buFont typeface="Wingdings" panose="05000000000000000000" pitchFamily="2" charset="2"/>
              <a:buChar char="q"/>
            </a:pPr>
            <a:r>
              <a:rPr lang="en-US" sz="3500" b="1" dirty="0"/>
              <a:t>Parallelism</a:t>
            </a:r>
            <a:r>
              <a:rPr lang="en-US" sz="3500" dirty="0"/>
              <a:t> is the key:</a:t>
            </a:r>
          </a:p>
          <a:p>
            <a:pPr marL="914400" lvl="1" indent="-457200">
              <a:buFont typeface="Wingdings" panose="05000000000000000000" pitchFamily="2" charset="2"/>
              <a:buChar char="§"/>
            </a:pPr>
            <a:r>
              <a:rPr lang="en-US" sz="3500" dirty="0"/>
              <a:t>Ask the data provider for splitting the data during generation, BULK load the data files in parallel;</a:t>
            </a:r>
          </a:p>
          <a:p>
            <a:pPr marL="914400" lvl="1" indent="-457200">
              <a:buFont typeface="Wingdings" panose="05000000000000000000" pitchFamily="2" charset="2"/>
              <a:buChar char="§"/>
            </a:pPr>
            <a:r>
              <a:rPr lang="en-US" sz="3500" dirty="0"/>
              <a:t>Tune your database, and set up parallel loading;</a:t>
            </a:r>
          </a:p>
          <a:p>
            <a:pPr marL="914400" lvl="1" indent="-457200">
              <a:buFont typeface="Wingdings" panose="05000000000000000000" pitchFamily="2" charset="2"/>
              <a:buChar char="§"/>
            </a:pPr>
            <a:r>
              <a:rPr lang="pl-PL" sz="3500" dirty="0" err="1"/>
              <a:t>Use</a:t>
            </a:r>
            <a:r>
              <a:rPr lang="pl-PL" sz="3500" dirty="0"/>
              <a:t> SIMD </a:t>
            </a:r>
            <a:r>
              <a:rPr lang="en-US" sz="3500" dirty="0"/>
              <a:t>(data level parallelism) </a:t>
            </a:r>
            <a:r>
              <a:rPr lang="pl-PL" sz="3500" dirty="0"/>
              <a:t>for </a:t>
            </a:r>
            <a:r>
              <a:rPr lang="pl-PL" sz="3500" dirty="0" err="1"/>
              <a:t>faster</a:t>
            </a:r>
            <a:r>
              <a:rPr lang="pl-PL" sz="3500" dirty="0"/>
              <a:t> </a:t>
            </a:r>
            <a:r>
              <a:rPr lang="pl-PL" sz="3500" dirty="0" err="1"/>
              <a:t>parsing</a:t>
            </a:r>
            <a:r>
              <a:rPr lang="en-US" sz="3500" dirty="0"/>
              <a:t>.</a:t>
            </a:r>
          </a:p>
          <a:p>
            <a:pPr marL="457200" indent="-457200">
              <a:buFont typeface="Wingdings" panose="05000000000000000000" pitchFamily="2" charset="2"/>
              <a:buChar char="q"/>
            </a:pPr>
            <a:r>
              <a:rPr lang="en-US" sz="3500" b="1" dirty="0"/>
              <a:t>Optimize I/O </a:t>
            </a:r>
            <a:r>
              <a:rPr lang="en-US" sz="3500" dirty="0"/>
              <a:t>to fully </a:t>
            </a:r>
            <a:r>
              <a:rPr lang="en-US" sz="3600" dirty="0"/>
              <a:t>utilize</a:t>
            </a:r>
            <a:r>
              <a:rPr lang="pl-PL" sz="3500" dirty="0"/>
              <a:t> CPU</a:t>
            </a:r>
            <a:r>
              <a:rPr lang="en-US" sz="3500" dirty="0"/>
              <a:t>: </a:t>
            </a:r>
          </a:p>
          <a:p>
            <a:pPr marL="914400" lvl="1" indent="-457200">
              <a:buFont typeface="Wingdings" panose="05000000000000000000" pitchFamily="2" charset="2"/>
              <a:buChar char="§"/>
            </a:pPr>
            <a:r>
              <a:rPr lang="en-US" sz="3500" dirty="0"/>
              <a:t>input I/O path to fully leverage the storage device;</a:t>
            </a:r>
          </a:p>
          <a:p>
            <a:pPr marL="914400" lvl="1" indent="-457200">
              <a:buFont typeface="Wingdings" panose="05000000000000000000" pitchFamily="2" charset="2"/>
              <a:buChar char="§"/>
            </a:pPr>
            <a:r>
              <a:rPr lang="en-US" sz="3500" dirty="0"/>
              <a:t>output I/O path to reduce pauses caused by data ﬂushes.</a:t>
            </a:r>
          </a:p>
          <a:p>
            <a:pPr marL="457200" indent="-457200">
              <a:buFont typeface="Wingdings" panose="05000000000000000000" pitchFamily="2" charset="2"/>
              <a:buChar char="q"/>
            </a:pPr>
            <a:r>
              <a:rPr lang="en-US" sz="3500" b="1" dirty="0"/>
              <a:t>Binary data format </a:t>
            </a:r>
            <a:r>
              <a:rPr lang="en-US" sz="3500" dirty="0"/>
              <a:t>for data transfers:</a:t>
            </a:r>
          </a:p>
          <a:p>
            <a:pPr marL="914400" lvl="1" indent="-457200">
              <a:buFont typeface="Wingdings" panose="05000000000000000000" pitchFamily="2" charset="2"/>
              <a:buChar char="§"/>
            </a:pPr>
            <a:r>
              <a:rPr lang="en-US" sz="3500" dirty="0"/>
              <a:t>Select a single, concise, SIMD-friendly &amp; </a:t>
            </a:r>
            <a:r>
              <a:rPr lang="en-US" sz="3500" b="1" dirty="0"/>
              <a:t>binary format</a:t>
            </a:r>
            <a:endParaRPr lang="en-US" sz="3500"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36</a:t>
            </a:fld>
            <a:endParaRPr lang="en-US"/>
          </a:p>
        </p:txBody>
      </p:sp>
    </p:spTree>
    <p:extLst>
      <p:ext uri="{BB962C8B-B14F-4D97-AF65-F5344CB8AC3E}">
        <p14:creationId xmlns:p14="http://schemas.microsoft.com/office/powerpoint/2010/main" val="827188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CPU processing is a single instruction for a single data item. However, modern processers contain wide registers where many data items can be stored. We can execute a single instruction for many data items. The best example is that when we parse a CSV file we want to find new line delimiters. We can do it in a traditional way and read character by character and check if it is a new line. Whereas, when we use SIMD, we can load</a:t>
            </a:r>
            <a:r>
              <a:rPr lang="pl-PL" dirty="0"/>
              <a:t> 64</a:t>
            </a:r>
            <a:r>
              <a:rPr lang="en-US" dirty="0"/>
              <a:t> character into 512 bit long SIMD register and check in one go if any of the 32 characters is a new line.</a:t>
            </a:r>
          </a:p>
        </p:txBody>
      </p:sp>
      <p:sp>
        <p:nvSpPr>
          <p:cNvPr id="4" name="Slide Number Placeholder 3"/>
          <p:cNvSpPr>
            <a:spLocks noGrp="1"/>
          </p:cNvSpPr>
          <p:nvPr>
            <p:ph type="sldNum" sz="quarter" idx="10"/>
          </p:nvPr>
        </p:nvSpPr>
        <p:spPr/>
        <p:txBody>
          <a:bodyPr/>
          <a:lstStyle/>
          <a:p>
            <a:fld id="{80B51A09-4352-421D-AA50-EDB00E34BCFF}" type="slidenum">
              <a:rPr lang="en-US" smtClean="0"/>
              <a:t>40</a:t>
            </a:fld>
            <a:endParaRPr lang="en-US"/>
          </a:p>
        </p:txBody>
      </p:sp>
    </p:spTree>
    <p:extLst>
      <p:ext uri="{BB962C8B-B14F-4D97-AF65-F5344CB8AC3E}">
        <p14:creationId xmlns:p14="http://schemas.microsoft.com/office/powerpoint/2010/main" val="2125763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investigated how SIMD can be used for faster CSV parsing during data loading to PostgreSQL. Finding lines requires many comparisons for each character (check if the next character is a comma, vertical bar or a quotation mark). Thanks to SIMD, we skip many if-else comparisons for each character, as they are executed much faster using a single equal any operation. We applied the SIMD parsing to PostgreSQL and were able to achieve 1.6X speedup while loading TPC-H data in raw format.</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41</a:t>
            </a:fld>
            <a:endParaRPr lang="en-US"/>
          </a:p>
        </p:txBody>
      </p:sp>
    </p:spTree>
    <p:extLst>
      <p:ext uri="{BB962C8B-B14F-4D97-AF65-F5344CB8AC3E}">
        <p14:creationId xmlns:p14="http://schemas.microsoft.com/office/powerpoint/2010/main" val="85240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talk is divided into 3 main sections: 1) how to load data FASTER to PostgreSQL and other databases by leveraging parallelism and appropriate storage system. 2) Second, how to speed-up export data from PostgreSQL with many processes and 3) Finally, how to accelerate migration from PostgreSQL to other databases using binary formats.</a:t>
            </a:r>
          </a:p>
        </p:txBody>
      </p:sp>
      <p:sp>
        <p:nvSpPr>
          <p:cNvPr id="4" name="Slide Number Placeholder 3"/>
          <p:cNvSpPr>
            <a:spLocks noGrp="1"/>
          </p:cNvSpPr>
          <p:nvPr>
            <p:ph type="sldNum" sz="quarter" idx="10"/>
          </p:nvPr>
        </p:nvSpPr>
        <p:spPr/>
        <p:txBody>
          <a:bodyPr/>
          <a:lstStyle/>
          <a:p>
            <a:fld id="{80B51A09-4352-421D-AA50-EDB00E34BCFF}" type="slidenum">
              <a:rPr lang="en-US" smtClean="0"/>
              <a:t>42</a:t>
            </a:fld>
            <a:endParaRPr lang="en-US"/>
          </a:p>
        </p:txBody>
      </p:sp>
    </p:spTree>
    <p:extLst>
      <p:ext uri="{BB962C8B-B14F-4D97-AF65-F5344CB8AC3E}">
        <p14:creationId xmlns:p14="http://schemas.microsoft.com/office/powerpoint/2010/main" val="329130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talk is divided into 2 main sections: 1) First, we will focus on how to load data FASTER to PostgreSQL and other databases by leveraging parallelism and appropriate storage systems. 2) Second, we will talk about how to accelerate migration from PostgreSQL to other databases using binary formats.</a:t>
            </a:r>
          </a:p>
        </p:txBody>
      </p:sp>
      <p:sp>
        <p:nvSpPr>
          <p:cNvPr id="4" name="Slide Number Placeholder 3"/>
          <p:cNvSpPr>
            <a:spLocks noGrp="1"/>
          </p:cNvSpPr>
          <p:nvPr>
            <p:ph type="sldNum" sz="quarter" idx="10"/>
          </p:nvPr>
        </p:nvSpPr>
        <p:spPr/>
        <p:txBody>
          <a:bodyPr/>
          <a:lstStyle/>
          <a:p>
            <a:fld id="{80B51A09-4352-421D-AA50-EDB00E34BCFF}" type="slidenum">
              <a:rPr lang="en-US" smtClean="0"/>
              <a:t>4</a:t>
            </a:fld>
            <a:endParaRPr lang="en-US"/>
          </a:p>
        </p:txBody>
      </p:sp>
    </p:spTree>
    <p:extLst>
      <p:ext uri="{BB962C8B-B14F-4D97-AF65-F5344CB8AC3E}">
        <p14:creationId xmlns:p14="http://schemas.microsoft.com/office/powerpoint/2010/main" val="3319194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loading is a</a:t>
            </a:r>
            <a:r>
              <a:rPr lang="pl-PL" dirty="0"/>
              <a:t> persistent analysis bottleneck</a:t>
            </a:r>
            <a:r>
              <a:rPr lang="en-US" dirty="0"/>
              <a:t>. </a:t>
            </a:r>
            <a:endParaRPr lang="pl-PL" dirty="0"/>
          </a:p>
          <a:p>
            <a:r>
              <a:rPr lang="en-US" dirty="0"/>
              <a:t>By data loading, we mean a transformation from a raw file, such as CSV, to a database internal binary format.</a:t>
            </a:r>
            <a:endParaRPr lang="pl-PL" dirty="0"/>
          </a:p>
          <a:p>
            <a:endParaRPr lang="en-US" dirty="0"/>
          </a:p>
          <a:p>
            <a:r>
              <a:rPr lang="en-US" dirty="0"/>
              <a:t>On one hand, we have an enormous amount of data that has to be analyzed. Loading the data is very expensive and even impossible because of the exponential growth of data while the data loading process is linear in its complexity. Additionally, the newly generated, fresh data are of great interest and the pace in which data is generated prohibits an instant loading to a database.</a:t>
            </a:r>
            <a:endParaRPr lang="pl-PL" dirty="0"/>
          </a:p>
          <a:p>
            <a:endParaRPr lang="en-US" dirty="0"/>
          </a:p>
          <a:p>
            <a:r>
              <a:rPr lang="en-US" dirty="0"/>
              <a:t>On the other hand, once the data is in a database, the SQL interface and top query performance makes the data analysis much more convenient.</a:t>
            </a:r>
          </a:p>
          <a:p>
            <a:r>
              <a:rPr lang="en-US" dirty="0"/>
              <a:t>The ACID guarantees, especially transactions provide </a:t>
            </a:r>
            <a:r>
              <a:rPr lang="en-US" b="1" dirty="0"/>
              <a:t>data semantics </a:t>
            </a:r>
            <a:r>
              <a:rPr lang="en-US" dirty="0"/>
              <a:t>that are very easy to deal with.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 into account the fact that there are estimates of about 40 zettabytes of all data, I mean all digital bits, by 2020*. [IDC12].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the physical universe, the digital universe is large – by 2020 containing nearly as many digital bits as there are stars in the universe. It is </a:t>
            </a:r>
            <a:r>
              <a:rPr lang="en-US" b="1" dirty="0"/>
              <a:t>doubling in size every two years</a:t>
            </a:r>
            <a:r>
              <a:rPr lang="en-US" dirty="0"/>
              <a:t>, and by 2020 the digital universe – the data we create and copy annually – will reach 44 zettabytes, or 44 trillion gigabytes.</a:t>
            </a:r>
          </a:p>
          <a:p>
            <a:endParaRPr lang="en-US" dirty="0"/>
          </a:p>
          <a:p>
            <a:r>
              <a:rPr lang="en-US" dirty="0"/>
              <a:t>From 2013 to 2020, the digital universe will grow by a factor of 10 – from 4.4 trillion gigabytes to 44 trillion. It more than doubles every two years.\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Logical motivation</a:t>
            </a:r>
          </a:p>
          <a:p>
            <a:endParaRPr lang="en-US" dirty="0"/>
          </a:p>
        </p:txBody>
      </p:sp>
      <p:sp>
        <p:nvSpPr>
          <p:cNvPr id="4" name="Slide Number Placeholder 3"/>
          <p:cNvSpPr>
            <a:spLocks noGrp="1"/>
          </p:cNvSpPr>
          <p:nvPr>
            <p:ph type="sldNum" sz="quarter" idx="10"/>
          </p:nvPr>
        </p:nvSpPr>
        <p:spPr/>
        <p:txBody>
          <a:bodyPr/>
          <a:lstStyle/>
          <a:p>
            <a:fld id="{B90CABC2-A376-499A-BB95-7D34F5CD4FCA}" type="slidenum">
              <a:rPr lang="en-US" smtClean="0"/>
              <a:t>43</a:t>
            </a:fld>
            <a:endParaRPr lang="en-US"/>
          </a:p>
        </p:txBody>
      </p:sp>
    </p:spTree>
    <p:extLst>
      <p:ext uri="{BB962C8B-B14F-4D97-AF65-F5344CB8AC3E}">
        <p14:creationId xmlns:p14="http://schemas.microsoft.com/office/powerpoint/2010/main" val="1821642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drawback is that PostgreSQL does not support parallel export.</a:t>
            </a:r>
            <a:r>
              <a:rPr lang="pl-PL" dirty="0"/>
              <a:t> Currently, it scans data page by page in a single thread and ouputs the rows to a single file. We can do much better if we assign pages to different clients or export processes, each of which exports rows to a separate file. </a:t>
            </a:r>
          </a:p>
          <a:p>
            <a:endParaRPr lang="pl-PL" dirty="0"/>
          </a:p>
          <a:p>
            <a:r>
              <a:rPr lang="en-US" dirty="0"/>
              <a:t>Many databases can load data in parallel from separate clients. For instance, the input data that should</a:t>
            </a:r>
            <a:r>
              <a:rPr lang="pl-PL" dirty="0"/>
              <a:t> </a:t>
            </a:r>
            <a:r>
              <a:rPr lang="en-US" dirty="0"/>
              <a:t>be</a:t>
            </a:r>
            <a:r>
              <a:rPr lang="pl-PL" dirty="0"/>
              <a:t> </a:t>
            </a:r>
            <a:r>
              <a:rPr lang="en-US" dirty="0"/>
              <a:t>loaded</a:t>
            </a:r>
            <a:r>
              <a:rPr lang="pl-PL" dirty="0"/>
              <a:t> </a:t>
            </a:r>
            <a:r>
              <a:rPr lang="en-US" dirty="0"/>
              <a:t>to</a:t>
            </a:r>
            <a:r>
              <a:rPr lang="pl-PL" dirty="0"/>
              <a:t> </a:t>
            </a:r>
            <a:r>
              <a:rPr lang="en-US" dirty="0"/>
              <a:t>a</a:t>
            </a:r>
            <a:r>
              <a:rPr lang="pl-PL" dirty="0"/>
              <a:t> </a:t>
            </a:r>
            <a:r>
              <a:rPr lang="en-US" dirty="0"/>
              <a:t>single</a:t>
            </a:r>
            <a:r>
              <a:rPr lang="pl-PL" dirty="0"/>
              <a:t> </a:t>
            </a:r>
            <a:r>
              <a:rPr lang="en-US" dirty="0"/>
              <a:t>table</a:t>
            </a:r>
            <a:r>
              <a:rPr lang="pl-PL" dirty="0"/>
              <a:t> </a:t>
            </a:r>
            <a:r>
              <a:rPr lang="en-US" dirty="0"/>
              <a:t>in</a:t>
            </a:r>
            <a:r>
              <a:rPr lang="pl-PL" dirty="0"/>
              <a:t> </a:t>
            </a:r>
            <a:r>
              <a:rPr lang="en-US" dirty="0"/>
              <a:t>a</a:t>
            </a:r>
            <a:r>
              <a:rPr lang="pl-PL" dirty="0"/>
              <a:t> </a:t>
            </a:r>
            <a:r>
              <a:rPr lang="en-US" dirty="0"/>
              <a:t>database</a:t>
            </a:r>
            <a:r>
              <a:rPr lang="pl-PL" dirty="0"/>
              <a:t> </a:t>
            </a:r>
            <a:r>
              <a:rPr lang="en-US" dirty="0"/>
              <a:t>could</a:t>
            </a:r>
            <a:r>
              <a:rPr lang="pl-PL" dirty="0"/>
              <a:t> </a:t>
            </a:r>
            <a:r>
              <a:rPr lang="en-US" dirty="0"/>
              <a:t>be</a:t>
            </a:r>
            <a:r>
              <a:rPr lang="pl-PL" dirty="0"/>
              <a:t> </a:t>
            </a:r>
            <a:r>
              <a:rPr lang="en-US" dirty="0"/>
              <a:t>provided</a:t>
            </a:r>
            <a:r>
              <a:rPr lang="pl-PL" dirty="0"/>
              <a:t> </a:t>
            </a:r>
            <a:r>
              <a:rPr lang="en-US" dirty="0"/>
              <a:t>as</a:t>
            </a:r>
            <a:r>
              <a:rPr lang="pl-PL" dirty="0"/>
              <a:t> </a:t>
            </a:r>
            <a:r>
              <a:rPr lang="en-US" dirty="0"/>
              <a:t>a</a:t>
            </a:r>
            <a:r>
              <a:rPr lang="pl-PL" dirty="0"/>
              <a:t> </a:t>
            </a:r>
            <a:r>
              <a:rPr lang="en-US" dirty="0"/>
              <a:t>collection</a:t>
            </a:r>
            <a:r>
              <a:rPr lang="pl-PL" dirty="0"/>
              <a:t> </a:t>
            </a:r>
            <a:r>
              <a:rPr lang="en-US" dirty="0"/>
              <a:t>of</a:t>
            </a:r>
            <a:r>
              <a:rPr lang="pl-PL" dirty="0"/>
              <a:t> </a:t>
            </a:r>
            <a:r>
              <a:rPr lang="en-US" dirty="0"/>
              <a:t>ﬁles</a:t>
            </a:r>
            <a:r>
              <a:rPr lang="pl-PL" dirty="0"/>
              <a:t> </a:t>
            </a:r>
            <a:r>
              <a:rPr lang="en-US" dirty="0"/>
              <a:t>(instead</a:t>
            </a:r>
            <a:r>
              <a:rPr lang="pl-PL" dirty="0"/>
              <a:t> </a:t>
            </a:r>
            <a:r>
              <a:rPr lang="en-US" dirty="0"/>
              <a:t>of one single ﬁle for the whole table). However, many databases do not support parallel data export. This section presents how we enable parallel export </a:t>
            </a:r>
            <a:r>
              <a:rPr lang="pl-PL" dirty="0"/>
              <a:t>from</a:t>
            </a:r>
            <a:r>
              <a:rPr lang="en-US" dirty="0"/>
              <a:t> PostgreSQL. The default implementation of data export from PostgreSQL executes a full table scan, processes data row by row, and outputs a single ﬁle. This process could be parallelized in two ways. Thelogicalapproachistodistributetherowsfromatableinaround-robinfashiontoseparateﬁles. This approach guarantees that the sizes of the output ﬁles will be almost the same (with possible small differences of a single row size). However, this requires each of the clients to fully scan the sametable,eventhoughapartoftheprocesseddataiseventuallyexported. </a:t>
            </a:r>
            <a:r>
              <a:rPr lang="en-US" dirty="0" err="1"/>
              <a:t>Thephysicalapproach</a:t>
            </a:r>
            <a:r>
              <a:rPr lang="en-US" dirty="0"/>
              <a:t> distributes data on the level of pages, which every database table is organized into. The pages can be distributed in round-robin fashion to separate ﬁles. The sizes of the output ﬁles are also evenly distributed with possible differences of a single page size. Each client processes and exports (to a single ﬁle) part of a table (subset of its pages), instead of the whole table. Additionally, batches of pages are processed by each client to improve sequential I/O. The sequence (batch) size is a parameter that has to be found experimentally or provided by a database optimizer, which can use statistics on number of rows in a table and number of rows per page, so that output data ﬁles are similarly sized. </a:t>
            </a:r>
            <a:endParaRPr lang="pl-PL" dirty="0"/>
          </a:p>
          <a:p>
            <a:endParaRPr lang="pl-PL" dirty="0"/>
          </a:p>
          <a:p>
            <a:r>
              <a:rPr lang="pl-PL" dirty="0"/>
              <a:t>In a database, each table is physically divided into pages (also called blocks) usually 4 KB or more, and pages contain rows.</a:t>
            </a:r>
          </a:p>
        </p:txBody>
      </p:sp>
      <p:sp>
        <p:nvSpPr>
          <p:cNvPr id="4" name="Slide Number Placeholder 3"/>
          <p:cNvSpPr>
            <a:spLocks noGrp="1"/>
          </p:cNvSpPr>
          <p:nvPr>
            <p:ph type="sldNum" sz="quarter" idx="10"/>
          </p:nvPr>
        </p:nvSpPr>
        <p:spPr/>
        <p:txBody>
          <a:bodyPr/>
          <a:lstStyle/>
          <a:p>
            <a:fld id="{21A4ADFB-91F0-49F3-95C9-0FE574D05DB8}" type="slidenum">
              <a:rPr lang="pl-PL" smtClean="0"/>
              <a:t>44</a:t>
            </a:fld>
            <a:endParaRPr lang="pl-PL"/>
          </a:p>
        </p:txBody>
      </p:sp>
      <p:sp>
        <p:nvSpPr>
          <p:cNvPr id="5" name="Date Placeholder 4"/>
          <p:cNvSpPr>
            <a:spLocks noGrp="1"/>
          </p:cNvSpPr>
          <p:nvPr>
            <p:ph type="dt" idx="11"/>
          </p:nvPr>
        </p:nvSpPr>
        <p:spPr/>
        <p:txBody>
          <a:bodyPr/>
          <a:lstStyle/>
          <a:p>
            <a:fld id="{F341AF9A-2698-475C-8560-3EA7ADA28DFF}" type="datetime1">
              <a:rPr lang="en-US" smtClean="0"/>
              <a:t>30-Aug-18</a:t>
            </a:fld>
            <a:endParaRPr lang="pl-PL"/>
          </a:p>
        </p:txBody>
      </p:sp>
    </p:spTree>
    <p:extLst>
      <p:ext uri="{BB962C8B-B14F-4D97-AF65-F5344CB8AC3E}">
        <p14:creationId xmlns:p14="http://schemas.microsoft.com/office/powerpoint/2010/main" val="3381602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Currently, the export from PostgreSQL in a single thread is very slow because it works in a single thread and executes a full table scan.</a:t>
            </a:r>
          </a:p>
        </p:txBody>
      </p:sp>
      <p:sp>
        <p:nvSpPr>
          <p:cNvPr id="4" name="Slide Number Placeholder 3"/>
          <p:cNvSpPr>
            <a:spLocks noGrp="1"/>
          </p:cNvSpPr>
          <p:nvPr>
            <p:ph type="sldNum" sz="quarter" idx="10"/>
          </p:nvPr>
        </p:nvSpPr>
        <p:spPr/>
        <p:txBody>
          <a:bodyPr/>
          <a:lstStyle/>
          <a:p>
            <a:fld id="{21A4ADFB-91F0-49F3-95C9-0FE574D05DB8}" type="slidenum">
              <a:rPr lang="pl-PL" smtClean="0"/>
              <a:t>45</a:t>
            </a:fld>
            <a:endParaRPr lang="pl-PL"/>
          </a:p>
        </p:txBody>
      </p:sp>
      <p:sp>
        <p:nvSpPr>
          <p:cNvPr id="5" name="Date Placeholder 4"/>
          <p:cNvSpPr>
            <a:spLocks noGrp="1"/>
          </p:cNvSpPr>
          <p:nvPr>
            <p:ph type="dt" idx="11"/>
          </p:nvPr>
        </p:nvSpPr>
        <p:spPr/>
        <p:txBody>
          <a:bodyPr/>
          <a:lstStyle/>
          <a:p>
            <a:fld id="{D42E3D07-EB6D-4BDD-AC7B-606BF21217FB}" type="datetime1">
              <a:rPr lang="en-US" smtClean="0"/>
              <a:t>30-Aug-18</a:t>
            </a:fld>
            <a:endParaRPr lang="pl-PL"/>
          </a:p>
        </p:txBody>
      </p:sp>
    </p:spTree>
    <p:extLst>
      <p:ext uri="{BB962C8B-B14F-4D97-AF65-F5344CB8AC3E}">
        <p14:creationId xmlns:p14="http://schemas.microsoft.com/office/powerpoint/2010/main" val="54694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export part, we modify PostgreSQL to support parallel export, which is 20X faster then the single-threaded one with 32 threads, so this process scales very well.</a:t>
            </a:r>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46</a:t>
            </a:fld>
            <a:endParaRPr lang="pl-PL"/>
          </a:p>
        </p:txBody>
      </p:sp>
      <p:sp>
        <p:nvSpPr>
          <p:cNvPr id="5" name="Date Placeholder 4"/>
          <p:cNvSpPr>
            <a:spLocks noGrp="1"/>
          </p:cNvSpPr>
          <p:nvPr>
            <p:ph type="dt" idx="11"/>
          </p:nvPr>
        </p:nvSpPr>
        <p:spPr/>
        <p:txBody>
          <a:bodyPr/>
          <a:lstStyle/>
          <a:p>
            <a:fld id="{D42E3D07-EB6D-4BDD-AC7B-606BF21217FB}" type="datetime1">
              <a:rPr lang="en-US" smtClean="0"/>
              <a:t>30-Aug-18</a:t>
            </a:fld>
            <a:endParaRPr lang="pl-PL"/>
          </a:p>
        </p:txBody>
      </p:sp>
    </p:spTree>
    <p:extLst>
      <p:ext uri="{BB962C8B-B14F-4D97-AF65-F5344CB8AC3E}">
        <p14:creationId xmlns:p14="http://schemas.microsoft.com/office/powerpoint/2010/main" val="1008680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vaults aim at symbiosis between loaded data and data stored in external repositories. Data vaults are developed in the context of </a:t>
            </a:r>
            <a:r>
              <a:rPr lang="en-US" dirty="0" err="1"/>
              <a:t>MonetDB</a:t>
            </a:r>
            <a:r>
              <a:rPr lang="en-US" dirty="0"/>
              <a:t> and focus on providing DBMS functionality over scientific file formats, emphasizing on array-based data. The concept of just-in-time access to data of interest is further extended to efficiently handle semantic chunks: large collections of data files that share common characteristics and are co-located by exploiting metadata that describe the actual data (e.g. timestamps in the file names).</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47</a:t>
            </a:fld>
            <a:endParaRPr lang="en-US"/>
          </a:p>
        </p:txBody>
      </p:sp>
    </p:spTree>
    <p:extLst>
      <p:ext uri="{BB962C8B-B14F-4D97-AF65-F5344CB8AC3E}">
        <p14:creationId xmlns:p14="http://schemas.microsoft.com/office/powerpoint/2010/main" val="2893430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this end, we carry out an empirical </a:t>
            </a:r>
            <a:r>
              <a:rPr lang="pl-PL" dirty="0"/>
              <a:t>analysis </a:t>
            </a:r>
            <a:r>
              <a:rPr lang="en-US" dirty="0"/>
              <a:t>of data loading in three dimensions: hardware, software and application workload</a:t>
            </a:r>
            <a:r>
              <a:rPr lang="pl-PL"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The analysis studies four systems: a commercial row-store (DBMSA), an open-source row-store (PostgreSQL [2]), a commercial column-store (DBMSB), and an open-source column-store (MonetDB [1]). To preserve anonymity due to legal restrictions, the names of the commercial database systems are not disclosed.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49</a:t>
            </a:fld>
            <a:endParaRPr lang="en-US"/>
          </a:p>
        </p:txBody>
      </p:sp>
    </p:spTree>
    <p:extLst>
      <p:ext uri="{BB962C8B-B14F-4D97-AF65-F5344CB8AC3E}">
        <p14:creationId xmlns:p14="http://schemas.microsoft.com/office/powerpoint/2010/main" val="3506450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50</a:t>
            </a:fld>
            <a:endParaRPr lang="en-US"/>
          </a:p>
        </p:txBody>
      </p:sp>
    </p:spTree>
    <p:extLst>
      <p:ext uri="{BB962C8B-B14F-4D97-AF65-F5344CB8AC3E}">
        <p14:creationId xmlns:p14="http://schemas.microsoft.com/office/powerpoint/2010/main" val="1224641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experiments examine how much beneﬁt a DBMS can achieve by performing data loading in a parallel fashion. Generally, parallel loading improves data loading performance in comparison to single-threaded loading in many cases. However, scaling is far from ideal, as loading time does not reduce commensurately with the number of cores used. In fact, there are cases where a 16X increase in the degree of parallelism fails to bring any improvement at all (e.g. DBMS</a:t>
            </a:r>
            <a:r>
              <a:rPr lang="pl-PL" dirty="0"/>
              <a:t>-B</a:t>
            </a:r>
            <a:r>
              <a:rPr lang="en-US" dirty="0"/>
              <a:t> for the Symantec dataset).</a:t>
            </a:r>
          </a:p>
          <a:p>
            <a:r>
              <a:rPr lang="en-US" i="1" dirty="0"/>
              <a:t>---------------------------------------------------------------------------------------------------------------------------------------------------------------------</a:t>
            </a:r>
          </a:p>
          <a:p>
            <a:r>
              <a:rPr lang="en-US" i="1" dirty="0"/>
              <a:t>PCOPY – out external loader that invokes multiple PostgreSQL COPY commands in parallel. PCOPY differs from other systems that support parallel loading as native feature in that it uses PostgreSQL as a testbed to show how parallelism can be introduced to an existing RDBMS without tweaking its internal components. PCOPY is a multithreaded application that takes as input the ﬁle to be loaded into the database, memory maps it, computes aligned logical partitions, and assigns each partition to a different thread. Each thread sets up a pipe and forks off a PostgreSQL client process that runs the COPY command conﬁgured to read from a redirected standard input. Then the thread loads the data belonging to its partition by writing out the memory mapped input ﬁle to the client process via the pipe.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51</a:t>
            </a:fld>
            <a:endParaRPr lang="en-US"/>
          </a:p>
        </p:txBody>
      </p:sp>
    </p:spTree>
    <p:extLst>
      <p:ext uri="{BB962C8B-B14F-4D97-AF65-F5344CB8AC3E}">
        <p14:creationId xmlns:p14="http://schemas.microsoft.com/office/powerpoint/2010/main" val="7410766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setting, the best improvement was 2.9X, so the speedup is clearly sublinear. Let’s analyze why.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52</a:t>
            </a:fld>
            <a:endParaRPr lang="en-US"/>
          </a:p>
        </p:txBody>
      </p:sp>
    </p:spTree>
    <p:extLst>
      <p:ext uri="{BB962C8B-B14F-4D97-AF65-F5344CB8AC3E}">
        <p14:creationId xmlns:p14="http://schemas.microsoft.com/office/powerpoint/2010/main" val="13108167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To examine the impact of the underlying data storage on parallel loading, we run an experiment where we use as input a 10GB instance of TPC-H and vary the data source and destination storage devices.</a:t>
            </a:r>
          </a:p>
          <a:p>
            <a:endParaRPr lang="en-US" dirty="0"/>
          </a:p>
          <a:p>
            <a:r>
              <a:rPr lang="en-US" dirty="0"/>
              <a:t>In the x axis we present different DBMSs, y axis represents the loading time in seconds.</a:t>
            </a:r>
          </a:p>
          <a:p>
            <a:endParaRPr lang="en-US" dirty="0"/>
          </a:p>
          <a:p>
            <a:r>
              <a:rPr lang="en-US" dirty="0"/>
              <a:t>On your left hand side, we keep a hard drive as the source storage and change the destination storage.</a:t>
            </a:r>
          </a:p>
          <a:p>
            <a:r>
              <a:rPr lang="en-US" dirty="0"/>
              <a:t>We can see the change in destination </a:t>
            </a:r>
            <a:r>
              <a:rPr lang="pl-PL" dirty="0"/>
              <a:t>storage </a:t>
            </a:r>
            <a:r>
              <a:rPr lang="en-US" dirty="0"/>
              <a:t>does not impact the loading time. Thus, the slow source </a:t>
            </a:r>
            <a:r>
              <a:rPr lang="pl-PL" dirty="0"/>
              <a:t>media </a:t>
            </a:r>
            <a:r>
              <a:rPr lang="en-US" dirty="0"/>
              <a:t>bottlenecks all systems.</a:t>
            </a:r>
          </a:p>
          <a:p>
            <a:endParaRPr lang="en-US" dirty="0"/>
          </a:p>
          <a:p>
            <a:r>
              <a:rPr lang="en-US" dirty="0"/>
              <a:t>On the right hand side, we keep the same destination storage, DAS (Direct Attached Storage, </a:t>
            </a:r>
            <a:r>
              <a:rPr lang="pl-PL" dirty="0"/>
              <a:t>in the </a:t>
            </a:r>
            <a:r>
              <a:rPr lang="en-US" dirty="0"/>
              <a:t>RAID-0 </a:t>
            </a:r>
            <a:r>
              <a:rPr lang="pl-PL" dirty="0"/>
              <a:t>setup </a:t>
            </a:r>
            <a:r>
              <a:rPr lang="en-US" dirty="0"/>
              <a:t>with 24 disks). Using a faster data source storage accelerates loading for all the systems</a:t>
            </a:r>
            <a:r>
              <a:rPr lang="pl-PL" dirty="0"/>
              <a:t> (e.g., going from HDD to SSD)</a:t>
            </a:r>
            <a:r>
              <a:rPr lang="en-US" dirty="0"/>
              <a:t>. Nevertheless, the difference between the conﬁgurations that use SSD- and </a:t>
            </a:r>
            <a:r>
              <a:rPr lang="en-US" dirty="0" err="1"/>
              <a:t>ramfs</a:t>
            </a:r>
            <a:r>
              <a:rPr lang="en-US" dirty="0"/>
              <a:t>-based source storage is marginal, which implies that the write performance of DAS eventually becomes a bottleneck for very fast input devices. </a:t>
            </a:r>
            <a:endParaRPr lang="pl-PL" dirty="0"/>
          </a:p>
          <a:p>
            <a:endParaRPr lang="en-US" dirty="0"/>
          </a:p>
          <a:p>
            <a:r>
              <a:rPr lang="en-US" dirty="0"/>
              <a:t>Lesson that we learned is that many organization</a:t>
            </a:r>
            <a:r>
              <a:rPr lang="pl-PL" dirty="0"/>
              <a:t>s</a:t>
            </a:r>
            <a:r>
              <a:rPr lang="en-US" dirty="0"/>
              <a:t> store the raw data on a slow storage, such as HDD,  and DBMSs are stored on fast storage devices such as DAS. The loading has to run in parallel </a:t>
            </a:r>
            <a:r>
              <a:rPr lang="pl-PL" dirty="0"/>
              <a:t>to be fast </a:t>
            </a:r>
            <a:r>
              <a:rPr lang="en-US" dirty="0"/>
              <a:t>so either the DBMSs have to be aware of the underlying storage or the data before loading should be moved to a good quality storage that can handle many parallel I/</a:t>
            </a:r>
            <a:r>
              <a:rPr lang="en-US" dirty="0" err="1"/>
              <a:t>Os</a:t>
            </a:r>
            <a:r>
              <a:rPr lang="en-US" dirty="0"/>
              <a:t> efficiently.</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53</a:t>
            </a:fld>
            <a:endParaRPr lang="en-US"/>
          </a:p>
        </p:txBody>
      </p:sp>
    </p:spTree>
    <p:extLst>
      <p:ext uri="{BB962C8B-B14F-4D97-AF65-F5344CB8AC3E}">
        <p14:creationId xmlns:p14="http://schemas.microsoft.com/office/powerpoint/2010/main" val="4076763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by data loading, we mean a transformation from a raw text file, such as CSV, to a database internal binary format.</a:t>
            </a:r>
            <a:endParaRPr lang="en-US" b="0" dirty="0"/>
          </a:p>
        </p:txBody>
      </p:sp>
      <p:sp>
        <p:nvSpPr>
          <p:cNvPr id="4" name="Slide Number Placeholder 3"/>
          <p:cNvSpPr>
            <a:spLocks noGrp="1"/>
          </p:cNvSpPr>
          <p:nvPr>
            <p:ph type="sldNum" sz="quarter" idx="10"/>
          </p:nvPr>
        </p:nvSpPr>
        <p:spPr/>
        <p:txBody>
          <a:bodyPr/>
          <a:lstStyle/>
          <a:p>
            <a:fld id="{B90CABC2-A376-499A-BB95-7D34F5CD4FCA}" type="slidenum">
              <a:rPr lang="en-US" smtClean="0"/>
              <a:t>5</a:t>
            </a:fld>
            <a:endParaRPr lang="en-US"/>
          </a:p>
        </p:txBody>
      </p:sp>
    </p:spTree>
    <p:extLst>
      <p:ext uri="{BB962C8B-B14F-4D97-AF65-F5344CB8AC3E}">
        <p14:creationId xmlns:p14="http://schemas.microsoft.com/office/powerpoint/2010/main" val="28332342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look into the write bottleneck, </a:t>
            </a:r>
            <a:r>
              <a:rPr lang="pl-PL" dirty="0"/>
              <a:t>we </a:t>
            </a:r>
            <a:r>
              <a:rPr lang="en-US" dirty="0"/>
              <a:t>plot</a:t>
            </a:r>
            <a:r>
              <a:rPr lang="pl-PL" dirty="0"/>
              <a:t> </a:t>
            </a:r>
            <a:r>
              <a:rPr lang="en-US" dirty="0"/>
              <a:t>the loading time when we vary the data destination storage while using </a:t>
            </a:r>
            <a:r>
              <a:rPr lang="en-US" dirty="0" err="1"/>
              <a:t>ramfs</a:t>
            </a:r>
            <a:r>
              <a:rPr lang="en-US" dirty="0"/>
              <a:t> – the fastest option – as the data source storage. </a:t>
            </a:r>
            <a:endParaRPr lang="pl-PL" dirty="0"/>
          </a:p>
          <a:p>
            <a:endParaRPr lang="pl-PL" dirty="0"/>
          </a:p>
          <a:p>
            <a:r>
              <a:rPr lang="pl-PL" dirty="0"/>
              <a:t>Let’s focus first on the left hand side graph.</a:t>
            </a:r>
          </a:p>
          <a:p>
            <a:endParaRPr lang="pl-PL" dirty="0"/>
          </a:p>
          <a:p>
            <a:r>
              <a:rPr lang="en-US" dirty="0"/>
              <a:t>The observed behavior varies across systems: DBMS-B has little beneﬁt from </a:t>
            </a:r>
            <a:r>
              <a:rPr lang="en-US" dirty="0" err="1"/>
              <a:t>ramfs</a:t>
            </a:r>
            <a:r>
              <a:rPr lang="en-US" dirty="0"/>
              <a:t> because of</a:t>
            </a:r>
            <a:r>
              <a:rPr lang="pl-PL" dirty="0"/>
              <a:t> </a:t>
            </a:r>
            <a:r>
              <a:rPr lang="en-US" dirty="0"/>
              <a:t>its thread overprovisioning; the numerous low-priority threads it spawns get pre-empted often. </a:t>
            </a:r>
            <a:endParaRPr lang="pl-PL" dirty="0"/>
          </a:p>
          <a:p>
            <a:endParaRPr lang="pl-PL" dirty="0"/>
          </a:p>
          <a:p>
            <a:r>
              <a:rPr lang="en-US" dirty="0"/>
              <a:t>For PCOPY and DBMS-A, using </a:t>
            </a:r>
            <a:r>
              <a:rPr lang="en-US" dirty="0" err="1"/>
              <a:t>ramfs</a:t>
            </a:r>
            <a:r>
              <a:rPr lang="en-US" dirty="0"/>
              <a:t> as the data destination storage achieves the best overall performance. Loading time reduces by 1.75× for DBMS-A and 1.4× for PCOPY when </a:t>
            </a:r>
            <a:r>
              <a:rPr lang="en-US" dirty="0" err="1"/>
              <a:t>ramfs</a:t>
            </a:r>
            <a:r>
              <a:rPr lang="en-US" dirty="0"/>
              <a:t> is used as the destination storage compared to DAS. This clearly shows that DAS, despite being equipped with a battery-backed cache for buffering writes, is still a bottleneck to data loading due to the negative impact that dirty data ﬂushing has on the data loading pipeline.</a:t>
            </a:r>
            <a:endParaRPr lang="pl-PL" dirty="0"/>
          </a:p>
          <a:p>
            <a:endParaRPr lang="pl-PL" dirty="0"/>
          </a:p>
          <a:p>
            <a:r>
              <a:rPr lang="pl-PL" dirty="0"/>
              <a:t>On the rith hand side we present the CPU utilization (y axis) during loading with time in seconds on the x axis. </a:t>
            </a:r>
            <a:r>
              <a:rPr lang="en-US" b="1" dirty="0"/>
              <a:t>Only DBMS-A reaches 100% CPU utilization</a:t>
            </a:r>
            <a:r>
              <a:rPr lang="en-US" dirty="0"/>
              <a:t>, with its performance eventually becoming bound by the CPU-intensive data parsing and conversion tasks. </a:t>
            </a:r>
            <a:endParaRPr lang="pl-PL" dirty="0"/>
          </a:p>
          <a:p>
            <a:endParaRPr lang="pl-PL" dirty="0"/>
          </a:p>
          <a:p>
            <a:r>
              <a:rPr lang="en-US" dirty="0"/>
              <a:t>Our analysis show</a:t>
            </a:r>
            <a:r>
              <a:rPr lang="pl-PL" dirty="0"/>
              <a:t>s </a:t>
            </a:r>
            <a:r>
              <a:rPr lang="en-US" dirty="0"/>
              <a:t>that</a:t>
            </a:r>
            <a:r>
              <a:rPr lang="pl-PL" dirty="0"/>
              <a:t> </a:t>
            </a:r>
            <a:r>
              <a:rPr lang="en-US" dirty="0"/>
              <a:t>the</a:t>
            </a:r>
            <a:r>
              <a:rPr lang="pl-PL" dirty="0"/>
              <a:t> </a:t>
            </a:r>
            <a:r>
              <a:rPr lang="en-US" dirty="0"/>
              <a:t>way</a:t>
            </a:r>
            <a:r>
              <a:rPr lang="pl-PL" dirty="0"/>
              <a:t> </a:t>
            </a:r>
            <a:r>
              <a:rPr lang="en-US" dirty="0"/>
              <a:t>in</a:t>
            </a:r>
            <a:r>
              <a:rPr lang="pl-PL" dirty="0"/>
              <a:t> </a:t>
            </a:r>
            <a:r>
              <a:rPr lang="en-US" dirty="0"/>
              <a:t>which</a:t>
            </a:r>
            <a:r>
              <a:rPr lang="pl-PL" dirty="0"/>
              <a:t> </a:t>
            </a:r>
            <a:r>
              <a:rPr lang="en-US" dirty="0"/>
              <a:t>DBMS</a:t>
            </a:r>
            <a:r>
              <a:rPr lang="pl-PL" dirty="0"/>
              <a:t>s </a:t>
            </a:r>
            <a:r>
              <a:rPr lang="en-US" dirty="0"/>
              <a:t>issue</a:t>
            </a:r>
            <a:r>
              <a:rPr lang="pl-PL" dirty="0"/>
              <a:t> </a:t>
            </a:r>
            <a:r>
              <a:rPr lang="en-US" dirty="0"/>
              <a:t>read</a:t>
            </a:r>
            <a:r>
              <a:rPr lang="pl-PL" dirty="0"/>
              <a:t> </a:t>
            </a:r>
            <a:r>
              <a:rPr lang="en-US" dirty="0"/>
              <a:t>requests</a:t>
            </a:r>
            <a:r>
              <a:rPr lang="pl-PL" dirty="0"/>
              <a:t> </a:t>
            </a:r>
            <a:r>
              <a:rPr lang="en-US" dirty="0"/>
              <a:t>and</a:t>
            </a:r>
            <a:r>
              <a:rPr lang="pl-PL" dirty="0"/>
              <a:t> </a:t>
            </a:r>
            <a:r>
              <a:rPr lang="en-US" dirty="0"/>
              <a:t>the</a:t>
            </a:r>
            <a:r>
              <a:rPr lang="pl-PL" dirty="0"/>
              <a:t> </a:t>
            </a:r>
            <a:r>
              <a:rPr lang="en-US" dirty="0"/>
              <a:t>degree</a:t>
            </a:r>
            <a:r>
              <a:rPr lang="pl-PL" dirty="0"/>
              <a:t> </a:t>
            </a:r>
            <a:r>
              <a:rPr lang="en-US" dirty="0"/>
              <a:t>of</a:t>
            </a:r>
            <a:r>
              <a:rPr lang="pl-PL" dirty="0"/>
              <a:t> </a:t>
            </a:r>
            <a:r>
              <a:rPr lang="en-US" dirty="0"/>
              <a:t>parallelism</a:t>
            </a:r>
            <a:r>
              <a:rPr lang="pl-PL" dirty="0"/>
              <a:t> </a:t>
            </a:r>
            <a:r>
              <a:rPr lang="en-US" dirty="0"/>
              <a:t>they</a:t>
            </a:r>
            <a:r>
              <a:rPr lang="pl-PL" dirty="0"/>
              <a:t> </a:t>
            </a:r>
            <a:r>
              <a:rPr lang="en-US" dirty="0"/>
              <a:t>employ has an effect on the read throughput achieved</a:t>
            </a:r>
            <a:r>
              <a:rPr lang="pl-PL" dirty="0"/>
              <a:t>.</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54</a:t>
            </a:fld>
            <a:endParaRPr lang="en-US"/>
          </a:p>
        </p:txBody>
      </p:sp>
    </p:spTree>
    <p:extLst>
      <p:ext uri="{BB962C8B-B14F-4D97-AF65-F5344CB8AC3E}">
        <p14:creationId xmlns:p14="http://schemas.microsoft.com/office/powerpoint/2010/main" val="1418132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focus on the read bandwidth. The </a:t>
            </a:r>
            <a:r>
              <a:rPr lang="en-US" b="1" dirty="0"/>
              <a:t>i/o wait </a:t>
            </a:r>
            <a:r>
              <a:rPr lang="en-US" dirty="0"/>
              <a:t>statistic is a useful indicator of I/O performance - but it does tell us that the system can handle more computational work. Just because a CPU is in i/o wait state does not mean that it can't run other threads on that CPU – but in this case we run solely data loading for a single system at a time; that is, </a:t>
            </a:r>
            <a:r>
              <a:rPr lang="en-US" dirty="0" err="1"/>
              <a:t>iowait</a:t>
            </a:r>
            <a:r>
              <a:rPr lang="en-US" dirty="0"/>
              <a:t> is simply a form of idle time</a:t>
            </a:r>
            <a:r>
              <a:rPr lang="en-US" b="1" u="sng" dirty="0"/>
              <a:t>. I/O wait tell us if the system was waiting for an I/O request to complete when the counters were collected.</a:t>
            </a:r>
          </a:p>
          <a:p>
            <a:endParaRPr lang="en-US" dirty="0"/>
          </a:p>
          <a:p>
            <a:r>
              <a:rPr lang="en-US" dirty="0"/>
              <a:t>We are wondering why only about 50% of the disk read throughput is used. When we plot the I/O Wait for the DBMS-A, we can see that it’s very high. In comparison, when we plot I/O wait for </a:t>
            </a:r>
            <a:r>
              <a:rPr lang="en-US" dirty="0" err="1"/>
              <a:t>MonetDB</a:t>
            </a:r>
            <a:r>
              <a:rPr lang="en-US" dirty="0"/>
              <a:t>, it’s very low.</a:t>
            </a:r>
          </a:p>
          <a:p>
            <a:endParaRPr lang="en-US" dirty="0"/>
          </a:p>
          <a:p>
            <a:r>
              <a:rPr lang="en-US" dirty="0"/>
              <a:t>The I/O wait of DBMS-A corresponds directly to the reads from disk and is high.</a:t>
            </a:r>
          </a:p>
          <a:p>
            <a:endParaRPr lang="en-US" dirty="0"/>
          </a:p>
          <a:p>
            <a:r>
              <a:rPr lang="en-US" dirty="0" err="1"/>
              <a:t>MonetDB</a:t>
            </a:r>
            <a:r>
              <a:rPr lang="en-US" dirty="0"/>
              <a:t> does have insignificant I/O wait.</a:t>
            </a:r>
          </a:p>
          <a:p>
            <a:endParaRPr lang="en-US" dirty="0"/>
          </a:p>
          <a:p>
            <a:r>
              <a:rPr lang="en-US" dirty="0"/>
              <a:t>DBMS-A, in contrast to </a:t>
            </a:r>
            <a:r>
              <a:rPr lang="en-US" dirty="0" err="1"/>
              <a:t>MonetDB</a:t>
            </a:r>
            <a:r>
              <a:rPr lang="en-US" dirty="0"/>
              <a:t>, spends a non-trivial portion of time waiting for I/O, which explains the low CPU utilization. Still, read throughput utilization of DBMS-A barely exceeds 60% even in the best case. This clearly indicates that DBMS-A issues random read I/O requests during parallel data loading which causes high I/O delays and an underutilization of CPU resources.</a:t>
            </a:r>
          </a:p>
          <a:p>
            <a:endParaRPr lang="en-US" dirty="0"/>
          </a:p>
          <a:p>
            <a:r>
              <a:rPr lang="en-US" dirty="0"/>
              <a:t>Let’s see the details about this phenomenon.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55</a:t>
            </a:fld>
            <a:endParaRPr lang="en-US"/>
          </a:p>
        </p:txBody>
      </p:sp>
    </p:spTree>
    <p:extLst>
      <p:ext uri="{BB962C8B-B14F-4D97-AF65-F5344CB8AC3E}">
        <p14:creationId xmlns:p14="http://schemas.microsoft.com/office/powerpoint/2010/main" val="11198048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To understand the reason behind the lack of scalability under parallel data loading</a:t>
            </a:r>
            <a:r>
              <a:rPr lang="en-US" dirty="0"/>
              <a:t>, next we’ll look into </a:t>
            </a:r>
            <a:r>
              <a:rPr lang="en-US" b="1" dirty="0"/>
              <a:t>CPU and I/O resource usage </a:t>
            </a:r>
            <a:r>
              <a:rPr lang="en-US" dirty="0"/>
              <a:t>patterns to identify where time goes during the data loading process. We’ll present an </a:t>
            </a:r>
            <a:r>
              <a:rPr lang="en-US" b="1" u="sng" dirty="0"/>
              <a:t>alternative view of the previous figure where we </a:t>
            </a:r>
            <a:r>
              <a:rPr lang="en-US" dirty="0"/>
              <a:t>monitor the usage of system resources (CPU, and I/O reads and writes) when a 10 GB version of TPC-H data is loaded using parallel loaders for various DBMSs. As before, raw data is initially stored on HDD and the database is stored on DAS.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56</a:t>
            </a:fld>
            <a:endParaRPr lang="en-US"/>
          </a:p>
        </p:txBody>
      </p:sp>
    </p:spTree>
    <p:extLst>
      <p:ext uri="{BB962C8B-B14F-4D97-AF65-F5344CB8AC3E}">
        <p14:creationId xmlns:p14="http://schemas.microsoft.com/office/powerpoint/2010/main" val="33526433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experiments showed that a typical DBMS setup under-utilizes both I/O bandwidth as well as the available CPU resources because of the time it spends waiting for random I/O completion. This section studies the underutilization issue from a hardware perspective; how different storage sub-systems affect data loading speed?</a:t>
            </a:r>
            <a:r>
              <a:rPr lang="pl-PL" dirty="0"/>
              <a:t> We focus on the parallel loading.</a:t>
            </a:r>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57</a:t>
            </a:fld>
            <a:endParaRPr lang="en-US"/>
          </a:p>
        </p:txBody>
      </p:sp>
    </p:spTree>
    <p:extLst>
      <p:ext uri="{BB962C8B-B14F-4D97-AF65-F5344CB8AC3E}">
        <p14:creationId xmlns:p14="http://schemas.microsoft.com/office/powerpoint/2010/main" val="1438920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To examine the impact of the underlying data storage on parallel loading, we run an experiment where we use as input a 10GB instance of TPC-H and vary the data source and destination storage devices.</a:t>
            </a:r>
          </a:p>
          <a:p>
            <a:endParaRPr lang="en-US" dirty="0"/>
          </a:p>
          <a:p>
            <a:r>
              <a:rPr lang="en-US" dirty="0"/>
              <a:t>In the x axis we present different DBMSs, y axis represents the loading time in seconds.</a:t>
            </a:r>
          </a:p>
          <a:p>
            <a:endParaRPr lang="en-US" dirty="0"/>
          </a:p>
          <a:p>
            <a:r>
              <a:rPr lang="en-US" dirty="0"/>
              <a:t>On your left hand side, we keep a hard drive as the source storage and change the destination storage.</a:t>
            </a:r>
          </a:p>
          <a:p>
            <a:r>
              <a:rPr lang="en-US" dirty="0"/>
              <a:t>We can see the change in destination </a:t>
            </a:r>
            <a:r>
              <a:rPr lang="pl-PL" dirty="0"/>
              <a:t>storage </a:t>
            </a:r>
            <a:r>
              <a:rPr lang="en-US" dirty="0"/>
              <a:t>does not impact the loading time. Thus, the slow source </a:t>
            </a:r>
            <a:r>
              <a:rPr lang="pl-PL" dirty="0"/>
              <a:t>media </a:t>
            </a:r>
            <a:r>
              <a:rPr lang="en-US" dirty="0"/>
              <a:t>bottlenecks all systems.</a:t>
            </a:r>
          </a:p>
          <a:p>
            <a:endParaRPr lang="en-US" dirty="0"/>
          </a:p>
          <a:p>
            <a:r>
              <a:rPr lang="en-US" dirty="0"/>
              <a:t>On the right hand side, we keep the same destination storage, DAS (Direct Attached Storage, </a:t>
            </a:r>
            <a:r>
              <a:rPr lang="pl-PL" dirty="0"/>
              <a:t>in the </a:t>
            </a:r>
            <a:r>
              <a:rPr lang="en-US" dirty="0"/>
              <a:t>RAID-0 </a:t>
            </a:r>
            <a:r>
              <a:rPr lang="pl-PL" dirty="0"/>
              <a:t>setup </a:t>
            </a:r>
            <a:r>
              <a:rPr lang="en-US" dirty="0"/>
              <a:t>with 24 disks). Using a faster data source storage accelerates loading for all the systems</a:t>
            </a:r>
            <a:r>
              <a:rPr lang="pl-PL" dirty="0"/>
              <a:t> (e.g., going from HDD to SSD)</a:t>
            </a:r>
            <a:r>
              <a:rPr lang="en-US" dirty="0"/>
              <a:t>. Nevertheless, the difference between the conﬁgurations that use SSD- and </a:t>
            </a:r>
            <a:r>
              <a:rPr lang="en-US" dirty="0" err="1"/>
              <a:t>ramfs</a:t>
            </a:r>
            <a:r>
              <a:rPr lang="en-US" dirty="0"/>
              <a:t>-based source storage is marginal, which implies that the write performance of DAS eventually becomes a bottleneck for very fast input devices. </a:t>
            </a:r>
            <a:endParaRPr lang="pl-PL" dirty="0"/>
          </a:p>
          <a:p>
            <a:endParaRPr lang="en-US" dirty="0"/>
          </a:p>
          <a:p>
            <a:r>
              <a:rPr lang="en-US" dirty="0"/>
              <a:t>Lesson that we learned is that many organization</a:t>
            </a:r>
            <a:r>
              <a:rPr lang="pl-PL" dirty="0"/>
              <a:t>s</a:t>
            </a:r>
            <a:r>
              <a:rPr lang="en-US" dirty="0"/>
              <a:t> store the raw data on a slow storage, such as HDD,  and DBMSs are stored on fast storage devices such as DAS. The loading has to run in parallel </a:t>
            </a:r>
            <a:r>
              <a:rPr lang="pl-PL" dirty="0"/>
              <a:t>to be fast </a:t>
            </a:r>
            <a:r>
              <a:rPr lang="en-US" dirty="0"/>
              <a:t>so either the DBMSs have to be aware of the underlying storage or the data before loading should be moved to a good quality storage that can handle many parallel I/</a:t>
            </a:r>
            <a:r>
              <a:rPr lang="en-US" dirty="0" err="1"/>
              <a:t>Os</a:t>
            </a:r>
            <a:r>
              <a:rPr lang="en-US" dirty="0"/>
              <a:t> efficiently.</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59</a:t>
            </a:fld>
            <a:endParaRPr lang="en-US"/>
          </a:p>
        </p:txBody>
      </p:sp>
    </p:spTree>
    <p:extLst>
      <p:ext uri="{BB962C8B-B14F-4D97-AF65-F5344CB8AC3E}">
        <p14:creationId xmlns:p14="http://schemas.microsoft.com/office/powerpoint/2010/main" val="1186838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migration differs from loading in a few ways. The most important difference is that data at both ends resides already in DBMSs in their specific binary formats. </a:t>
            </a:r>
          </a:p>
          <a:p>
            <a:endParaRPr lang="en-US" dirty="0"/>
          </a:p>
          <a:p>
            <a:endParaRPr lang="pl-PL" dirty="0"/>
          </a:p>
        </p:txBody>
      </p:sp>
      <p:sp>
        <p:nvSpPr>
          <p:cNvPr id="4" name="Date Placeholder 3"/>
          <p:cNvSpPr>
            <a:spLocks noGrp="1"/>
          </p:cNvSpPr>
          <p:nvPr>
            <p:ph type="dt" idx="10"/>
          </p:nvPr>
        </p:nvSpPr>
        <p:spPr/>
        <p:txBody>
          <a:bodyPr/>
          <a:lstStyle/>
          <a:p>
            <a:fld id="{84FF62D6-7C44-47BB-9E37-FC200CC496AE}" type="datetime1">
              <a:rPr lang="en-US" smtClean="0"/>
              <a:t>30-Aug-18</a:t>
            </a:fld>
            <a:endParaRPr lang="pl-PL"/>
          </a:p>
        </p:txBody>
      </p:sp>
      <p:sp>
        <p:nvSpPr>
          <p:cNvPr id="5" name="Slide Number Placeholder 4"/>
          <p:cNvSpPr>
            <a:spLocks noGrp="1"/>
          </p:cNvSpPr>
          <p:nvPr>
            <p:ph type="sldNum" sz="quarter" idx="11"/>
          </p:nvPr>
        </p:nvSpPr>
        <p:spPr/>
        <p:txBody>
          <a:bodyPr/>
          <a:lstStyle/>
          <a:p>
            <a:fld id="{21A4ADFB-91F0-49F3-95C9-0FE574D05DB8}" type="slidenum">
              <a:rPr lang="pl-PL" smtClean="0"/>
              <a:t>60</a:t>
            </a:fld>
            <a:endParaRPr lang="pl-PL"/>
          </a:p>
        </p:txBody>
      </p:sp>
    </p:spTree>
    <p:extLst>
      <p:ext uri="{BB962C8B-B14F-4D97-AF65-F5344CB8AC3E}">
        <p14:creationId xmlns:p14="http://schemas.microsoft.com/office/powerpoint/2010/main" val="2469626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migration can also be improved and we’ll show you how.</a:t>
            </a:r>
          </a:p>
        </p:txBody>
      </p:sp>
      <p:sp>
        <p:nvSpPr>
          <p:cNvPr id="4" name="Slide Number Placeholder 3"/>
          <p:cNvSpPr>
            <a:spLocks noGrp="1"/>
          </p:cNvSpPr>
          <p:nvPr>
            <p:ph type="sldNum" sz="quarter" idx="10"/>
          </p:nvPr>
        </p:nvSpPr>
        <p:spPr/>
        <p:txBody>
          <a:bodyPr/>
          <a:lstStyle/>
          <a:p>
            <a:fld id="{80B51A09-4352-421D-AA50-EDB00E34BCFF}" type="slidenum">
              <a:rPr lang="en-US" smtClean="0"/>
              <a:t>61</a:t>
            </a:fld>
            <a:endParaRPr lang="en-US"/>
          </a:p>
        </p:txBody>
      </p:sp>
    </p:spTree>
    <p:extLst>
      <p:ext uri="{BB962C8B-B14F-4D97-AF65-F5344CB8AC3E}">
        <p14:creationId xmlns:p14="http://schemas.microsoft.com/office/powerpoint/2010/main" val="19681814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a:t>
            </a:r>
            <a:r>
              <a:rPr lang="en-US" sz="1200" kern="1200" dirty="0" err="1">
                <a:solidFill>
                  <a:schemeClr val="tx1"/>
                </a:solidFill>
                <a:effectLst/>
                <a:latin typeface="+mn-lt"/>
                <a:ea typeface="+mn-ea"/>
                <a:cs typeface="+mn-cs"/>
              </a:rPr>
              <a:t>polystore</a:t>
            </a:r>
            <a:r>
              <a:rPr lang="en-US" sz="1200" kern="1200" dirty="0">
                <a:solidFill>
                  <a:schemeClr val="tx1"/>
                </a:solidFill>
                <a:effectLst/>
                <a:latin typeface="+mn-lt"/>
                <a:ea typeface="+mn-ea"/>
                <a:cs typeface="+mn-cs"/>
              </a:rPr>
              <a:t> - a system that tightly couples different databases. So, when does the </a:t>
            </a:r>
            <a:r>
              <a:rPr lang="en-US" sz="1200" kern="1200" dirty="0" err="1">
                <a:solidFill>
                  <a:schemeClr val="tx1"/>
                </a:solidFill>
                <a:effectLst/>
                <a:latin typeface="+mn-lt"/>
                <a:ea typeface="+mn-ea"/>
                <a:cs typeface="+mn-cs"/>
              </a:rPr>
              <a:t>polystore</a:t>
            </a:r>
            <a:r>
              <a:rPr lang="en-US" sz="1200" kern="1200" dirty="0">
                <a:solidFill>
                  <a:schemeClr val="tx1"/>
                </a:solidFill>
                <a:effectLst/>
                <a:latin typeface="+mn-lt"/>
                <a:ea typeface="+mn-ea"/>
                <a:cs typeface="+mn-cs"/>
              </a:rPr>
              <a:t> needs data loading and migration?</a:t>
            </a:r>
            <a:endParaRPr lang="en-US" dirty="0"/>
          </a:p>
        </p:txBody>
      </p:sp>
      <p:sp>
        <p:nvSpPr>
          <p:cNvPr id="4" name="Slide Number Placeholder 3"/>
          <p:cNvSpPr>
            <a:spLocks noGrp="1"/>
          </p:cNvSpPr>
          <p:nvPr>
            <p:ph type="sldNum" sz="quarter" idx="10"/>
          </p:nvPr>
        </p:nvSpPr>
        <p:spPr/>
        <p:txBody>
          <a:bodyPr/>
          <a:lstStyle/>
          <a:p>
            <a:fld id="{B90CABC2-A376-499A-BB95-7D34F5CD4FCA}" type="slidenum">
              <a:rPr lang="en-US" smtClean="0"/>
              <a:t>62</a:t>
            </a:fld>
            <a:endParaRPr lang="en-US"/>
          </a:p>
        </p:txBody>
      </p:sp>
      <p:sp>
        <p:nvSpPr>
          <p:cNvPr id="5" name="Date Placeholder 4"/>
          <p:cNvSpPr>
            <a:spLocks noGrp="1"/>
          </p:cNvSpPr>
          <p:nvPr>
            <p:ph type="dt" idx="11"/>
          </p:nvPr>
        </p:nvSpPr>
        <p:spPr/>
        <p:txBody>
          <a:bodyPr/>
          <a:lstStyle/>
          <a:p>
            <a:fld id="{CDB97B3F-4406-41A6-BA27-2627798CB301}" type="datetime1">
              <a:rPr lang="en-US" smtClean="0"/>
              <a:t>30-Aug-18</a:t>
            </a:fld>
            <a:endParaRPr lang="pl-PL"/>
          </a:p>
        </p:txBody>
      </p:sp>
    </p:spTree>
    <p:extLst>
      <p:ext uri="{BB962C8B-B14F-4D97-AF65-F5344CB8AC3E}">
        <p14:creationId xmlns:p14="http://schemas.microsoft.com/office/powerpoint/2010/main" val="17934426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taken to load data into a DBMS depends on both the dataset being loaded and the architecture used by the DBMSs. The x axis represents the data size in GB and the y axis represents the loading time in seconds.</a:t>
            </a:r>
          </a:p>
          <a:p>
            <a:r>
              <a:rPr lang="en-US" dirty="0"/>
              <a:t>We load TPC-H and Symantec data. We observe that changing the input data influences the loading time. DBMSs are stressed differently by the different datatypes involved in each of the workloads. The loading of text data to DBMS-B is much slower because of compression used. We observed that across all workloads there in no a single system that always outperforms the others. A common pattern across all experiments in the single-threaded case is that the evaluated systems are unable to saturate the 170 MB/sec I/O bandwidth of the HDD – the slowest input device used in this study. The next section examines whether data parallelism accelerates data loading.</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63</a:t>
            </a:fld>
            <a:endParaRPr lang="en-US"/>
          </a:p>
        </p:txBody>
      </p:sp>
    </p:spTree>
    <p:extLst>
      <p:ext uri="{BB962C8B-B14F-4D97-AF65-F5344CB8AC3E}">
        <p14:creationId xmlns:p14="http://schemas.microsoft.com/office/powerpoint/2010/main" val="2972488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experiments examine how much beneﬁt a DBMS can achieve by performing data loading in a parallel fashion. We keep the same graph for single-threaded loading of the TPC-H data on the left-hand side and show loading of the same data with 16 threads. We keep the y axis the same in both graphs. We present detailed numbers in the table. Generally, parallel loading improves data loading performance in comparison to single-threaded loading in many cases. However, scaling is far from ideal, as loading time does not reduce commensurately with the number of cores used. In fact, there are cases where a 16X increase in the degree of parallelism fails to bring any improvement at all (e.g. DBM-S for the Symantec dataset).</a:t>
            </a:r>
          </a:p>
          <a:p>
            <a:endParaRPr lang="en-US" dirty="0"/>
          </a:p>
          <a:p>
            <a:r>
              <a:rPr lang="en-US" dirty="0"/>
              <a:t>PCOPY – out external loader that invokes multiple PostgreSQL COPY commands in parallel. PCOPY differs from other systems that support parallel loading as native feature in that it uses PostgreSQL as a testbed to show how parallelism can be introduced to an existing RDBMS without tweaking its internal components. PCOPY is a multithreaded application that takes as input the ﬁle to be loaded into the database, memory maps it, computes aligned logical partitions, and assigns each partition to a different thread. Each thread sets up a pipe and forks off a PostgreSQL client process that runs the COPY command conﬁgured to read from a redirected standard input. Then the thread loads the data belonging to its partition by writing out the memory mapped input ﬁle to the client process via the pipe.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64</a:t>
            </a:fld>
            <a:endParaRPr lang="en-US"/>
          </a:p>
        </p:txBody>
      </p:sp>
    </p:spTree>
    <p:extLst>
      <p:ext uri="{BB962C8B-B14F-4D97-AF65-F5344CB8AC3E}">
        <p14:creationId xmlns:p14="http://schemas.microsoft.com/office/powerpoint/2010/main" val="327908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read the CSV data from a disk, then process the data on many CPUs, we have to parse them, convert from text to binary format and create tuples. Finally, we write the data in a database binary format to DBMS files on the target storage, which in this case is 24 disks in RAID-0 configuration.</a:t>
            </a:r>
          </a:p>
        </p:txBody>
      </p:sp>
      <p:sp>
        <p:nvSpPr>
          <p:cNvPr id="4" name="Slide Number Placeholder 3"/>
          <p:cNvSpPr>
            <a:spLocks noGrp="1"/>
          </p:cNvSpPr>
          <p:nvPr>
            <p:ph type="sldNum" sz="quarter" idx="10"/>
          </p:nvPr>
        </p:nvSpPr>
        <p:spPr/>
        <p:txBody>
          <a:bodyPr/>
          <a:lstStyle/>
          <a:p>
            <a:fld id="{B90CABC2-A376-499A-BB95-7D34F5CD4FCA}" type="slidenum">
              <a:rPr lang="en-US" smtClean="0"/>
              <a:t>6</a:t>
            </a:fld>
            <a:endParaRPr lang="en-US"/>
          </a:p>
        </p:txBody>
      </p:sp>
    </p:spTree>
    <p:extLst>
      <p:ext uri="{BB962C8B-B14F-4D97-AF65-F5344CB8AC3E}">
        <p14:creationId xmlns:p14="http://schemas.microsoft.com/office/powerpoint/2010/main" val="5958394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we analyzed how binary data formats can be used for faster data migration – which reduced the time spend on parsing and deserialization. Our experimental analysis showed that we also should apply parallelism for faster data migration.</a:t>
            </a:r>
          </a:p>
          <a:p>
            <a:endParaRPr lang="en-US" dirty="0"/>
          </a:p>
          <a:p>
            <a:r>
              <a:rPr lang="en-US" dirty="0"/>
              <a:t>Once we understand the binary formats, we want to understand the parallel migration.</a:t>
            </a:r>
          </a:p>
          <a:p>
            <a:endParaRPr lang="en-US" dirty="0"/>
          </a:p>
          <a:p>
            <a:r>
              <a:rPr lang="en-US" dirty="0"/>
              <a:t>We modified S-Store and enabled data export in native binary formats for PostgreSQL and </a:t>
            </a:r>
            <a:r>
              <a:rPr lang="en-US" dirty="0" err="1"/>
              <a:t>SciDB</a:t>
            </a:r>
            <a:r>
              <a:rPr lang="en-US" dirty="0"/>
              <a:t>.</a:t>
            </a:r>
          </a:p>
          <a:p>
            <a:endParaRPr lang="en-US" dirty="0"/>
          </a:p>
          <a:p>
            <a:r>
              <a:rPr lang="en-US" dirty="0"/>
              <a:t>S-Stores divides data into partitions. We export data in parallel from each partition.</a:t>
            </a:r>
          </a:p>
        </p:txBody>
      </p:sp>
      <p:sp>
        <p:nvSpPr>
          <p:cNvPr id="4" name="Slide Number Placeholder 3"/>
          <p:cNvSpPr>
            <a:spLocks noGrp="1"/>
          </p:cNvSpPr>
          <p:nvPr>
            <p:ph type="sldNum" sz="quarter" idx="10"/>
          </p:nvPr>
        </p:nvSpPr>
        <p:spPr/>
        <p:txBody>
          <a:bodyPr/>
          <a:lstStyle/>
          <a:p>
            <a:fld id="{80B51A09-4352-421D-AA50-EDB00E34BCFF}" type="slidenum">
              <a:rPr lang="en-US" smtClean="0"/>
              <a:t>65</a:t>
            </a:fld>
            <a:endParaRPr lang="en-US"/>
          </a:p>
        </p:txBody>
      </p:sp>
    </p:spTree>
    <p:extLst>
      <p:ext uri="{BB962C8B-B14F-4D97-AF65-F5344CB8AC3E}">
        <p14:creationId xmlns:p14="http://schemas.microsoft.com/office/powerpoint/2010/main" val="38838963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S-Store supports parallel data</a:t>
            </a:r>
            <a:r>
              <a:rPr lang="pl-PL" baseline="0" dirty="0"/>
              <a:t> export out-of-the-box because of the partitioning, but what about other databases? Let’s analyze, for instance, PostgreSQL database.</a:t>
            </a:r>
            <a:endParaRPr lang="en-US" baseline="0" dirty="0"/>
          </a:p>
          <a:p>
            <a:endParaRPr lang="en-US" baseline="0" dirty="0"/>
          </a:p>
          <a:p>
            <a:r>
              <a:rPr lang="en-US" baseline="0" dirty="0"/>
              <a:t>The binary loading from S-Store to </a:t>
            </a:r>
            <a:r>
              <a:rPr lang="en-US" baseline="0" dirty="0" err="1"/>
              <a:t>SciDB</a:t>
            </a:r>
            <a:r>
              <a:rPr lang="en-US" baseline="0" dirty="0"/>
              <a:t> was improved 3X with DOP=16, whereas the CSV loading is improved 5.7X with DOP=16.</a:t>
            </a:r>
          </a:p>
          <a:p>
            <a:r>
              <a:rPr lang="en-US" baseline="0" dirty="0"/>
              <a:t>The lesson learned is that parallelism boosts the performance of both CSV and binary formats. The CSV benefits a bit more from the parallelism and it’s more CPU hungry – for faster parsing and deserialization.</a:t>
            </a:r>
          </a:p>
          <a:p>
            <a:endParaRPr lang="en-US" baseline="0" dirty="0"/>
          </a:p>
          <a:p>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66</a:t>
            </a:fld>
            <a:endParaRPr lang="pl-PL"/>
          </a:p>
        </p:txBody>
      </p:sp>
      <p:sp>
        <p:nvSpPr>
          <p:cNvPr id="5" name="Date Placeholder 4"/>
          <p:cNvSpPr>
            <a:spLocks noGrp="1"/>
          </p:cNvSpPr>
          <p:nvPr>
            <p:ph type="dt" idx="11"/>
          </p:nvPr>
        </p:nvSpPr>
        <p:spPr/>
        <p:txBody>
          <a:bodyPr/>
          <a:lstStyle/>
          <a:p>
            <a:fld id="{5AD34F32-36C1-4B55-94D4-970E043808C9}" type="datetime1">
              <a:rPr lang="en-US" smtClean="0"/>
              <a:t>30-Aug-18</a:t>
            </a:fld>
            <a:endParaRPr lang="pl-PL"/>
          </a:p>
        </p:txBody>
      </p:sp>
    </p:spTree>
    <p:extLst>
      <p:ext uri="{BB962C8B-B14F-4D97-AF65-F5344CB8AC3E}">
        <p14:creationId xmlns:p14="http://schemas.microsoft.com/office/powerpoint/2010/main" val="14340404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This is a combination</a:t>
            </a:r>
            <a:r>
              <a:rPr lang="pl-PL" baseline="0" dirty="0"/>
              <a:t> of different techniques to achieve the final 10X improvement. T</a:t>
            </a:r>
            <a:r>
              <a:rPr lang="en-GB" sz="1200" dirty="0">
                <a:effectLst/>
              </a:rPr>
              <a:t>he aim of the experiment is to investigate if the migration process</a:t>
            </a:r>
            <a:r>
              <a:rPr lang="pl-PL" sz="1200" baseline="0" dirty="0">
                <a:effectLst/>
              </a:rPr>
              <a:t> </a:t>
            </a:r>
            <a:r>
              <a:rPr lang="en-GB" sz="1200" dirty="0">
                <a:effectLst/>
              </a:rPr>
              <a:t>can benefit from compression when data is transferred via network.</a:t>
            </a:r>
            <a:br>
              <a:rPr lang="en-GB" sz="1200" dirty="0">
                <a:effectLst/>
              </a:rPr>
            </a:br>
            <a:br>
              <a:rPr lang="en-GB" sz="1200" dirty="0">
                <a:effectLst/>
              </a:rPr>
            </a:br>
            <a:r>
              <a:rPr lang="en-GB" sz="1200" dirty="0">
                <a:effectLst/>
              </a:rPr>
              <a:t>The first requirement for this process, to bring any benefit, is to</a:t>
            </a:r>
            <a:r>
              <a:rPr lang="pl-PL" sz="1200" baseline="0" dirty="0">
                <a:effectLst/>
              </a:rPr>
              <a:t> </a:t>
            </a:r>
            <a:r>
              <a:rPr lang="en-GB" sz="1200" dirty="0">
                <a:effectLst/>
              </a:rPr>
              <a:t>ensure that the speed of the migration is greater than the network</a:t>
            </a:r>
            <a:r>
              <a:rPr lang="pl-PL" sz="1200" baseline="0" dirty="0">
                <a:effectLst/>
              </a:rPr>
              <a:t> </a:t>
            </a:r>
            <a:r>
              <a:rPr lang="en-GB" sz="1200" dirty="0">
                <a:effectLst/>
              </a:rPr>
              <a:t>throughput. We are able to achieve about 204 MB/sec for parallel binary export from PostgreSQL (level of parallelism 4, export waveform data of</a:t>
            </a:r>
            <a:r>
              <a:rPr lang="pl-PL" sz="1200" baseline="0" dirty="0">
                <a:effectLst/>
              </a:rPr>
              <a:t> </a:t>
            </a:r>
            <a:r>
              <a:rPr lang="en-GB" sz="1200" dirty="0">
                <a:effectLst/>
              </a:rPr>
              <a:t>size about 10GB in about 50 sec) and 136 MB/sec for binary parallel data</a:t>
            </a:r>
            <a:r>
              <a:rPr lang="pl-PL" sz="1200" baseline="0" dirty="0">
                <a:effectLst/>
              </a:rPr>
              <a:t> </a:t>
            </a:r>
            <a:r>
              <a:rPr lang="en-GB" sz="1200" dirty="0">
                <a:effectLst/>
              </a:rPr>
              <a:t>loading to </a:t>
            </a:r>
            <a:r>
              <a:rPr lang="en-GB" sz="1200" dirty="0" err="1">
                <a:effectLst/>
              </a:rPr>
              <a:t>SciDB</a:t>
            </a:r>
            <a:r>
              <a:rPr lang="en-GB" sz="1200" dirty="0">
                <a:effectLst/>
              </a:rPr>
              <a:t> (level of parallelism 4, import waveform data of size</a:t>
            </a:r>
            <a:br>
              <a:rPr lang="en-GB" sz="1200" dirty="0">
                <a:effectLst/>
              </a:rPr>
            </a:br>
            <a:r>
              <a:rPr lang="en-GB" sz="1200" dirty="0">
                <a:effectLst/>
              </a:rPr>
              <a:t>about 10GB in about 75 sec). Here we migrate between two machines, each with</a:t>
            </a:r>
            <a:r>
              <a:rPr lang="pl-PL" sz="1200" baseline="0" dirty="0">
                <a:effectLst/>
              </a:rPr>
              <a:t> </a:t>
            </a:r>
            <a:r>
              <a:rPr lang="en-GB" sz="1200" dirty="0">
                <a:effectLst/>
              </a:rPr>
              <a:t>4 cores and 1 </a:t>
            </a:r>
            <a:r>
              <a:rPr lang="en-GB" sz="1200" dirty="0" err="1">
                <a:effectLst/>
              </a:rPr>
              <a:t>Gbit</a:t>
            </a:r>
            <a:r>
              <a:rPr lang="en-GB" sz="1200" dirty="0">
                <a:effectLst/>
              </a:rPr>
              <a:t> network. The migration time without any compression</a:t>
            </a:r>
            <a:r>
              <a:rPr lang="pl-PL" sz="1200" baseline="0" dirty="0">
                <a:effectLst/>
              </a:rPr>
              <a:t> </a:t>
            </a:r>
            <a:r>
              <a:rPr lang="en-GB" sz="1200" dirty="0">
                <a:effectLst/>
              </a:rPr>
              <a:t>is of speed about 104 MB/sec </a:t>
            </a:r>
            <a:r>
              <a:rPr lang="pl-PL" sz="1200" dirty="0">
                <a:effectLst/>
              </a:rPr>
              <a:t>and</a:t>
            </a:r>
            <a:r>
              <a:rPr lang="pl-PL" sz="1200" baseline="0" dirty="0">
                <a:effectLst/>
              </a:rPr>
              <a:t> takes about </a:t>
            </a:r>
            <a:r>
              <a:rPr lang="en-GB" sz="1200" dirty="0">
                <a:effectLst/>
              </a:rPr>
              <a:t>98 sec</a:t>
            </a:r>
            <a:r>
              <a:rPr lang="pl-PL" sz="1200" dirty="0">
                <a:effectLst/>
              </a:rPr>
              <a:t>,</a:t>
            </a:r>
            <a:r>
              <a:rPr lang="pl-PL" sz="1200" baseline="0" dirty="0">
                <a:effectLst/>
              </a:rPr>
              <a:t> </a:t>
            </a:r>
            <a:r>
              <a:rPr lang="en-GB" sz="1200" dirty="0">
                <a:effectLst/>
              </a:rPr>
              <a:t>which reaches the practical network throughput. </a:t>
            </a:r>
            <a:endParaRPr lang="pl-PL" sz="1200" dirty="0">
              <a:effectLst/>
            </a:endParaRPr>
          </a:p>
          <a:p>
            <a:endParaRPr lang="pl-PL" sz="1200" dirty="0">
              <a:effectLst/>
            </a:endParaRPr>
          </a:p>
          <a:p>
            <a:r>
              <a:rPr lang="pl-PL" sz="1200" dirty="0">
                <a:effectLst/>
              </a:rPr>
              <a:t>We inspected</a:t>
            </a:r>
            <a:r>
              <a:rPr lang="pl-PL" sz="1200" baseline="0" dirty="0">
                <a:effectLst/>
              </a:rPr>
              <a:t> if COMPRESSION can accelerate the migration via network.</a:t>
            </a:r>
            <a:endParaRPr lang="pl-PL" sz="1200" dirty="0">
              <a:effectLst/>
            </a:endParaRPr>
          </a:p>
        </p:txBody>
      </p:sp>
      <p:sp>
        <p:nvSpPr>
          <p:cNvPr id="4" name="Slide Number Placeholder 3"/>
          <p:cNvSpPr>
            <a:spLocks noGrp="1"/>
          </p:cNvSpPr>
          <p:nvPr>
            <p:ph type="sldNum" sz="quarter" idx="10"/>
          </p:nvPr>
        </p:nvSpPr>
        <p:spPr/>
        <p:txBody>
          <a:bodyPr/>
          <a:lstStyle/>
          <a:p>
            <a:fld id="{21A4ADFB-91F0-49F3-95C9-0FE574D05DB8}" type="slidenum">
              <a:rPr lang="pl-PL" smtClean="0"/>
              <a:t>67</a:t>
            </a:fld>
            <a:endParaRPr lang="pl-PL"/>
          </a:p>
        </p:txBody>
      </p:sp>
      <p:sp>
        <p:nvSpPr>
          <p:cNvPr id="5" name="Date Placeholder 4"/>
          <p:cNvSpPr>
            <a:spLocks noGrp="1"/>
          </p:cNvSpPr>
          <p:nvPr>
            <p:ph type="dt" idx="11"/>
          </p:nvPr>
        </p:nvSpPr>
        <p:spPr/>
        <p:txBody>
          <a:bodyPr/>
          <a:lstStyle/>
          <a:p>
            <a:fld id="{D42E3D07-EB6D-4BDD-AC7B-606BF21217FB}" type="datetime1">
              <a:rPr lang="en-US" smtClean="0"/>
              <a:t>30-Aug-18</a:t>
            </a:fld>
            <a:endParaRPr lang="pl-PL"/>
          </a:p>
        </p:txBody>
      </p:sp>
    </p:spTree>
    <p:extLst>
      <p:ext uri="{BB962C8B-B14F-4D97-AF65-F5344CB8AC3E}">
        <p14:creationId xmlns:p14="http://schemas.microsoft.com/office/powerpoint/2010/main" val="41034569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Our</a:t>
            </a:r>
            <a:r>
              <a:rPr lang="pl-PL" baseline="0" dirty="0"/>
              <a:t> experiments show that the lightweigth compression can accelerate data movement via network. </a:t>
            </a:r>
            <a:r>
              <a:rPr lang="en-GB" sz="1200" dirty="0">
                <a:effectLst/>
              </a:rPr>
              <a:t>The </a:t>
            </a:r>
            <a:r>
              <a:rPr lang="en-GB" sz="1200" dirty="0" err="1">
                <a:effectLst/>
              </a:rPr>
              <a:t>gzip</a:t>
            </a:r>
            <a:r>
              <a:rPr lang="pl-PL" sz="1200" dirty="0">
                <a:effectLst/>
              </a:rPr>
              <a:t> level 2</a:t>
            </a:r>
            <a:r>
              <a:rPr lang="en-GB" sz="1200" dirty="0">
                <a:effectLst/>
              </a:rPr>
              <a:t> compression algorithm (with</a:t>
            </a:r>
            <a:r>
              <a:rPr lang="pl-PL" sz="1200" baseline="0" dirty="0">
                <a:effectLst/>
              </a:rPr>
              <a:t> </a:t>
            </a:r>
            <a:r>
              <a:rPr lang="en-GB" sz="1200" dirty="0">
                <a:effectLst/>
              </a:rPr>
              <a:t>compression </a:t>
            </a:r>
            <a:r>
              <a:rPr lang="pl-PL" sz="1200" dirty="0">
                <a:effectLst/>
              </a:rPr>
              <a:t>level</a:t>
            </a:r>
            <a:r>
              <a:rPr lang="pl-PL" sz="1200" baseline="0" dirty="0">
                <a:effectLst/>
              </a:rPr>
              <a:t> </a:t>
            </a:r>
            <a:r>
              <a:rPr lang="en-GB" sz="1200" dirty="0">
                <a:effectLst/>
              </a:rPr>
              <a:t>set to 2 from range 1-9) gives us slight improvement which reaches about 113 MB/sec</a:t>
            </a:r>
            <a:r>
              <a:rPr lang="pl-PL" sz="1200" dirty="0">
                <a:effectLst/>
              </a:rPr>
              <a:t> (95 sec)</a:t>
            </a:r>
            <a:r>
              <a:rPr lang="en-GB" sz="1200" dirty="0">
                <a:effectLst/>
              </a:rPr>
              <a:t> and is roughly equal to the speed of</a:t>
            </a:r>
            <a:r>
              <a:rPr lang="pl-PL" sz="1200" baseline="0" dirty="0">
                <a:effectLst/>
              </a:rPr>
              <a:t> </a:t>
            </a:r>
            <a:r>
              <a:rPr lang="en-GB" sz="1200" dirty="0">
                <a:effectLst/>
              </a:rPr>
              <a:t>compression for gzip-2. Next, </a:t>
            </a:r>
            <a:r>
              <a:rPr lang="en-GB" sz="1200" dirty="0" err="1">
                <a:effectLst/>
              </a:rPr>
              <a:t>zstd</a:t>
            </a:r>
            <a:r>
              <a:rPr lang="en-GB" sz="1200" dirty="0">
                <a:effectLst/>
              </a:rPr>
              <a:t> (z-standard), the new compression</a:t>
            </a:r>
            <a:r>
              <a:rPr lang="pl-PL" sz="1200" baseline="0" dirty="0">
                <a:effectLst/>
              </a:rPr>
              <a:t> </a:t>
            </a:r>
            <a:r>
              <a:rPr lang="en-GB" sz="1200" dirty="0">
                <a:effectLst/>
              </a:rPr>
              <a:t>algorithm from Facebook, is a bit faster than </a:t>
            </a:r>
            <a:r>
              <a:rPr lang="en-GB" sz="1200" dirty="0" err="1">
                <a:effectLst/>
              </a:rPr>
              <a:t>gzip</a:t>
            </a:r>
            <a:r>
              <a:rPr lang="en-GB" sz="1200" dirty="0">
                <a:effectLst/>
              </a:rPr>
              <a:t> but </a:t>
            </a:r>
            <a:r>
              <a:rPr lang="pl-PL" sz="1200" dirty="0">
                <a:effectLst/>
              </a:rPr>
              <a:t>is</a:t>
            </a:r>
            <a:r>
              <a:rPr lang="en-GB" sz="1200" dirty="0">
                <a:effectLst/>
              </a:rPr>
              <a:t> bottlenecked</a:t>
            </a:r>
            <a:br>
              <a:rPr lang="en-GB" sz="1200" dirty="0">
                <a:effectLst/>
              </a:rPr>
            </a:br>
            <a:r>
              <a:rPr lang="en-GB" sz="1200" dirty="0">
                <a:effectLst/>
              </a:rPr>
              <a:t>on decompression side and allows us to achieve 119 MB/sec. </a:t>
            </a:r>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68</a:t>
            </a:fld>
            <a:endParaRPr lang="pl-PL"/>
          </a:p>
        </p:txBody>
      </p:sp>
      <p:sp>
        <p:nvSpPr>
          <p:cNvPr id="5" name="Date Placeholder 4"/>
          <p:cNvSpPr>
            <a:spLocks noGrp="1"/>
          </p:cNvSpPr>
          <p:nvPr>
            <p:ph type="dt" idx="11"/>
          </p:nvPr>
        </p:nvSpPr>
        <p:spPr/>
        <p:txBody>
          <a:bodyPr/>
          <a:lstStyle/>
          <a:p>
            <a:fld id="{D42E3D07-EB6D-4BDD-AC7B-606BF21217FB}" type="datetime1">
              <a:rPr lang="en-US" smtClean="0"/>
              <a:t>30-Aug-18</a:t>
            </a:fld>
            <a:endParaRPr lang="pl-PL"/>
          </a:p>
        </p:txBody>
      </p:sp>
    </p:spTree>
    <p:extLst>
      <p:ext uri="{BB962C8B-B14F-4D97-AF65-F5344CB8AC3E}">
        <p14:creationId xmlns:p14="http://schemas.microsoft.com/office/powerpoint/2010/main" val="2009434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rPr>
              <a:t>Finally, lz4</a:t>
            </a:r>
            <a:r>
              <a:rPr lang="pl-PL" sz="1200" dirty="0">
                <a:effectLst/>
              </a:rPr>
              <a:t> (level</a:t>
            </a:r>
            <a:r>
              <a:rPr lang="pl-PL" sz="1200" baseline="0" dirty="0">
                <a:effectLst/>
              </a:rPr>
              <a:t> 2)</a:t>
            </a:r>
            <a:r>
              <a:rPr lang="en-GB" sz="1200" dirty="0">
                <a:effectLst/>
              </a:rPr>
              <a:t> and</a:t>
            </a:r>
            <a:r>
              <a:rPr lang="pl-PL" sz="1200" baseline="0" dirty="0">
                <a:effectLst/>
              </a:rPr>
              <a:t> </a:t>
            </a:r>
            <a:r>
              <a:rPr lang="en-GB" sz="1200" dirty="0">
                <a:effectLst/>
              </a:rPr>
              <a:t>snappy compression algorithms are </a:t>
            </a:r>
            <a:r>
              <a:rPr lang="en-GB" sz="1200" b="1" dirty="0">
                <a:effectLst/>
              </a:rPr>
              <a:t>fast and efficient enough </a:t>
            </a:r>
            <a:r>
              <a:rPr lang="en-GB" sz="1200" dirty="0">
                <a:effectLst/>
              </a:rPr>
              <a:t>to decrease</a:t>
            </a:r>
            <a:r>
              <a:rPr lang="pl-PL" sz="1200" baseline="0" dirty="0">
                <a:effectLst/>
              </a:rPr>
              <a:t> </a:t>
            </a:r>
            <a:r>
              <a:rPr lang="en-GB" sz="1200" dirty="0">
                <a:effectLst/>
              </a:rPr>
              <a:t>the migration time to the maximum ingest speed measured for </a:t>
            </a:r>
            <a:r>
              <a:rPr lang="en-GB" sz="1200" dirty="0" err="1">
                <a:effectLst/>
              </a:rPr>
              <a:t>SciDB</a:t>
            </a:r>
            <a:r>
              <a:rPr lang="en-GB" sz="1200" dirty="0">
                <a:effectLst/>
              </a:rPr>
              <a:t>: about</a:t>
            </a:r>
            <a:r>
              <a:rPr lang="pl-PL" sz="1200" baseline="0" dirty="0">
                <a:effectLst/>
              </a:rPr>
              <a:t> </a:t>
            </a:r>
            <a:r>
              <a:rPr lang="en-GB" sz="1200" dirty="0">
                <a:effectLst/>
              </a:rPr>
              <a:t>136 MB/sec</a:t>
            </a:r>
            <a:r>
              <a:rPr lang="pl-PL" sz="1200" dirty="0">
                <a:effectLst/>
              </a:rPr>
              <a:t> (or simply about 75 seconds)</a:t>
            </a:r>
            <a:r>
              <a:rPr lang="en-GB" sz="1200" dirty="0">
                <a:effectLst/>
              </a:rPr>
              <a:t>. </a:t>
            </a:r>
            <a:endParaRPr lang="pl-PL" sz="1200" dirty="0">
              <a:effectLst/>
            </a:endParaRPr>
          </a:p>
          <a:p>
            <a:endParaRPr lang="pl-PL" sz="1200" dirty="0">
              <a:effectLst/>
            </a:endParaRPr>
          </a:p>
          <a:p>
            <a:r>
              <a:rPr lang="en-GB" sz="1200" dirty="0">
                <a:effectLst/>
              </a:rPr>
              <a:t>Overall, for the data transfer via network, we are able to</a:t>
            </a:r>
            <a:r>
              <a:rPr lang="pl-PL" sz="1200" baseline="0" dirty="0">
                <a:effectLst/>
              </a:rPr>
              <a:t> </a:t>
            </a:r>
            <a:r>
              <a:rPr lang="en-GB" sz="1200" dirty="0">
                <a:effectLst/>
              </a:rPr>
              <a:t>accelerate the process by about 25% (to reach its limit) as a result of</a:t>
            </a:r>
            <a:r>
              <a:rPr lang="pl-PL" sz="1200" baseline="0" dirty="0">
                <a:effectLst/>
              </a:rPr>
              <a:t> </a:t>
            </a:r>
            <a:r>
              <a:rPr lang="en-GB" sz="1200" dirty="0">
                <a:effectLst/>
              </a:rPr>
              <a:t>applying the </a:t>
            </a:r>
            <a:r>
              <a:rPr lang="pl-PL" sz="1200" dirty="0">
                <a:effectLst/>
              </a:rPr>
              <a:t>lightweight</a:t>
            </a:r>
            <a:r>
              <a:rPr lang="pl-PL" sz="1200" baseline="0" dirty="0">
                <a:effectLst/>
              </a:rPr>
              <a:t> </a:t>
            </a:r>
            <a:r>
              <a:rPr lang="en-GB" sz="1200" dirty="0">
                <a:effectLst/>
              </a:rPr>
              <a:t>compression algorithm</a:t>
            </a:r>
            <a:r>
              <a:rPr lang="pl-PL" sz="1200" dirty="0">
                <a:effectLst/>
              </a:rPr>
              <a:t>s.</a:t>
            </a:r>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69</a:t>
            </a:fld>
            <a:endParaRPr lang="pl-PL"/>
          </a:p>
        </p:txBody>
      </p:sp>
      <p:sp>
        <p:nvSpPr>
          <p:cNvPr id="5" name="Date Placeholder 4"/>
          <p:cNvSpPr>
            <a:spLocks noGrp="1"/>
          </p:cNvSpPr>
          <p:nvPr>
            <p:ph type="dt" idx="11"/>
          </p:nvPr>
        </p:nvSpPr>
        <p:spPr/>
        <p:txBody>
          <a:bodyPr/>
          <a:lstStyle/>
          <a:p>
            <a:fld id="{D42E3D07-EB6D-4BDD-AC7B-606BF21217FB}" type="datetime1">
              <a:rPr lang="en-US" smtClean="0"/>
              <a:t>30-Aug-18</a:t>
            </a:fld>
            <a:endParaRPr lang="pl-PL"/>
          </a:p>
        </p:txBody>
      </p:sp>
    </p:spTree>
    <p:extLst>
      <p:ext uri="{BB962C8B-B14F-4D97-AF65-F5344CB8AC3E}">
        <p14:creationId xmlns:p14="http://schemas.microsoft.com/office/powerpoint/2010/main" val="385829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investigated how SIMD can be used for faster CSV parsing during data loading to PostgreSQL. Finding lines requires many comparisons for each character (check if the next character is a comma, vertical bar or a quotation mark). Thanks to SIMD, we skip many if-else comparisons for each character, as they are executed much faster using a single equal any operation. We applied the SIMD parsing to PostgreSQL and were able to achieve 1.6X speedup while loading TPC-H data in raw format.</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70</a:t>
            </a:fld>
            <a:endParaRPr lang="en-US"/>
          </a:p>
        </p:txBody>
      </p:sp>
    </p:spTree>
    <p:extLst>
      <p:ext uri="{BB962C8B-B14F-4D97-AF65-F5344CB8AC3E}">
        <p14:creationId xmlns:p14="http://schemas.microsoft.com/office/powerpoint/2010/main" val="23294511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Accumulo adopts diametrically (dajametrikli)</a:t>
            </a:r>
            <a:r>
              <a:rPr lang="pl-PL" baseline="0" dirty="0"/>
              <a:t> different architecture.</a:t>
            </a:r>
            <a:r>
              <a:rPr lang="en-US" baseline="0" dirty="0"/>
              <a:t> It’s a NoSQL system.</a:t>
            </a:r>
          </a:p>
          <a:p>
            <a:r>
              <a:rPr lang="en-US" dirty="0"/>
              <a:t>We explore two data loading/extraction methods in </a:t>
            </a:r>
            <a:r>
              <a:rPr lang="en-US" dirty="0" err="1"/>
              <a:t>Accumulo</a:t>
            </a:r>
            <a:r>
              <a:rPr lang="en-US" dirty="0"/>
              <a:t> and decide when each should be used.</a:t>
            </a:r>
          </a:p>
          <a:p>
            <a:r>
              <a:rPr lang="en-US" dirty="0"/>
              <a:t>Batch-Writer/Scanner is an internal part of the API provided by </a:t>
            </a:r>
            <a:r>
              <a:rPr lang="en-US" dirty="0" err="1"/>
              <a:t>Accumulo</a:t>
            </a:r>
            <a:r>
              <a:rPr lang="en-US" dirty="0"/>
              <a:t>.</a:t>
            </a:r>
          </a:p>
          <a:p>
            <a:r>
              <a:rPr lang="en-US" dirty="0" err="1"/>
              <a:t>Accumulo</a:t>
            </a:r>
            <a:r>
              <a:rPr lang="en-US" dirty="0"/>
              <a:t> requires all records to be sorted by row ID. One method is to directly load unsorted data (using Batch-Writer) and let </a:t>
            </a:r>
            <a:r>
              <a:rPr lang="en-US" dirty="0" err="1"/>
              <a:t>Accumulo</a:t>
            </a:r>
            <a:r>
              <a:rPr lang="en-US" dirty="0"/>
              <a:t> itself complete the ordering task. However, when faced with many records this method is costly since the whole dataset is reshaped, which incurs many network and disk I/O operations. Therefore, direct data loading of unsorted data is only effective for small amount of data. An alternative method is to load pre-sorted data to </a:t>
            </a:r>
            <a:r>
              <a:rPr lang="en-US" dirty="0" err="1"/>
              <a:t>Accumulo</a:t>
            </a:r>
            <a:r>
              <a:rPr lang="en-US" dirty="0"/>
              <a:t>. This requires the data-migration framework to take the responsibility for sorting data during its execution. Considering the distributed nature of </a:t>
            </a:r>
            <a:r>
              <a:rPr lang="en-US" dirty="0" err="1"/>
              <a:t>Accumulo</a:t>
            </a:r>
            <a:r>
              <a:rPr lang="en-US" dirty="0"/>
              <a:t>, we can order data in a MapReduce job during data migration. However, this method is only effective when loading large amount of data, since MapReduce </a:t>
            </a:r>
            <a:r>
              <a:rPr lang="en-US" b="1" dirty="0"/>
              <a:t>incurs a high startup time</a:t>
            </a:r>
            <a:r>
              <a:rPr lang="en-US" dirty="0"/>
              <a:t>. We found that for the migration from PostgreSQL to </a:t>
            </a:r>
            <a:r>
              <a:rPr lang="en-US" dirty="0" err="1"/>
              <a:t>Accumulo</a:t>
            </a:r>
            <a:r>
              <a:rPr lang="en-US" dirty="0"/>
              <a:t>, the crossover point is about 200 MB is this is when we should switch from Batch-Writer to MapReduce.</a:t>
            </a:r>
          </a:p>
          <a:p>
            <a:endParaRPr lang="en-US" dirty="0"/>
          </a:p>
          <a:p>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71</a:t>
            </a:fld>
            <a:endParaRPr lang="pl-PL"/>
          </a:p>
        </p:txBody>
      </p:sp>
      <p:sp>
        <p:nvSpPr>
          <p:cNvPr id="5" name="Date Placeholder 4"/>
          <p:cNvSpPr>
            <a:spLocks noGrp="1"/>
          </p:cNvSpPr>
          <p:nvPr>
            <p:ph type="dt" idx="11"/>
          </p:nvPr>
        </p:nvSpPr>
        <p:spPr/>
        <p:txBody>
          <a:bodyPr/>
          <a:lstStyle/>
          <a:p>
            <a:fld id="{A86C0FCB-07C2-45D9-A368-4A9571E18CAA}" type="datetime1">
              <a:rPr lang="en-US" smtClean="0"/>
              <a:t>30-Aug-18</a:t>
            </a:fld>
            <a:endParaRPr lang="pl-PL"/>
          </a:p>
        </p:txBody>
      </p:sp>
    </p:spTree>
    <p:extLst>
      <p:ext uri="{BB962C8B-B14F-4D97-AF65-F5344CB8AC3E}">
        <p14:creationId xmlns:p14="http://schemas.microsoft.com/office/powerpoint/2010/main" val="26301138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21A4ADFB-91F0-49F3-95C9-0FE574D05DB8}" type="slidenum">
              <a:rPr lang="pl-PL" smtClean="0"/>
              <a:t>72</a:t>
            </a:fld>
            <a:endParaRPr lang="pl-PL"/>
          </a:p>
        </p:txBody>
      </p:sp>
      <p:sp>
        <p:nvSpPr>
          <p:cNvPr id="5" name="Date Placeholder 4"/>
          <p:cNvSpPr>
            <a:spLocks noGrp="1"/>
          </p:cNvSpPr>
          <p:nvPr>
            <p:ph type="dt" idx="11"/>
          </p:nvPr>
        </p:nvSpPr>
        <p:spPr/>
        <p:txBody>
          <a:bodyPr/>
          <a:lstStyle/>
          <a:p>
            <a:fld id="{A86C0FCB-07C2-45D9-A368-4A9571E18CAA}" type="datetime1">
              <a:rPr lang="en-US" smtClean="0"/>
              <a:t>30-Aug-18</a:t>
            </a:fld>
            <a:endParaRPr lang="pl-PL"/>
          </a:p>
        </p:txBody>
      </p:sp>
    </p:spTree>
    <p:extLst>
      <p:ext uri="{BB962C8B-B14F-4D97-AF65-F5344CB8AC3E}">
        <p14:creationId xmlns:p14="http://schemas.microsoft.com/office/powerpoint/2010/main" val="10211456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data migrator framework for </a:t>
            </a:r>
            <a:r>
              <a:rPr lang="en-US" sz="1200" dirty="0" err="1"/>
              <a:t>polystore</a:t>
            </a:r>
            <a:r>
              <a:rPr lang="en-US" sz="1200" dirty="0"/>
              <a:t> systems have to support a simple way to add a new system. Thus, we work on a core migrator that exposes interfaces for load and export. When a new DBMS are added only these interfaces should be implemented and the migration should be enabled between the new system and all of the other system that are part of a </a:t>
            </a:r>
            <a:r>
              <a:rPr lang="en-US" sz="1200" dirty="0" err="1"/>
              <a:t>polystore</a:t>
            </a:r>
            <a:r>
              <a:rPr lang="en-US" sz="1200" dirty="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best scenario would be to extend databases to support different formats for data exchange. This format should be binary and SIMD-friendly.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DBMS should be aware of underlying storage and adjust the way it reads the data. The pipeline should not have any stalls and each stage should work continuously, instead of having the burst of writes to disk.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thesis, we also analyze creation of indexes during loading. We can go the extra mile and analyze how the indexes or a physical design in one DBMS could help as to prepare a physical design in the other DBMS. For example, how indexes in PostgreSQL could </a:t>
            </a:r>
            <a:r>
              <a:rPr lang="en-US" sz="1200" b="1" dirty="0"/>
              <a:t>guide</a:t>
            </a:r>
            <a:r>
              <a:rPr lang="en-US" sz="1200" dirty="0"/>
              <a:t> us in determining the dimensions of arrays in </a:t>
            </a:r>
            <a:r>
              <a:rPr lang="en-US" sz="1200" dirty="0" err="1"/>
              <a:t>SciDB</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are different ways in which we can cater for diverse analytics. I find the approach taken by Microsoft SQL Server to be very promising. The single system integrates different engines: standard row-oriented and disk based SQL Server, column-oriented </a:t>
            </a:r>
            <a:r>
              <a:rPr lang="en-US" sz="1200" dirty="0" err="1"/>
              <a:t>Appolo</a:t>
            </a:r>
            <a:r>
              <a:rPr lang="en-US" sz="1200" dirty="0"/>
              <a:t> engine for analytics, in-memory database Hackathon for blazingly fast transactions, </a:t>
            </a:r>
            <a:r>
              <a:rPr lang="en-US" sz="1200" dirty="0" err="1"/>
              <a:t>polybase</a:t>
            </a:r>
            <a:r>
              <a:rPr lang="en-US" sz="1200" dirty="0"/>
              <a:t> for integration with Hadoop ecosystem. This is a very interesting approach as the engines are compatible, the data formats are similar and we can optimize the queries even more within the integrated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 but not least, users want to keep the data in DBMS because of the convenience of how we can reason about the data using transactions or by having the easy-to-use SQL interface which is underpinned by very performant query executors. However, there is a plethora of other tools, especially for machine and deep learning, such as </a:t>
            </a:r>
            <a:r>
              <a:rPr lang="en-US" sz="1200" dirty="0" err="1"/>
              <a:t>TensorFlow</a:t>
            </a:r>
            <a:r>
              <a:rPr lang="en-US" sz="1200" dirty="0"/>
              <a:t>. Could we provide the data faster to this tools and provide a better integration between the systems. For a small scale machine learning tasks, could the users use SQLite instead of raw files? SQLite is faster for reading data from disk, as it bypasses many unnecessary open/close operations for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showed how we can provide faster data analysis with performant load, transform and migrate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(bypass the buffer pool)</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73</a:t>
            </a:fld>
            <a:endParaRPr lang="en-US"/>
          </a:p>
        </p:txBody>
      </p:sp>
    </p:spTree>
    <p:extLst>
      <p:ext uri="{BB962C8B-B14F-4D97-AF65-F5344CB8AC3E}">
        <p14:creationId xmlns:p14="http://schemas.microsoft.com/office/powerpoint/2010/main" val="20950368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The aim of this graph is to show how the usage of resource</a:t>
            </a:r>
            <a:r>
              <a:rPr lang="pl-PL" baseline="0" dirty="0"/>
              <a:t>s changes during data migration.</a:t>
            </a:r>
          </a:p>
          <a:p>
            <a:endParaRPr lang="pl-PL" baseline="0" dirty="0"/>
          </a:p>
          <a:p>
            <a:endParaRPr lang="pl-PL" dirty="0"/>
          </a:p>
        </p:txBody>
      </p:sp>
      <p:sp>
        <p:nvSpPr>
          <p:cNvPr id="4" name="Slide Number Placeholder 3"/>
          <p:cNvSpPr>
            <a:spLocks noGrp="1"/>
          </p:cNvSpPr>
          <p:nvPr>
            <p:ph type="sldNum" sz="quarter" idx="10"/>
          </p:nvPr>
        </p:nvSpPr>
        <p:spPr/>
        <p:txBody>
          <a:bodyPr/>
          <a:lstStyle/>
          <a:p>
            <a:fld id="{B90CABC2-A376-499A-BB95-7D34F5CD4FCA}" type="slidenum">
              <a:rPr lang="en-US" smtClean="0"/>
              <a:t>74</a:t>
            </a:fld>
            <a:endParaRPr lang="en-US"/>
          </a:p>
        </p:txBody>
      </p:sp>
      <p:sp>
        <p:nvSpPr>
          <p:cNvPr id="5" name="Date Placeholder 4"/>
          <p:cNvSpPr>
            <a:spLocks noGrp="1"/>
          </p:cNvSpPr>
          <p:nvPr>
            <p:ph type="dt" idx="11"/>
          </p:nvPr>
        </p:nvSpPr>
        <p:spPr/>
        <p:txBody>
          <a:bodyPr/>
          <a:lstStyle/>
          <a:p>
            <a:fld id="{36B3EF61-2355-46F3-9845-31B7BEC981CA}" type="datetime1">
              <a:rPr lang="en-US" smtClean="0"/>
              <a:t>30-Aug-18</a:t>
            </a:fld>
            <a:endParaRPr lang="pl-PL"/>
          </a:p>
        </p:txBody>
      </p:sp>
    </p:spTree>
    <p:extLst>
      <p:ext uri="{BB962C8B-B14F-4D97-AF65-F5344CB8AC3E}">
        <p14:creationId xmlns:p14="http://schemas.microsoft.com/office/powerpoint/2010/main" val="199150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general principles for data loading. Don’t use the “INSERT INTO” statements. It’s convenient but very slow. Instead, use bulk loading which in PostgreSQL is done via the </a:t>
            </a:r>
            <a:r>
              <a:rPr lang="en-US" i="1" dirty="0"/>
              <a:t>copy into </a:t>
            </a:r>
            <a:r>
              <a:rPr lang="en-US" dirty="0"/>
              <a:t>statement. Ask your data provider for dividing the data into a collection of many files (a few GBs each), so that you can easily load them in parallel – which is the easiest way to accelerate your data loading. I</a:t>
            </a:r>
            <a:r>
              <a:rPr lang="en-US" sz="1200" kern="1200" dirty="0">
                <a:solidFill>
                  <a:schemeClr val="tx1"/>
                </a:solidFill>
                <a:effectLst/>
                <a:latin typeface="+mn-lt"/>
                <a:ea typeface="+mn-ea"/>
                <a:cs typeface="+mn-cs"/>
              </a:rPr>
              <a:t>f your data provider can prepare the data in a binary format and a parser for the binary data, then you can leverage even the faster binary loading. Clean your data before loading into PostgreSQL. If one of your input rows is ill-formatted, PostgreSQL will abort the process, maybe after a few hours, which is very inconvenient. Other systems are less </a:t>
            </a:r>
            <a:r>
              <a:rPr lang="en-US" sz="1200" b="1" kern="1200" dirty="0">
                <a:solidFill>
                  <a:schemeClr val="tx1"/>
                </a:solidFill>
                <a:effectLst/>
                <a:latin typeface="+mn-lt"/>
                <a:ea typeface="+mn-ea"/>
                <a:cs typeface="+mn-cs"/>
              </a:rPr>
              <a:t>radical</a:t>
            </a:r>
            <a:r>
              <a:rPr lang="en-US" sz="1200" kern="1200" dirty="0">
                <a:solidFill>
                  <a:schemeClr val="tx1"/>
                </a:solidFill>
                <a:effectLst/>
                <a:latin typeface="+mn-lt"/>
                <a:ea typeface="+mn-ea"/>
                <a:cs typeface="+mn-cs"/>
              </a:rPr>
              <a:t>, they store ill-formatted rows in separate error files or reject tables but all the well-formatted data is loaded. </a:t>
            </a:r>
            <a:endParaRPr lang="en-US" dirty="0"/>
          </a:p>
          <a:p>
            <a:endParaRPr lang="en-US" b="0" dirty="0"/>
          </a:p>
          <a:p>
            <a:endParaRPr lang="en-US" b="0" dirty="0"/>
          </a:p>
        </p:txBody>
      </p:sp>
      <p:sp>
        <p:nvSpPr>
          <p:cNvPr id="4" name="Slide Number Placeholder 3"/>
          <p:cNvSpPr>
            <a:spLocks noGrp="1"/>
          </p:cNvSpPr>
          <p:nvPr>
            <p:ph type="sldNum" sz="quarter" idx="10"/>
          </p:nvPr>
        </p:nvSpPr>
        <p:spPr/>
        <p:txBody>
          <a:bodyPr/>
          <a:lstStyle/>
          <a:p>
            <a:fld id="{B90CABC2-A376-499A-BB95-7D34F5CD4FCA}" type="slidenum">
              <a:rPr lang="en-US" smtClean="0"/>
              <a:t>7</a:t>
            </a:fld>
            <a:endParaRPr lang="en-US"/>
          </a:p>
        </p:txBody>
      </p:sp>
    </p:spTree>
    <p:extLst>
      <p:ext uri="{BB962C8B-B14F-4D97-AF65-F5344CB8AC3E}">
        <p14:creationId xmlns:p14="http://schemas.microsoft.com/office/powerpoint/2010/main" val="35177054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B90CABC2-A376-499A-BB95-7D34F5CD4FCA}" type="slidenum">
              <a:rPr lang="en-US" smtClean="0"/>
              <a:t>75</a:t>
            </a:fld>
            <a:endParaRPr lang="en-US"/>
          </a:p>
        </p:txBody>
      </p:sp>
      <p:sp>
        <p:nvSpPr>
          <p:cNvPr id="5" name="Date Placeholder 4"/>
          <p:cNvSpPr>
            <a:spLocks noGrp="1"/>
          </p:cNvSpPr>
          <p:nvPr>
            <p:ph type="dt" idx="11"/>
          </p:nvPr>
        </p:nvSpPr>
        <p:spPr/>
        <p:txBody>
          <a:bodyPr/>
          <a:lstStyle/>
          <a:p>
            <a:fld id="{36B3EF61-2355-46F3-9845-31B7BEC981CA}" type="datetime1">
              <a:rPr lang="en-US" smtClean="0"/>
              <a:t>30-Aug-18</a:t>
            </a:fld>
            <a:endParaRPr lang="pl-PL"/>
          </a:p>
        </p:txBody>
      </p:sp>
    </p:spTree>
    <p:extLst>
      <p:ext uri="{BB962C8B-B14F-4D97-AF65-F5344CB8AC3E}">
        <p14:creationId xmlns:p14="http://schemas.microsoft.com/office/powerpoint/2010/main" val="35482288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So, I told you that we should</a:t>
            </a:r>
            <a:r>
              <a:rPr lang="pl-PL" baseline="0" dirty="0"/>
              <a:t> compress/decompress data during loading as we have some spare cpu cycles. So, let’s do it </a:t>
            </a:r>
            <a:r>
              <a:rPr lang="pl-PL" baseline="0" dirty="0">
                <a:sym typeface="Wingdings" panose="05000000000000000000" pitchFamily="2" charset="2"/>
              </a:rPr>
              <a:t></a:t>
            </a:r>
            <a:endParaRPr lang="pl-PL" dirty="0"/>
          </a:p>
        </p:txBody>
      </p:sp>
      <p:sp>
        <p:nvSpPr>
          <p:cNvPr id="4" name="Slide Number Placeholder 3"/>
          <p:cNvSpPr>
            <a:spLocks noGrp="1"/>
          </p:cNvSpPr>
          <p:nvPr>
            <p:ph type="sldNum" sz="quarter" idx="10"/>
          </p:nvPr>
        </p:nvSpPr>
        <p:spPr/>
        <p:txBody>
          <a:bodyPr/>
          <a:lstStyle/>
          <a:p>
            <a:fld id="{B90CABC2-A376-499A-BB95-7D34F5CD4FCA}" type="slidenum">
              <a:rPr lang="en-US" smtClean="0"/>
              <a:t>76</a:t>
            </a:fld>
            <a:endParaRPr lang="en-US"/>
          </a:p>
        </p:txBody>
      </p:sp>
      <p:sp>
        <p:nvSpPr>
          <p:cNvPr id="5" name="Date Placeholder 4"/>
          <p:cNvSpPr>
            <a:spLocks noGrp="1"/>
          </p:cNvSpPr>
          <p:nvPr>
            <p:ph type="dt" idx="11"/>
          </p:nvPr>
        </p:nvSpPr>
        <p:spPr/>
        <p:txBody>
          <a:bodyPr/>
          <a:lstStyle/>
          <a:p>
            <a:fld id="{36B3EF61-2355-46F3-9845-31B7BEC981CA}" type="datetime1">
              <a:rPr lang="en-US" smtClean="0"/>
              <a:t>30-Aug-18</a:t>
            </a:fld>
            <a:endParaRPr lang="pl-PL"/>
          </a:p>
        </p:txBody>
      </p:sp>
    </p:spTree>
    <p:extLst>
      <p:ext uri="{BB962C8B-B14F-4D97-AF65-F5344CB8AC3E}">
        <p14:creationId xmlns:p14="http://schemas.microsoft.com/office/powerpoint/2010/main" val="5155603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21A4ADFB-91F0-49F3-95C9-0FE574D05DB8}" type="slidenum">
              <a:rPr lang="pl-PL" smtClean="0"/>
              <a:t>77</a:t>
            </a:fld>
            <a:endParaRPr lang="pl-PL"/>
          </a:p>
        </p:txBody>
      </p:sp>
      <p:sp>
        <p:nvSpPr>
          <p:cNvPr id="5" name="Date Placeholder 4"/>
          <p:cNvSpPr>
            <a:spLocks noGrp="1"/>
          </p:cNvSpPr>
          <p:nvPr>
            <p:ph type="dt" idx="11"/>
          </p:nvPr>
        </p:nvSpPr>
        <p:spPr/>
        <p:txBody>
          <a:bodyPr/>
          <a:lstStyle/>
          <a:p>
            <a:fld id="{51BB6093-FB9A-4C36-A976-C6B9FE8E0026}" type="datetime1">
              <a:rPr lang="en-US" smtClean="0"/>
              <a:t>30-Aug-18</a:t>
            </a:fld>
            <a:endParaRPr lang="pl-PL"/>
          </a:p>
        </p:txBody>
      </p:sp>
    </p:spTree>
    <p:extLst>
      <p:ext uri="{BB962C8B-B14F-4D97-AF65-F5344CB8AC3E}">
        <p14:creationId xmlns:p14="http://schemas.microsoft.com/office/powerpoint/2010/main" val="258016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Now, we know that we should use bulk loading. So, </a:t>
            </a:r>
            <a:r>
              <a:rPr lang="en-US" sz="1200" b="0" dirty="0">
                <a:solidFill>
                  <a:srgbClr val="FF0000"/>
                </a:solidFill>
              </a:rPr>
              <a:t>how long does it take to bulk load data into PostgreSQL?</a:t>
            </a:r>
            <a:endParaRPr lang="fr-CH" sz="1200" b="0" dirty="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B90CABC2-A376-499A-BB95-7D34F5CD4FCA}" type="slidenum">
              <a:rPr lang="en-US" smtClean="0"/>
              <a:t>8</a:t>
            </a:fld>
            <a:endParaRPr lang="en-US"/>
          </a:p>
        </p:txBody>
      </p:sp>
    </p:spTree>
    <p:extLst>
      <p:ext uri="{BB962C8B-B14F-4D97-AF65-F5344CB8AC3E}">
        <p14:creationId xmlns:p14="http://schemas.microsoft.com/office/powerpoint/2010/main" val="17915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analyzed the data loading to 4 very well known Database Management Systems. To this end, we load data from TPC-H benchmark (which is a standard benchmark used in database community, for example, its largest table </a:t>
            </a:r>
            <a:r>
              <a:rPr lang="en-US" dirty="0" err="1"/>
              <a:t>lineitem</a:t>
            </a:r>
            <a:r>
              <a:rPr lang="en-US" dirty="0"/>
              <a:t> contains 17 columns of different types: </a:t>
            </a:r>
            <a:r>
              <a:rPr lang="en-US" dirty="0" err="1"/>
              <a:t>ints</a:t>
            </a:r>
            <a:r>
              <a:rPr lang="en-US" dirty="0"/>
              <a:t>, dates, doubles, strings, etc.), data size is 10 GB and we tune the systems. The slowest system is PostgreSQL, for which the loading took about 400 sec. Then Loading is about 2X faster for DBMS-B and about 3X faster for </a:t>
            </a:r>
            <a:r>
              <a:rPr lang="en-US" dirty="0" err="1"/>
              <a:t>MonetDB</a:t>
            </a:r>
            <a:r>
              <a:rPr lang="en-US" dirty="0"/>
              <a:t> and DBMS-A. </a:t>
            </a:r>
            <a:r>
              <a:rPr lang="en-US" b="1" dirty="0"/>
              <a:t>The question is can we do better</a:t>
            </a:r>
            <a:r>
              <a:rPr lang="en-US" dirty="0"/>
              <a:t>, especially for PostgreSQL? (</a:t>
            </a:r>
            <a:r>
              <a:rPr lang="en-US" b="1" i="1" dirty="0"/>
              <a:t>Due to legal restrictions, the names of the commercial database systems are not disclosed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disclosure of the database names would violate the database license.</a:t>
            </a:r>
          </a:p>
          <a:p>
            <a:endParaRPr lang="en-US" dirty="0"/>
          </a:p>
        </p:txBody>
      </p:sp>
      <p:sp>
        <p:nvSpPr>
          <p:cNvPr id="4" name="Slide Number Placeholder 3"/>
          <p:cNvSpPr>
            <a:spLocks noGrp="1"/>
          </p:cNvSpPr>
          <p:nvPr>
            <p:ph type="sldNum" sz="quarter" idx="10"/>
          </p:nvPr>
        </p:nvSpPr>
        <p:spPr/>
        <p:txBody>
          <a:bodyPr/>
          <a:lstStyle/>
          <a:p>
            <a:fld id="{80B51A09-4352-421D-AA50-EDB00E34BCFF}" type="slidenum">
              <a:rPr lang="en-US" smtClean="0"/>
              <a:t>9</a:t>
            </a:fld>
            <a:endParaRPr lang="en-US"/>
          </a:p>
        </p:txBody>
      </p:sp>
    </p:spTree>
    <p:extLst>
      <p:ext uri="{BB962C8B-B14F-4D97-AF65-F5344CB8AC3E}">
        <p14:creationId xmlns:p14="http://schemas.microsoft.com/office/powerpoint/2010/main" val="80170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EE5992-01C6-4A7C-9FC7-5292BBC0C33B}" type="datetime1">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B0EA-037A-4F55-80F5-2F30C11078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63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4DDC4-5B85-44EB-A7D2-B57862E99090}" type="datetime1">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50423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F1504-AD8A-4BEE-B873-D25D39A8D38D}" type="datetime1">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313730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E9E95-495F-4CD7-BD56-0F859BF2DE85}" type="datetime1">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83346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CCAC75-DA94-4AE2-BCDE-751F24BABF90}" type="datetime1">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B0EA-037A-4F55-80F5-2F30C11078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58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B2CE7C-86BC-44C4-A0C5-EDD172BD28B5}" type="datetime1">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17136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44A3-814F-42F4-9A21-F843B6F2E25A}" type="datetime1">
              <a:rPr lang="en-US" smtClean="0"/>
              <a:t>30-Aug-18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30633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A6234-BB67-40DD-A5BF-27F2BE0333C7}" type="datetime1">
              <a:rPr lang="en-US" smtClean="0"/>
              <a:t>30-Aug-18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418110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305BED-BCD1-427C-92FE-5060E165AC84}" type="datetime1">
              <a:rPr lang="en-US" smtClean="0"/>
              <a:t>30-Aug-18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lvl1pPr>
              <a:defRPr sz="2000"/>
            </a:lvl1pPr>
          </a:lstStyle>
          <a:p>
            <a:fld id="{462CB0EA-037A-4F55-80F5-2F30C1107863}" type="slidenum">
              <a:rPr lang="en-US" smtClean="0"/>
              <a:pPr/>
              <a:t>‹#›</a:t>
            </a:fld>
            <a:endParaRPr lang="en-US" dirty="0"/>
          </a:p>
        </p:txBody>
      </p:sp>
    </p:spTree>
    <p:extLst>
      <p:ext uri="{BB962C8B-B14F-4D97-AF65-F5344CB8AC3E}">
        <p14:creationId xmlns:p14="http://schemas.microsoft.com/office/powerpoint/2010/main" val="384557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3D2076-B77A-44E2-B35E-4A8809FF5C64}" type="datetime1">
              <a:rPr lang="en-US" smtClean="0"/>
              <a:t>30-Aug-18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2CB0EA-037A-4F55-80F5-2F30C1107863}" type="slidenum">
              <a:rPr lang="en-US" smtClean="0"/>
              <a:t>‹#›</a:t>
            </a:fld>
            <a:endParaRPr lang="en-US"/>
          </a:p>
        </p:txBody>
      </p:sp>
    </p:spTree>
    <p:extLst>
      <p:ext uri="{BB962C8B-B14F-4D97-AF65-F5344CB8AC3E}">
        <p14:creationId xmlns:p14="http://schemas.microsoft.com/office/powerpoint/2010/main" val="294373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A79A31-0B03-4177-B18D-A0B6E4A5996C}" type="datetime1">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B0EA-037A-4F55-80F5-2F30C1107863}" type="slidenum">
              <a:rPr lang="en-US" smtClean="0"/>
              <a:t>‹#›</a:t>
            </a:fld>
            <a:endParaRPr lang="en-US"/>
          </a:p>
        </p:txBody>
      </p:sp>
    </p:spTree>
    <p:extLst>
      <p:ext uri="{BB962C8B-B14F-4D97-AF65-F5344CB8AC3E}">
        <p14:creationId xmlns:p14="http://schemas.microsoft.com/office/powerpoint/2010/main" val="405033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264B51-90E1-49ED-9AEB-D0DABD980F1A}" type="datetime1">
              <a:rPr lang="en-US" smtClean="0"/>
              <a:t>30-Aug-18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2CB0EA-037A-4F55-80F5-2F30C110786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9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5.xml"/><Relationship Id="rId7" Type="http://schemas.openxmlformats.org/officeDocument/2006/relationships/diagramColors" Target="../diagrams/colors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chart" Target="../charts/chart24.xml"/></Relationships>
</file>

<file path=ppt/slides/_rels/slide5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chart" Target="../charts/chart26.xml"/></Relationships>
</file>

<file path=ppt/slides/_rels/slide55.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chart" Target="../charts/chart28.xml"/></Relationships>
</file>

<file path=ppt/slides/_rels/slide5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8.jpg"/></Relationships>
</file>

<file path=ppt/slides/_rels/slide5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5.png"/><Relationship Id="rId7" Type="http://schemas.openxmlformats.org/officeDocument/2006/relationships/diagramData" Target="../diagrams/data1.xml"/><Relationship Id="rId12"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jpg"/><Relationship Id="rId11" Type="http://schemas.microsoft.com/office/2007/relationships/diagramDrawing" Target="../diagrams/drawing1.xml"/><Relationship Id="rId5" Type="http://schemas.openxmlformats.org/officeDocument/2006/relationships/image" Target="../media/image7.jpg"/><Relationship Id="rId10" Type="http://schemas.openxmlformats.org/officeDocument/2006/relationships/diagramColors" Target="../diagrams/colors1.xml"/><Relationship Id="rId4" Type="http://schemas.openxmlformats.org/officeDocument/2006/relationships/image" Target="../media/image6.jpg"/><Relationship Id="rId9"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chart" Target="../charts/chart32.xml"/></Relationships>
</file>

<file path=ppt/slides/_rels/slide64.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chart" Target="../charts/chart3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B0DC59-9200-4162-86E2-98D9BF225C1E}"/>
              </a:ext>
            </a:extLst>
          </p:cNvPr>
          <p:cNvSpPr>
            <a:spLocks noGrp="1"/>
          </p:cNvSpPr>
          <p:nvPr>
            <p:ph type="sldNum" sz="quarter" idx="12"/>
          </p:nvPr>
        </p:nvSpPr>
        <p:spPr/>
        <p:txBody>
          <a:bodyPr/>
          <a:lstStyle/>
          <a:p>
            <a:fld id="{462CB0EA-037A-4F55-80F5-2F30C1107863}" type="slidenum">
              <a:rPr lang="en-US" smtClean="0"/>
              <a:t>1</a:t>
            </a:fld>
            <a:endParaRPr lang="en-US"/>
          </a:p>
        </p:txBody>
      </p:sp>
      <p:sp>
        <p:nvSpPr>
          <p:cNvPr id="5" name="Title 1">
            <a:extLst>
              <a:ext uri="{FF2B5EF4-FFF2-40B4-BE49-F238E27FC236}">
                <a16:creationId xmlns:a16="http://schemas.microsoft.com/office/drawing/2014/main" id="{9A9954BB-67B5-4B7F-B172-60BFFDDE62CE}"/>
              </a:ext>
            </a:extLst>
          </p:cNvPr>
          <p:cNvSpPr txBox="1">
            <a:spLocks/>
          </p:cNvSpPr>
          <p:nvPr/>
        </p:nvSpPr>
        <p:spPr>
          <a:xfrm>
            <a:off x="0" y="804629"/>
            <a:ext cx="12192000" cy="189144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dirty="0"/>
              <a:t>Data Loading &amp;</a:t>
            </a:r>
            <a:r>
              <a:rPr lang="pl-PL" sz="6600" dirty="0"/>
              <a:t> </a:t>
            </a:r>
            <a:r>
              <a:rPr lang="en-US" sz="6600" dirty="0"/>
              <a:t>Migration for Database Management Systems</a:t>
            </a:r>
            <a:endParaRPr lang="pl-PL" sz="6600" dirty="0"/>
          </a:p>
          <a:p>
            <a:pPr algn="ctr"/>
            <a:br>
              <a:rPr lang="pl-PL" sz="6600" dirty="0"/>
            </a:br>
            <a:endParaRPr lang="en-US" sz="5000" i="1" dirty="0"/>
          </a:p>
        </p:txBody>
      </p:sp>
      <p:pic>
        <p:nvPicPr>
          <p:cNvPr id="6" name="Picture 5">
            <a:extLst>
              <a:ext uri="{FF2B5EF4-FFF2-40B4-BE49-F238E27FC236}">
                <a16:creationId xmlns:a16="http://schemas.microsoft.com/office/drawing/2014/main" id="{8BABB9B0-5846-4128-AEBB-584C54B65333}"/>
              </a:ext>
            </a:extLst>
          </p:cNvPr>
          <p:cNvPicPr>
            <a:picLocks noChangeAspect="1"/>
          </p:cNvPicPr>
          <p:nvPr/>
        </p:nvPicPr>
        <p:blipFill>
          <a:blip r:embed="rId3"/>
          <a:stretch>
            <a:fillRect/>
          </a:stretch>
        </p:blipFill>
        <p:spPr>
          <a:xfrm>
            <a:off x="6610826" y="4880175"/>
            <a:ext cx="4740478" cy="952836"/>
          </a:xfrm>
          <a:prstGeom prst="rect">
            <a:avLst/>
          </a:prstGeom>
        </p:spPr>
      </p:pic>
      <p:pic>
        <p:nvPicPr>
          <p:cNvPr id="3" name="Picture 2">
            <a:extLst>
              <a:ext uri="{FF2B5EF4-FFF2-40B4-BE49-F238E27FC236}">
                <a16:creationId xmlns:a16="http://schemas.microsoft.com/office/drawing/2014/main" id="{7F5E00FD-A30F-4C6F-952F-000DAC614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174" y="2440997"/>
            <a:ext cx="5101652" cy="2341742"/>
          </a:xfrm>
          <a:prstGeom prst="rect">
            <a:avLst/>
          </a:prstGeom>
        </p:spPr>
      </p:pic>
      <p:sp>
        <p:nvSpPr>
          <p:cNvPr id="2" name="TextBox 1">
            <a:extLst>
              <a:ext uri="{FF2B5EF4-FFF2-40B4-BE49-F238E27FC236}">
                <a16:creationId xmlns:a16="http://schemas.microsoft.com/office/drawing/2014/main" id="{8AD51B03-7AA7-41F9-A5E1-4D7AEB34CA12}"/>
              </a:ext>
            </a:extLst>
          </p:cNvPr>
          <p:cNvSpPr txBox="1"/>
          <p:nvPr/>
        </p:nvSpPr>
        <p:spPr>
          <a:xfrm>
            <a:off x="539483" y="4694873"/>
            <a:ext cx="5966085" cy="1323439"/>
          </a:xfrm>
          <a:prstGeom prst="rect">
            <a:avLst/>
          </a:prstGeom>
          <a:noFill/>
        </p:spPr>
        <p:txBody>
          <a:bodyPr wrap="square" rtlCol="0">
            <a:spAutoFit/>
          </a:bodyPr>
          <a:lstStyle/>
          <a:p>
            <a:pPr algn="ctr"/>
            <a:r>
              <a:rPr lang="pl-PL" sz="4000" i="1" u="sng" spc="-50" dirty="0">
                <a:solidFill>
                  <a:schemeClr val="tx1">
                    <a:lumMod val="75000"/>
                    <a:lumOff val="25000"/>
                  </a:schemeClr>
                </a:solidFill>
                <a:latin typeface="+mj-lt"/>
                <a:ea typeface="+mj-ea"/>
                <a:cs typeface="+mj-cs"/>
              </a:rPr>
              <a:t>Speaker: Adam Dziedzic</a:t>
            </a:r>
          </a:p>
          <a:p>
            <a:pPr algn="ctr"/>
            <a:r>
              <a:rPr lang="pl-PL" sz="4000" i="1" spc="-50" dirty="0">
                <a:solidFill>
                  <a:schemeClr val="tx1">
                    <a:lumMod val="75000"/>
                    <a:lumOff val="25000"/>
                  </a:schemeClr>
                </a:solidFill>
                <a:latin typeface="+mj-lt"/>
                <a:ea typeface="+mj-ea"/>
                <a:cs typeface="+mj-cs"/>
              </a:rPr>
              <a:t>Advisor: Prof. Aaron Elmore</a:t>
            </a:r>
            <a:endParaRPr lang="en-US" sz="4000" i="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659457547"/>
      </p:ext>
    </p:extLst>
  </p:cSld>
  <p:clrMapOvr>
    <a:masterClrMapping/>
  </p:clrMapOvr>
  <mc:AlternateContent xmlns:mc="http://schemas.openxmlformats.org/markup-compatibility/2006" xmlns:p14="http://schemas.microsoft.com/office/powerpoint/2010/main">
    <mc:Choice Requires="p14">
      <p:transition spd="slow" p14:dur="2000" advTm="20544"/>
    </mc:Choice>
    <mc:Fallback xmlns="">
      <p:transition spd="slow" advTm="205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54189-C436-47D0-AC37-8484B13A8E13}" type="slidenum">
              <a:rPr lang="en-US" smtClean="0">
                <a:solidFill>
                  <a:schemeClr val="bg1"/>
                </a:solidFill>
              </a:rPr>
              <a:pPr/>
              <a:t>10</a:t>
            </a:fld>
            <a:endParaRPr lang="en-US" sz="1600" dirty="0">
              <a:solidFill>
                <a:schemeClr val="bg1"/>
              </a:solidFill>
            </a:endParaRPr>
          </a:p>
        </p:txBody>
      </p:sp>
      <p:sp>
        <p:nvSpPr>
          <p:cNvPr id="5" name="TextBox 4">
            <a:extLst>
              <a:ext uri="{FF2B5EF4-FFF2-40B4-BE49-F238E27FC236}">
                <a16:creationId xmlns:a16="http://schemas.microsoft.com/office/drawing/2014/main" id="{F7AFD0F7-F3A8-4DBB-AF04-AF5060F12300}"/>
              </a:ext>
            </a:extLst>
          </p:cNvPr>
          <p:cNvSpPr txBox="1"/>
          <p:nvPr/>
        </p:nvSpPr>
        <p:spPr>
          <a:xfrm>
            <a:off x="0" y="-23388"/>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 Loading – current state of the art</a:t>
            </a:r>
          </a:p>
        </p:txBody>
      </p:sp>
      <p:graphicFrame>
        <p:nvGraphicFramePr>
          <p:cNvPr id="6" name="Content Placeholder 5">
            <a:extLst>
              <a:ext uri="{FF2B5EF4-FFF2-40B4-BE49-F238E27FC236}">
                <a16:creationId xmlns:a16="http://schemas.microsoft.com/office/drawing/2014/main" id="{9198F738-2689-40D7-9579-5C46513391CD}"/>
              </a:ext>
            </a:extLst>
          </p:cNvPr>
          <p:cNvGraphicFramePr>
            <a:graphicFrameLocks/>
          </p:cNvGraphicFramePr>
          <p:nvPr>
            <p:extLst>
              <p:ext uri="{D42A27DB-BD31-4B8C-83A1-F6EECF244321}">
                <p14:modId xmlns:p14="http://schemas.microsoft.com/office/powerpoint/2010/main" val="821491655"/>
              </p:ext>
            </p:extLst>
          </p:nvPr>
        </p:nvGraphicFramePr>
        <p:xfrm>
          <a:off x="354418" y="1299814"/>
          <a:ext cx="11483164" cy="4300220"/>
        </p:xfrm>
        <a:graphic>
          <a:graphicData uri="http://schemas.openxmlformats.org/drawingml/2006/table">
            <a:tbl>
              <a:tblPr firstRow="1" bandRow="1">
                <a:tableStyleId>{5C22544A-7EE6-4342-B048-85BDC9FD1C3A}</a:tableStyleId>
              </a:tblPr>
              <a:tblGrid>
                <a:gridCol w="6518572">
                  <a:extLst>
                    <a:ext uri="{9D8B030D-6E8A-4147-A177-3AD203B41FA5}">
                      <a16:colId xmlns:a16="http://schemas.microsoft.com/office/drawing/2014/main" val="20000"/>
                    </a:ext>
                  </a:extLst>
                </a:gridCol>
                <a:gridCol w="4964592">
                  <a:extLst>
                    <a:ext uri="{9D8B030D-6E8A-4147-A177-3AD203B41FA5}">
                      <a16:colId xmlns:a16="http://schemas.microsoft.com/office/drawing/2014/main" val="20001"/>
                    </a:ext>
                  </a:extLst>
                </a:gridCol>
              </a:tblGrid>
              <a:tr h="622300">
                <a:tc>
                  <a:txBody>
                    <a:bodyPr/>
                    <a:lstStyle/>
                    <a:p>
                      <a:pPr algn="ctr"/>
                      <a:r>
                        <a:rPr lang="pl-PL" sz="3200" baseline="0" dirty="0"/>
                        <a:t>Database </a:t>
                      </a:r>
                      <a:endParaRPr lang="fr-CH" sz="3200" baseline="0" dirty="0"/>
                    </a:p>
                  </a:txBody>
                  <a:tcPr/>
                </a:tc>
                <a:tc>
                  <a:txBody>
                    <a:bodyPr/>
                    <a:lstStyle/>
                    <a:p>
                      <a:pPr algn="ctr"/>
                      <a:r>
                        <a:rPr lang="pl-PL" sz="3200" baseline="0" dirty="0"/>
                        <a:t>Loading time (seconds)</a:t>
                      </a:r>
                      <a:endParaRPr lang="fr-CH" sz="3200" baseline="0" dirty="0"/>
                    </a:p>
                  </a:txBody>
                  <a:tcPr/>
                </a:tc>
                <a:extLst>
                  <a:ext uri="{0D108BD9-81ED-4DB2-BD59-A6C34878D82A}">
                    <a16:rowId xmlns:a16="http://schemas.microsoft.com/office/drawing/2014/main" val="10000"/>
                  </a:ext>
                </a:extLst>
              </a:tr>
              <a:tr h="622300">
                <a:tc>
                  <a:txBody>
                    <a:bodyPr/>
                    <a:lstStyle/>
                    <a:p>
                      <a:pPr algn="ctr"/>
                      <a:r>
                        <a:rPr lang="pl-PL" sz="3200" baseline="0" dirty="0"/>
                        <a:t>PostgreSQL </a:t>
                      </a:r>
                      <a:endParaRPr lang="fr-CH" sz="3200" baseline="0" dirty="0"/>
                    </a:p>
                  </a:txBody>
                  <a:tcPr/>
                </a:tc>
                <a:tc>
                  <a:txBody>
                    <a:bodyPr/>
                    <a:lstStyle/>
                    <a:p>
                      <a:pPr algn="ctr"/>
                      <a:r>
                        <a:rPr lang="pl-PL" sz="3200" baseline="0" dirty="0"/>
                        <a:t>395.39</a:t>
                      </a:r>
                    </a:p>
                  </a:txBody>
                  <a:tcPr anchor="ctr"/>
                </a:tc>
                <a:extLst>
                  <a:ext uri="{0D108BD9-81ED-4DB2-BD59-A6C34878D82A}">
                    <a16:rowId xmlns:a16="http://schemas.microsoft.com/office/drawing/2014/main" val="10001"/>
                  </a:ext>
                </a:extLst>
              </a:tr>
              <a:tr h="622300">
                <a:tc>
                  <a:txBody>
                    <a:bodyPr/>
                    <a:lstStyle/>
                    <a:p>
                      <a:pPr algn="ctr"/>
                      <a:r>
                        <a:rPr lang="en-US" sz="3200" baseline="0" dirty="0"/>
                        <a:t>DBMS-B (commercial column-store)</a:t>
                      </a:r>
                      <a:endParaRPr lang="fr-CH" sz="3200"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3200" baseline="0" dirty="0"/>
                        <a:t>234.94</a:t>
                      </a:r>
                      <a:endParaRPr lang="fr-CH" sz="3200" baseline="0" dirty="0"/>
                    </a:p>
                  </a:txBody>
                  <a:tcPr anchor="ctr"/>
                </a:tc>
                <a:extLst>
                  <a:ext uri="{0D108BD9-81ED-4DB2-BD59-A6C34878D82A}">
                    <a16:rowId xmlns:a16="http://schemas.microsoft.com/office/drawing/2014/main" val="10002"/>
                  </a:ext>
                </a:extLst>
              </a:tr>
              <a:tr h="622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3200" baseline="0" dirty="0"/>
                        <a:t>MonetDB</a:t>
                      </a:r>
                      <a:r>
                        <a:rPr lang="en-US" sz="3200" baseline="0" dirty="0"/>
                        <a:t> (open-source column-store)</a:t>
                      </a:r>
                      <a:endParaRPr lang="fr-CH" sz="3200"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3200" baseline="0" dirty="0"/>
                        <a:t>149.11</a:t>
                      </a:r>
                      <a:endParaRPr lang="fr-CH" sz="3200" baseline="0" dirty="0"/>
                    </a:p>
                  </a:txBody>
                  <a:tcPr anchor="ctr"/>
                </a:tc>
                <a:extLst>
                  <a:ext uri="{0D108BD9-81ED-4DB2-BD59-A6C34878D82A}">
                    <a16:rowId xmlns:a16="http://schemas.microsoft.com/office/drawing/2014/main" val="10003"/>
                  </a:ext>
                </a:extLst>
              </a:tr>
              <a:tr h="622300">
                <a:tc>
                  <a:txBody>
                    <a:bodyPr/>
                    <a:lstStyle/>
                    <a:p>
                      <a:pPr algn="ctr"/>
                      <a:r>
                        <a:rPr lang="en-US" sz="3200" baseline="0" dirty="0"/>
                        <a:t>DBMS-A (commercial row-store)</a:t>
                      </a:r>
                      <a:endParaRPr lang="fr-CH" sz="3200" baseline="0" dirty="0"/>
                    </a:p>
                  </a:txBody>
                  <a:tcPr/>
                </a:tc>
                <a:tc>
                  <a:txBody>
                    <a:bodyPr/>
                    <a:lstStyle/>
                    <a:p>
                      <a:pPr algn="ctr"/>
                      <a:r>
                        <a:rPr lang="pl-PL" sz="3200" baseline="0" dirty="0"/>
                        <a:t>137.59</a:t>
                      </a:r>
                      <a:endParaRPr lang="fr-CH" sz="3200" baseline="0" dirty="0"/>
                    </a:p>
                  </a:txBody>
                  <a:tcPr anchor="ctr"/>
                </a:tc>
                <a:extLst>
                  <a:ext uri="{0D108BD9-81ED-4DB2-BD59-A6C34878D82A}">
                    <a16:rowId xmlns:a16="http://schemas.microsoft.com/office/drawing/2014/main" val="10004"/>
                  </a:ext>
                </a:extLst>
              </a:tr>
              <a:tr h="622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1" baseline="0" dirty="0">
                          <a:solidFill>
                            <a:srgbClr val="FF0000"/>
                          </a:solidFill>
                        </a:rPr>
                        <a:t>PARALLEL</a:t>
                      </a:r>
                      <a:r>
                        <a:rPr lang="en-US" sz="3200" b="1" baseline="0" dirty="0">
                          <a:solidFill>
                            <a:srgbClr val="FF0000"/>
                          </a:solidFill>
                        </a:rPr>
                        <a:t> loading to PostgreSQL</a:t>
                      </a:r>
                      <a:r>
                        <a:rPr lang="en-US" sz="3200" b="1" baseline="0" dirty="0"/>
                        <a:t> </a:t>
                      </a:r>
                      <a:br>
                        <a:rPr lang="en-US" sz="3200" b="1" baseline="0" dirty="0"/>
                      </a:br>
                      <a:r>
                        <a:rPr lang="en-US" sz="3200" b="1" baseline="0" dirty="0"/>
                        <a:t>(with a single reader)</a:t>
                      </a:r>
                      <a:endParaRPr lang="fr-CH" sz="3200" b="1" baseline="0" dirty="0"/>
                    </a:p>
                  </a:txBody>
                  <a:tcPr/>
                </a:tc>
                <a:tc>
                  <a:txBody>
                    <a:bodyPr/>
                    <a:lstStyle/>
                    <a:p>
                      <a:pPr algn="ctr"/>
                      <a:r>
                        <a:rPr lang="pl-PL" sz="3200" b="1" baseline="0" dirty="0">
                          <a:solidFill>
                            <a:srgbClr val="FF0000"/>
                          </a:solidFill>
                        </a:rPr>
                        <a:t>104.37</a:t>
                      </a:r>
                      <a:endParaRPr lang="fr-CH" sz="3200" b="1" baseline="0" dirty="0">
                        <a:solidFill>
                          <a:srgbClr val="FF0000"/>
                        </a:solidFill>
                      </a:endParaRPr>
                    </a:p>
                  </a:txBody>
                  <a:tcPr anchor="ctr"/>
                </a:tc>
                <a:extLst>
                  <a:ext uri="{0D108BD9-81ED-4DB2-BD59-A6C34878D82A}">
                    <a16:rowId xmlns:a16="http://schemas.microsoft.com/office/drawing/2014/main" val="10006"/>
                  </a:ext>
                </a:extLst>
              </a:tr>
            </a:tbl>
          </a:graphicData>
        </a:graphic>
      </p:graphicFrame>
      <p:sp>
        <p:nvSpPr>
          <p:cNvPr id="9" name="TextBox 8">
            <a:extLst>
              <a:ext uri="{FF2B5EF4-FFF2-40B4-BE49-F238E27FC236}">
                <a16:creationId xmlns:a16="http://schemas.microsoft.com/office/drawing/2014/main" id="{7B99C0B6-3411-41A3-8090-9763039B66CA}"/>
              </a:ext>
            </a:extLst>
          </p:cNvPr>
          <p:cNvSpPr txBox="1"/>
          <p:nvPr/>
        </p:nvSpPr>
        <p:spPr>
          <a:xfrm>
            <a:off x="0" y="5645784"/>
            <a:ext cx="12192000" cy="646331"/>
          </a:xfrm>
          <a:prstGeom prst="rect">
            <a:avLst/>
          </a:prstGeom>
          <a:noFill/>
        </p:spPr>
        <p:txBody>
          <a:bodyPr wrap="square" rtlCol="0">
            <a:spAutoFit/>
          </a:bodyPr>
          <a:lstStyle/>
          <a:p>
            <a:pPr algn="ctr"/>
            <a:r>
              <a:rPr lang="pl-PL" sz="3600" b="1" dirty="0">
                <a:solidFill>
                  <a:srgbClr val="FF0000"/>
                </a:solidFill>
              </a:rPr>
              <a:t>How to improve the performance of data loading?</a:t>
            </a:r>
            <a:endParaRPr lang="fr-CH" sz="3600" b="1" dirty="0">
              <a:solidFill>
                <a:srgbClr val="FF0000"/>
              </a:solidFill>
            </a:endParaRPr>
          </a:p>
        </p:txBody>
      </p:sp>
      <p:sp>
        <p:nvSpPr>
          <p:cNvPr id="7" name="TextBox 6">
            <a:extLst>
              <a:ext uri="{FF2B5EF4-FFF2-40B4-BE49-F238E27FC236}">
                <a16:creationId xmlns:a16="http://schemas.microsoft.com/office/drawing/2014/main" id="{15B234F6-0004-4578-AA2E-5AF08ADD40FA}"/>
              </a:ext>
            </a:extLst>
          </p:cNvPr>
          <p:cNvSpPr txBox="1"/>
          <p:nvPr/>
        </p:nvSpPr>
        <p:spPr>
          <a:xfrm>
            <a:off x="0" y="838149"/>
            <a:ext cx="12192000" cy="461665"/>
          </a:xfrm>
          <a:prstGeom prst="rect">
            <a:avLst/>
          </a:prstGeom>
          <a:noFill/>
        </p:spPr>
        <p:txBody>
          <a:bodyPr wrap="square" rtlCol="0">
            <a:spAutoFit/>
          </a:bodyPr>
          <a:lstStyle/>
          <a:p>
            <a:pPr algn="ctr"/>
            <a:r>
              <a:rPr lang="pl-PL" sz="2400" i="1" dirty="0"/>
              <a:t>TPC-H data 10GB, </a:t>
            </a:r>
            <a:r>
              <a:rPr lang="en-US" sz="2400" i="1" dirty="0"/>
              <a:t>2 sockets, 8 cores/socket</a:t>
            </a:r>
            <a:r>
              <a:rPr lang="pl-PL" sz="2400" i="1" dirty="0"/>
              <a:t>,</a:t>
            </a:r>
            <a:r>
              <a:rPr lang="en-US" sz="2400" i="1" dirty="0"/>
              <a:t> 2GHz, 20MB L3, 64GB RAM, </a:t>
            </a:r>
            <a:r>
              <a:rPr lang="pl-PL" sz="2400" i="1" dirty="0"/>
              <a:t>from </a:t>
            </a:r>
            <a:r>
              <a:rPr lang="en-US" sz="2400" i="1" dirty="0"/>
              <a:t>HDD-&gt;DAS, RHEL 6</a:t>
            </a:r>
            <a:endParaRPr lang="fr-CH" sz="2400" i="1" dirty="0"/>
          </a:p>
        </p:txBody>
      </p:sp>
    </p:spTree>
    <p:extLst>
      <p:ext uri="{BB962C8B-B14F-4D97-AF65-F5344CB8AC3E}">
        <p14:creationId xmlns:p14="http://schemas.microsoft.com/office/powerpoint/2010/main" val="1961800290"/>
      </p:ext>
    </p:extLst>
  </p:cSld>
  <p:clrMapOvr>
    <a:masterClrMapping/>
  </p:clrMapOvr>
  <mc:AlternateContent xmlns:mc="http://schemas.openxmlformats.org/markup-compatibility/2006" xmlns:p14="http://schemas.microsoft.com/office/powerpoint/2010/main">
    <mc:Choice Requires="p14">
      <p:transition spd="slow" p14:dur="2000" advTm="592"/>
    </mc:Choice>
    <mc:Fallback xmlns="">
      <p:transition spd="slow" advTm="59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B2CAFA-AA4A-49B8-A123-277704773374}"/>
              </a:ext>
            </a:extLst>
          </p:cNvPr>
          <p:cNvSpPr>
            <a:spLocks noGrp="1"/>
          </p:cNvSpPr>
          <p:nvPr>
            <p:ph type="sldNum" sz="quarter" idx="12"/>
          </p:nvPr>
        </p:nvSpPr>
        <p:spPr/>
        <p:txBody>
          <a:bodyPr/>
          <a:lstStyle/>
          <a:p>
            <a:fld id="{462CB0EA-037A-4F55-80F5-2F30C1107863}" type="slidenum">
              <a:rPr lang="en-US" smtClean="0"/>
              <a:pPr/>
              <a:t>11</a:t>
            </a:fld>
            <a:endParaRPr lang="en-US" dirty="0"/>
          </a:p>
        </p:txBody>
      </p:sp>
      <p:sp>
        <p:nvSpPr>
          <p:cNvPr id="3" name="TextBox 2">
            <a:extLst>
              <a:ext uri="{FF2B5EF4-FFF2-40B4-BE49-F238E27FC236}">
                <a16:creationId xmlns:a16="http://schemas.microsoft.com/office/drawing/2014/main" id="{0728BA38-D2FB-4094-87B0-9C9737F161CD}"/>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pl-PL" sz="4000" dirty="0">
                <a:ln w="0"/>
                <a:effectLst>
                  <a:outerShdw blurRad="38100" dist="19050" dir="2700000" algn="tl" rotWithShape="0">
                    <a:schemeClr val="dk1">
                      <a:alpha val="40000"/>
                    </a:schemeClr>
                  </a:outerShdw>
                </a:effectLst>
              </a:rPr>
              <a:t>How to accelearate </a:t>
            </a:r>
            <a:r>
              <a:rPr lang="en-US" sz="4000" dirty="0">
                <a:ln w="0"/>
                <a:effectLst>
                  <a:outerShdw blurRad="38100" dist="19050" dir="2700000" algn="tl" rotWithShape="0">
                    <a:schemeClr val="dk1">
                      <a:alpha val="40000"/>
                    </a:schemeClr>
                  </a:outerShdw>
                </a:effectLst>
              </a:rPr>
              <a:t>data </a:t>
            </a:r>
            <a:r>
              <a:rPr lang="pl-PL" sz="4000" dirty="0" err="1">
                <a:ln w="0"/>
                <a:effectLst>
                  <a:outerShdw blurRad="38100" dist="19050" dir="2700000" algn="tl" rotWithShape="0">
                    <a:schemeClr val="dk1">
                      <a:alpha val="40000"/>
                    </a:schemeClr>
                  </a:outerShdw>
                </a:effectLst>
              </a:rPr>
              <a:t>loading</a:t>
            </a:r>
            <a:r>
              <a:rPr lang="en-US" sz="4000" dirty="0">
                <a:ln w="0"/>
                <a:effectLst>
                  <a:outerShdw blurRad="38100" dist="19050" dir="2700000" algn="tl" rotWithShape="0">
                    <a:schemeClr val="dk1">
                      <a:alpha val="40000"/>
                    </a:schemeClr>
                  </a:outerShdw>
                </a:effectLst>
              </a:rPr>
              <a:t> </a:t>
            </a:r>
            <a:r>
              <a:rPr lang="pl-PL" sz="4000" dirty="0">
                <a:ln w="0"/>
                <a:effectLst>
                  <a:outerShdw blurRad="38100" dist="19050" dir="2700000" algn="tl" rotWithShape="0">
                    <a:schemeClr val="dk1">
                      <a:alpha val="40000"/>
                    </a:schemeClr>
                  </a:outerShdw>
                </a:effectLst>
              </a:rPr>
              <a:t>and migration?</a:t>
            </a:r>
            <a:endParaRPr lang="en-US" sz="4000"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B2B3687-2C4E-4C1F-8E1B-175C960046FF}"/>
              </a:ext>
            </a:extLst>
          </p:cNvPr>
          <p:cNvSpPr txBox="1"/>
          <p:nvPr/>
        </p:nvSpPr>
        <p:spPr>
          <a:xfrm>
            <a:off x="212361" y="956328"/>
            <a:ext cx="11767277" cy="5016758"/>
          </a:xfrm>
          <a:prstGeom prst="rect">
            <a:avLst/>
          </a:prstGeom>
          <a:noFill/>
        </p:spPr>
        <p:txBody>
          <a:bodyPr wrap="square" rtlCol="0">
            <a:spAutoFit/>
          </a:bodyPr>
          <a:lstStyle/>
          <a:p>
            <a:pPr marL="342900" indent="-342900">
              <a:buAutoNum type="arabicPeriod"/>
            </a:pPr>
            <a:r>
              <a:rPr lang="en-US" sz="3200" b="1" dirty="0">
                <a:solidFill>
                  <a:schemeClr val="bg1">
                    <a:lumMod val="85000"/>
                  </a:schemeClr>
                </a:solidFill>
              </a:rPr>
              <a:t> Loading:</a:t>
            </a:r>
          </a:p>
          <a:p>
            <a:pPr marL="800100" lvl="1" indent="-342900">
              <a:buFont typeface="+mj-lt"/>
              <a:buAutoNum type="alphaLcParenR"/>
            </a:pPr>
            <a:r>
              <a:rPr lang="en-US" sz="3200" dirty="0">
                <a:solidFill>
                  <a:schemeClr val="bg1">
                    <a:lumMod val="85000"/>
                  </a:schemeClr>
                </a:solidFill>
              </a:rPr>
              <a:t> CSV vs. DBMS</a:t>
            </a:r>
          </a:p>
          <a:p>
            <a:pPr marL="800100" lvl="1" indent="-342900">
              <a:buFont typeface="+mj-lt"/>
              <a:buAutoNum type="alphaLcParenR"/>
            </a:pPr>
            <a:r>
              <a:rPr lang="en-US" sz="3200" dirty="0">
                <a:solidFill>
                  <a:schemeClr val="bg1">
                    <a:lumMod val="85000"/>
                  </a:schemeClr>
                </a:solidFill>
              </a:rPr>
              <a:t> General principles</a:t>
            </a:r>
          </a:p>
          <a:p>
            <a:pPr marL="800100" lvl="1" indent="-342900">
              <a:buFont typeface="+mj-lt"/>
              <a:buAutoNum type="alphaLcParenR"/>
            </a:pPr>
            <a:r>
              <a:rPr lang="en-US" sz="3200" dirty="0">
                <a:solidFill>
                  <a:schemeClr val="bg1">
                    <a:lumMod val="85000"/>
                  </a:schemeClr>
                </a:solidFill>
              </a:rPr>
              <a:t> Thread/Process Level </a:t>
            </a:r>
            <a:r>
              <a:rPr lang="en-US" sz="3200" b="1" dirty="0">
                <a:solidFill>
                  <a:schemeClr val="bg1">
                    <a:lumMod val="85000"/>
                  </a:schemeClr>
                </a:solidFill>
              </a:rPr>
              <a:t>Parallelism</a:t>
            </a:r>
            <a:endParaRPr lang="en-US" sz="3200" dirty="0">
              <a:solidFill>
                <a:schemeClr val="bg1">
                  <a:lumMod val="85000"/>
                </a:schemeClr>
              </a:solidFill>
            </a:endParaRPr>
          </a:p>
          <a:p>
            <a:pPr marL="800100" lvl="1" indent="-342900">
              <a:buFont typeface="+mj-lt"/>
              <a:buAutoNum type="alphaLcParenR"/>
            </a:pPr>
            <a:r>
              <a:rPr lang="en-US" sz="3200" dirty="0"/>
              <a:t> Identify Bottlenecks</a:t>
            </a:r>
          </a:p>
          <a:p>
            <a:pPr marL="800100" lvl="1" indent="-342900">
              <a:buFont typeface="+mj-lt"/>
              <a:buAutoNum type="alphaLcParenR"/>
            </a:pPr>
            <a:r>
              <a:rPr lang="en-US" sz="3200" dirty="0"/>
              <a:t> Using </a:t>
            </a:r>
            <a:r>
              <a:rPr lang="en-US" sz="3200" b="1" dirty="0"/>
              <a:t>Storage Devices</a:t>
            </a:r>
          </a:p>
          <a:p>
            <a:pPr marL="800100" lvl="1" indent="-342900">
              <a:buFont typeface="+mj-lt"/>
              <a:buAutoNum type="alphaLcParenR"/>
            </a:pPr>
            <a:r>
              <a:rPr lang="en-US" sz="3200" dirty="0"/>
              <a:t> Data level parallelism (SIMD)</a:t>
            </a:r>
          </a:p>
          <a:p>
            <a:pPr marL="342900" indent="-342900">
              <a:buFont typeface="+mj-lt"/>
              <a:buAutoNum type="arabicPeriod"/>
            </a:pPr>
            <a:r>
              <a:rPr lang="en-US" sz="3200" b="1" dirty="0"/>
              <a:t>Migration:</a:t>
            </a:r>
          </a:p>
          <a:p>
            <a:pPr marL="800100" lvl="1" indent="-342900">
              <a:buFont typeface="+mj-lt"/>
              <a:buAutoNum type="alphaLcParenR"/>
            </a:pPr>
            <a:r>
              <a:rPr lang="en-US" sz="3200" dirty="0"/>
              <a:t> Leverage Diverse Databases</a:t>
            </a:r>
          </a:p>
          <a:p>
            <a:pPr marL="800100" lvl="1" indent="-342900">
              <a:buFont typeface="+mj-lt"/>
              <a:buAutoNum type="alphaLcParenR"/>
            </a:pPr>
            <a:r>
              <a:rPr lang="en-US" sz="3200" dirty="0"/>
              <a:t> CSV vs. Binary Migration</a:t>
            </a:r>
          </a:p>
        </p:txBody>
      </p:sp>
    </p:spTree>
    <p:extLst>
      <p:ext uri="{BB962C8B-B14F-4D97-AF65-F5344CB8AC3E}">
        <p14:creationId xmlns:p14="http://schemas.microsoft.com/office/powerpoint/2010/main" val="3426915434"/>
      </p:ext>
    </p:extLst>
  </p:cSld>
  <p:clrMapOvr>
    <a:masterClrMapping/>
  </p:clrMapOvr>
  <mc:AlternateContent xmlns:mc="http://schemas.openxmlformats.org/markup-compatibility/2006" xmlns:p14="http://schemas.microsoft.com/office/powerpoint/2010/main">
    <mc:Choice Requires="p14">
      <p:transition spd="slow" p14:dur="2000" advTm="214"/>
    </mc:Choice>
    <mc:Fallback xmlns="">
      <p:transition spd="slow" advTm="21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F4809E-A242-4D6A-BD39-37D75B4A6F3B}"/>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Resource utilization during </a:t>
            </a:r>
            <a:r>
              <a:rPr lang="en-US" sz="4400" b="1" dirty="0"/>
              <a:t>Data Loading</a:t>
            </a:r>
          </a:p>
        </p:txBody>
      </p:sp>
      <p:sp>
        <p:nvSpPr>
          <p:cNvPr id="2" name="Slide Number Placeholder 1">
            <a:extLst>
              <a:ext uri="{FF2B5EF4-FFF2-40B4-BE49-F238E27FC236}">
                <a16:creationId xmlns:a16="http://schemas.microsoft.com/office/drawing/2014/main" id="{547D1306-CE58-487C-8012-B48C3A12C806}"/>
              </a:ext>
            </a:extLst>
          </p:cNvPr>
          <p:cNvSpPr>
            <a:spLocks noGrp="1"/>
          </p:cNvSpPr>
          <p:nvPr>
            <p:ph type="sldNum" sz="quarter" idx="12"/>
          </p:nvPr>
        </p:nvSpPr>
        <p:spPr/>
        <p:txBody>
          <a:bodyPr/>
          <a:lstStyle/>
          <a:p>
            <a:fld id="{462CB0EA-037A-4F55-80F5-2F30C1107863}" type="slidenum">
              <a:rPr lang="en-US" smtClean="0"/>
              <a:t>12</a:t>
            </a:fld>
            <a:endParaRPr lang="en-US" dirty="0"/>
          </a:p>
        </p:txBody>
      </p:sp>
      <p:graphicFrame>
        <p:nvGraphicFramePr>
          <p:cNvPr id="3" name="Diagram 2">
            <a:extLst>
              <a:ext uri="{FF2B5EF4-FFF2-40B4-BE49-F238E27FC236}">
                <a16:creationId xmlns:a16="http://schemas.microsoft.com/office/drawing/2014/main" id="{2A2D9496-D67D-4CAE-804F-81379A2AB48B}"/>
              </a:ext>
            </a:extLst>
          </p:cNvPr>
          <p:cNvGraphicFramePr/>
          <p:nvPr/>
        </p:nvGraphicFramePr>
        <p:xfrm>
          <a:off x="2650237" y="769441"/>
          <a:ext cx="8128000" cy="1871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1CF9AB2A-2C28-4FD5-9C6B-4A80524F4BDE}"/>
              </a:ext>
            </a:extLst>
          </p:cNvPr>
          <p:cNvSpPr txBox="1"/>
          <p:nvPr/>
        </p:nvSpPr>
        <p:spPr>
          <a:xfrm>
            <a:off x="951875" y="1320683"/>
            <a:ext cx="2091128" cy="769441"/>
          </a:xfrm>
          <a:prstGeom prst="rect">
            <a:avLst/>
          </a:prstGeom>
          <a:noFill/>
        </p:spPr>
        <p:txBody>
          <a:bodyPr wrap="square" rtlCol="0">
            <a:spAutoFit/>
          </a:bodyPr>
          <a:lstStyle/>
          <a:p>
            <a:r>
              <a:rPr lang="en-US" sz="4400" dirty="0"/>
              <a:t>LOAD: </a:t>
            </a:r>
          </a:p>
        </p:txBody>
      </p:sp>
    </p:spTree>
    <p:extLst>
      <p:ext uri="{BB962C8B-B14F-4D97-AF65-F5344CB8AC3E}">
        <p14:creationId xmlns:p14="http://schemas.microsoft.com/office/powerpoint/2010/main" val="3858064618"/>
      </p:ext>
    </p:extLst>
  </p:cSld>
  <p:clrMapOvr>
    <a:masterClrMapping/>
  </p:clrMapOvr>
  <mc:AlternateContent xmlns:mc="http://schemas.openxmlformats.org/markup-compatibility/2006" xmlns:p14="http://schemas.microsoft.com/office/powerpoint/2010/main">
    <mc:Choice Requires="p14">
      <p:transition spd="slow" p14:dur="2000" advTm="206"/>
    </mc:Choice>
    <mc:Fallback xmlns="">
      <p:transition spd="slow" advTm="20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CD3531-D988-4D4F-B5DA-7C13643A8E0A}"/>
              </a:ext>
            </a:extLst>
          </p:cNvPr>
          <p:cNvSpPr>
            <a:spLocks noGrp="1"/>
          </p:cNvSpPr>
          <p:nvPr>
            <p:ph type="sldNum" sz="quarter" idx="12"/>
          </p:nvPr>
        </p:nvSpPr>
        <p:spPr/>
        <p:txBody>
          <a:bodyPr/>
          <a:lstStyle/>
          <a:p>
            <a:fld id="{462CB0EA-037A-4F55-80F5-2F30C1107863}" type="slidenum">
              <a:rPr lang="en-US" smtClean="0"/>
              <a:pPr/>
              <a:t>13</a:t>
            </a:fld>
            <a:endParaRPr lang="en-US" dirty="0"/>
          </a:p>
        </p:txBody>
      </p:sp>
      <p:graphicFrame>
        <p:nvGraphicFramePr>
          <p:cNvPr id="3" name="Chart 2">
            <a:extLst>
              <a:ext uri="{FF2B5EF4-FFF2-40B4-BE49-F238E27FC236}">
                <a16:creationId xmlns:a16="http://schemas.microsoft.com/office/drawing/2014/main" id="{5BDCF42E-1A24-4011-BF19-812BE7751131}"/>
              </a:ext>
            </a:extLst>
          </p:cNvPr>
          <p:cNvGraphicFramePr>
            <a:graphicFrameLocks/>
          </p:cNvGraphicFramePr>
          <p:nvPr/>
        </p:nvGraphicFramePr>
        <p:xfrm>
          <a:off x="-1" y="2901878"/>
          <a:ext cx="12192000" cy="299505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D227A06-2DEA-41D3-A479-B452AF3FAF8A}"/>
              </a:ext>
            </a:extLst>
          </p:cNvPr>
          <p:cNvSpPr txBox="1"/>
          <p:nvPr/>
        </p:nvSpPr>
        <p:spPr>
          <a:xfrm>
            <a:off x="89808" y="2607112"/>
            <a:ext cx="10388317" cy="400110"/>
          </a:xfrm>
          <a:prstGeom prst="rect">
            <a:avLst/>
          </a:prstGeom>
          <a:noFill/>
        </p:spPr>
        <p:txBody>
          <a:bodyPr wrap="square" rtlCol="0">
            <a:spAutoFit/>
          </a:bodyPr>
          <a:lstStyle/>
          <a:p>
            <a:pPr algn="ctr"/>
            <a:r>
              <a:rPr lang="en-US" sz="2000" i="1" dirty="0"/>
              <a:t>DBMS-A, </a:t>
            </a:r>
            <a:r>
              <a:rPr lang="pl-PL" sz="2000" i="1" dirty="0"/>
              <a:t>TPC-H 10 GB from </a:t>
            </a:r>
            <a:r>
              <a:rPr lang="en-US" sz="2000" i="1" dirty="0"/>
              <a:t>HDD</a:t>
            </a:r>
            <a:r>
              <a:rPr lang="pl-PL" sz="2000" i="1" dirty="0"/>
              <a:t> to</a:t>
            </a:r>
            <a:r>
              <a:rPr lang="en-US" sz="2000" i="1" dirty="0"/>
              <a:t> DAS, 16 threads, measured with </a:t>
            </a:r>
            <a:r>
              <a:rPr lang="en-US" sz="2000" i="1" dirty="0" err="1"/>
              <a:t>sar</a:t>
            </a:r>
            <a:r>
              <a:rPr lang="en-US" sz="2000" i="1" dirty="0"/>
              <a:t> (System Activity Reporting)</a:t>
            </a:r>
            <a:endParaRPr lang="fr-CH" sz="2000" i="1" dirty="0"/>
          </a:p>
        </p:txBody>
      </p:sp>
      <p:sp>
        <p:nvSpPr>
          <p:cNvPr id="5" name="TextBox 4">
            <a:extLst>
              <a:ext uri="{FF2B5EF4-FFF2-40B4-BE49-F238E27FC236}">
                <a16:creationId xmlns:a16="http://schemas.microsoft.com/office/drawing/2014/main" id="{9536781E-665B-4A3E-A7B1-6099D1B71D9C}"/>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Read bandwidth underutilized</a:t>
            </a:r>
            <a:endParaRPr lang="en-US" sz="4400" b="1" dirty="0"/>
          </a:p>
        </p:txBody>
      </p:sp>
    </p:spTree>
    <p:extLst>
      <p:ext uri="{BB962C8B-B14F-4D97-AF65-F5344CB8AC3E}">
        <p14:creationId xmlns:p14="http://schemas.microsoft.com/office/powerpoint/2010/main" val="1245628818"/>
      </p:ext>
    </p:extLst>
  </p:cSld>
  <p:clrMapOvr>
    <a:masterClrMapping/>
  </p:clrMapOvr>
  <mc:AlternateContent xmlns:mc="http://schemas.openxmlformats.org/markup-compatibility/2006" xmlns:p14="http://schemas.microsoft.com/office/powerpoint/2010/main">
    <mc:Choice Requires="p14">
      <p:transition spd="slow" p14:dur="2000" advTm="816"/>
    </mc:Choice>
    <mc:Fallback xmlns="">
      <p:transition spd="slow" advTm="8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0D7F66-D04A-4AF4-9EC7-4FE16362DAAD}"/>
              </a:ext>
            </a:extLst>
          </p:cNvPr>
          <p:cNvSpPr>
            <a:spLocks noGrp="1"/>
          </p:cNvSpPr>
          <p:nvPr>
            <p:ph type="sldNum" sz="quarter" idx="12"/>
          </p:nvPr>
        </p:nvSpPr>
        <p:spPr/>
        <p:txBody>
          <a:bodyPr/>
          <a:lstStyle/>
          <a:p>
            <a:fld id="{462CB0EA-037A-4F55-80F5-2F30C1107863}" type="slidenum">
              <a:rPr lang="en-US" smtClean="0"/>
              <a:pPr/>
              <a:t>14</a:t>
            </a:fld>
            <a:endParaRPr lang="en-US" dirty="0"/>
          </a:p>
        </p:txBody>
      </p:sp>
      <p:graphicFrame>
        <p:nvGraphicFramePr>
          <p:cNvPr id="3" name="Chart 2">
            <a:extLst>
              <a:ext uri="{FF2B5EF4-FFF2-40B4-BE49-F238E27FC236}">
                <a16:creationId xmlns:a16="http://schemas.microsoft.com/office/drawing/2014/main" id="{AD1D172C-9BD2-45FC-A9CB-7FEEB0916870}"/>
              </a:ext>
            </a:extLst>
          </p:cNvPr>
          <p:cNvGraphicFramePr>
            <a:graphicFrameLocks/>
          </p:cNvGraphicFramePr>
          <p:nvPr/>
        </p:nvGraphicFramePr>
        <p:xfrm>
          <a:off x="-1" y="2901878"/>
          <a:ext cx="12192000" cy="299505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295F822-4B11-414F-AA46-B426EA4448E7}"/>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Low CPU utilization</a:t>
            </a:r>
            <a:endParaRPr lang="en-US" sz="4400" b="1" dirty="0"/>
          </a:p>
        </p:txBody>
      </p:sp>
      <p:sp>
        <p:nvSpPr>
          <p:cNvPr id="6" name="TextBox 5">
            <a:extLst>
              <a:ext uri="{FF2B5EF4-FFF2-40B4-BE49-F238E27FC236}">
                <a16:creationId xmlns:a16="http://schemas.microsoft.com/office/drawing/2014/main" id="{7878232C-C9C4-4339-B92C-7071EE6F6B99}"/>
              </a:ext>
            </a:extLst>
          </p:cNvPr>
          <p:cNvSpPr txBox="1"/>
          <p:nvPr/>
        </p:nvSpPr>
        <p:spPr>
          <a:xfrm>
            <a:off x="89808" y="2607112"/>
            <a:ext cx="10388317" cy="400110"/>
          </a:xfrm>
          <a:prstGeom prst="rect">
            <a:avLst/>
          </a:prstGeom>
          <a:noFill/>
        </p:spPr>
        <p:txBody>
          <a:bodyPr wrap="square" rtlCol="0">
            <a:spAutoFit/>
          </a:bodyPr>
          <a:lstStyle/>
          <a:p>
            <a:pPr algn="ctr"/>
            <a:r>
              <a:rPr lang="en-US" sz="2000" i="1" dirty="0"/>
              <a:t>DBMS-A, </a:t>
            </a:r>
            <a:r>
              <a:rPr lang="pl-PL" sz="2000" i="1" dirty="0"/>
              <a:t>TPC-H 10 GB from </a:t>
            </a:r>
            <a:r>
              <a:rPr lang="en-US" sz="2000" i="1" dirty="0"/>
              <a:t>HDD</a:t>
            </a:r>
            <a:r>
              <a:rPr lang="pl-PL" sz="2000" i="1" dirty="0"/>
              <a:t> to</a:t>
            </a:r>
            <a:r>
              <a:rPr lang="en-US" sz="2000" i="1" dirty="0"/>
              <a:t> DAS, 16 threads, measured with </a:t>
            </a:r>
            <a:r>
              <a:rPr lang="en-US" sz="2000" i="1" dirty="0" err="1"/>
              <a:t>sar</a:t>
            </a:r>
            <a:r>
              <a:rPr lang="en-US" sz="2000" i="1" dirty="0"/>
              <a:t> (System Activity Reporting)</a:t>
            </a:r>
            <a:endParaRPr lang="fr-CH" sz="2000" i="1" dirty="0"/>
          </a:p>
        </p:txBody>
      </p:sp>
    </p:spTree>
    <p:extLst>
      <p:ext uri="{BB962C8B-B14F-4D97-AF65-F5344CB8AC3E}">
        <p14:creationId xmlns:p14="http://schemas.microsoft.com/office/powerpoint/2010/main" val="1752943709"/>
      </p:ext>
    </p:extLst>
  </p:cSld>
  <p:clrMapOvr>
    <a:masterClrMapping/>
  </p:clrMapOvr>
  <mc:AlternateContent xmlns:mc="http://schemas.openxmlformats.org/markup-compatibility/2006" xmlns:p14="http://schemas.microsoft.com/office/powerpoint/2010/main">
    <mc:Choice Requires="p14">
      <p:transition spd="slow" p14:dur="2000" advTm="303"/>
    </mc:Choice>
    <mc:Fallback xmlns="">
      <p:transition spd="slow" advTm="30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A2DB5-A97A-458E-B867-545204C3ED9A}"/>
              </a:ext>
            </a:extLst>
          </p:cNvPr>
          <p:cNvSpPr>
            <a:spLocks noGrp="1"/>
          </p:cNvSpPr>
          <p:nvPr>
            <p:ph type="sldNum" sz="quarter" idx="12"/>
          </p:nvPr>
        </p:nvSpPr>
        <p:spPr/>
        <p:txBody>
          <a:bodyPr/>
          <a:lstStyle/>
          <a:p>
            <a:fld id="{462CB0EA-037A-4F55-80F5-2F30C1107863}" type="slidenum">
              <a:rPr lang="en-US" smtClean="0"/>
              <a:pPr/>
              <a:t>15</a:t>
            </a:fld>
            <a:endParaRPr lang="en-US" dirty="0"/>
          </a:p>
        </p:txBody>
      </p:sp>
      <p:graphicFrame>
        <p:nvGraphicFramePr>
          <p:cNvPr id="3" name="Chart 2">
            <a:extLst>
              <a:ext uri="{FF2B5EF4-FFF2-40B4-BE49-F238E27FC236}">
                <a16:creationId xmlns:a16="http://schemas.microsoft.com/office/drawing/2014/main" id="{21348A75-59FC-47F8-BBED-993331391E75}"/>
              </a:ext>
            </a:extLst>
          </p:cNvPr>
          <p:cNvGraphicFramePr>
            <a:graphicFrameLocks/>
          </p:cNvGraphicFramePr>
          <p:nvPr>
            <p:extLst>
              <p:ext uri="{D42A27DB-BD31-4B8C-83A1-F6EECF244321}">
                <p14:modId xmlns:p14="http://schemas.microsoft.com/office/powerpoint/2010/main" val="721438123"/>
              </p:ext>
            </p:extLst>
          </p:nvPr>
        </p:nvGraphicFramePr>
        <p:xfrm>
          <a:off x="-1" y="2901878"/>
          <a:ext cx="12192000" cy="299505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35E9F04-8E40-4CCD-8683-A70E0137D783}"/>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Write bandwidth underutilized</a:t>
            </a:r>
            <a:endParaRPr lang="en-US" sz="4400" b="1" dirty="0"/>
          </a:p>
        </p:txBody>
      </p:sp>
      <p:sp>
        <p:nvSpPr>
          <p:cNvPr id="6" name="TextBox 5">
            <a:extLst>
              <a:ext uri="{FF2B5EF4-FFF2-40B4-BE49-F238E27FC236}">
                <a16:creationId xmlns:a16="http://schemas.microsoft.com/office/drawing/2014/main" id="{F13A3166-36E5-4771-AC95-F99A6712A844}"/>
              </a:ext>
            </a:extLst>
          </p:cNvPr>
          <p:cNvSpPr txBox="1"/>
          <p:nvPr/>
        </p:nvSpPr>
        <p:spPr>
          <a:xfrm>
            <a:off x="89808" y="2607112"/>
            <a:ext cx="10388317" cy="400110"/>
          </a:xfrm>
          <a:prstGeom prst="rect">
            <a:avLst/>
          </a:prstGeom>
          <a:noFill/>
        </p:spPr>
        <p:txBody>
          <a:bodyPr wrap="square" rtlCol="0">
            <a:spAutoFit/>
          </a:bodyPr>
          <a:lstStyle/>
          <a:p>
            <a:pPr algn="ctr"/>
            <a:r>
              <a:rPr lang="en-US" sz="2000" i="1" dirty="0"/>
              <a:t>DBMS-A, </a:t>
            </a:r>
            <a:r>
              <a:rPr lang="pl-PL" sz="2000" i="1" dirty="0"/>
              <a:t>TPC-H 10 GB from </a:t>
            </a:r>
            <a:r>
              <a:rPr lang="en-US" sz="2000" i="1" dirty="0"/>
              <a:t>HDD</a:t>
            </a:r>
            <a:r>
              <a:rPr lang="pl-PL" sz="2000" i="1" dirty="0"/>
              <a:t> to</a:t>
            </a:r>
            <a:r>
              <a:rPr lang="en-US" sz="2000" i="1" dirty="0"/>
              <a:t> DAS, 16 threads, measured with </a:t>
            </a:r>
            <a:r>
              <a:rPr lang="en-US" sz="2000" i="1" dirty="0" err="1"/>
              <a:t>sar</a:t>
            </a:r>
            <a:r>
              <a:rPr lang="en-US" sz="2000" i="1" dirty="0"/>
              <a:t> (System Activity Reporting)</a:t>
            </a:r>
            <a:endParaRPr lang="fr-CH" sz="2000" i="1" dirty="0"/>
          </a:p>
        </p:txBody>
      </p:sp>
    </p:spTree>
    <p:extLst>
      <p:ext uri="{BB962C8B-B14F-4D97-AF65-F5344CB8AC3E}">
        <p14:creationId xmlns:p14="http://schemas.microsoft.com/office/powerpoint/2010/main" val="4177001211"/>
      </p:ext>
    </p:extLst>
  </p:cSld>
  <p:clrMapOvr>
    <a:masterClrMapping/>
  </p:clrMapOvr>
  <mc:AlternateContent xmlns:mc="http://schemas.openxmlformats.org/markup-compatibility/2006" xmlns:p14="http://schemas.microsoft.com/office/powerpoint/2010/main">
    <mc:Choice Requires="p14">
      <p:transition spd="slow" p14:dur="2000" advTm="297"/>
    </mc:Choice>
    <mc:Fallback xmlns="">
      <p:transition spd="slow" advTm="29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CE124F-CD0C-4E6E-B57A-372ABD15E838}"/>
              </a:ext>
            </a:extLst>
          </p:cNvPr>
          <p:cNvSpPr>
            <a:spLocks noGrp="1"/>
          </p:cNvSpPr>
          <p:nvPr>
            <p:ph type="sldNum" sz="quarter" idx="12"/>
          </p:nvPr>
        </p:nvSpPr>
        <p:spPr/>
        <p:txBody>
          <a:bodyPr/>
          <a:lstStyle/>
          <a:p>
            <a:fld id="{462CB0EA-037A-4F55-80F5-2F30C1107863}" type="slidenum">
              <a:rPr lang="en-US" smtClean="0"/>
              <a:pPr/>
              <a:t>16</a:t>
            </a:fld>
            <a:endParaRPr lang="en-US" dirty="0"/>
          </a:p>
        </p:txBody>
      </p:sp>
      <p:graphicFrame>
        <p:nvGraphicFramePr>
          <p:cNvPr id="6" name="Chart 5">
            <a:extLst>
              <a:ext uri="{FF2B5EF4-FFF2-40B4-BE49-F238E27FC236}">
                <a16:creationId xmlns:a16="http://schemas.microsoft.com/office/drawing/2014/main" id="{159892A8-B132-4A77-8F58-90476A1C1C66}"/>
              </a:ext>
            </a:extLst>
          </p:cNvPr>
          <p:cNvGraphicFramePr>
            <a:graphicFrameLocks/>
          </p:cNvGraphicFramePr>
          <p:nvPr/>
        </p:nvGraphicFramePr>
        <p:xfrm>
          <a:off x="-1" y="2901878"/>
          <a:ext cx="12192000" cy="299505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3EF27E2-7A2A-44DC-A824-4AB64D66BCAD}"/>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Alternating cycles in resource utilization</a:t>
            </a:r>
            <a:endParaRPr lang="en-US" sz="4400" b="1" dirty="0"/>
          </a:p>
        </p:txBody>
      </p:sp>
      <p:sp>
        <p:nvSpPr>
          <p:cNvPr id="8" name="TextBox 7">
            <a:extLst>
              <a:ext uri="{FF2B5EF4-FFF2-40B4-BE49-F238E27FC236}">
                <a16:creationId xmlns:a16="http://schemas.microsoft.com/office/drawing/2014/main" id="{211F1AAA-B99A-495C-978C-DA67F70F104E}"/>
              </a:ext>
            </a:extLst>
          </p:cNvPr>
          <p:cNvSpPr txBox="1"/>
          <p:nvPr/>
        </p:nvSpPr>
        <p:spPr>
          <a:xfrm>
            <a:off x="89808" y="2607112"/>
            <a:ext cx="10388317" cy="400110"/>
          </a:xfrm>
          <a:prstGeom prst="rect">
            <a:avLst/>
          </a:prstGeom>
          <a:noFill/>
        </p:spPr>
        <p:txBody>
          <a:bodyPr wrap="square" rtlCol="0">
            <a:spAutoFit/>
          </a:bodyPr>
          <a:lstStyle/>
          <a:p>
            <a:pPr algn="ctr"/>
            <a:r>
              <a:rPr lang="en-US" sz="2000" i="1" dirty="0"/>
              <a:t>DBMS-A, </a:t>
            </a:r>
            <a:r>
              <a:rPr lang="pl-PL" sz="2000" i="1" dirty="0"/>
              <a:t>TPC-H 10 GB from </a:t>
            </a:r>
            <a:r>
              <a:rPr lang="en-US" sz="2000" i="1" dirty="0"/>
              <a:t>HDD</a:t>
            </a:r>
            <a:r>
              <a:rPr lang="pl-PL" sz="2000" i="1" dirty="0"/>
              <a:t> to</a:t>
            </a:r>
            <a:r>
              <a:rPr lang="en-US" sz="2000" i="1" dirty="0"/>
              <a:t> DAS, 16 threads, measured with </a:t>
            </a:r>
            <a:r>
              <a:rPr lang="en-US" sz="2000" i="1" dirty="0" err="1"/>
              <a:t>sar</a:t>
            </a:r>
            <a:r>
              <a:rPr lang="en-US" sz="2000" i="1" dirty="0"/>
              <a:t> (System Activity Reporting)</a:t>
            </a:r>
            <a:endParaRPr lang="fr-CH" sz="2000" i="1" dirty="0"/>
          </a:p>
        </p:txBody>
      </p:sp>
    </p:spTree>
    <p:extLst>
      <p:ext uri="{BB962C8B-B14F-4D97-AF65-F5344CB8AC3E}">
        <p14:creationId xmlns:p14="http://schemas.microsoft.com/office/powerpoint/2010/main" val="629427652"/>
      </p:ext>
    </p:extLst>
  </p:cSld>
  <p:clrMapOvr>
    <a:masterClrMapping/>
  </p:clrMapOvr>
  <mc:AlternateContent xmlns:mc="http://schemas.openxmlformats.org/markup-compatibility/2006" xmlns:p14="http://schemas.microsoft.com/office/powerpoint/2010/main">
    <mc:Choice Requires="p14">
      <p:transition spd="slow" p14:dur="2000" advTm="341"/>
    </mc:Choice>
    <mc:Fallback xmlns="">
      <p:transition spd="slow" advTm="34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74D52F1-512F-47D7-A5DD-8D8693E1B66B}"/>
              </a:ext>
            </a:extLst>
          </p:cNvPr>
          <p:cNvGraphicFramePr>
            <a:graphicFrameLocks/>
          </p:cNvGraphicFramePr>
          <p:nvPr/>
        </p:nvGraphicFramePr>
        <p:xfrm>
          <a:off x="-1" y="2901878"/>
          <a:ext cx="12192000" cy="2995059"/>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BF4809E-A242-4D6A-BD39-37D75B4A6F3B}"/>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Unable to saturate resources</a:t>
            </a:r>
            <a:endParaRPr lang="en-US" sz="4400" b="1" dirty="0"/>
          </a:p>
        </p:txBody>
      </p:sp>
      <p:sp>
        <p:nvSpPr>
          <p:cNvPr id="2" name="Slide Number Placeholder 1">
            <a:extLst>
              <a:ext uri="{FF2B5EF4-FFF2-40B4-BE49-F238E27FC236}">
                <a16:creationId xmlns:a16="http://schemas.microsoft.com/office/drawing/2014/main" id="{547D1306-CE58-487C-8012-B48C3A12C806}"/>
              </a:ext>
            </a:extLst>
          </p:cNvPr>
          <p:cNvSpPr>
            <a:spLocks noGrp="1"/>
          </p:cNvSpPr>
          <p:nvPr>
            <p:ph type="sldNum" sz="quarter" idx="12"/>
          </p:nvPr>
        </p:nvSpPr>
        <p:spPr/>
        <p:txBody>
          <a:bodyPr/>
          <a:lstStyle/>
          <a:p>
            <a:fld id="{462CB0EA-037A-4F55-80F5-2F30C1107863}" type="slidenum">
              <a:rPr lang="en-US" smtClean="0"/>
              <a:t>17</a:t>
            </a:fld>
            <a:endParaRPr lang="en-US" dirty="0"/>
          </a:p>
        </p:txBody>
      </p:sp>
      <p:graphicFrame>
        <p:nvGraphicFramePr>
          <p:cNvPr id="3" name="Diagram 2">
            <a:extLst>
              <a:ext uri="{FF2B5EF4-FFF2-40B4-BE49-F238E27FC236}">
                <a16:creationId xmlns:a16="http://schemas.microsoft.com/office/drawing/2014/main" id="{2A2D9496-D67D-4CAE-804F-81379A2AB48B}"/>
              </a:ext>
            </a:extLst>
          </p:cNvPr>
          <p:cNvGraphicFramePr/>
          <p:nvPr/>
        </p:nvGraphicFramePr>
        <p:xfrm>
          <a:off x="2650237" y="769441"/>
          <a:ext cx="8128000" cy="18719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1CF9AB2A-2C28-4FD5-9C6B-4A80524F4BDE}"/>
              </a:ext>
            </a:extLst>
          </p:cNvPr>
          <p:cNvSpPr txBox="1"/>
          <p:nvPr/>
        </p:nvSpPr>
        <p:spPr>
          <a:xfrm>
            <a:off x="951875" y="1320683"/>
            <a:ext cx="2091128" cy="769441"/>
          </a:xfrm>
          <a:prstGeom prst="rect">
            <a:avLst/>
          </a:prstGeom>
          <a:noFill/>
        </p:spPr>
        <p:txBody>
          <a:bodyPr wrap="square" rtlCol="0">
            <a:spAutoFit/>
          </a:bodyPr>
          <a:lstStyle/>
          <a:p>
            <a:r>
              <a:rPr lang="en-US" sz="4400" dirty="0"/>
              <a:t>LOAD: </a:t>
            </a:r>
          </a:p>
        </p:txBody>
      </p:sp>
      <p:sp>
        <p:nvSpPr>
          <p:cNvPr id="8" name="TextBox 7">
            <a:extLst>
              <a:ext uri="{FF2B5EF4-FFF2-40B4-BE49-F238E27FC236}">
                <a16:creationId xmlns:a16="http://schemas.microsoft.com/office/drawing/2014/main" id="{46781B14-0873-44E8-B105-B78D3F8D602A}"/>
              </a:ext>
            </a:extLst>
          </p:cNvPr>
          <p:cNvSpPr txBox="1"/>
          <p:nvPr/>
        </p:nvSpPr>
        <p:spPr>
          <a:xfrm>
            <a:off x="89808" y="2607112"/>
            <a:ext cx="10388317" cy="400110"/>
          </a:xfrm>
          <a:prstGeom prst="rect">
            <a:avLst/>
          </a:prstGeom>
          <a:noFill/>
        </p:spPr>
        <p:txBody>
          <a:bodyPr wrap="square" rtlCol="0">
            <a:spAutoFit/>
          </a:bodyPr>
          <a:lstStyle/>
          <a:p>
            <a:pPr algn="ctr"/>
            <a:r>
              <a:rPr lang="en-US" sz="2000" i="1" dirty="0"/>
              <a:t>DBMS-A, </a:t>
            </a:r>
            <a:r>
              <a:rPr lang="pl-PL" sz="2000" i="1" dirty="0"/>
              <a:t>TPC-H 10 GB from </a:t>
            </a:r>
            <a:r>
              <a:rPr lang="en-US" sz="2000" i="1" dirty="0"/>
              <a:t>HDD</a:t>
            </a:r>
            <a:r>
              <a:rPr lang="pl-PL" sz="2000" i="1" dirty="0"/>
              <a:t> to</a:t>
            </a:r>
            <a:r>
              <a:rPr lang="en-US" sz="2000" i="1" dirty="0"/>
              <a:t> DAS, 16 threads, measured with </a:t>
            </a:r>
            <a:r>
              <a:rPr lang="en-US" sz="2000" i="1" dirty="0" err="1"/>
              <a:t>sar</a:t>
            </a:r>
            <a:r>
              <a:rPr lang="en-US" sz="2000" i="1" dirty="0"/>
              <a:t> (System Activity Reporting)</a:t>
            </a:r>
            <a:endParaRPr lang="fr-CH" sz="2000" i="1" dirty="0"/>
          </a:p>
        </p:txBody>
      </p:sp>
    </p:spTree>
    <p:extLst>
      <p:ext uri="{BB962C8B-B14F-4D97-AF65-F5344CB8AC3E}">
        <p14:creationId xmlns:p14="http://schemas.microsoft.com/office/powerpoint/2010/main" val="3702701855"/>
      </p:ext>
    </p:extLst>
  </p:cSld>
  <p:clrMapOvr>
    <a:masterClrMapping/>
  </p:clrMapOvr>
  <mc:AlternateContent xmlns:mc="http://schemas.openxmlformats.org/markup-compatibility/2006" xmlns:p14="http://schemas.microsoft.com/office/powerpoint/2010/main">
    <mc:Choice Requires="p14">
      <p:transition spd="slow" p14:dur="2000" advTm="250"/>
    </mc:Choice>
    <mc:Fallback xmlns="">
      <p:transition spd="slow" advTm="25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C7B8F-E5FE-4468-BCB9-D66D92C480BE}"/>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What causes the read bandwidth underutilization?</a:t>
            </a:r>
          </a:p>
        </p:txBody>
      </p:sp>
      <p:sp>
        <p:nvSpPr>
          <p:cNvPr id="5" name="TextBox 4">
            <a:extLst>
              <a:ext uri="{FF2B5EF4-FFF2-40B4-BE49-F238E27FC236}">
                <a16:creationId xmlns:a16="http://schemas.microsoft.com/office/drawing/2014/main" id="{C129B069-4406-448E-BA12-8A076321ACF1}"/>
              </a:ext>
            </a:extLst>
          </p:cNvPr>
          <p:cNvSpPr txBox="1"/>
          <p:nvPr/>
        </p:nvSpPr>
        <p:spPr>
          <a:xfrm>
            <a:off x="1304260" y="769441"/>
            <a:ext cx="4904738" cy="1200329"/>
          </a:xfrm>
          <a:prstGeom prst="rect">
            <a:avLst/>
          </a:prstGeom>
          <a:noFill/>
        </p:spPr>
        <p:txBody>
          <a:bodyPr wrap="square" rtlCol="0">
            <a:spAutoFit/>
          </a:bodyPr>
          <a:lstStyle/>
          <a:p>
            <a:pPr algn="ctr"/>
            <a:r>
              <a:rPr lang="en-US" sz="3600" dirty="0" err="1"/>
              <a:t>MonetDB</a:t>
            </a:r>
            <a:endParaRPr lang="en-US" sz="3600" dirty="0"/>
          </a:p>
          <a:p>
            <a:pPr algn="ctr"/>
            <a:r>
              <a:rPr lang="en-US" sz="3600" dirty="0"/>
              <a:t>Sequential reader</a:t>
            </a:r>
          </a:p>
        </p:txBody>
      </p:sp>
      <p:sp>
        <p:nvSpPr>
          <p:cNvPr id="7" name="TextBox 6">
            <a:extLst>
              <a:ext uri="{FF2B5EF4-FFF2-40B4-BE49-F238E27FC236}">
                <a16:creationId xmlns:a16="http://schemas.microsoft.com/office/drawing/2014/main" id="{A918154E-C0B9-427B-8CBB-B2641CB5D82C}"/>
              </a:ext>
            </a:extLst>
          </p:cNvPr>
          <p:cNvSpPr txBox="1"/>
          <p:nvPr/>
        </p:nvSpPr>
        <p:spPr>
          <a:xfrm>
            <a:off x="6901653" y="2274838"/>
            <a:ext cx="4552290" cy="2308324"/>
          </a:xfrm>
          <a:prstGeom prst="rect">
            <a:avLst/>
          </a:prstGeom>
          <a:noFill/>
        </p:spPr>
        <p:txBody>
          <a:bodyPr wrap="square" rtlCol="0">
            <a:spAutoFit/>
          </a:bodyPr>
          <a:lstStyle/>
          <a:p>
            <a:pPr algn="ctr"/>
            <a:r>
              <a:rPr lang="en-US" sz="7200" b="1" i="1" dirty="0">
                <a:solidFill>
                  <a:srgbClr val="FF0000"/>
                </a:solidFill>
              </a:rPr>
              <a:t>Read patterns</a:t>
            </a:r>
          </a:p>
        </p:txBody>
      </p:sp>
      <p:sp>
        <p:nvSpPr>
          <p:cNvPr id="9" name="Slide Number Placeholder 8">
            <a:extLst>
              <a:ext uri="{FF2B5EF4-FFF2-40B4-BE49-F238E27FC236}">
                <a16:creationId xmlns:a16="http://schemas.microsoft.com/office/drawing/2014/main" id="{EF80B626-9153-4F1E-9AF4-9DE9EBF1E081}"/>
              </a:ext>
            </a:extLst>
          </p:cNvPr>
          <p:cNvSpPr>
            <a:spLocks noGrp="1"/>
          </p:cNvSpPr>
          <p:nvPr>
            <p:ph type="sldNum" sz="quarter" idx="12"/>
          </p:nvPr>
        </p:nvSpPr>
        <p:spPr/>
        <p:txBody>
          <a:bodyPr/>
          <a:lstStyle/>
          <a:p>
            <a:fld id="{462CB0EA-037A-4F55-80F5-2F30C1107863}" type="slidenum">
              <a:rPr lang="en-US" smtClean="0"/>
              <a:t>18</a:t>
            </a:fld>
            <a:endParaRPr lang="en-US"/>
          </a:p>
        </p:txBody>
      </p:sp>
      <p:pic>
        <p:nvPicPr>
          <p:cNvPr id="4" name="Picture 3">
            <a:extLst>
              <a:ext uri="{FF2B5EF4-FFF2-40B4-BE49-F238E27FC236}">
                <a16:creationId xmlns:a16="http://schemas.microsoft.com/office/drawing/2014/main" id="{7E97BD31-C416-4BBB-984F-1B6E2FDB9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57" y="1874137"/>
            <a:ext cx="5470941" cy="4066639"/>
          </a:xfrm>
          <a:prstGeom prst="rect">
            <a:avLst/>
          </a:prstGeom>
        </p:spPr>
      </p:pic>
      <p:sp>
        <p:nvSpPr>
          <p:cNvPr id="3" name="Rectangle 2">
            <a:extLst>
              <a:ext uri="{FF2B5EF4-FFF2-40B4-BE49-F238E27FC236}">
                <a16:creationId xmlns:a16="http://schemas.microsoft.com/office/drawing/2014/main" id="{508FFE54-730B-4AC0-9122-680DB2A5546F}"/>
              </a:ext>
            </a:extLst>
          </p:cNvPr>
          <p:cNvSpPr/>
          <p:nvPr/>
        </p:nvSpPr>
        <p:spPr>
          <a:xfrm>
            <a:off x="6981175" y="815607"/>
            <a:ext cx="5200078" cy="369332"/>
          </a:xfrm>
          <a:prstGeom prst="rect">
            <a:avLst/>
          </a:prstGeom>
        </p:spPr>
        <p:txBody>
          <a:bodyPr wrap="none">
            <a:spAutoFit/>
          </a:bodyPr>
          <a:lstStyle/>
          <a:p>
            <a:pPr algn="ctr"/>
            <a:r>
              <a:rPr lang="en-US" i="1" dirty="0"/>
              <a:t>O</a:t>
            </a:r>
            <a:r>
              <a:rPr lang="pl-PL" i="1" dirty="0"/>
              <a:t>rders TPC-H </a:t>
            </a:r>
            <a:r>
              <a:rPr lang="en-US" i="1" dirty="0"/>
              <a:t>10 GB</a:t>
            </a:r>
            <a:r>
              <a:rPr lang="pl-PL" i="1" dirty="0"/>
              <a:t>  </a:t>
            </a:r>
            <a:r>
              <a:rPr lang="en-US" b="1" i="1" dirty="0"/>
              <a:t>HDD</a:t>
            </a:r>
            <a:r>
              <a:rPr lang="pl-PL" b="1" i="1" dirty="0"/>
              <a:t> </a:t>
            </a:r>
            <a:r>
              <a:rPr lang="en-US" b="1" i="1" dirty="0"/>
              <a:t>-&gt; DAS</a:t>
            </a:r>
            <a:r>
              <a:rPr lang="pl-PL" i="1" dirty="0"/>
              <a:t>, 16 </a:t>
            </a:r>
            <a:r>
              <a:rPr lang="pl-PL" i="1" dirty="0" err="1"/>
              <a:t>threads</a:t>
            </a:r>
            <a:r>
              <a:rPr lang="en-US" i="1" dirty="0"/>
              <a:t>, </a:t>
            </a:r>
            <a:r>
              <a:rPr lang="en-US" i="1" dirty="0" err="1"/>
              <a:t>iosnoop</a:t>
            </a:r>
            <a:endParaRPr lang="fr-CH" i="1" dirty="0"/>
          </a:p>
        </p:txBody>
      </p:sp>
    </p:spTree>
    <p:extLst>
      <p:ext uri="{BB962C8B-B14F-4D97-AF65-F5344CB8AC3E}">
        <p14:creationId xmlns:p14="http://schemas.microsoft.com/office/powerpoint/2010/main" val="1504660458"/>
      </p:ext>
    </p:extLst>
  </p:cSld>
  <p:clrMapOvr>
    <a:masterClrMapping/>
  </p:clrMapOvr>
  <mc:AlternateContent xmlns:mc="http://schemas.openxmlformats.org/markup-compatibility/2006" xmlns:p14="http://schemas.microsoft.com/office/powerpoint/2010/main">
    <mc:Choice Requires="p14">
      <p:transition spd="slow" p14:dur="2000" advTm="359"/>
    </mc:Choice>
    <mc:Fallback xmlns="">
      <p:transition spd="slow" advTm="35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C7B8F-E5FE-4468-BCB9-D66D92C480BE}"/>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Read patterns</a:t>
            </a:r>
          </a:p>
        </p:txBody>
      </p:sp>
      <p:pic>
        <p:nvPicPr>
          <p:cNvPr id="3" name="Picture 2">
            <a:extLst>
              <a:ext uri="{FF2B5EF4-FFF2-40B4-BE49-F238E27FC236}">
                <a16:creationId xmlns:a16="http://schemas.microsoft.com/office/drawing/2014/main" id="{23579BB6-40A2-4CC5-8C5E-9DE92EDE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91" y="1943085"/>
            <a:ext cx="5519449" cy="4066640"/>
          </a:xfrm>
          <a:prstGeom prst="rect">
            <a:avLst/>
          </a:prstGeom>
        </p:spPr>
      </p:pic>
      <p:pic>
        <p:nvPicPr>
          <p:cNvPr id="4" name="Picture 3">
            <a:extLst>
              <a:ext uri="{FF2B5EF4-FFF2-40B4-BE49-F238E27FC236}">
                <a16:creationId xmlns:a16="http://schemas.microsoft.com/office/drawing/2014/main" id="{7E97BD31-C416-4BBB-984F-1B6E2FDB9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057" y="1943086"/>
            <a:ext cx="5470941" cy="4066639"/>
          </a:xfrm>
          <a:prstGeom prst="rect">
            <a:avLst/>
          </a:prstGeom>
        </p:spPr>
      </p:pic>
      <p:sp>
        <p:nvSpPr>
          <p:cNvPr id="5" name="TextBox 4">
            <a:extLst>
              <a:ext uri="{FF2B5EF4-FFF2-40B4-BE49-F238E27FC236}">
                <a16:creationId xmlns:a16="http://schemas.microsoft.com/office/drawing/2014/main" id="{C129B069-4406-448E-BA12-8A076321ACF1}"/>
              </a:ext>
            </a:extLst>
          </p:cNvPr>
          <p:cNvSpPr txBox="1"/>
          <p:nvPr/>
        </p:nvSpPr>
        <p:spPr>
          <a:xfrm>
            <a:off x="1304260" y="769441"/>
            <a:ext cx="4904738" cy="1200329"/>
          </a:xfrm>
          <a:prstGeom prst="rect">
            <a:avLst/>
          </a:prstGeom>
          <a:noFill/>
        </p:spPr>
        <p:txBody>
          <a:bodyPr wrap="square" rtlCol="0">
            <a:spAutoFit/>
          </a:bodyPr>
          <a:lstStyle/>
          <a:p>
            <a:pPr algn="ctr"/>
            <a:r>
              <a:rPr lang="en-US" sz="3600" dirty="0" err="1"/>
              <a:t>MonetDB</a:t>
            </a:r>
            <a:endParaRPr lang="en-US" sz="3600" dirty="0"/>
          </a:p>
          <a:p>
            <a:pPr algn="ctr"/>
            <a:r>
              <a:rPr lang="en-US" sz="3600" dirty="0"/>
              <a:t>Sequential reader</a:t>
            </a:r>
          </a:p>
        </p:txBody>
      </p:sp>
      <p:sp>
        <p:nvSpPr>
          <p:cNvPr id="6" name="TextBox 5">
            <a:extLst>
              <a:ext uri="{FF2B5EF4-FFF2-40B4-BE49-F238E27FC236}">
                <a16:creationId xmlns:a16="http://schemas.microsoft.com/office/drawing/2014/main" id="{D17B7A40-4A03-4F18-BFE3-6F8ACAB014D3}"/>
              </a:ext>
            </a:extLst>
          </p:cNvPr>
          <p:cNvSpPr txBox="1"/>
          <p:nvPr/>
        </p:nvSpPr>
        <p:spPr>
          <a:xfrm>
            <a:off x="6363833" y="769441"/>
            <a:ext cx="4933507" cy="1200329"/>
          </a:xfrm>
          <a:prstGeom prst="rect">
            <a:avLst/>
          </a:prstGeom>
          <a:noFill/>
        </p:spPr>
        <p:txBody>
          <a:bodyPr wrap="square" rtlCol="0">
            <a:spAutoFit/>
          </a:bodyPr>
          <a:lstStyle/>
          <a:p>
            <a:pPr algn="ctr"/>
            <a:r>
              <a:rPr lang="en-US" sz="3600" dirty="0"/>
              <a:t>DBMS-A</a:t>
            </a:r>
          </a:p>
          <a:p>
            <a:pPr algn="ctr"/>
            <a:r>
              <a:rPr lang="en-US" sz="3600" dirty="0"/>
              <a:t>Parallel readers</a:t>
            </a:r>
          </a:p>
        </p:txBody>
      </p:sp>
      <p:sp>
        <p:nvSpPr>
          <p:cNvPr id="7" name="TextBox 6">
            <a:extLst>
              <a:ext uri="{FF2B5EF4-FFF2-40B4-BE49-F238E27FC236}">
                <a16:creationId xmlns:a16="http://schemas.microsoft.com/office/drawing/2014/main" id="{A918154E-C0B9-427B-8CBB-B2641CB5D82C}"/>
              </a:ext>
            </a:extLst>
          </p:cNvPr>
          <p:cNvSpPr txBox="1"/>
          <p:nvPr/>
        </p:nvSpPr>
        <p:spPr>
          <a:xfrm>
            <a:off x="8049718" y="119931"/>
            <a:ext cx="4122542" cy="707886"/>
          </a:xfrm>
          <a:prstGeom prst="rect">
            <a:avLst/>
          </a:prstGeom>
          <a:noFill/>
        </p:spPr>
        <p:txBody>
          <a:bodyPr wrap="square" rtlCol="0">
            <a:spAutoFit/>
          </a:bodyPr>
          <a:lstStyle/>
          <a:p>
            <a:pPr algn="ctr"/>
            <a:r>
              <a:rPr lang="pl-PL" sz="2000" i="1" dirty="0"/>
              <a:t>Reading orders file from TPC-H </a:t>
            </a:r>
            <a:r>
              <a:rPr lang="en-US" sz="2000" i="1" dirty="0"/>
              <a:t>10 GB;</a:t>
            </a:r>
            <a:r>
              <a:rPr lang="pl-PL" sz="2000" i="1" dirty="0"/>
              <a:t> </a:t>
            </a:r>
            <a:r>
              <a:rPr lang="pl-PL" sz="2000" b="1" i="1" dirty="0"/>
              <a:t>from </a:t>
            </a:r>
            <a:r>
              <a:rPr lang="en-US" sz="2000" b="1" i="1" dirty="0"/>
              <a:t>HDD</a:t>
            </a:r>
            <a:r>
              <a:rPr lang="pl-PL" sz="2000" b="1" i="1" dirty="0"/>
              <a:t> to</a:t>
            </a:r>
            <a:r>
              <a:rPr lang="en-US" sz="2000" b="1" i="1" dirty="0"/>
              <a:t> DAS</a:t>
            </a:r>
            <a:r>
              <a:rPr lang="pl-PL" sz="2000" i="1" dirty="0"/>
              <a:t>, 16 threads</a:t>
            </a:r>
            <a:endParaRPr lang="fr-CH" sz="2000" i="1" dirty="0"/>
          </a:p>
        </p:txBody>
      </p:sp>
      <p:sp>
        <p:nvSpPr>
          <p:cNvPr id="8" name="TextBox 7">
            <a:extLst>
              <a:ext uri="{FF2B5EF4-FFF2-40B4-BE49-F238E27FC236}">
                <a16:creationId xmlns:a16="http://schemas.microsoft.com/office/drawing/2014/main" id="{66C5E71E-17C5-406E-A7A6-F579123F9277}"/>
              </a:ext>
            </a:extLst>
          </p:cNvPr>
          <p:cNvSpPr txBox="1"/>
          <p:nvPr/>
        </p:nvSpPr>
        <p:spPr>
          <a:xfrm>
            <a:off x="3237880" y="5882618"/>
            <a:ext cx="5716244" cy="523220"/>
          </a:xfrm>
          <a:prstGeom prst="rect">
            <a:avLst/>
          </a:prstGeom>
          <a:noFill/>
        </p:spPr>
        <p:txBody>
          <a:bodyPr wrap="none" rtlCol="0">
            <a:spAutoFit/>
          </a:bodyPr>
          <a:lstStyle/>
          <a:p>
            <a:pPr algn="ctr"/>
            <a:r>
              <a:rPr lang="en-US" sz="2800" b="1" dirty="0">
                <a:solidFill>
                  <a:srgbClr val="FF0000"/>
                </a:solidFill>
              </a:rPr>
              <a:t>Random I/O causes underutilization</a:t>
            </a:r>
            <a:endParaRPr lang="fr-CH" sz="2800" b="1" dirty="0">
              <a:solidFill>
                <a:srgbClr val="FF0000"/>
              </a:solidFill>
            </a:endParaRPr>
          </a:p>
        </p:txBody>
      </p:sp>
      <p:sp>
        <p:nvSpPr>
          <p:cNvPr id="9" name="Slide Number Placeholder 8">
            <a:extLst>
              <a:ext uri="{FF2B5EF4-FFF2-40B4-BE49-F238E27FC236}">
                <a16:creationId xmlns:a16="http://schemas.microsoft.com/office/drawing/2014/main" id="{EF80B626-9153-4F1E-9AF4-9DE9EBF1E081}"/>
              </a:ext>
            </a:extLst>
          </p:cNvPr>
          <p:cNvSpPr>
            <a:spLocks noGrp="1"/>
          </p:cNvSpPr>
          <p:nvPr>
            <p:ph type="sldNum" sz="quarter" idx="12"/>
          </p:nvPr>
        </p:nvSpPr>
        <p:spPr/>
        <p:txBody>
          <a:bodyPr/>
          <a:lstStyle/>
          <a:p>
            <a:fld id="{462CB0EA-037A-4F55-80F5-2F30C1107863}" type="slidenum">
              <a:rPr lang="en-US" smtClean="0"/>
              <a:t>19</a:t>
            </a:fld>
            <a:endParaRPr lang="en-US"/>
          </a:p>
        </p:txBody>
      </p:sp>
    </p:spTree>
    <p:extLst>
      <p:ext uri="{BB962C8B-B14F-4D97-AF65-F5344CB8AC3E}">
        <p14:creationId xmlns:p14="http://schemas.microsoft.com/office/powerpoint/2010/main" val="1045361084"/>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56C4C8F-4D18-4109-9EEF-148BA0A77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646" y="472085"/>
            <a:ext cx="3504167" cy="2385189"/>
          </a:xfrm>
          <a:prstGeom prst="rect">
            <a:avLst/>
          </a:prstGeom>
        </p:spPr>
      </p:pic>
      <p:sp>
        <p:nvSpPr>
          <p:cNvPr id="6" name="Slide Number Placeholder 5"/>
          <p:cNvSpPr>
            <a:spLocks noGrp="1"/>
          </p:cNvSpPr>
          <p:nvPr>
            <p:ph type="sldNum" sz="quarter" idx="12"/>
          </p:nvPr>
        </p:nvSpPr>
        <p:spPr>
          <a:xfrm>
            <a:off x="9967914" y="6010612"/>
            <a:ext cx="1312025" cy="365125"/>
          </a:xfrm>
        </p:spPr>
        <p:txBody>
          <a:bodyPr/>
          <a:lstStyle/>
          <a:p>
            <a:fld id="{4FAB73BC-B049-4115-A692-8D63A059BFB8}" type="slidenum">
              <a:rPr lang="en-US" smtClean="0"/>
              <a:t>2</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CSV vs. DBMS</a:t>
            </a:r>
          </a:p>
        </p:txBody>
      </p:sp>
      <p:sp>
        <p:nvSpPr>
          <p:cNvPr id="7" name="TextBox 6">
            <a:extLst>
              <a:ext uri="{FF2B5EF4-FFF2-40B4-BE49-F238E27FC236}">
                <a16:creationId xmlns:a16="http://schemas.microsoft.com/office/drawing/2014/main" id="{2C220E21-E63A-4385-9EB6-0D752FDF6C55}"/>
              </a:ext>
            </a:extLst>
          </p:cNvPr>
          <p:cNvSpPr txBox="1"/>
          <p:nvPr/>
        </p:nvSpPr>
        <p:spPr>
          <a:xfrm>
            <a:off x="618661" y="2761939"/>
            <a:ext cx="5329068" cy="2862322"/>
          </a:xfrm>
          <a:prstGeom prst="rect">
            <a:avLst/>
          </a:prstGeom>
          <a:noFill/>
        </p:spPr>
        <p:txBody>
          <a:bodyPr wrap="square" rtlCol="0">
            <a:spAutoFit/>
          </a:bodyPr>
          <a:lstStyle/>
          <a:p>
            <a:pPr marL="571500" indent="-571500">
              <a:buFont typeface="Wingdings" panose="05000000000000000000" pitchFamily="2" charset="2"/>
              <a:buChar char="ý"/>
            </a:pPr>
            <a:r>
              <a:rPr lang="en-US" sz="3600" dirty="0"/>
              <a:t>BIG</a:t>
            </a:r>
            <a:r>
              <a:rPr lang="pl-PL" sz="3600" dirty="0"/>
              <a:t> </a:t>
            </a:r>
            <a:r>
              <a:rPr lang="en-US" sz="3600" b="1" dirty="0"/>
              <a:t>RAW</a:t>
            </a:r>
            <a:r>
              <a:rPr lang="en-US" sz="3600" dirty="0"/>
              <a:t> DATA files</a:t>
            </a:r>
          </a:p>
          <a:p>
            <a:pPr marL="571500" indent="-571500">
              <a:buFont typeface="Wingdings" panose="05000000000000000000" pitchFamily="2" charset="2"/>
              <a:buChar char="ý"/>
            </a:pPr>
            <a:r>
              <a:rPr lang="en-US" sz="3600" dirty="0"/>
              <a:t>Expensive</a:t>
            </a:r>
            <a:r>
              <a:rPr lang="pl-PL" sz="3600" dirty="0"/>
              <a:t> </a:t>
            </a:r>
            <a:r>
              <a:rPr lang="pl-PL" sz="3600" dirty="0" err="1"/>
              <a:t>raw</a:t>
            </a:r>
            <a:r>
              <a:rPr lang="pl-PL" sz="3600" dirty="0"/>
              <a:t> </a:t>
            </a:r>
            <a:r>
              <a:rPr lang="pl-PL" sz="3600" dirty="0" err="1"/>
              <a:t>analysis</a:t>
            </a:r>
            <a:endParaRPr lang="en-US" sz="3600" dirty="0"/>
          </a:p>
          <a:p>
            <a:pPr marL="571500" indent="-571500">
              <a:buFont typeface="Wingdings" panose="05000000000000000000" pitchFamily="2" charset="2"/>
              <a:buChar char="ý"/>
            </a:pPr>
            <a:r>
              <a:rPr lang="en-US" sz="3600" dirty="0"/>
              <a:t>Fresh data = interesting data but unexplored</a:t>
            </a:r>
            <a:endParaRPr lang="pl-PL" sz="3600" dirty="0"/>
          </a:p>
          <a:p>
            <a:pPr marL="571500" indent="-571500">
              <a:buFont typeface="Wingdings" panose="05000000000000000000" pitchFamily="2" charset="2"/>
              <a:buChar char="ý"/>
            </a:pPr>
            <a:r>
              <a:rPr lang="pl-PL" sz="3600" dirty="0" err="1"/>
              <a:t>Exponential</a:t>
            </a:r>
            <a:r>
              <a:rPr lang="pl-PL" sz="3600" dirty="0"/>
              <a:t> </a:t>
            </a:r>
            <a:r>
              <a:rPr lang="pl-PL" sz="3600" dirty="0" err="1"/>
              <a:t>growth</a:t>
            </a:r>
            <a:endParaRPr lang="pl-PL" sz="3600" dirty="0"/>
          </a:p>
        </p:txBody>
      </p:sp>
      <p:sp>
        <p:nvSpPr>
          <p:cNvPr id="17" name="TextBox 16">
            <a:extLst>
              <a:ext uri="{FF2B5EF4-FFF2-40B4-BE49-F238E27FC236}">
                <a16:creationId xmlns:a16="http://schemas.microsoft.com/office/drawing/2014/main" id="{3072FE3F-80B7-47C2-B92C-5C147BFA2ED8}"/>
              </a:ext>
            </a:extLst>
          </p:cNvPr>
          <p:cNvSpPr txBox="1"/>
          <p:nvPr/>
        </p:nvSpPr>
        <p:spPr>
          <a:xfrm>
            <a:off x="5947729" y="2761939"/>
            <a:ext cx="5986072" cy="2862322"/>
          </a:xfrm>
          <a:prstGeom prst="rect">
            <a:avLst/>
          </a:prstGeom>
          <a:noFill/>
        </p:spPr>
        <p:txBody>
          <a:bodyPr wrap="square" rtlCol="0">
            <a:spAutoFit/>
          </a:bodyPr>
          <a:lstStyle/>
          <a:p>
            <a:pPr marL="571500" indent="-571500">
              <a:buFont typeface="Wingdings" panose="05000000000000000000" pitchFamily="2" charset="2"/>
              <a:buChar char="þ"/>
            </a:pPr>
            <a:r>
              <a:rPr lang="en-US" sz="3600" dirty="0">
                <a:sym typeface="Wingdings" panose="05000000000000000000" pitchFamily="2" charset="2"/>
              </a:rPr>
              <a:t>ACID guarantees</a:t>
            </a:r>
          </a:p>
          <a:p>
            <a:pPr marL="571500" indent="-571500">
              <a:buFont typeface="Wingdings" panose="05000000000000000000" pitchFamily="2" charset="2"/>
              <a:buChar char="þ"/>
            </a:pPr>
            <a:r>
              <a:rPr lang="en-US" sz="3600" dirty="0">
                <a:sym typeface="Wingdings" panose="05000000000000000000" pitchFamily="2" charset="2"/>
              </a:rPr>
              <a:t>SQL interface</a:t>
            </a:r>
            <a:r>
              <a:rPr lang="pl-PL" sz="3600" dirty="0">
                <a:sym typeface="Wingdings" panose="05000000000000000000" pitchFamily="2" charset="2"/>
              </a:rPr>
              <a:t> </a:t>
            </a:r>
          </a:p>
          <a:p>
            <a:pPr marL="571500" indent="-571500">
              <a:buFont typeface="Wingdings" panose="05000000000000000000" pitchFamily="2" charset="2"/>
              <a:buChar char="þ"/>
            </a:pPr>
            <a:r>
              <a:rPr lang="pl-PL" sz="3600" dirty="0">
                <a:sym typeface="Wingdings" panose="05000000000000000000" pitchFamily="2" charset="2"/>
              </a:rPr>
              <a:t>T</a:t>
            </a:r>
            <a:r>
              <a:rPr lang="en-US" sz="3600" dirty="0">
                <a:sym typeface="Wingdings" panose="05000000000000000000" pitchFamily="2" charset="2"/>
              </a:rPr>
              <a:t>op query performance </a:t>
            </a:r>
            <a:br>
              <a:rPr lang="en-US" sz="3600" dirty="0">
                <a:sym typeface="Wingdings" panose="05000000000000000000" pitchFamily="2" charset="2"/>
              </a:rPr>
            </a:br>
            <a:r>
              <a:rPr lang="en-US" sz="3600" dirty="0">
                <a:sym typeface="Wingdings" panose="05000000000000000000" pitchFamily="2" charset="2"/>
              </a:rPr>
              <a:t>&amp; convenient, fast analysis</a:t>
            </a:r>
            <a:endParaRPr lang="pl-PL" sz="3600" dirty="0">
              <a:sym typeface="Wingdings" panose="05000000000000000000" pitchFamily="2" charset="2"/>
            </a:endParaRPr>
          </a:p>
          <a:p>
            <a:pPr marL="571500" indent="-571500">
              <a:buFont typeface="Wingdings" panose="05000000000000000000" pitchFamily="2" charset="2"/>
              <a:buChar char="þ"/>
            </a:pPr>
            <a:r>
              <a:rPr lang="en-US" sz="3600" dirty="0"/>
              <a:t>Linear complexity of loading</a:t>
            </a:r>
            <a:endParaRPr lang="pl-PL" sz="3600" dirty="0"/>
          </a:p>
        </p:txBody>
      </p:sp>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4"/>
          <a:stretch>
            <a:fillRect/>
          </a:stretch>
        </p:blipFill>
        <p:spPr>
          <a:xfrm>
            <a:off x="8402070" y="737219"/>
            <a:ext cx="1695175" cy="164851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48191848-E9CD-4CC5-A80B-E8216DCAE3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168" y="771552"/>
            <a:ext cx="1360221" cy="1360221"/>
          </a:xfrm>
          <a:prstGeom prst="rect">
            <a:avLst/>
          </a:prstGeom>
        </p:spPr>
      </p:pic>
      <p:sp>
        <p:nvSpPr>
          <p:cNvPr id="2" name="TextBox 1">
            <a:extLst>
              <a:ext uri="{FF2B5EF4-FFF2-40B4-BE49-F238E27FC236}">
                <a16:creationId xmlns:a16="http://schemas.microsoft.com/office/drawing/2014/main" id="{95EBFC81-454E-4CCF-8F63-C2A746B03010}"/>
              </a:ext>
            </a:extLst>
          </p:cNvPr>
          <p:cNvSpPr txBox="1"/>
          <p:nvPr/>
        </p:nvSpPr>
        <p:spPr>
          <a:xfrm>
            <a:off x="8649172" y="1451663"/>
            <a:ext cx="1200970" cy="584775"/>
          </a:xfrm>
          <a:prstGeom prst="rect">
            <a:avLst/>
          </a:prstGeom>
          <a:noFill/>
        </p:spPr>
        <p:txBody>
          <a:bodyPr wrap="none" rtlCol="0">
            <a:spAutoFit/>
          </a:bodyPr>
          <a:lstStyle/>
          <a:p>
            <a:r>
              <a:rPr lang="pl-PL" sz="3200" dirty="0"/>
              <a:t>DBMS</a:t>
            </a:r>
            <a:endParaRPr lang="en-US" sz="3200" dirty="0"/>
          </a:p>
        </p:txBody>
      </p:sp>
    </p:spTree>
    <p:extLst>
      <p:ext uri="{BB962C8B-B14F-4D97-AF65-F5344CB8AC3E}">
        <p14:creationId xmlns:p14="http://schemas.microsoft.com/office/powerpoint/2010/main" val="1367259518"/>
      </p:ext>
    </p:extLst>
  </p:cSld>
  <p:clrMapOvr>
    <a:masterClrMapping/>
  </p:clrMapOvr>
  <mc:AlternateContent xmlns:mc="http://schemas.openxmlformats.org/markup-compatibility/2006" xmlns:p14="http://schemas.microsoft.com/office/powerpoint/2010/main">
    <mc:Choice Requires="p14">
      <p:transition spd="slow" p14:dur="2000" advTm="66078"/>
    </mc:Choice>
    <mc:Fallback xmlns="">
      <p:transition spd="slow" advTm="660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6F1D9-A30E-4F31-A8C9-7E949E942AB1}"/>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Storage aware PostgreSQL: serial vs. parallel reader</a:t>
            </a:r>
          </a:p>
        </p:txBody>
      </p:sp>
      <p:graphicFrame>
        <p:nvGraphicFramePr>
          <p:cNvPr id="3" name="Chart 2">
            <a:extLst>
              <a:ext uri="{FF2B5EF4-FFF2-40B4-BE49-F238E27FC236}">
                <a16:creationId xmlns:a16="http://schemas.microsoft.com/office/drawing/2014/main" id="{B63C970D-0219-4C22-847F-DCC570CB4B39}"/>
              </a:ext>
            </a:extLst>
          </p:cNvPr>
          <p:cNvGraphicFramePr>
            <a:graphicFrameLocks/>
          </p:cNvGraphicFramePr>
          <p:nvPr>
            <p:extLst/>
          </p:nvPr>
        </p:nvGraphicFramePr>
        <p:xfrm>
          <a:off x="-1" y="1036354"/>
          <a:ext cx="12192000" cy="395668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4DF9088-E7B6-4E16-AF3B-D849B9BFC28E}"/>
              </a:ext>
            </a:extLst>
          </p:cNvPr>
          <p:cNvSpPr txBox="1"/>
          <p:nvPr/>
        </p:nvSpPr>
        <p:spPr>
          <a:xfrm>
            <a:off x="0" y="858411"/>
            <a:ext cx="12192000" cy="400110"/>
          </a:xfrm>
          <a:prstGeom prst="rect">
            <a:avLst/>
          </a:prstGeom>
          <a:noFill/>
        </p:spPr>
        <p:txBody>
          <a:bodyPr wrap="square" rtlCol="0">
            <a:spAutoFit/>
          </a:bodyPr>
          <a:lstStyle/>
          <a:p>
            <a:pPr algn="ctr"/>
            <a:r>
              <a:rPr lang="pl-PL" sz="2000" i="1" dirty="0"/>
              <a:t>TPC-H </a:t>
            </a:r>
            <a:r>
              <a:rPr lang="en-US" sz="2000" i="1" dirty="0"/>
              <a:t>10 GB</a:t>
            </a:r>
            <a:r>
              <a:rPr lang="pl-PL" sz="2000" i="1" dirty="0"/>
              <a:t> from </a:t>
            </a:r>
            <a:r>
              <a:rPr lang="en-US" sz="2000" i="1" dirty="0"/>
              <a:t>HDD</a:t>
            </a:r>
            <a:r>
              <a:rPr lang="pl-PL" sz="2000" i="1" dirty="0"/>
              <a:t> to</a:t>
            </a:r>
            <a:r>
              <a:rPr lang="en-US" sz="2000" i="1" dirty="0"/>
              <a:t> DAS; loading times: PCOPY 111 sec vs. PPARSE 104 sec  </a:t>
            </a:r>
            <a:endParaRPr lang="fr-CH" sz="2000" i="1" dirty="0"/>
          </a:p>
        </p:txBody>
      </p:sp>
      <p:sp>
        <p:nvSpPr>
          <p:cNvPr id="5" name="TextBox 4">
            <a:extLst>
              <a:ext uri="{FF2B5EF4-FFF2-40B4-BE49-F238E27FC236}">
                <a16:creationId xmlns:a16="http://schemas.microsoft.com/office/drawing/2014/main" id="{C4BE20CC-5A24-4DAF-88B8-699856A72FA5}"/>
              </a:ext>
            </a:extLst>
          </p:cNvPr>
          <p:cNvSpPr txBox="1"/>
          <p:nvPr/>
        </p:nvSpPr>
        <p:spPr>
          <a:xfrm>
            <a:off x="-1" y="572834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 readers depends on</a:t>
            </a:r>
            <a:r>
              <a:rPr kumimoji="0" lang="pl-PL" sz="3600" b="0" i="0" u="none" strike="noStrike" kern="0" cap="none" spc="0" normalizeH="0" baseline="0" noProof="0" dirty="0">
                <a:ln>
                  <a:noFill/>
                </a:ln>
                <a:solidFill>
                  <a:srgbClr val="FF0000"/>
                </a:solidFill>
                <a:effectLst/>
                <a:uLnTx/>
                <a:uFillTx/>
              </a:rPr>
              <a:t> </a:t>
            </a:r>
            <a:r>
              <a:rPr kumimoji="0" lang="en-US" sz="3600" b="0" i="0" u="none" strike="noStrike" kern="0" cap="none" spc="0" normalizeH="0" baseline="0" noProof="0" dirty="0">
                <a:ln>
                  <a:noFill/>
                </a:ln>
                <a:solidFill>
                  <a:srgbClr val="FF0000"/>
                </a:solidFill>
                <a:effectLst/>
                <a:uLnTx/>
                <a:uFillTx/>
              </a:rPr>
              <a:t>input device</a:t>
            </a:r>
          </a:p>
        </p:txBody>
      </p:sp>
      <p:sp>
        <p:nvSpPr>
          <p:cNvPr id="6" name="TextBox 5">
            <a:extLst>
              <a:ext uri="{FF2B5EF4-FFF2-40B4-BE49-F238E27FC236}">
                <a16:creationId xmlns:a16="http://schemas.microsoft.com/office/drawing/2014/main" id="{0DA5EB40-486E-40EC-90AF-C6D84B85BAFA}"/>
              </a:ext>
            </a:extLst>
          </p:cNvPr>
          <p:cNvSpPr txBox="1"/>
          <p:nvPr/>
        </p:nvSpPr>
        <p:spPr>
          <a:xfrm>
            <a:off x="-1" y="5082010"/>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Serial reader improves read utilization</a:t>
            </a:r>
          </a:p>
        </p:txBody>
      </p:sp>
      <p:sp>
        <p:nvSpPr>
          <p:cNvPr id="7" name="Slide Number Placeholder 6">
            <a:extLst>
              <a:ext uri="{FF2B5EF4-FFF2-40B4-BE49-F238E27FC236}">
                <a16:creationId xmlns:a16="http://schemas.microsoft.com/office/drawing/2014/main" id="{71797994-4799-4300-B027-2BEF3508E232}"/>
              </a:ext>
            </a:extLst>
          </p:cNvPr>
          <p:cNvSpPr>
            <a:spLocks noGrp="1"/>
          </p:cNvSpPr>
          <p:nvPr>
            <p:ph type="sldNum" sz="quarter" idx="12"/>
          </p:nvPr>
        </p:nvSpPr>
        <p:spPr/>
        <p:txBody>
          <a:bodyPr/>
          <a:lstStyle/>
          <a:p>
            <a:fld id="{462CB0EA-037A-4F55-80F5-2F30C1107863}" type="slidenum">
              <a:rPr lang="en-US" smtClean="0"/>
              <a:t>20</a:t>
            </a:fld>
            <a:endParaRPr lang="en-US"/>
          </a:p>
        </p:txBody>
      </p:sp>
    </p:spTree>
    <p:extLst>
      <p:ext uri="{BB962C8B-B14F-4D97-AF65-F5344CB8AC3E}">
        <p14:creationId xmlns:p14="http://schemas.microsoft.com/office/powerpoint/2010/main" val="4241548428"/>
      </p:ext>
    </p:extLst>
  </p:cSld>
  <p:clrMapOvr>
    <a:masterClrMapping/>
  </p:clrMapOvr>
  <mc:AlternateContent xmlns:mc="http://schemas.openxmlformats.org/markup-compatibility/2006" xmlns:p14="http://schemas.microsoft.com/office/powerpoint/2010/main">
    <mc:Choice Requires="p14">
      <p:transition spd="slow" p14:dur="2000" advTm="207"/>
    </mc:Choice>
    <mc:Fallback xmlns="">
      <p:transition spd="slow" advTm="20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B2CAFA-AA4A-49B8-A123-277704773374}"/>
              </a:ext>
            </a:extLst>
          </p:cNvPr>
          <p:cNvSpPr>
            <a:spLocks noGrp="1"/>
          </p:cNvSpPr>
          <p:nvPr>
            <p:ph type="sldNum" sz="quarter" idx="12"/>
          </p:nvPr>
        </p:nvSpPr>
        <p:spPr/>
        <p:txBody>
          <a:bodyPr/>
          <a:lstStyle/>
          <a:p>
            <a:fld id="{462CB0EA-037A-4F55-80F5-2F30C1107863}" type="slidenum">
              <a:rPr lang="en-US" smtClean="0"/>
              <a:pPr/>
              <a:t>21</a:t>
            </a:fld>
            <a:endParaRPr lang="en-US" dirty="0"/>
          </a:p>
        </p:txBody>
      </p:sp>
      <p:sp>
        <p:nvSpPr>
          <p:cNvPr id="3" name="TextBox 2">
            <a:extLst>
              <a:ext uri="{FF2B5EF4-FFF2-40B4-BE49-F238E27FC236}">
                <a16:creationId xmlns:a16="http://schemas.microsoft.com/office/drawing/2014/main" id="{0728BA38-D2FB-4094-87B0-9C9737F161CD}"/>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pl-PL" sz="4000" dirty="0">
                <a:ln w="0"/>
                <a:effectLst>
                  <a:outerShdw blurRad="38100" dist="19050" dir="2700000" algn="tl" rotWithShape="0">
                    <a:schemeClr val="dk1">
                      <a:alpha val="40000"/>
                    </a:schemeClr>
                  </a:outerShdw>
                </a:effectLst>
              </a:rPr>
              <a:t>How to accelearate </a:t>
            </a:r>
            <a:r>
              <a:rPr lang="en-US" sz="4000" dirty="0">
                <a:ln w="0"/>
                <a:effectLst>
                  <a:outerShdw blurRad="38100" dist="19050" dir="2700000" algn="tl" rotWithShape="0">
                    <a:schemeClr val="dk1">
                      <a:alpha val="40000"/>
                    </a:schemeClr>
                  </a:outerShdw>
                </a:effectLst>
              </a:rPr>
              <a:t>data </a:t>
            </a:r>
            <a:r>
              <a:rPr lang="pl-PL" sz="4000" dirty="0" err="1">
                <a:ln w="0"/>
                <a:effectLst>
                  <a:outerShdw blurRad="38100" dist="19050" dir="2700000" algn="tl" rotWithShape="0">
                    <a:schemeClr val="dk1">
                      <a:alpha val="40000"/>
                    </a:schemeClr>
                  </a:outerShdw>
                </a:effectLst>
              </a:rPr>
              <a:t>loading</a:t>
            </a:r>
            <a:r>
              <a:rPr lang="en-US" sz="4000" dirty="0">
                <a:ln w="0"/>
                <a:effectLst>
                  <a:outerShdw blurRad="38100" dist="19050" dir="2700000" algn="tl" rotWithShape="0">
                    <a:schemeClr val="dk1">
                      <a:alpha val="40000"/>
                    </a:schemeClr>
                  </a:outerShdw>
                </a:effectLst>
              </a:rPr>
              <a:t> </a:t>
            </a:r>
            <a:r>
              <a:rPr lang="pl-PL" sz="4000" dirty="0">
                <a:ln w="0"/>
                <a:effectLst>
                  <a:outerShdw blurRad="38100" dist="19050" dir="2700000" algn="tl" rotWithShape="0">
                    <a:schemeClr val="dk1">
                      <a:alpha val="40000"/>
                    </a:schemeClr>
                  </a:outerShdw>
                </a:effectLst>
              </a:rPr>
              <a:t>and migration?</a:t>
            </a:r>
            <a:endParaRPr lang="en-US" sz="4000"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B2B3687-2C4E-4C1F-8E1B-175C960046FF}"/>
              </a:ext>
            </a:extLst>
          </p:cNvPr>
          <p:cNvSpPr txBox="1"/>
          <p:nvPr/>
        </p:nvSpPr>
        <p:spPr>
          <a:xfrm>
            <a:off x="212361" y="956328"/>
            <a:ext cx="11767277" cy="5016758"/>
          </a:xfrm>
          <a:prstGeom prst="rect">
            <a:avLst/>
          </a:prstGeom>
          <a:noFill/>
        </p:spPr>
        <p:txBody>
          <a:bodyPr wrap="square" rtlCol="0">
            <a:spAutoFit/>
          </a:bodyPr>
          <a:lstStyle/>
          <a:p>
            <a:pPr marL="342900" indent="-342900">
              <a:buAutoNum type="arabicPeriod"/>
            </a:pPr>
            <a:r>
              <a:rPr lang="en-US" sz="3200" b="1" dirty="0">
                <a:solidFill>
                  <a:schemeClr val="bg1">
                    <a:lumMod val="85000"/>
                  </a:schemeClr>
                </a:solidFill>
              </a:rPr>
              <a:t> Loading:</a:t>
            </a:r>
          </a:p>
          <a:p>
            <a:pPr marL="800100" lvl="1" indent="-342900">
              <a:buFont typeface="+mj-lt"/>
              <a:buAutoNum type="alphaLcParenR"/>
            </a:pPr>
            <a:r>
              <a:rPr lang="en-US" sz="3200" dirty="0">
                <a:solidFill>
                  <a:schemeClr val="bg1">
                    <a:lumMod val="85000"/>
                  </a:schemeClr>
                </a:solidFill>
              </a:rPr>
              <a:t> CSV vs. DBMS</a:t>
            </a:r>
          </a:p>
          <a:p>
            <a:pPr marL="800100" lvl="1" indent="-342900">
              <a:buFont typeface="+mj-lt"/>
              <a:buAutoNum type="alphaLcParenR"/>
            </a:pPr>
            <a:r>
              <a:rPr lang="en-US" sz="3200" dirty="0">
                <a:solidFill>
                  <a:schemeClr val="bg1">
                    <a:lumMod val="85000"/>
                  </a:schemeClr>
                </a:solidFill>
              </a:rPr>
              <a:t> General principles</a:t>
            </a:r>
          </a:p>
          <a:p>
            <a:pPr marL="800100" lvl="1" indent="-342900">
              <a:buFont typeface="+mj-lt"/>
              <a:buAutoNum type="alphaLcParenR"/>
            </a:pPr>
            <a:r>
              <a:rPr lang="en-US" sz="3200" dirty="0">
                <a:solidFill>
                  <a:schemeClr val="bg1">
                    <a:lumMod val="85000"/>
                  </a:schemeClr>
                </a:solidFill>
              </a:rPr>
              <a:t> Thread/Process Level </a:t>
            </a:r>
            <a:r>
              <a:rPr lang="en-US" sz="3200" b="1" dirty="0">
                <a:solidFill>
                  <a:schemeClr val="bg1">
                    <a:lumMod val="85000"/>
                  </a:schemeClr>
                </a:solidFill>
              </a:rPr>
              <a:t>Parallelism</a:t>
            </a:r>
            <a:endParaRPr lang="en-US" sz="3200" dirty="0">
              <a:solidFill>
                <a:schemeClr val="bg1">
                  <a:lumMod val="85000"/>
                </a:schemeClr>
              </a:solidFill>
            </a:endParaRPr>
          </a:p>
          <a:p>
            <a:pPr marL="800100" lvl="1" indent="-342900">
              <a:buFont typeface="+mj-lt"/>
              <a:buAutoNum type="alphaLcParenR"/>
            </a:pPr>
            <a:r>
              <a:rPr lang="en-US" sz="3200" dirty="0">
                <a:solidFill>
                  <a:schemeClr val="bg1">
                    <a:lumMod val="85000"/>
                  </a:schemeClr>
                </a:solidFill>
              </a:rPr>
              <a:t> Identify Bottlenecks</a:t>
            </a:r>
          </a:p>
          <a:p>
            <a:pPr marL="800100" lvl="1" indent="-342900">
              <a:buFont typeface="+mj-lt"/>
              <a:buAutoNum type="alphaLcParenR"/>
            </a:pPr>
            <a:r>
              <a:rPr lang="en-US" sz="3200" dirty="0"/>
              <a:t> Using </a:t>
            </a:r>
            <a:r>
              <a:rPr lang="en-US" sz="3200" b="1" dirty="0"/>
              <a:t>Storage Devices</a:t>
            </a:r>
          </a:p>
          <a:p>
            <a:pPr marL="800100" lvl="1" indent="-342900">
              <a:buFont typeface="+mj-lt"/>
              <a:buAutoNum type="alphaLcParenR"/>
            </a:pPr>
            <a:r>
              <a:rPr lang="en-US" sz="3200" dirty="0"/>
              <a:t> Data level parallelism (SIMD)</a:t>
            </a:r>
          </a:p>
          <a:p>
            <a:pPr marL="342900" indent="-342900">
              <a:buFont typeface="+mj-lt"/>
              <a:buAutoNum type="arabicPeriod"/>
            </a:pPr>
            <a:r>
              <a:rPr lang="en-US" sz="3200" b="1" dirty="0"/>
              <a:t>Migration:</a:t>
            </a:r>
          </a:p>
          <a:p>
            <a:pPr marL="800100" lvl="1" indent="-342900">
              <a:buFont typeface="+mj-lt"/>
              <a:buAutoNum type="alphaLcParenR"/>
            </a:pPr>
            <a:r>
              <a:rPr lang="en-US" sz="3200" dirty="0"/>
              <a:t> Leverage Diverse Databases</a:t>
            </a:r>
          </a:p>
          <a:p>
            <a:pPr marL="800100" lvl="1" indent="-342900">
              <a:buFont typeface="+mj-lt"/>
              <a:buAutoNum type="alphaLcParenR"/>
            </a:pPr>
            <a:r>
              <a:rPr lang="en-US" sz="3200" dirty="0"/>
              <a:t> CSV vs. Binary format</a:t>
            </a:r>
          </a:p>
        </p:txBody>
      </p:sp>
    </p:spTree>
    <p:extLst>
      <p:ext uri="{BB962C8B-B14F-4D97-AF65-F5344CB8AC3E}">
        <p14:creationId xmlns:p14="http://schemas.microsoft.com/office/powerpoint/2010/main" val="2083745589"/>
      </p:ext>
    </p:extLst>
  </p:cSld>
  <p:clrMapOvr>
    <a:masterClrMapping/>
  </p:clrMapOvr>
  <mc:AlternateContent xmlns:mc="http://schemas.openxmlformats.org/markup-compatibility/2006" xmlns:p14="http://schemas.microsoft.com/office/powerpoint/2010/main">
    <mc:Choice Requires="p14">
      <p:transition spd="slow" p14:dur="2000" advTm="631"/>
    </mc:Choice>
    <mc:Fallback xmlns="">
      <p:transition spd="slow" advTm="63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F89FBD-355D-4AA6-A27F-67CBE86ED0C6}"/>
              </a:ext>
            </a:extLst>
          </p:cNvPr>
          <p:cNvSpPr>
            <a:spLocks noGrp="1"/>
          </p:cNvSpPr>
          <p:nvPr>
            <p:ph type="sldNum" sz="quarter" idx="12"/>
          </p:nvPr>
        </p:nvSpPr>
        <p:spPr/>
        <p:txBody>
          <a:bodyPr/>
          <a:lstStyle/>
          <a:p>
            <a:fld id="{462CB0EA-037A-4F55-80F5-2F30C1107863}" type="slidenum">
              <a:rPr lang="en-US" smtClean="0"/>
              <a:pPr/>
              <a:t>22</a:t>
            </a:fld>
            <a:endParaRPr lang="en-US" dirty="0"/>
          </a:p>
        </p:txBody>
      </p:sp>
      <p:sp>
        <p:nvSpPr>
          <p:cNvPr id="3" name="TextBox 2">
            <a:extLst>
              <a:ext uri="{FF2B5EF4-FFF2-40B4-BE49-F238E27FC236}">
                <a16:creationId xmlns:a16="http://schemas.microsoft.com/office/drawing/2014/main" id="{9B0325F4-579E-4DF7-859F-CE4EB93CD916}"/>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Storage device for parallel </a:t>
            </a:r>
            <a:r>
              <a:rPr lang="en-US" sz="4400" dirty="0">
                <a:solidFill>
                  <a:srgbClr val="FF0000"/>
                </a:solidFill>
              </a:rPr>
              <a:t>READERS</a:t>
            </a:r>
          </a:p>
        </p:txBody>
      </p:sp>
      <p:graphicFrame>
        <p:nvGraphicFramePr>
          <p:cNvPr id="9" name="Chart 8">
            <a:extLst>
              <a:ext uri="{FF2B5EF4-FFF2-40B4-BE49-F238E27FC236}">
                <a16:creationId xmlns:a16="http://schemas.microsoft.com/office/drawing/2014/main" id="{398799DA-782D-40EF-8F62-FB2813BDFEE8}"/>
              </a:ext>
            </a:extLst>
          </p:cNvPr>
          <p:cNvGraphicFramePr>
            <a:graphicFrameLocks/>
          </p:cNvGraphicFramePr>
          <p:nvPr>
            <p:extLst/>
          </p:nvPr>
        </p:nvGraphicFramePr>
        <p:xfrm>
          <a:off x="1058410" y="769441"/>
          <a:ext cx="10311629" cy="538402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C7AAB0C-F7D1-4F80-833D-51EB5633E021}"/>
              </a:ext>
            </a:extLst>
          </p:cNvPr>
          <p:cNvSpPr txBox="1"/>
          <p:nvPr/>
        </p:nvSpPr>
        <p:spPr>
          <a:xfrm>
            <a:off x="4999219" y="2106117"/>
            <a:ext cx="6917961" cy="646331"/>
          </a:xfrm>
          <a:prstGeom prst="rect">
            <a:avLst/>
          </a:prstGeom>
          <a:noFill/>
        </p:spPr>
        <p:txBody>
          <a:bodyPr wrap="square" rtlCol="0">
            <a:spAutoFit/>
          </a:bodyPr>
          <a:lstStyle/>
          <a:p>
            <a:r>
              <a:rPr lang="en-US" sz="3600" dirty="0">
                <a:solidFill>
                  <a:srgbClr val="FF0000"/>
                </a:solidFill>
              </a:rPr>
              <a:t>Source storage: from HDD to SSD</a:t>
            </a:r>
          </a:p>
        </p:txBody>
      </p:sp>
      <p:sp>
        <p:nvSpPr>
          <p:cNvPr id="10" name="TextBox 9">
            <a:extLst>
              <a:ext uri="{FF2B5EF4-FFF2-40B4-BE49-F238E27FC236}">
                <a16:creationId xmlns:a16="http://schemas.microsoft.com/office/drawing/2014/main" id="{1174B12D-976A-4952-950D-0F9081BB7654}"/>
              </a:ext>
            </a:extLst>
          </p:cNvPr>
          <p:cNvSpPr txBox="1"/>
          <p:nvPr/>
        </p:nvSpPr>
        <p:spPr>
          <a:xfrm>
            <a:off x="9106525" y="769441"/>
            <a:ext cx="3085475" cy="707886"/>
          </a:xfrm>
          <a:prstGeom prst="rect">
            <a:avLst/>
          </a:prstGeom>
          <a:noFill/>
        </p:spPr>
        <p:txBody>
          <a:bodyPr wrap="square" rtlCol="0">
            <a:spAutoFit/>
          </a:bodyPr>
          <a:lstStyle/>
          <a:p>
            <a:pPr algn="ctr"/>
            <a:r>
              <a:rPr lang="pl-PL" sz="2000" i="1" dirty="0"/>
              <a:t>TPC-H </a:t>
            </a:r>
            <a:r>
              <a:rPr lang="en-US" sz="2000" i="1" dirty="0"/>
              <a:t>10 GB, 16 threads, </a:t>
            </a:r>
            <a:br>
              <a:rPr lang="en-US" sz="2000" i="1" dirty="0"/>
            </a:br>
            <a:r>
              <a:rPr lang="en-US" sz="2000" i="1" dirty="0"/>
              <a:t>target storage: DAS</a:t>
            </a:r>
            <a:endParaRPr lang="fr-CH" sz="2000" i="1" dirty="0"/>
          </a:p>
        </p:txBody>
      </p:sp>
      <p:cxnSp>
        <p:nvCxnSpPr>
          <p:cNvPr id="5" name="Straight Arrow Connector 4">
            <a:extLst>
              <a:ext uri="{FF2B5EF4-FFF2-40B4-BE49-F238E27FC236}">
                <a16:creationId xmlns:a16="http://schemas.microsoft.com/office/drawing/2014/main" id="{6E0CAA79-5427-4195-AE74-5CED5FBFD187}"/>
              </a:ext>
            </a:extLst>
          </p:cNvPr>
          <p:cNvCxnSpPr>
            <a:cxnSpLocks/>
          </p:cNvCxnSpPr>
          <p:nvPr/>
        </p:nvCxnSpPr>
        <p:spPr>
          <a:xfrm>
            <a:off x="10452100" y="3794832"/>
            <a:ext cx="11035" cy="77069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3A2C6B-775D-4B2F-AFCC-B4C434DFD371}"/>
              </a:ext>
            </a:extLst>
          </p:cNvPr>
          <p:cNvSpPr txBox="1"/>
          <p:nvPr/>
        </p:nvSpPr>
        <p:spPr>
          <a:xfrm>
            <a:off x="10570987" y="3879217"/>
            <a:ext cx="606256" cy="584775"/>
          </a:xfrm>
          <a:prstGeom prst="rect">
            <a:avLst/>
          </a:prstGeom>
          <a:noFill/>
        </p:spPr>
        <p:txBody>
          <a:bodyPr wrap="none" rtlCol="0">
            <a:spAutoFit/>
          </a:bodyPr>
          <a:lstStyle/>
          <a:p>
            <a:r>
              <a:rPr lang="en-US" sz="3200" dirty="0">
                <a:solidFill>
                  <a:srgbClr val="FF0000"/>
                </a:solidFill>
              </a:rPr>
              <a:t>2X</a:t>
            </a:r>
          </a:p>
        </p:txBody>
      </p:sp>
    </p:spTree>
    <p:extLst>
      <p:ext uri="{BB962C8B-B14F-4D97-AF65-F5344CB8AC3E}">
        <p14:creationId xmlns:p14="http://schemas.microsoft.com/office/powerpoint/2010/main" val="571306103"/>
      </p:ext>
    </p:extLst>
  </p:cSld>
  <p:clrMapOvr>
    <a:masterClrMapping/>
  </p:clrMapOvr>
  <mc:AlternateContent xmlns:mc="http://schemas.openxmlformats.org/markup-compatibility/2006" xmlns:p14="http://schemas.microsoft.com/office/powerpoint/2010/main">
    <mc:Choice Requires="p14">
      <p:transition spd="slow" p14:dur="2000" advTm="703"/>
    </mc:Choice>
    <mc:Fallback xmlns="">
      <p:transition spd="slow" advTm="70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F89FBD-355D-4AA6-A27F-67CBE86ED0C6}"/>
              </a:ext>
            </a:extLst>
          </p:cNvPr>
          <p:cNvSpPr>
            <a:spLocks noGrp="1"/>
          </p:cNvSpPr>
          <p:nvPr>
            <p:ph type="sldNum" sz="quarter" idx="12"/>
          </p:nvPr>
        </p:nvSpPr>
        <p:spPr/>
        <p:txBody>
          <a:bodyPr/>
          <a:lstStyle/>
          <a:p>
            <a:fld id="{462CB0EA-037A-4F55-80F5-2F30C1107863}" type="slidenum">
              <a:rPr lang="en-US" smtClean="0"/>
              <a:pPr/>
              <a:t>23</a:t>
            </a:fld>
            <a:endParaRPr lang="en-US" dirty="0"/>
          </a:p>
        </p:txBody>
      </p:sp>
      <p:sp>
        <p:nvSpPr>
          <p:cNvPr id="3" name="TextBox 2">
            <a:extLst>
              <a:ext uri="{FF2B5EF4-FFF2-40B4-BE49-F238E27FC236}">
                <a16:creationId xmlns:a16="http://schemas.microsoft.com/office/drawing/2014/main" id="{9B0325F4-579E-4DF7-859F-CE4EB93CD916}"/>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Storage device for parallel </a:t>
            </a:r>
            <a:r>
              <a:rPr lang="en-US" sz="4400" dirty="0">
                <a:solidFill>
                  <a:srgbClr val="FF0000"/>
                </a:solidFill>
              </a:rPr>
              <a:t>READERS</a:t>
            </a:r>
          </a:p>
        </p:txBody>
      </p:sp>
      <p:graphicFrame>
        <p:nvGraphicFramePr>
          <p:cNvPr id="9" name="Chart 8">
            <a:extLst>
              <a:ext uri="{FF2B5EF4-FFF2-40B4-BE49-F238E27FC236}">
                <a16:creationId xmlns:a16="http://schemas.microsoft.com/office/drawing/2014/main" id="{398799DA-782D-40EF-8F62-FB2813BDFEE8}"/>
              </a:ext>
            </a:extLst>
          </p:cNvPr>
          <p:cNvGraphicFramePr>
            <a:graphicFrameLocks/>
          </p:cNvGraphicFramePr>
          <p:nvPr>
            <p:extLst>
              <p:ext uri="{D42A27DB-BD31-4B8C-83A1-F6EECF244321}">
                <p14:modId xmlns:p14="http://schemas.microsoft.com/office/powerpoint/2010/main" val="3690422890"/>
              </p:ext>
            </p:extLst>
          </p:nvPr>
        </p:nvGraphicFramePr>
        <p:xfrm>
          <a:off x="1058410" y="769441"/>
          <a:ext cx="10311629" cy="538402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C7AAB0C-F7D1-4F80-833D-51EB5633E021}"/>
              </a:ext>
            </a:extLst>
          </p:cNvPr>
          <p:cNvSpPr txBox="1"/>
          <p:nvPr/>
        </p:nvSpPr>
        <p:spPr>
          <a:xfrm>
            <a:off x="4999219" y="2106117"/>
            <a:ext cx="6917961" cy="646331"/>
          </a:xfrm>
          <a:prstGeom prst="rect">
            <a:avLst/>
          </a:prstGeom>
          <a:noFill/>
        </p:spPr>
        <p:txBody>
          <a:bodyPr wrap="square" rtlCol="0">
            <a:spAutoFit/>
          </a:bodyPr>
          <a:lstStyle/>
          <a:p>
            <a:r>
              <a:rPr lang="en-US" sz="3600" dirty="0">
                <a:solidFill>
                  <a:srgbClr val="FF0000"/>
                </a:solidFill>
              </a:rPr>
              <a:t>Source storage: from HDD to SSD</a:t>
            </a:r>
          </a:p>
        </p:txBody>
      </p:sp>
      <p:sp>
        <p:nvSpPr>
          <p:cNvPr id="10" name="TextBox 9">
            <a:extLst>
              <a:ext uri="{FF2B5EF4-FFF2-40B4-BE49-F238E27FC236}">
                <a16:creationId xmlns:a16="http://schemas.microsoft.com/office/drawing/2014/main" id="{1174B12D-976A-4952-950D-0F9081BB7654}"/>
              </a:ext>
            </a:extLst>
          </p:cNvPr>
          <p:cNvSpPr txBox="1"/>
          <p:nvPr/>
        </p:nvSpPr>
        <p:spPr>
          <a:xfrm>
            <a:off x="9106525" y="769441"/>
            <a:ext cx="3085475" cy="707886"/>
          </a:xfrm>
          <a:prstGeom prst="rect">
            <a:avLst/>
          </a:prstGeom>
          <a:noFill/>
        </p:spPr>
        <p:txBody>
          <a:bodyPr wrap="square" rtlCol="0">
            <a:spAutoFit/>
          </a:bodyPr>
          <a:lstStyle/>
          <a:p>
            <a:pPr algn="ctr"/>
            <a:r>
              <a:rPr lang="pl-PL" sz="2000" i="1" dirty="0"/>
              <a:t>TPC-H </a:t>
            </a:r>
            <a:r>
              <a:rPr lang="en-US" sz="2000" i="1" dirty="0"/>
              <a:t>10 GB, 16 threads, </a:t>
            </a:r>
            <a:br>
              <a:rPr lang="en-US" sz="2000" i="1" dirty="0"/>
            </a:br>
            <a:r>
              <a:rPr lang="en-US" sz="2000" i="1" dirty="0"/>
              <a:t>target storage: DAS</a:t>
            </a:r>
            <a:endParaRPr lang="fr-CH" sz="2000" i="1" dirty="0"/>
          </a:p>
        </p:txBody>
      </p:sp>
      <p:cxnSp>
        <p:nvCxnSpPr>
          <p:cNvPr id="5" name="Straight Arrow Connector 4">
            <a:extLst>
              <a:ext uri="{FF2B5EF4-FFF2-40B4-BE49-F238E27FC236}">
                <a16:creationId xmlns:a16="http://schemas.microsoft.com/office/drawing/2014/main" id="{6E0CAA79-5427-4195-AE74-5CED5FBFD187}"/>
              </a:ext>
            </a:extLst>
          </p:cNvPr>
          <p:cNvCxnSpPr>
            <a:cxnSpLocks/>
          </p:cNvCxnSpPr>
          <p:nvPr/>
        </p:nvCxnSpPr>
        <p:spPr>
          <a:xfrm>
            <a:off x="10424395" y="3745334"/>
            <a:ext cx="11034" cy="78783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3A2C6B-775D-4B2F-AFCC-B4C434DFD371}"/>
              </a:ext>
            </a:extLst>
          </p:cNvPr>
          <p:cNvSpPr txBox="1"/>
          <p:nvPr/>
        </p:nvSpPr>
        <p:spPr>
          <a:xfrm>
            <a:off x="10527334" y="3812543"/>
            <a:ext cx="606256" cy="584775"/>
          </a:xfrm>
          <a:prstGeom prst="rect">
            <a:avLst/>
          </a:prstGeom>
          <a:noFill/>
        </p:spPr>
        <p:txBody>
          <a:bodyPr wrap="none" rtlCol="0">
            <a:spAutoFit/>
          </a:bodyPr>
          <a:lstStyle/>
          <a:p>
            <a:r>
              <a:rPr lang="en-US" sz="3200" dirty="0">
                <a:solidFill>
                  <a:srgbClr val="FF0000"/>
                </a:solidFill>
              </a:rPr>
              <a:t>2X</a:t>
            </a:r>
          </a:p>
        </p:txBody>
      </p:sp>
      <p:sp>
        <p:nvSpPr>
          <p:cNvPr id="12" name="TextBox 11">
            <a:extLst>
              <a:ext uri="{FF2B5EF4-FFF2-40B4-BE49-F238E27FC236}">
                <a16:creationId xmlns:a16="http://schemas.microsoft.com/office/drawing/2014/main" id="{E5527141-8842-4E0E-AA8E-49807335340A}"/>
              </a:ext>
            </a:extLst>
          </p:cNvPr>
          <p:cNvSpPr txBox="1"/>
          <p:nvPr/>
        </p:nvSpPr>
        <p:spPr>
          <a:xfrm>
            <a:off x="-1" y="5728341"/>
            <a:ext cx="12192000" cy="646331"/>
          </a:xfrm>
          <a:prstGeom prst="rect">
            <a:avLst/>
          </a:prstGeom>
          <a:noFill/>
        </p:spPr>
        <p:txBody>
          <a:bodyPr wrap="square" rtlCol="0">
            <a:spAutoFit/>
          </a:bodyPr>
          <a:lstStyle/>
          <a:p>
            <a:pPr lvl="0" algn="ctr" defTabSz="914400">
              <a:defRPr/>
            </a:pPr>
            <a:r>
              <a:rPr lang="pl-PL" sz="3600" dirty="0">
                <a:solidFill>
                  <a:srgbClr val="FF0000"/>
                </a:solidFill>
              </a:rPr>
              <a:t>S</a:t>
            </a:r>
            <a:r>
              <a:rPr lang="en-US" sz="3600" dirty="0">
                <a:solidFill>
                  <a:srgbClr val="FF0000"/>
                </a:solidFill>
              </a:rPr>
              <a:t>ingle </a:t>
            </a:r>
            <a:r>
              <a:rPr lang="pl-PL" sz="3600" dirty="0">
                <a:solidFill>
                  <a:srgbClr val="FF0000"/>
                </a:solidFill>
              </a:rPr>
              <a:t> </a:t>
            </a:r>
            <a:r>
              <a:rPr lang="pl-PL" sz="3600" dirty="0" err="1">
                <a:solidFill>
                  <a:srgbClr val="FF0000"/>
                </a:solidFill>
              </a:rPr>
              <a:t>reader</a:t>
            </a:r>
            <a:r>
              <a:rPr lang="pl-PL" sz="3600" dirty="0">
                <a:solidFill>
                  <a:srgbClr val="FF0000"/>
                </a:solidFill>
              </a:rPr>
              <a:t> on </a:t>
            </a:r>
            <a:r>
              <a:rPr lang="en-US" sz="3600" dirty="0">
                <a:solidFill>
                  <a:srgbClr val="FF0000"/>
                </a:solidFill>
              </a:rPr>
              <a:t>HDD </a:t>
            </a:r>
            <a:r>
              <a:rPr lang="pl-PL" sz="3600" dirty="0">
                <a:solidFill>
                  <a:srgbClr val="FF0000"/>
                </a:solidFill>
              </a:rPr>
              <a:t>&amp;</a:t>
            </a:r>
            <a:r>
              <a:rPr lang="en-US" sz="3600" dirty="0">
                <a:solidFill>
                  <a:srgbClr val="FF0000"/>
                </a:solidFill>
              </a:rPr>
              <a:t> </a:t>
            </a:r>
            <a:r>
              <a:rPr lang="pl-PL" sz="3600" dirty="0">
                <a:solidFill>
                  <a:srgbClr val="FF0000"/>
                </a:solidFill>
              </a:rPr>
              <a:t>P</a:t>
            </a:r>
            <a:r>
              <a:rPr lang="en-US" sz="3600" dirty="0" err="1">
                <a:solidFill>
                  <a:srgbClr val="FF0000"/>
                </a:solidFill>
              </a:rPr>
              <a:t>arallel</a:t>
            </a:r>
            <a:r>
              <a:rPr lang="en-US" sz="3600" dirty="0">
                <a:solidFill>
                  <a:srgbClr val="FF0000"/>
                </a:solidFill>
              </a:rPr>
              <a:t> reader</a:t>
            </a:r>
            <a:r>
              <a:rPr lang="pl-PL" sz="3600" dirty="0">
                <a:solidFill>
                  <a:srgbClr val="FF0000"/>
                </a:solidFill>
              </a:rPr>
              <a:t>s on SSD</a:t>
            </a:r>
            <a:endParaRPr kumimoji="0" lang="en-US" sz="36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1837994435"/>
      </p:ext>
    </p:extLst>
  </p:cSld>
  <p:clrMapOvr>
    <a:masterClrMapping/>
  </p:clrMapOvr>
  <mc:AlternateContent xmlns:mc="http://schemas.openxmlformats.org/markup-compatibility/2006" xmlns:p14="http://schemas.microsoft.com/office/powerpoint/2010/main">
    <mc:Choice Requires="p14">
      <p:transition spd="slow" p14:dur="2000" advTm="703"/>
    </mc:Choice>
    <mc:Fallback xmlns="">
      <p:transition spd="slow" advTm="70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F89FBD-355D-4AA6-A27F-67CBE86ED0C6}"/>
              </a:ext>
            </a:extLst>
          </p:cNvPr>
          <p:cNvSpPr>
            <a:spLocks noGrp="1"/>
          </p:cNvSpPr>
          <p:nvPr>
            <p:ph type="sldNum" sz="quarter" idx="12"/>
          </p:nvPr>
        </p:nvSpPr>
        <p:spPr/>
        <p:txBody>
          <a:bodyPr/>
          <a:lstStyle/>
          <a:p>
            <a:fld id="{462CB0EA-037A-4F55-80F5-2F30C1107863}" type="slidenum">
              <a:rPr lang="en-US" smtClean="0"/>
              <a:pPr/>
              <a:t>24</a:t>
            </a:fld>
            <a:endParaRPr lang="en-US" dirty="0"/>
          </a:p>
        </p:txBody>
      </p:sp>
      <p:sp>
        <p:nvSpPr>
          <p:cNvPr id="3" name="TextBox 2">
            <a:extLst>
              <a:ext uri="{FF2B5EF4-FFF2-40B4-BE49-F238E27FC236}">
                <a16:creationId xmlns:a16="http://schemas.microsoft.com/office/drawing/2014/main" id="{9B0325F4-579E-4DF7-859F-CE4EB93CD916}"/>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Storage device for </a:t>
            </a:r>
            <a:r>
              <a:rPr lang="en-US" sz="4400" dirty="0">
                <a:solidFill>
                  <a:srgbClr val="FF0000"/>
                </a:solidFill>
              </a:rPr>
              <a:t>WRITES</a:t>
            </a:r>
          </a:p>
        </p:txBody>
      </p:sp>
      <p:graphicFrame>
        <p:nvGraphicFramePr>
          <p:cNvPr id="5" name="Chart 4">
            <a:extLst>
              <a:ext uri="{FF2B5EF4-FFF2-40B4-BE49-F238E27FC236}">
                <a16:creationId xmlns:a16="http://schemas.microsoft.com/office/drawing/2014/main" id="{22F14C6A-00E4-4999-864E-2685DE60E997}"/>
              </a:ext>
            </a:extLst>
          </p:cNvPr>
          <p:cNvGraphicFramePr>
            <a:graphicFrameLocks/>
          </p:cNvGraphicFramePr>
          <p:nvPr>
            <p:extLst>
              <p:ext uri="{D42A27DB-BD31-4B8C-83A1-F6EECF244321}">
                <p14:modId xmlns:p14="http://schemas.microsoft.com/office/powerpoint/2010/main" val="2653345354"/>
              </p:ext>
            </p:extLst>
          </p:nvPr>
        </p:nvGraphicFramePr>
        <p:xfrm>
          <a:off x="1362316" y="892539"/>
          <a:ext cx="9467368" cy="507292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B607C72B-C065-45F3-ABE5-9B45DBA33608}"/>
              </a:ext>
            </a:extLst>
          </p:cNvPr>
          <p:cNvSpPr txBox="1"/>
          <p:nvPr/>
        </p:nvSpPr>
        <p:spPr>
          <a:xfrm>
            <a:off x="9106525" y="769441"/>
            <a:ext cx="3085475" cy="707886"/>
          </a:xfrm>
          <a:prstGeom prst="rect">
            <a:avLst/>
          </a:prstGeom>
          <a:noFill/>
        </p:spPr>
        <p:txBody>
          <a:bodyPr wrap="square" rtlCol="0">
            <a:spAutoFit/>
          </a:bodyPr>
          <a:lstStyle/>
          <a:p>
            <a:pPr algn="ctr"/>
            <a:r>
              <a:rPr lang="pl-PL" sz="2000" i="1" dirty="0"/>
              <a:t>TPC-H </a:t>
            </a:r>
            <a:r>
              <a:rPr lang="en-US" sz="2000" i="1" dirty="0"/>
              <a:t>10 GB, 16 threads, </a:t>
            </a:r>
            <a:br>
              <a:rPr lang="en-US" sz="2000" i="1" dirty="0"/>
            </a:br>
            <a:r>
              <a:rPr lang="en-US" sz="2000" i="1" dirty="0"/>
              <a:t>target storage: DAS</a:t>
            </a:r>
            <a:endParaRPr lang="fr-CH" sz="2000" i="1" dirty="0"/>
          </a:p>
        </p:txBody>
      </p:sp>
      <p:sp>
        <p:nvSpPr>
          <p:cNvPr id="7" name="TextBox 6">
            <a:extLst>
              <a:ext uri="{FF2B5EF4-FFF2-40B4-BE49-F238E27FC236}">
                <a16:creationId xmlns:a16="http://schemas.microsoft.com/office/drawing/2014/main" id="{73BCE846-F8C3-47F4-A541-87EBF8F07CBB}"/>
              </a:ext>
            </a:extLst>
          </p:cNvPr>
          <p:cNvSpPr txBox="1"/>
          <p:nvPr/>
        </p:nvSpPr>
        <p:spPr>
          <a:xfrm>
            <a:off x="4999219" y="2106117"/>
            <a:ext cx="6917961" cy="646331"/>
          </a:xfrm>
          <a:prstGeom prst="rect">
            <a:avLst/>
          </a:prstGeom>
          <a:noFill/>
        </p:spPr>
        <p:txBody>
          <a:bodyPr wrap="square" rtlCol="0">
            <a:spAutoFit/>
          </a:bodyPr>
          <a:lstStyle/>
          <a:p>
            <a:r>
              <a:rPr lang="en-US" sz="3600" dirty="0">
                <a:solidFill>
                  <a:srgbClr val="FF0000"/>
                </a:solidFill>
              </a:rPr>
              <a:t>Target storage: from DAS to </a:t>
            </a:r>
            <a:r>
              <a:rPr lang="en-US" sz="3600" dirty="0" err="1">
                <a:solidFill>
                  <a:srgbClr val="FF0000"/>
                </a:solidFill>
              </a:rPr>
              <a:t>ramfs</a:t>
            </a:r>
            <a:endParaRPr lang="en-US" sz="3600" dirty="0">
              <a:solidFill>
                <a:srgbClr val="FF0000"/>
              </a:solidFill>
            </a:endParaRPr>
          </a:p>
        </p:txBody>
      </p:sp>
    </p:spTree>
    <p:extLst>
      <p:ext uri="{BB962C8B-B14F-4D97-AF65-F5344CB8AC3E}">
        <p14:creationId xmlns:p14="http://schemas.microsoft.com/office/powerpoint/2010/main" val="2242631549"/>
      </p:ext>
    </p:extLst>
  </p:cSld>
  <p:clrMapOvr>
    <a:masterClrMapping/>
  </p:clrMapOvr>
  <mc:AlternateContent xmlns:mc="http://schemas.openxmlformats.org/markup-compatibility/2006" xmlns:p14="http://schemas.microsoft.com/office/powerpoint/2010/main">
    <mc:Choice Requires="p14">
      <p:transition spd="slow" p14:dur="2000" advTm="42223"/>
    </mc:Choice>
    <mc:Fallback xmlns="">
      <p:transition spd="slow" advTm="4222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4D9406-DD6E-4E8F-A50A-0FC1DF204127}"/>
              </a:ext>
            </a:extLst>
          </p:cNvPr>
          <p:cNvSpPr>
            <a:spLocks noGrp="1"/>
          </p:cNvSpPr>
          <p:nvPr>
            <p:ph type="sldNum" sz="quarter" idx="12"/>
          </p:nvPr>
        </p:nvSpPr>
        <p:spPr/>
        <p:txBody>
          <a:bodyPr/>
          <a:lstStyle/>
          <a:p>
            <a:fld id="{462CB0EA-037A-4F55-80F5-2F30C1107863}" type="slidenum">
              <a:rPr lang="en-US" smtClean="0"/>
              <a:pPr/>
              <a:t>25</a:t>
            </a:fld>
            <a:endParaRPr lang="en-US" dirty="0"/>
          </a:p>
        </p:txBody>
      </p:sp>
      <p:graphicFrame>
        <p:nvGraphicFramePr>
          <p:cNvPr id="3" name="Chart 2">
            <a:extLst>
              <a:ext uri="{FF2B5EF4-FFF2-40B4-BE49-F238E27FC236}">
                <a16:creationId xmlns:a16="http://schemas.microsoft.com/office/drawing/2014/main" id="{42B6B6C9-1199-4ED9-9ED1-3BC96D9E3D8A}"/>
              </a:ext>
            </a:extLst>
          </p:cNvPr>
          <p:cNvGraphicFramePr>
            <a:graphicFrameLocks/>
          </p:cNvGraphicFramePr>
          <p:nvPr>
            <p:extLst>
              <p:ext uri="{D42A27DB-BD31-4B8C-83A1-F6EECF244321}">
                <p14:modId xmlns:p14="http://schemas.microsoft.com/office/powerpoint/2010/main" val="1410832163"/>
              </p:ext>
            </p:extLst>
          </p:nvPr>
        </p:nvGraphicFramePr>
        <p:xfrm>
          <a:off x="1974750" y="1285089"/>
          <a:ext cx="8242499" cy="416628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2B11BC2-82BE-484B-B2FC-7905C7C5B7CC}"/>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Best case storage scenario</a:t>
            </a:r>
            <a:endParaRPr lang="en-US" sz="4400" dirty="0">
              <a:solidFill>
                <a:srgbClr val="FF0000"/>
              </a:solidFill>
            </a:endParaRPr>
          </a:p>
        </p:txBody>
      </p:sp>
      <p:sp>
        <p:nvSpPr>
          <p:cNvPr id="5" name="TextBox 4">
            <a:extLst>
              <a:ext uri="{FF2B5EF4-FFF2-40B4-BE49-F238E27FC236}">
                <a16:creationId xmlns:a16="http://schemas.microsoft.com/office/drawing/2014/main" id="{C85CA95A-703A-47C2-A316-970B6C8F4EBC}"/>
              </a:ext>
            </a:extLst>
          </p:cNvPr>
          <p:cNvSpPr txBox="1"/>
          <p:nvPr/>
        </p:nvSpPr>
        <p:spPr>
          <a:xfrm>
            <a:off x="3952017" y="5395552"/>
            <a:ext cx="4287964" cy="830997"/>
          </a:xfrm>
          <a:prstGeom prst="rect">
            <a:avLst/>
          </a:prstGeom>
          <a:noFill/>
          <a:ln w="28575">
            <a:solidFill>
              <a:srgbClr val="FF0000"/>
            </a:solidFill>
            <a:prstDash val="dash"/>
          </a:ln>
          <a:effectLst/>
        </p:spPr>
        <p:txBody>
          <a:bodyPr wrap="square" rtlCol="0">
            <a:spAutoFit/>
          </a:bodyPr>
          <a:lstStyle/>
          <a:p>
            <a:pPr algn="ctr"/>
            <a:r>
              <a:rPr lang="en-US" sz="2400" dirty="0"/>
              <a:t>Device Bandwidth: 12.8 GB/sec</a:t>
            </a:r>
          </a:p>
          <a:p>
            <a:pPr algn="ctr"/>
            <a:r>
              <a:rPr lang="en-US" sz="2400" b="1" dirty="0"/>
              <a:t>Read Rate: 250 MB/sec</a:t>
            </a:r>
          </a:p>
        </p:txBody>
      </p:sp>
      <p:sp>
        <p:nvSpPr>
          <p:cNvPr id="6" name="TextBox 5">
            <a:extLst>
              <a:ext uri="{FF2B5EF4-FFF2-40B4-BE49-F238E27FC236}">
                <a16:creationId xmlns:a16="http://schemas.microsoft.com/office/drawing/2014/main" id="{719FA555-634C-48AD-93DB-17200CCBC627}"/>
              </a:ext>
            </a:extLst>
          </p:cNvPr>
          <p:cNvSpPr txBox="1"/>
          <p:nvPr/>
        </p:nvSpPr>
        <p:spPr>
          <a:xfrm>
            <a:off x="6096000" y="870605"/>
            <a:ext cx="5871147" cy="400110"/>
          </a:xfrm>
          <a:prstGeom prst="rect">
            <a:avLst/>
          </a:prstGeom>
          <a:noFill/>
        </p:spPr>
        <p:txBody>
          <a:bodyPr wrap="square" rtlCol="0">
            <a:spAutoFit/>
          </a:bodyPr>
          <a:lstStyle/>
          <a:p>
            <a:pPr algn="ctr"/>
            <a:r>
              <a:rPr lang="fr-CH" sz="2000" i="1" dirty="0"/>
              <a:t>DBMS-A, TCP-H 10 GB, </a:t>
            </a:r>
            <a:r>
              <a:rPr lang="fr-CH" sz="2000" i="1" dirty="0" err="1"/>
              <a:t>from</a:t>
            </a:r>
            <a:r>
              <a:rPr lang="fr-CH" sz="2000" i="1" dirty="0"/>
              <a:t> </a:t>
            </a:r>
            <a:r>
              <a:rPr lang="fr-CH" sz="2000" i="1" dirty="0" err="1"/>
              <a:t>ramfs</a:t>
            </a:r>
            <a:r>
              <a:rPr lang="fr-CH" sz="2000" i="1" dirty="0"/>
              <a:t> to </a:t>
            </a:r>
            <a:r>
              <a:rPr lang="fr-CH" sz="2000" i="1" dirty="0" err="1"/>
              <a:t>ramfs</a:t>
            </a:r>
            <a:r>
              <a:rPr lang="fr-CH" sz="2000" i="1" dirty="0"/>
              <a:t>, 16 threads</a:t>
            </a:r>
          </a:p>
        </p:txBody>
      </p:sp>
    </p:spTree>
    <p:extLst>
      <p:ext uri="{BB962C8B-B14F-4D97-AF65-F5344CB8AC3E}">
        <p14:creationId xmlns:p14="http://schemas.microsoft.com/office/powerpoint/2010/main" val="2022097433"/>
      </p:ext>
    </p:extLst>
  </p:cSld>
  <p:clrMapOvr>
    <a:masterClrMapping/>
  </p:clrMapOvr>
  <mc:AlternateContent xmlns:mc="http://schemas.openxmlformats.org/markup-compatibility/2006" xmlns:p14="http://schemas.microsoft.com/office/powerpoint/2010/main">
    <mc:Choice Requires="p14">
      <p:transition spd="slow" p14:dur="2000" advTm="607"/>
    </mc:Choice>
    <mc:Fallback xmlns="">
      <p:transition spd="slow" advTm="60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95088-0090-467F-9B7C-73FEBF1B782F}"/>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Where does the CPU time go?</a:t>
            </a:r>
          </a:p>
        </p:txBody>
      </p:sp>
      <p:sp>
        <p:nvSpPr>
          <p:cNvPr id="5" name="TextBox 4">
            <a:extLst>
              <a:ext uri="{FF2B5EF4-FFF2-40B4-BE49-F238E27FC236}">
                <a16:creationId xmlns:a16="http://schemas.microsoft.com/office/drawing/2014/main" id="{5106A749-7197-49A4-801F-EE226D183B4F}"/>
              </a:ext>
            </a:extLst>
          </p:cNvPr>
          <p:cNvSpPr txBox="1"/>
          <p:nvPr/>
        </p:nvSpPr>
        <p:spPr>
          <a:xfrm>
            <a:off x="7033260" y="634738"/>
            <a:ext cx="5059680" cy="400110"/>
          </a:xfrm>
          <a:prstGeom prst="rect">
            <a:avLst/>
          </a:prstGeom>
          <a:noFill/>
        </p:spPr>
        <p:txBody>
          <a:bodyPr wrap="square" rtlCol="0">
            <a:spAutoFit/>
          </a:bodyPr>
          <a:lstStyle/>
          <a:p>
            <a:pPr algn="ctr"/>
            <a:r>
              <a:rPr lang="fr-CH" sz="2000" i="1" dirty="0"/>
              <a:t>10 </a:t>
            </a:r>
            <a:r>
              <a:rPr lang="fr-CH" sz="2000" i="1" dirty="0" err="1"/>
              <a:t>int</a:t>
            </a:r>
            <a:r>
              <a:rPr lang="fr-CH" sz="2000" i="1" dirty="0"/>
              <a:t> </a:t>
            </a:r>
            <a:r>
              <a:rPr lang="fr-CH" sz="2000" i="1" dirty="0" err="1"/>
              <a:t>columns</a:t>
            </a:r>
            <a:r>
              <a:rPr lang="fr-CH" sz="2000" i="1" dirty="0"/>
              <a:t>, 10 GB, </a:t>
            </a:r>
            <a:r>
              <a:rPr lang="fr-CH" sz="2000" i="1" dirty="0" err="1"/>
              <a:t>VTune</a:t>
            </a:r>
            <a:r>
              <a:rPr lang="fr-CH" sz="2000" i="1" dirty="0"/>
              <a:t> + code inspection</a:t>
            </a:r>
          </a:p>
        </p:txBody>
      </p:sp>
      <p:sp>
        <p:nvSpPr>
          <p:cNvPr id="6" name="Slide Number Placeholder 5">
            <a:extLst>
              <a:ext uri="{FF2B5EF4-FFF2-40B4-BE49-F238E27FC236}">
                <a16:creationId xmlns:a16="http://schemas.microsoft.com/office/drawing/2014/main" id="{4F6E7D58-FB1C-4738-A485-5EEA27923D9E}"/>
              </a:ext>
            </a:extLst>
          </p:cNvPr>
          <p:cNvSpPr>
            <a:spLocks noGrp="1"/>
          </p:cNvSpPr>
          <p:nvPr>
            <p:ph type="sldNum" sz="quarter" idx="12"/>
          </p:nvPr>
        </p:nvSpPr>
        <p:spPr/>
        <p:txBody>
          <a:bodyPr/>
          <a:lstStyle/>
          <a:p>
            <a:fld id="{462CB0EA-037A-4F55-80F5-2F30C1107863}" type="slidenum">
              <a:rPr lang="en-US" smtClean="0"/>
              <a:t>26</a:t>
            </a:fld>
            <a:endParaRPr lang="en-US"/>
          </a:p>
        </p:txBody>
      </p:sp>
      <p:graphicFrame>
        <p:nvGraphicFramePr>
          <p:cNvPr id="8" name="Chart 7">
            <a:extLst>
              <a:ext uri="{FF2B5EF4-FFF2-40B4-BE49-F238E27FC236}">
                <a16:creationId xmlns:a16="http://schemas.microsoft.com/office/drawing/2014/main" id="{3F123424-6A52-4721-B201-9FF6B379DAAC}"/>
              </a:ext>
            </a:extLst>
          </p:cNvPr>
          <p:cNvGraphicFramePr>
            <a:graphicFrameLocks/>
          </p:cNvGraphicFramePr>
          <p:nvPr/>
        </p:nvGraphicFramePr>
        <p:xfrm>
          <a:off x="893618" y="878338"/>
          <a:ext cx="10404763" cy="5101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07641"/>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95088-0090-467F-9B7C-73FEBF1B782F}"/>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Where does the CPU time go?</a:t>
            </a:r>
          </a:p>
        </p:txBody>
      </p:sp>
      <p:sp>
        <p:nvSpPr>
          <p:cNvPr id="6" name="Slide Number Placeholder 5">
            <a:extLst>
              <a:ext uri="{FF2B5EF4-FFF2-40B4-BE49-F238E27FC236}">
                <a16:creationId xmlns:a16="http://schemas.microsoft.com/office/drawing/2014/main" id="{4F6E7D58-FB1C-4738-A485-5EEA27923D9E}"/>
              </a:ext>
            </a:extLst>
          </p:cNvPr>
          <p:cNvSpPr>
            <a:spLocks noGrp="1"/>
          </p:cNvSpPr>
          <p:nvPr>
            <p:ph type="sldNum" sz="quarter" idx="12"/>
          </p:nvPr>
        </p:nvSpPr>
        <p:spPr/>
        <p:txBody>
          <a:bodyPr/>
          <a:lstStyle/>
          <a:p>
            <a:fld id="{462CB0EA-037A-4F55-80F5-2F30C1107863}" type="slidenum">
              <a:rPr lang="en-US" smtClean="0"/>
              <a:t>27</a:t>
            </a:fld>
            <a:endParaRPr lang="en-US"/>
          </a:p>
        </p:txBody>
      </p:sp>
      <p:graphicFrame>
        <p:nvGraphicFramePr>
          <p:cNvPr id="8" name="Chart 7">
            <a:extLst>
              <a:ext uri="{FF2B5EF4-FFF2-40B4-BE49-F238E27FC236}">
                <a16:creationId xmlns:a16="http://schemas.microsoft.com/office/drawing/2014/main" id="{3F123424-6A52-4721-B201-9FF6B379DAAC}"/>
              </a:ext>
            </a:extLst>
          </p:cNvPr>
          <p:cNvGraphicFramePr>
            <a:graphicFrameLocks/>
          </p:cNvGraphicFramePr>
          <p:nvPr/>
        </p:nvGraphicFramePr>
        <p:xfrm>
          <a:off x="893618" y="878338"/>
          <a:ext cx="10404763" cy="510132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B0BB0EC-4212-42A7-9E65-5BE7187006A4}"/>
              </a:ext>
            </a:extLst>
          </p:cNvPr>
          <p:cNvSpPr txBox="1"/>
          <p:nvPr/>
        </p:nvSpPr>
        <p:spPr>
          <a:xfrm>
            <a:off x="-1" y="572834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Use SIMD for faster parsing</a:t>
            </a:r>
          </a:p>
        </p:txBody>
      </p:sp>
      <p:sp>
        <p:nvSpPr>
          <p:cNvPr id="9" name="TextBox 8">
            <a:extLst>
              <a:ext uri="{FF2B5EF4-FFF2-40B4-BE49-F238E27FC236}">
                <a16:creationId xmlns:a16="http://schemas.microsoft.com/office/drawing/2014/main" id="{8F4B4FF0-D431-47C9-A15B-9645F7C65641}"/>
              </a:ext>
            </a:extLst>
          </p:cNvPr>
          <p:cNvSpPr txBox="1"/>
          <p:nvPr/>
        </p:nvSpPr>
        <p:spPr>
          <a:xfrm>
            <a:off x="7033260" y="634738"/>
            <a:ext cx="5059680" cy="400110"/>
          </a:xfrm>
          <a:prstGeom prst="rect">
            <a:avLst/>
          </a:prstGeom>
          <a:noFill/>
        </p:spPr>
        <p:txBody>
          <a:bodyPr wrap="square" rtlCol="0">
            <a:spAutoFit/>
          </a:bodyPr>
          <a:lstStyle/>
          <a:p>
            <a:pPr algn="ctr"/>
            <a:r>
              <a:rPr lang="fr-CH" sz="2000" i="1" dirty="0"/>
              <a:t>10 </a:t>
            </a:r>
            <a:r>
              <a:rPr lang="fr-CH" sz="2000" i="1" dirty="0" err="1"/>
              <a:t>int</a:t>
            </a:r>
            <a:r>
              <a:rPr lang="fr-CH" sz="2000" i="1" dirty="0"/>
              <a:t> </a:t>
            </a:r>
            <a:r>
              <a:rPr lang="fr-CH" sz="2000" i="1" dirty="0" err="1"/>
              <a:t>columns</a:t>
            </a:r>
            <a:r>
              <a:rPr lang="fr-CH" sz="2000" i="1" dirty="0"/>
              <a:t>, 10 GB, </a:t>
            </a:r>
            <a:r>
              <a:rPr lang="fr-CH" sz="2000" i="1" dirty="0" err="1"/>
              <a:t>VTune</a:t>
            </a:r>
            <a:r>
              <a:rPr lang="fr-CH" sz="2000" i="1" dirty="0"/>
              <a:t> + code inspection</a:t>
            </a:r>
          </a:p>
        </p:txBody>
      </p:sp>
    </p:spTree>
    <p:extLst>
      <p:ext uri="{BB962C8B-B14F-4D97-AF65-F5344CB8AC3E}">
        <p14:creationId xmlns:p14="http://schemas.microsoft.com/office/powerpoint/2010/main" val="1482925329"/>
      </p:ext>
    </p:extLst>
  </p:cSld>
  <p:clrMapOvr>
    <a:masterClrMapping/>
  </p:clrMapOvr>
  <mc:AlternateContent xmlns:mc="http://schemas.openxmlformats.org/markup-compatibility/2006" xmlns:p14="http://schemas.microsoft.com/office/powerpoint/2010/main">
    <mc:Choice Requires="p14">
      <p:transition spd="slow" p14:dur="2000" advTm="382"/>
    </mc:Choice>
    <mc:Fallback xmlns="">
      <p:transition spd="slow" advTm="38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B2CAFA-AA4A-49B8-A123-277704773374}"/>
              </a:ext>
            </a:extLst>
          </p:cNvPr>
          <p:cNvSpPr>
            <a:spLocks noGrp="1"/>
          </p:cNvSpPr>
          <p:nvPr>
            <p:ph type="sldNum" sz="quarter" idx="12"/>
          </p:nvPr>
        </p:nvSpPr>
        <p:spPr/>
        <p:txBody>
          <a:bodyPr/>
          <a:lstStyle/>
          <a:p>
            <a:fld id="{462CB0EA-037A-4F55-80F5-2F30C1107863}" type="slidenum">
              <a:rPr lang="en-US" smtClean="0"/>
              <a:pPr/>
              <a:t>28</a:t>
            </a:fld>
            <a:endParaRPr lang="en-US" dirty="0"/>
          </a:p>
        </p:txBody>
      </p:sp>
      <p:sp>
        <p:nvSpPr>
          <p:cNvPr id="3" name="TextBox 2">
            <a:extLst>
              <a:ext uri="{FF2B5EF4-FFF2-40B4-BE49-F238E27FC236}">
                <a16:creationId xmlns:a16="http://schemas.microsoft.com/office/drawing/2014/main" id="{0728BA38-D2FB-4094-87B0-9C9737F161CD}"/>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pl-PL" sz="4000" dirty="0">
                <a:ln w="0"/>
                <a:effectLst>
                  <a:outerShdw blurRad="38100" dist="19050" dir="2700000" algn="tl" rotWithShape="0">
                    <a:schemeClr val="dk1">
                      <a:alpha val="40000"/>
                    </a:schemeClr>
                  </a:outerShdw>
                </a:effectLst>
              </a:rPr>
              <a:t>How to accelearate </a:t>
            </a:r>
            <a:r>
              <a:rPr lang="en-US" sz="4000" dirty="0">
                <a:ln w="0"/>
                <a:effectLst>
                  <a:outerShdw blurRad="38100" dist="19050" dir="2700000" algn="tl" rotWithShape="0">
                    <a:schemeClr val="dk1">
                      <a:alpha val="40000"/>
                    </a:schemeClr>
                  </a:outerShdw>
                </a:effectLst>
              </a:rPr>
              <a:t>data </a:t>
            </a:r>
            <a:r>
              <a:rPr lang="pl-PL" sz="4000" dirty="0" err="1">
                <a:ln w="0"/>
                <a:effectLst>
                  <a:outerShdw blurRad="38100" dist="19050" dir="2700000" algn="tl" rotWithShape="0">
                    <a:schemeClr val="dk1">
                      <a:alpha val="40000"/>
                    </a:schemeClr>
                  </a:outerShdw>
                </a:effectLst>
              </a:rPr>
              <a:t>loading</a:t>
            </a:r>
            <a:r>
              <a:rPr lang="en-US" sz="4000" dirty="0">
                <a:ln w="0"/>
                <a:effectLst>
                  <a:outerShdw blurRad="38100" dist="19050" dir="2700000" algn="tl" rotWithShape="0">
                    <a:schemeClr val="dk1">
                      <a:alpha val="40000"/>
                    </a:schemeClr>
                  </a:outerShdw>
                </a:effectLst>
              </a:rPr>
              <a:t> </a:t>
            </a:r>
            <a:r>
              <a:rPr lang="pl-PL" sz="4000" dirty="0">
                <a:ln w="0"/>
                <a:effectLst>
                  <a:outerShdw blurRad="38100" dist="19050" dir="2700000" algn="tl" rotWithShape="0">
                    <a:schemeClr val="dk1">
                      <a:alpha val="40000"/>
                    </a:schemeClr>
                  </a:outerShdw>
                </a:effectLst>
              </a:rPr>
              <a:t>and migration?</a:t>
            </a:r>
            <a:endParaRPr lang="en-US" sz="4000"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B2B3687-2C4E-4C1F-8E1B-175C960046FF}"/>
              </a:ext>
            </a:extLst>
          </p:cNvPr>
          <p:cNvSpPr txBox="1"/>
          <p:nvPr/>
        </p:nvSpPr>
        <p:spPr>
          <a:xfrm>
            <a:off x="212361" y="956328"/>
            <a:ext cx="11767277" cy="5016758"/>
          </a:xfrm>
          <a:prstGeom prst="rect">
            <a:avLst/>
          </a:prstGeom>
          <a:noFill/>
        </p:spPr>
        <p:txBody>
          <a:bodyPr wrap="square" rtlCol="0">
            <a:spAutoFit/>
          </a:bodyPr>
          <a:lstStyle/>
          <a:p>
            <a:pPr marL="342900" indent="-342900">
              <a:buAutoNum type="arabicPeriod"/>
            </a:pPr>
            <a:r>
              <a:rPr lang="en-US" sz="3200" b="1" dirty="0">
                <a:solidFill>
                  <a:schemeClr val="bg1">
                    <a:lumMod val="85000"/>
                  </a:schemeClr>
                </a:solidFill>
              </a:rPr>
              <a:t> Loading:</a:t>
            </a:r>
          </a:p>
          <a:p>
            <a:pPr marL="800100" lvl="1" indent="-342900">
              <a:buFont typeface="+mj-lt"/>
              <a:buAutoNum type="alphaLcParenR"/>
            </a:pPr>
            <a:r>
              <a:rPr lang="en-US" sz="3200" dirty="0">
                <a:solidFill>
                  <a:schemeClr val="bg1">
                    <a:lumMod val="85000"/>
                  </a:schemeClr>
                </a:solidFill>
              </a:rPr>
              <a:t> CSV vs. DBMS</a:t>
            </a:r>
          </a:p>
          <a:p>
            <a:pPr marL="800100" lvl="1" indent="-342900">
              <a:buFont typeface="+mj-lt"/>
              <a:buAutoNum type="alphaLcParenR"/>
            </a:pPr>
            <a:r>
              <a:rPr lang="en-US" sz="3200" dirty="0">
                <a:solidFill>
                  <a:schemeClr val="bg1">
                    <a:lumMod val="85000"/>
                  </a:schemeClr>
                </a:solidFill>
              </a:rPr>
              <a:t> General principles</a:t>
            </a:r>
          </a:p>
          <a:p>
            <a:pPr marL="800100" lvl="1" indent="-342900">
              <a:buFont typeface="+mj-lt"/>
              <a:buAutoNum type="alphaLcParenR"/>
            </a:pPr>
            <a:r>
              <a:rPr lang="en-US" sz="3200" dirty="0">
                <a:solidFill>
                  <a:schemeClr val="bg1">
                    <a:lumMod val="85000"/>
                  </a:schemeClr>
                </a:solidFill>
              </a:rPr>
              <a:t> Thread/Process Level </a:t>
            </a:r>
            <a:r>
              <a:rPr lang="en-US" sz="3200" b="1" dirty="0">
                <a:solidFill>
                  <a:schemeClr val="bg1">
                    <a:lumMod val="85000"/>
                  </a:schemeClr>
                </a:solidFill>
              </a:rPr>
              <a:t>Parallelism</a:t>
            </a:r>
            <a:endParaRPr lang="en-US" sz="3200" dirty="0">
              <a:solidFill>
                <a:schemeClr val="bg1">
                  <a:lumMod val="85000"/>
                </a:schemeClr>
              </a:solidFill>
            </a:endParaRPr>
          </a:p>
          <a:p>
            <a:pPr marL="800100" lvl="1" indent="-342900">
              <a:buFont typeface="+mj-lt"/>
              <a:buAutoNum type="alphaLcParenR"/>
            </a:pPr>
            <a:r>
              <a:rPr lang="en-US" sz="3200" dirty="0">
                <a:solidFill>
                  <a:schemeClr val="bg1">
                    <a:lumMod val="85000"/>
                  </a:schemeClr>
                </a:solidFill>
              </a:rPr>
              <a:t> Identify Bottlenecks</a:t>
            </a:r>
          </a:p>
          <a:p>
            <a:pPr marL="800100" lvl="1" indent="-342900">
              <a:buFont typeface="+mj-lt"/>
              <a:buAutoNum type="alphaLcParenR"/>
            </a:pPr>
            <a:r>
              <a:rPr lang="en-US" sz="3200" dirty="0">
                <a:solidFill>
                  <a:schemeClr val="bg1">
                    <a:lumMod val="85000"/>
                  </a:schemeClr>
                </a:solidFill>
              </a:rPr>
              <a:t> Using </a:t>
            </a:r>
            <a:r>
              <a:rPr lang="en-US" sz="3200" b="1" dirty="0">
                <a:solidFill>
                  <a:schemeClr val="bg1">
                    <a:lumMod val="85000"/>
                  </a:schemeClr>
                </a:solidFill>
              </a:rPr>
              <a:t>Storage Devices</a:t>
            </a:r>
          </a:p>
          <a:p>
            <a:pPr marL="800100" lvl="1" indent="-342900">
              <a:buFont typeface="+mj-lt"/>
              <a:buAutoNum type="alphaLcParenR"/>
            </a:pPr>
            <a:r>
              <a:rPr lang="en-US" sz="3200" dirty="0">
                <a:solidFill>
                  <a:schemeClr val="bg1">
                    <a:lumMod val="85000"/>
                  </a:schemeClr>
                </a:solidFill>
              </a:rPr>
              <a:t> Data level parallelism (SIMD)</a:t>
            </a:r>
          </a:p>
          <a:p>
            <a:pPr marL="342900" indent="-342900">
              <a:buFont typeface="+mj-lt"/>
              <a:buAutoNum type="arabicPeriod"/>
            </a:pPr>
            <a:r>
              <a:rPr lang="en-US" sz="3200" b="1" dirty="0"/>
              <a:t>Migration:</a:t>
            </a:r>
          </a:p>
          <a:p>
            <a:pPr marL="800100" lvl="1" indent="-342900">
              <a:buFont typeface="+mj-lt"/>
              <a:buAutoNum type="alphaLcParenR"/>
            </a:pPr>
            <a:r>
              <a:rPr lang="en-US" sz="3200" dirty="0"/>
              <a:t> Leverage Diverse Databases</a:t>
            </a:r>
          </a:p>
          <a:p>
            <a:pPr marL="800100" lvl="1" indent="-342900">
              <a:buFont typeface="+mj-lt"/>
              <a:buAutoNum type="alphaLcParenR"/>
            </a:pPr>
            <a:r>
              <a:rPr lang="en-US" sz="3200" dirty="0"/>
              <a:t> CSV vs. Binary format</a:t>
            </a:r>
          </a:p>
        </p:txBody>
      </p:sp>
    </p:spTree>
    <p:extLst>
      <p:ext uri="{BB962C8B-B14F-4D97-AF65-F5344CB8AC3E}">
        <p14:creationId xmlns:p14="http://schemas.microsoft.com/office/powerpoint/2010/main" val="2895596613"/>
      </p:ext>
    </p:extLst>
  </p:cSld>
  <p:clrMapOvr>
    <a:masterClrMapping/>
  </p:clrMapOvr>
  <mc:AlternateContent xmlns:mc="http://schemas.openxmlformats.org/markup-compatibility/2006" xmlns:p14="http://schemas.microsoft.com/office/powerpoint/2010/main">
    <mc:Choice Requires="p14">
      <p:transition spd="slow" p14:dur="2000" advTm="207"/>
    </mc:Choice>
    <mc:Fallback xmlns="">
      <p:transition spd="slow" advTm="20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29</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a:t>
            </a:r>
            <a:r>
              <a:rPr lang="pl-PL" sz="4000" dirty="0">
                <a:ln w="0"/>
                <a:effectLst>
                  <a:outerShdw blurRad="38100" dist="19050" dir="2700000" algn="tl" rotWithShape="0">
                    <a:schemeClr val="dk1">
                      <a:alpha val="40000"/>
                    </a:schemeClr>
                  </a:outerShdw>
                </a:effectLst>
              </a:rPr>
              <a:t> Migration: leverge features of diverse databases</a:t>
            </a:r>
            <a:endParaRPr lang="en-US" sz="4000" dirty="0">
              <a:ln w="0"/>
              <a:effectLst>
                <a:outerShdw blurRad="38100" dist="19050" dir="2700000" algn="tl" rotWithShape="0">
                  <a:schemeClr val="dk1">
                    <a:alpha val="40000"/>
                  </a:schemeClr>
                </a:outerShdw>
              </a:effectLst>
            </a:endParaRPr>
          </a:p>
        </p:txBody>
      </p:sp>
      <p:grpSp>
        <p:nvGrpSpPr>
          <p:cNvPr id="5" name="Group 4">
            <a:extLst>
              <a:ext uri="{FF2B5EF4-FFF2-40B4-BE49-F238E27FC236}">
                <a16:creationId xmlns:a16="http://schemas.microsoft.com/office/drawing/2014/main" id="{E133F296-C6E4-4A4D-8568-4B150D19B517}"/>
              </a:ext>
            </a:extLst>
          </p:cNvPr>
          <p:cNvGrpSpPr/>
          <p:nvPr/>
        </p:nvGrpSpPr>
        <p:grpSpPr>
          <a:xfrm>
            <a:off x="8623609" y="1236176"/>
            <a:ext cx="1695175" cy="1648510"/>
            <a:chOff x="8342109" y="1002353"/>
            <a:chExt cx="1695175" cy="1648510"/>
          </a:xfrm>
        </p:grpSpPr>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3"/>
            <a:stretch>
              <a:fillRect/>
            </a:stretch>
          </p:blipFill>
          <p:spPr>
            <a:xfrm>
              <a:off x="8342109" y="1002353"/>
              <a:ext cx="1695175" cy="1648510"/>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95EBFC81-454E-4CCF-8F63-C2A746B03010}"/>
                </a:ext>
              </a:extLst>
            </p:cNvPr>
            <p:cNvSpPr txBox="1"/>
            <p:nvPr/>
          </p:nvSpPr>
          <p:spPr>
            <a:xfrm>
              <a:off x="8431315" y="1670631"/>
              <a:ext cx="1516762" cy="584775"/>
            </a:xfrm>
            <a:prstGeom prst="rect">
              <a:avLst/>
            </a:prstGeom>
            <a:noFill/>
          </p:spPr>
          <p:txBody>
            <a:bodyPr wrap="none" rtlCol="0">
              <a:spAutoFit/>
            </a:bodyPr>
            <a:lstStyle/>
            <a:p>
              <a:r>
                <a:rPr lang="pl-PL" sz="3200" dirty="0"/>
                <a:t>DBMS B</a:t>
              </a:r>
              <a:endParaRPr lang="en-US" sz="3200" dirty="0"/>
            </a:p>
          </p:txBody>
        </p:sp>
      </p:grpSp>
      <p:grpSp>
        <p:nvGrpSpPr>
          <p:cNvPr id="9" name="Group 8">
            <a:extLst>
              <a:ext uri="{FF2B5EF4-FFF2-40B4-BE49-F238E27FC236}">
                <a16:creationId xmlns:a16="http://schemas.microsoft.com/office/drawing/2014/main" id="{6B1D95E9-301A-458F-ACC2-68A747433880}"/>
              </a:ext>
            </a:extLst>
          </p:cNvPr>
          <p:cNvGrpSpPr/>
          <p:nvPr/>
        </p:nvGrpSpPr>
        <p:grpSpPr>
          <a:xfrm>
            <a:off x="1745748" y="1374631"/>
            <a:ext cx="1695175" cy="1648510"/>
            <a:chOff x="8342109" y="1002353"/>
            <a:chExt cx="1695175" cy="1648510"/>
          </a:xfrm>
        </p:grpSpPr>
        <p:pic>
          <p:nvPicPr>
            <p:cNvPr id="13" name="Picture 12" descr="Database.png">
              <a:extLst>
                <a:ext uri="{FF2B5EF4-FFF2-40B4-BE49-F238E27FC236}">
                  <a16:creationId xmlns:a16="http://schemas.microsoft.com/office/drawing/2014/main" id="{00D2CFB0-4178-4E42-B842-BAE95A71F57F}"/>
                </a:ext>
              </a:extLst>
            </p:cNvPr>
            <p:cNvPicPr>
              <a:picLocks noChangeAspect="1"/>
            </p:cNvPicPr>
            <p:nvPr/>
          </p:nvPicPr>
          <p:blipFill>
            <a:blip r:embed="rId3"/>
            <a:stretch>
              <a:fillRect/>
            </a:stretch>
          </p:blipFill>
          <p:spPr>
            <a:xfrm>
              <a:off x="8342109" y="1002353"/>
              <a:ext cx="1695175" cy="1648510"/>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E5DAEED9-C502-4E73-8859-9BD6B0949D80}"/>
                </a:ext>
              </a:extLst>
            </p:cNvPr>
            <p:cNvSpPr txBox="1"/>
            <p:nvPr/>
          </p:nvSpPr>
          <p:spPr>
            <a:xfrm>
              <a:off x="8424102" y="1688153"/>
              <a:ext cx="1531188" cy="584775"/>
            </a:xfrm>
            <a:prstGeom prst="rect">
              <a:avLst/>
            </a:prstGeom>
            <a:noFill/>
          </p:spPr>
          <p:txBody>
            <a:bodyPr wrap="none" rtlCol="0">
              <a:spAutoFit/>
            </a:bodyPr>
            <a:lstStyle/>
            <a:p>
              <a:r>
                <a:rPr lang="pl-PL" sz="3200" dirty="0"/>
                <a:t>DBMS A</a:t>
              </a:r>
              <a:endParaRPr lang="en-US" sz="3200" dirty="0"/>
            </a:p>
          </p:txBody>
        </p:sp>
      </p:grpSp>
      <p:sp>
        <p:nvSpPr>
          <p:cNvPr id="3" name="Arrow: Left-Right 2">
            <a:extLst>
              <a:ext uri="{FF2B5EF4-FFF2-40B4-BE49-F238E27FC236}">
                <a16:creationId xmlns:a16="http://schemas.microsoft.com/office/drawing/2014/main" id="{67BAD6E4-BB03-43D7-9FD7-369F8B0F6D09}"/>
              </a:ext>
            </a:extLst>
          </p:cNvPr>
          <p:cNvSpPr/>
          <p:nvPr/>
        </p:nvSpPr>
        <p:spPr>
          <a:xfrm>
            <a:off x="4435813" y="1513086"/>
            <a:ext cx="3192905" cy="1371600"/>
          </a:xfrm>
          <a:prstGeom prst="leftRightArrow">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3200" dirty="0">
                <a:solidFill>
                  <a:schemeClr val="tx1"/>
                </a:solidFill>
              </a:rPr>
              <a:t>MIGRATE</a:t>
            </a:r>
            <a:endParaRPr lang="en-US" sz="3200" dirty="0">
              <a:solidFill>
                <a:schemeClr val="tx1"/>
              </a:solidFill>
            </a:endParaRPr>
          </a:p>
        </p:txBody>
      </p:sp>
      <p:sp>
        <p:nvSpPr>
          <p:cNvPr id="7" name="Rectangle 6">
            <a:extLst>
              <a:ext uri="{FF2B5EF4-FFF2-40B4-BE49-F238E27FC236}">
                <a16:creationId xmlns:a16="http://schemas.microsoft.com/office/drawing/2014/main" id="{4DE18791-B785-492C-82CC-2EBE3A3B9E7F}"/>
              </a:ext>
            </a:extLst>
          </p:cNvPr>
          <p:cNvSpPr/>
          <p:nvPr/>
        </p:nvSpPr>
        <p:spPr>
          <a:xfrm>
            <a:off x="1244183" y="3467224"/>
            <a:ext cx="2653259" cy="483433"/>
          </a:xfrm>
          <a:prstGeom prst="rect">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tx1"/>
              </a:solidFill>
            </a:endParaRPr>
          </a:p>
        </p:txBody>
      </p:sp>
      <p:sp>
        <p:nvSpPr>
          <p:cNvPr id="29" name="Rectangle 28">
            <a:extLst>
              <a:ext uri="{FF2B5EF4-FFF2-40B4-BE49-F238E27FC236}">
                <a16:creationId xmlns:a16="http://schemas.microsoft.com/office/drawing/2014/main" id="{6926BDC5-F550-44C0-8197-1C2E8B98CC13}"/>
              </a:ext>
            </a:extLst>
          </p:cNvPr>
          <p:cNvSpPr/>
          <p:nvPr/>
        </p:nvSpPr>
        <p:spPr>
          <a:xfrm>
            <a:off x="1266705" y="4153023"/>
            <a:ext cx="2653259" cy="483433"/>
          </a:xfrm>
          <a:prstGeom prst="rect">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tx1"/>
              </a:solidFill>
            </a:endParaRPr>
          </a:p>
        </p:txBody>
      </p:sp>
      <p:sp>
        <p:nvSpPr>
          <p:cNvPr id="30" name="Rectangle 29">
            <a:extLst>
              <a:ext uri="{FF2B5EF4-FFF2-40B4-BE49-F238E27FC236}">
                <a16:creationId xmlns:a16="http://schemas.microsoft.com/office/drawing/2014/main" id="{42205860-C8A4-4BB2-8BEA-91C23828D110}"/>
              </a:ext>
            </a:extLst>
          </p:cNvPr>
          <p:cNvSpPr/>
          <p:nvPr/>
        </p:nvSpPr>
        <p:spPr>
          <a:xfrm>
            <a:off x="1266705" y="4838822"/>
            <a:ext cx="2653259" cy="483433"/>
          </a:xfrm>
          <a:prstGeom prst="rect">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tx1"/>
              </a:solidFill>
            </a:endParaRPr>
          </a:p>
        </p:txBody>
      </p:sp>
      <p:sp>
        <p:nvSpPr>
          <p:cNvPr id="31" name="Rectangle 30">
            <a:extLst>
              <a:ext uri="{FF2B5EF4-FFF2-40B4-BE49-F238E27FC236}">
                <a16:creationId xmlns:a16="http://schemas.microsoft.com/office/drawing/2014/main" id="{80C25170-B81A-42F6-A827-1BFA277CE890}"/>
              </a:ext>
            </a:extLst>
          </p:cNvPr>
          <p:cNvSpPr/>
          <p:nvPr/>
        </p:nvSpPr>
        <p:spPr>
          <a:xfrm rot="5400000">
            <a:off x="7585740" y="3953466"/>
            <a:ext cx="2254146" cy="483433"/>
          </a:xfrm>
          <a:prstGeom prst="rect">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tx1"/>
              </a:solidFill>
            </a:endParaRPr>
          </a:p>
        </p:txBody>
      </p:sp>
      <p:sp>
        <p:nvSpPr>
          <p:cNvPr id="32" name="Rectangle 31">
            <a:extLst>
              <a:ext uri="{FF2B5EF4-FFF2-40B4-BE49-F238E27FC236}">
                <a16:creationId xmlns:a16="http://schemas.microsoft.com/office/drawing/2014/main" id="{B6586429-A5C7-4D7D-BA46-A65E174BCC4A}"/>
              </a:ext>
            </a:extLst>
          </p:cNvPr>
          <p:cNvSpPr/>
          <p:nvPr/>
        </p:nvSpPr>
        <p:spPr>
          <a:xfrm rot="5400000">
            <a:off x="8388724" y="3953464"/>
            <a:ext cx="2254147" cy="483433"/>
          </a:xfrm>
          <a:prstGeom prst="rect">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tx1"/>
              </a:solidFill>
            </a:endParaRPr>
          </a:p>
        </p:txBody>
      </p:sp>
      <p:sp>
        <p:nvSpPr>
          <p:cNvPr id="33" name="Rectangle 32">
            <a:extLst>
              <a:ext uri="{FF2B5EF4-FFF2-40B4-BE49-F238E27FC236}">
                <a16:creationId xmlns:a16="http://schemas.microsoft.com/office/drawing/2014/main" id="{029248F8-429F-4E84-B02E-EA52C5CD98E7}"/>
              </a:ext>
            </a:extLst>
          </p:cNvPr>
          <p:cNvSpPr/>
          <p:nvPr/>
        </p:nvSpPr>
        <p:spPr>
          <a:xfrm rot="5400000">
            <a:off x="9191709" y="3953464"/>
            <a:ext cx="2254147" cy="483433"/>
          </a:xfrm>
          <a:prstGeom prst="rect">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tx1"/>
              </a:solidFill>
            </a:endParaRPr>
          </a:p>
        </p:txBody>
      </p:sp>
      <p:sp>
        <p:nvSpPr>
          <p:cNvPr id="8" name="TextBox 7">
            <a:extLst>
              <a:ext uri="{FF2B5EF4-FFF2-40B4-BE49-F238E27FC236}">
                <a16:creationId xmlns:a16="http://schemas.microsoft.com/office/drawing/2014/main" id="{33D6442F-51B2-4A56-8218-267F7D4E3843}"/>
              </a:ext>
            </a:extLst>
          </p:cNvPr>
          <p:cNvSpPr txBox="1"/>
          <p:nvPr/>
        </p:nvSpPr>
        <p:spPr>
          <a:xfrm>
            <a:off x="398775" y="5415356"/>
            <a:ext cx="4344074" cy="707886"/>
          </a:xfrm>
          <a:prstGeom prst="rect">
            <a:avLst/>
          </a:prstGeom>
          <a:noFill/>
        </p:spPr>
        <p:txBody>
          <a:bodyPr wrap="none" rtlCol="0">
            <a:spAutoFit/>
          </a:bodyPr>
          <a:lstStyle/>
          <a:p>
            <a:r>
              <a:rPr lang="pl-PL" sz="4000" dirty="0"/>
              <a:t>OLTP</a:t>
            </a:r>
            <a:r>
              <a:rPr lang="en-US" sz="4000" dirty="0"/>
              <a:t> (row oriented)</a:t>
            </a:r>
          </a:p>
        </p:txBody>
      </p:sp>
      <p:sp>
        <p:nvSpPr>
          <p:cNvPr id="34" name="TextBox 33">
            <a:extLst>
              <a:ext uri="{FF2B5EF4-FFF2-40B4-BE49-F238E27FC236}">
                <a16:creationId xmlns:a16="http://schemas.microsoft.com/office/drawing/2014/main" id="{C4866806-9083-4BC6-8636-D8B77042CD1C}"/>
              </a:ext>
            </a:extLst>
          </p:cNvPr>
          <p:cNvSpPr txBox="1"/>
          <p:nvPr/>
        </p:nvSpPr>
        <p:spPr>
          <a:xfrm>
            <a:off x="6367309" y="5415356"/>
            <a:ext cx="5921044" cy="707886"/>
          </a:xfrm>
          <a:prstGeom prst="rect">
            <a:avLst/>
          </a:prstGeom>
          <a:noFill/>
        </p:spPr>
        <p:txBody>
          <a:bodyPr wrap="none" rtlCol="0">
            <a:spAutoFit/>
          </a:bodyPr>
          <a:lstStyle/>
          <a:p>
            <a:r>
              <a:rPr lang="pl-PL" sz="4000" dirty="0"/>
              <a:t>Analytics</a:t>
            </a:r>
            <a:r>
              <a:rPr lang="en-US" sz="4000" dirty="0"/>
              <a:t> (column oriented)</a:t>
            </a:r>
          </a:p>
        </p:txBody>
      </p:sp>
    </p:spTree>
    <p:extLst>
      <p:ext uri="{BB962C8B-B14F-4D97-AF65-F5344CB8AC3E}">
        <p14:creationId xmlns:p14="http://schemas.microsoft.com/office/powerpoint/2010/main" val="3887644012"/>
      </p:ext>
    </p:extLst>
  </p:cSld>
  <p:clrMapOvr>
    <a:masterClrMapping/>
  </p:clrMapOvr>
  <mc:AlternateContent xmlns:mc="http://schemas.openxmlformats.org/markup-compatibility/2006" xmlns:p14="http://schemas.microsoft.com/office/powerpoint/2010/main">
    <mc:Choice Requires="p14">
      <p:transition spd="slow" p14:dur="2000" advTm="167"/>
    </mc:Choice>
    <mc:Fallback xmlns="">
      <p:transition spd="slow" advTm="1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56C4C8F-4D18-4109-9EEF-148BA0A77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646" y="472085"/>
            <a:ext cx="3504167" cy="2385189"/>
          </a:xfrm>
          <a:prstGeom prst="rect">
            <a:avLst/>
          </a:prstGeom>
        </p:spPr>
      </p:pic>
      <p:sp>
        <p:nvSpPr>
          <p:cNvPr id="6" name="Slide Number Placeholder 5"/>
          <p:cNvSpPr>
            <a:spLocks noGrp="1"/>
          </p:cNvSpPr>
          <p:nvPr>
            <p:ph type="sldNum" sz="quarter" idx="12"/>
          </p:nvPr>
        </p:nvSpPr>
        <p:spPr>
          <a:xfrm>
            <a:off x="9967914" y="6010612"/>
            <a:ext cx="1312025" cy="365125"/>
          </a:xfrm>
        </p:spPr>
        <p:txBody>
          <a:bodyPr/>
          <a:lstStyle/>
          <a:p>
            <a:fld id="{4FAB73BC-B049-4115-A692-8D63A059BFB8}" type="slidenum">
              <a:rPr lang="en-US" smtClean="0"/>
              <a:t>3</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CSV vs. DBMS</a:t>
            </a:r>
          </a:p>
        </p:txBody>
      </p:sp>
      <p:sp>
        <p:nvSpPr>
          <p:cNvPr id="7" name="TextBox 6">
            <a:extLst>
              <a:ext uri="{FF2B5EF4-FFF2-40B4-BE49-F238E27FC236}">
                <a16:creationId xmlns:a16="http://schemas.microsoft.com/office/drawing/2014/main" id="{2C220E21-E63A-4385-9EB6-0D752FDF6C55}"/>
              </a:ext>
            </a:extLst>
          </p:cNvPr>
          <p:cNvSpPr txBox="1"/>
          <p:nvPr/>
        </p:nvSpPr>
        <p:spPr>
          <a:xfrm>
            <a:off x="618661" y="2761939"/>
            <a:ext cx="5329068" cy="2862322"/>
          </a:xfrm>
          <a:prstGeom prst="rect">
            <a:avLst/>
          </a:prstGeom>
          <a:noFill/>
        </p:spPr>
        <p:txBody>
          <a:bodyPr wrap="square" rtlCol="0">
            <a:spAutoFit/>
          </a:bodyPr>
          <a:lstStyle/>
          <a:p>
            <a:pPr marL="571500" indent="-571500">
              <a:buFont typeface="Wingdings" panose="05000000000000000000" pitchFamily="2" charset="2"/>
              <a:buChar char="ý"/>
            </a:pPr>
            <a:r>
              <a:rPr lang="en-US" sz="3600" dirty="0"/>
              <a:t>BIG</a:t>
            </a:r>
            <a:r>
              <a:rPr lang="pl-PL" sz="3600" dirty="0"/>
              <a:t> </a:t>
            </a:r>
            <a:r>
              <a:rPr lang="en-US" sz="3600" b="1" dirty="0"/>
              <a:t>RAW</a:t>
            </a:r>
            <a:r>
              <a:rPr lang="en-US" sz="3600" dirty="0"/>
              <a:t> DATA files</a:t>
            </a:r>
          </a:p>
          <a:p>
            <a:pPr marL="571500" indent="-571500">
              <a:buFont typeface="Wingdings" panose="05000000000000000000" pitchFamily="2" charset="2"/>
              <a:buChar char="ý"/>
            </a:pPr>
            <a:r>
              <a:rPr lang="en-US" sz="3600" dirty="0"/>
              <a:t>Expensive</a:t>
            </a:r>
            <a:r>
              <a:rPr lang="pl-PL" sz="3600" dirty="0"/>
              <a:t> </a:t>
            </a:r>
            <a:r>
              <a:rPr lang="pl-PL" sz="3600" dirty="0" err="1"/>
              <a:t>raw</a:t>
            </a:r>
            <a:r>
              <a:rPr lang="pl-PL" sz="3600" dirty="0"/>
              <a:t> </a:t>
            </a:r>
            <a:r>
              <a:rPr lang="pl-PL" sz="3600" dirty="0" err="1"/>
              <a:t>analysis</a:t>
            </a:r>
            <a:endParaRPr lang="en-US" sz="3600" dirty="0"/>
          </a:p>
          <a:p>
            <a:pPr marL="571500" indent="-571500">
              <a:buFont typeface="Wingdings" panose="05000000000000000000" pitchFamily="2" charset="2"/>
              <a:buChar char="ý"/>
            </a:pPr>
            <a:r>
              <a:rPr lang="en-US" sz="3600" dirty="0"/>
              <a:t>Fresh data = interesting data but unexplored</a:t>
            </a:r>
            <a:endParaRPr lang="pl-PL" sz="3600" dirty="0"/>
          </a:p>
          <a:p>
            <a:pPr marL="571500" indent="-571500">
              <a:buFont typeface="Wingdings" panose="05000000000000000000" pitchFamily="2" charset="2"/>
              <a:buChar char="ý"/>
            </a:pPr>
            <a:r>
              <a:rPr lang="pl-PL" sz="3600" dirty="0" err="1"/>
              <a:t>Exponential</a:t>
            </a:r>
            <a:r>
              <a:rPr lang="pl-PL" sz="3600" dirty="0"/>
              <a:t> </a:t>
            </a:r>
            <a:r>
              <a:rPr lang="pl-PL" sz="3600" dirty="0" err="1"/>
              <a:t>growth</a:t>
            </a:r>
            <a:endParaRPr lang="pl-PL" sz="3600" dirty="0"/>
          </a:p>
        </p:txBody>
      </p:sp>
      <p:sp>
        <p:nvSpPr>
          <p:cNvPr id="17" name="TextBox 16">
            <a:extLst>
              <a:ext uri="{FF2B5EF4-FFF2-40B4-BE49-F238E27FC236}">
                <a16:creationId xmlns:a16="http://schemas.microsoft.com/office/drawing/2014/main" id="{3072FE3F-80B7-47C2-B92C-5C147BFA2ED8}"/>
              </a:ext>
            </a:extLst>
          </p:cNvPr>
          <p:cNvSpPr txBox="1"/>
          <p:nvPr/>
        </p:nvSpPr>
        <p:spPr>
          <a:xfrm>
            <a:off x="5947729" y="2761939"/>
            <a:ext cx="5986072" cy="2862322"/>
          </a:xfrm>
          <a:prstGeom prst="rect">
            <a:avLst/>
          </a:prstGeom>
          <a:noFill/>
        </p:spPr>
        <p:txBody>
          <a:bodyPr wrap="square" rtlCol="0">
            <a:spAutoFit/>
          </a:bodyPr>
          <a:lstStyle/>
          <a:p>
            <a:pPr marL="571500" indent="-571500">
              <a:buFont typeface="Wingdings" panose="05000000000000000000" pitchFamily="2" charset="2"/>
              <a:buChar char="þ"/>
            </a:pPr>
            <a:r>
              <a:rPr lang="en-US" sz="3600" dirty="0">
                <a:sym typeface="Wingdings" panose="05000000000000000000" pitchFamily="2" charset="2"/>
              </a:rPr>
              <a:t>ACID guarantees</a:t>
            </a:r>
          </a:p>
          <a:p>
            <a:pPr marL="571500" indent="-571500">
              <a:buFont typeface="Wingdings" panose="05000000000000000000" pitchFamily="2" charset="2"/>
              <a:buChar char="þ"/>
            </a:pPr>
            <a:r>
              <a:rPr lang="en-US" sz="3600" dirty="0">
                <a:sym typeface="Wingdings" panose="05000000000000000000" pitchFamily="2" charset="2"/>
              </a:rPr>
              <a:t>SQL interface</a:t>
            </a:r>
            <a:r>
              <a:rPr lang="pl-PL" sz="3600" dirty="0">
                <a:sym typeface="Wingdings" panose="05000000000000000000" pitchFamily="2" charset="2"/>
              </a:rPr>
              <a:t> </a:t>
            </a:r>
          </a:p>
          <a:p>
            <a:pPr marL="571500" indent="-571500">
              <a:buFont typeface="Wingdings" panose="05000000000000000000" pitchFamily="2" charset="2"/>
              <a:buChar char="þ"/>
            </a:pPr>
            <a:r>
              <a:rPr lang="pl-PL" sz="3600" dirty="0">
                <a:sym typeface="Wingdings" panose="05000000000000000000" pitchFamily="2" charset="2"/>
              </a:rPr>
              <a:t>T</a:t>
            </a:r>
            <a:r>
              <a:rPr lang="en-US" sz="3600" dirty="0">
                <a:sym typeface="Wingdings" panose="05000000000000000000" pitchFamily="2" charset="2"/>
              </a:rPr>
              <a:t>op query performance </a:t>
            </a:r>
            <a:br>
              <a:rPr lang="en-US" sz="3600" dirty="0">
                <a:sym typeface="Wingdings" panose="05000000000000000000" pitchFamily="2" charset="2"/>
              </a:rPr>
            </a:br>
            <a:r>
              <a:rPr lang="en-US" sz="3600" dirty="0">
                <a:sym typeface="Wingdings" panose="05000000000000000000" pitchFamily="2" charset="2"/>
              </a:rPr>
              <a:t>&amp; convenient, fast analysis</a:t>
            </a:r>
            <a:endParaRPr lang="pl-PL" sz="3600" dirty="0">
              <a:sym typeface="Wingdings" panose="05000000000000000000" pitchFamily="2" charset="2"/>
            </a:endParaRPr>
          </a:p>
          <a:p>
            <a:pPr marL="571500" indent="-571500">
              <a:buFont typeface="Wingdings" panose="05000000000000000000" pitchFamily="2" charset="2"/>
              <a:buChar char="þ"/>
            </a:pPr>
            <a:r>
              <a:rPr lang="en-US" sz="3600" dirty="0"/>
              <a:t>Linear complexity of loading</a:t>
            </a:r>
            <a:endParaRPr lang="pl-PL" sz="3600" dirty="0"/>
          </a:p>
        </p:txBody>
      </p:sp>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4"/>
          <a:stretch>
            <a:fillRect/>
          </a:stretch>
        </p:blipFill>
        <p:spPr>
          <a:xfrm>
            <a:off x="8402070" y="737219"/>
            <a:ext cx="1695175" cy="164851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48191848-E9CD-4CC5-A80B-E8216DCAE3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168" y="771552"/>
            <a:ext cx="1360221" cy="1360221"/>
          </a:xfrm>
          <a:prstGeom prst="rect">
            <a:avLst/>
          </a:prstGeom>
        </p:spPr>
      </p:pic>
      <p:sp>
        <p:nvSpPr>
          <p:cNvPr id="2" name="TextBox 1">
            <a:extLst>
              <a:ext uri="{FF2B5EF4-FFF2-40B4-BE49-F238E27FC236}">
                <a16:creationId xmlns:a16="http://schemas.microsoft.com/office/drawing/2014/main" id="{95EBFC81-454E-4CCF-8F63-C2A746B03010}"/>
              </a:ext>
            </a:extLst>
          </p:cNvPr>
          <p:cNvSpPr txBox="1"/>
          <p:nvPr/>
        </p:nvSpPr>
        <p:spPr>
          <a:xfrm>
            <a:off x="8649172" y="1451663"/>
            <a:ext cx="1200970" cy="584775"/>
          </a:xfrm>
          <a:prstGeom prst="rect">
            <a:avLst/>
          </a:prstGeom>
          <a:noFill/>
        </p:spPr>
        <p:txBody>
          <a:bodyPr wrap="none" rtlCol="0">
            <a:spAutoFit/>
          </a:bodyPr>
          <a:lstStyle/>
          <a:p>
            <a:r>
              <a:rPr lang="pl-PL" sz="3200" dirty="0"/>
              <a:t>DBMS</a:t>
            </a:r>
            <a:endParaRPr lang="en-US" sz="3200" dirty="0"/>
          </a:p>
        </p:txBody>
      </p:sp>
      <p:sp>
        <p:nvSpPr>
          <p:cNvPr id="14" name="TextBox 13">
            <a:extLst>
              <a:ext uri="{FF2B5EF4-FFF2-40B4-BE49-F238E27FC236}">
                <a16:creationId xmlns:a16="http://schemas.microsoft.com/office/drawing/2014/main" id="{ED88B3A5-A9BD-4642-AF83-3B331D223476}"/>
              </a:ext>
            </a:extLst>
          </p:cNvPr>
          <p:cNvSpPr txBox="1"/>
          <p:nvPr/>
        </p:nvSpPr>
        <p:spPr>
          <a:xfrm>
            <a:off x="0" y="5702543"/>
            <a:ext cx="12192000" cy="646331"/>
          </a:xfrm>
          <a:prstGeom prst="rect">
            <a:avLst/>
          </a:prstGeom>
          <a:noFill/>
        </p:spPr>
        <p:txBody>
          <a:bodyPr wrap="square" rtlCol="0">
            <a:spAutoFit/>
          </a:bodyPr>
          <a:lstStyle/>
          <a:p>
            <a:pPr algn="ctr"/>
            <a:r>
              <a:rPr lang="en-US" sz="3600" b="1" dirty="0">
                <a:solidFill>
                  <a:srgbClr val="FF0000"/>
                </a:solidFill>
              </a:rPr>
              <a:t>Only a small fraction of raw data is loaded to DBMSs [IDC 12]</a:t>
            </a:r>
            <a:endParaRPr lang="fr-CH" sz="3600" b="1" dirty="0">
              <a:solidFill>
                <a:srgbClr val="FF0000"/>
              </a:solidFill>
            </a:endParaRPr>
          </a:p>
        </p:txBody>
      </p:sp>
    </p:spTree>
    <p:extLst>
      <p:ext uri="{BB962C8B-B14F-4D97-AF65-F5344CB8AC3E}">
        <p14:creationId xmlns:p14="http://schemas.microsoft.com/office/powerpoint/2010/main" val="1807438629"/>
      </p:ext>
    </p:extLst>
  </p:cSld>
  <p:clrMapOvr>
    <a:masterClrMapping/>
  </p:clrMapOvr>
  <mc:AlternateContent xmlns:mc="http://schemas.openxmlformats.org/markup-compatibility/2006" xmlns:p14="http://schemas.microsoft.com/office/powerpoint/2010/main">
    <mc:Choice Requires="p14">
      <p:transition spd="slow" p14:dur="2000" advTm="5607"/>
    </mc:Choice>
    <mc:Fallback xmlns="">
      <p:transition spd="slow" advTm="560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atabase.png"/>
          <p:cNvPicPr>
            <a:picLocks noChangeAspect="1"/>
          </p:cNvPicPr>
          <p:nvPr/>
        </p:nvPicPr>
        <p:blipFill>
          <a:blip r:embed="rId3"/>
          <a:stretch>
            <a:fillRect/>
          </a:stretch>
        </p:blipFill>
        <p:spPr>
          <a:xfrm>
            <a:off x="219674" y="2597532"/>
            <a:ext cx="1438176" cy="1105080"/>
          </a:xfrm>
          <a:prstGeom prst="rect">
            <a:avLst/>
          </a:prstGeom>
          <a:effectLst>
            <a:outerShdw blurRad="50800" dist="38100" dir="2700000" algn="tl" rotWithShape="0">
              <a:prstClr val="black">
                <a:alpha val="40000"/>
              </a:prstClr>
            </a:outerShdw>
          </a:effectLst>
        </p:spPr>
      </p:pic>
      <p:sp>
        <p:nvSpPr>
          <p:cNvPr id="11" name="Right Arrow 133"/>
          <p:cNvSpPr/>
          <p:nvPr/>
        </p:nvSpPr>
        <p:spPr>
          <a:xfrm>
            <a:off x="10022650" y="2798534"/>
            <a:ext cx="521775" cy="612268"/>
          </a:xfrm>
          <a:prstGeom prst="rightArrow">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000"/>
          </a:p>
        </p:txBody>
      </p:sp>
      <p:pic>
        <p:nvPicPr>
          <p:cNvPr id="12" name="Picture 11" descr="Database.png"/>
          <p:cNvPicPr>
            <a:picLocks noChangeAspect="1"/>
          </p:cNvPicPr>
          <p:nvPr/>
        </p:nvPicPr>
        <p:blipFill>
          <a:blip r:embed="rId3"/>
          <a:stretch>
            <a:fillRect/>
          </a:stretch>
        </p:blipFill>
        <p:spPr>
          <a:xfrm>
            <a:off x="10609308" y="2574282"/>
            <a:ext cx="1438176" cy="1151063"/>
          </a:xfrm>
          <a:prstGeom prst="rect">
            <a:avLst/>
          </a:prstGeom>
          <a:effectLst>
            <a:outerShdw blurRad="50800" dist="38100" dir="2700000" algn="tl" rotWithShape="0">
              <a:prstClr val="black">
                <a:alpha val="40000"/>
              </a:prstClr>
            </a:outerShdw>
          </a:effectLst>
        </p:spPr>
      </p:pic>
      <p:sp>
        <p:nvSpPr>
          <p:cNvPr id="24" name="Right Arrow 177"/>
          <p:cNvSpPr/>
          <p:nvPr/>
        </p:nvSpPr>
        <p:spPr>
          <a:xfrm>
            <a:off x="1718822" y="2843679"/>
            <a:ext cx="460149" cy="612268"/>
          </a:xfrm>
          <a:prstGeom prst="rightArrow">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000"/>
          </a:p>
        </p:txBody>
      </p:sp>
      <p:sp>
        <p:nvSpPr>
          <p:cNvPr id="36" name="TextBox 35"/>
          <p:cNvSpPr txBox="1"/>
          <p:nvPr/>
        </p:nvSpPr>
        <p:spPr>
          <a:xfrm>
            <a:off x="0" y="0"/>
            <a:ext cx="12192000" cy="769441"/>
          </a:xfrm>
          <a:prstGeom prst="rect">
            <a:avLst/>
          </a:prstGeom>
          <a:noFill/>
        </p:spPr>
        <p:txBody>
          <a:bodyPr wrap="square" rtlCol="0">
            <a:spAutoFit/>
          </a:bodyPr>
          <a:lstStyle/>
          <a:p>
            <a:pPr algn="ctr"/>
            <a:r>
              <a:rPr lang="pl-PL" sz="4400" dirty="0"/>
              <a:t>Current approach: CSV migration</a:t>
            </a:r>
            <a:endParaRPr lang="en-US" sz="4400" dirty="0"/>
          </a:p>
        </p:txBody>
      </p:sp>
      <p:sp>
        <p:nvSpPr>
          <p:cNvPr id="38" name="Chevron 185"/>
          <p:cNvSpPr/>
          <p:nvPr/>
        </p:nvSpPr>
        <p:spPr>
          <a:xfrm>
            <a:off x="2239943" y="2665476"/>
            <a:ext cx="7620185" cy="968673"/>
          </a:xfrm>
          <a:prstGeom prst="chevron">
            <a:avLst/>
          </a:prstGeom>
          <a:solidFill>
            <a:srgbClr val="FFC000"/>
          </a:solidFill>
          <a:ln w="381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600" dirty="0">
              <a:solidFill>
                <a:schemeClr val="tx1"/>
              </a:solidFill>
            </a:endParaRPr>
          </a:p>
          <a:p>
            <a:pPr algn="ctr"/>
            <a:endParaRPr lang="pl-PL" sz="3600" dirty="0">
              <a:solidFill>
                <a:schemeClr val="tx1"/>
              </a:solidFill>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30</a:t>
            </a:fld>
            <a:endParaRPr lang="en-US" dirty="0"/>
          </a:p>
        </p:txBody>
      </p:sp>
      <p:sp>
        <p:nvSpPr>
          <p:cNvPr id="10" name="TextBox 9"/>
          <p:cNvSpPr txBox="1"/>
          <p:nvPr/>
        </p:nvSpPr>
        <p:spPr>
          <a:xfrm>
            <a:off x="83871" y="4034320"/>
            <a:ext cx="1938788" cy="646331"/>
          </a:xfrm>
          <a:prstGeom prst="rect">
            <a:avLst/>
          </a:prstGeom>
          <a:noFill/>
        </p:spPr>
        <p:txBody>
          <a:bodyPr wrap="square" rtlCol="0">
            <a:spAutoFit/>
          </a:bodyPr>
          <a:lstStyle/>
          <a:p>
            <a:r>
              <a:rPr lang="pl-PL" sz="3600" dirty="0"/>
              <a:t>DBMS X</a:t>
            </a:r>
          </a:p>
        </p:txBody>
      </p:sp>
      <p:sp>
        <p:nvSpPr>
          <p:cNvPr id="13" name="TextBox 12"/>
          <p:cNvSpPr txBox="1"/>
          <p:nvPr/>
        </p:nvSpPr>
        <p:spPr>
          <a:xfrm>
            <a:off x="10429592" y="3943785"/>
            <a:ext cx="1660659" cy="646331"/>
          </a:xfrm>
          <a:prstGeom prst="rect">
            <a:avLst/>
          </a:prstGeom>
          <a:noFill/>
        </p:spPr>
        <p:txBody>
          <a:bodyPr wrap="square" rtlCol="0">
            <a:spAutoFit/>
          </a:bodyPr>
          <a:lstStyle/>
          <a:p>
            <a:r>
              <a:rPr lang="pl-PL" sz="3600" dirty="0"/>
              <a:t>DBMS Y</a:t>
            </a:r>
          </a:p>
        </p:txBody>
      </p:sp>
      <p:sp>
        <p:nvSpPr>
          <p:cNvPr id="2" name="TextBox 1"/>
          <p:cNvSpPr txBox="1"/>
          <p:nvPr/>
        </p:nvSpPr>
        <p:spPr>
          <a:xfrm>
            <a:off x="2761064" y="1341265"/>
            <a:ext cx="6320577" cy="1938992"/>
          </a:xfrm>
          <a:prstGeom prst="rect">
            <a:avLst/>
          </a:prstGeom>
          <a:noFill/>
        </p:spPr>
        <p:txBody>
          <a:bodyPr wrap="none" rtlCol="0">
            <a:spAutoFit/>
          </a:bodyPr>
          <a:lstStyle/>
          <a:p>
            <a:pPr algn="ctr"/>
            <a:r>
              <a:rPr lang="pl-PL" sz="4000" b="1" dirty="0"/>
              <a:t>CSV format</a:t>
            </a:r>
          </a:p>
          <a:p>
            <a:pPr algn="ctr"/>
            <a:r>
              <a:rPr lang="pl-PL" sz="4000" dirty="0"/>
              <a:t>1,”Adam”,6.00; 2,”Aaron”,7.00</a:t>
            </a:r>
          </a:p>
          <a:p>
            <a:endParaRPr lang="en-US" sz="4000" dirty="0"/>
          </a:p>
        </p:txBody>
      </p:sp>
      <p:sp>
        <p:nvSpPr>
          <p:cNvPr id="15" name="TextBox 14"/>
          <p:cNvSpPr txBox="1"/>
          <p:nvPr/>
        </p:nvSpPr>
        <p:spPr>
          <a:xfrm>
            <a:off x="0" y="4761932"/>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1" i="0" u="none" strike="noStrike" kern="0" cap="none" spc="0" normalizeH="0" baseline="0" noProof="0" dirty="0">
                <a:ln>
                  <a:noFill/>
                </a:ln>
                <a:solidFill>
                  <a:srgbClr val="FF0000"/>
                </a:solidFill>
                <a:effectLst/>
                <a:uLnTx/>
                <a:uFillTx/>
              </a:rPr>
              <a:t>Data</a:t>
            </a:r>
            <a:r>
              <a:rPr kumimoji="0" lang="pl-PL" sz="4400" b="1" i="0" u="none" strike="noStrike" kern="0" cap="none" spc="0" normalizeH="0" noProof="0" dirty="0">
                <a:ln>
                  <a:noFill/>
                </a:ln>
                <a:solidFill>
                  <a:srgbClr val="FF0000"/>
                </a:solidFill>
                <a:effectLst/>
                <a:uLnTx/>
                <a:uFillTx/>
              </a:rPr>
              <a:t> already loaded to the source database</a:t>
            </a:r>
            <a:endParaRPr kumimoji="0" lang="en-US" sz="4400" b="1"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885359380"/>
      </p:ext>
    </p:extLst>
  </p:cSld>
  <p:clrMapOvr>
    <a:masterClrMapping/>
  </p:clrMapOvr>
  <mc:AlternateContent xmlns:mc="http://schemas.openxmlformats.org/markup-compatibility/2006" xmlns:p14="http://schemas.microsoft.com/office/powerpoint/2010/main">
    <mc:Choice Requires="p14">
      <p:transition spd="slow" p14:dur="2000" advTm="175"/>
    </mc:Choice>
    <mc:Fallback xmlns="">
      <p:transition spd="slow" advTm="17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atabase.png"/>
          <p:cNvPicPr>
            <a:picLocks noChangeAspect="1"/>
          </p:cNvPicPr>
          <p:nvPr/>
        </p:nvPicPr>
        <p:blipFill>
          <a:blip r:embed="rId3"/>
          <a:stretch>
            <a:fillRect/>
          </a:stretch>
        </p:blipFill>
        <p:spPr>
          <a:xfrm>
            <a:off x="-4800" y="1945832"/>
            <a:ext cx="1438176" cy="1151063"/>
          </a:xfrm>
          <a:prstGeom prst="rect">
            <a:avLst/>
          </a:prstGeom>
          <a:effectLst>
            <a:outerShdw blurRad="50800" dist="38100" dir="2700000" algn="tl" rotWithShape="0">
              <a:prstClr val="black">
                <a:alpha val="40000"/>
              </a:prstClr>
            </a:outerShdw>
          </a:effectLst>
        </p:spPr>
      </p:pic>
      <p:pic>
        <p:nvPicPr>
          <p:cNvPr id="17" name="Picture 16" descr="Database.png"/>
          <p:cNvPicPr>
            <a:picLocks noChangeAspect="1"/>
          </p:cNvPicPr>
          <p:nvPr/>
        </p:nvPicPr>
        <p:blipFill>
          <a:blip r:embed="rId3"/>
          <a:stretch>
            <a:fillRect/>
          </a:stretch>
        </p:blipFill>
        <p:spPr>
          <a:xfrm>
            <a:off x="10641" y="4349228"/>
            <a:ext cx="1438176" cy="1151063"/>
          </a:xfrm>
          <a:prstGeom prst="rect">
            <a:avLst/>
          </a:prstGeom>
          <a:effectLst>
            <a:outerShdw blurRad="50800" dist="38100" dir="2700000" algn="tl" rotWithShape="0">
              <a:prstClr val="black">
                <a:alpha val="40000"/>
              </a:prstClr>
            </a:outerShdw>
          </a:effectLst>
        </p:spPr>
      </p:pic>
      <p:pic>
        <p:nvPicPr>
          <p:cNvPr id="18" name="Picture 17" descr="Database.png"/>
          <p:cNvPicPr>
            <a:picLocks noChangeAspect="1"/>
          </p:cNvPicPr>
          <p:nvPr/>
        </p:nvPicPr>
        <p:blipFill>
          <a:blip r:embed="rId3"/>
          <a:stretch>
            <a:fillRect/>
          </a:stretch>
        </p:blipFill>
        <p:spPr>
          <a:xfrm>
            <a:off x="10332307" y="1998332"/>
            <a:ext cx="1438176" cy="1151063"/>
          </a:xfrm>
          <a:prstGeom prst="rect">
            <a:avLst/>
          </a:prstGeom>
          <a:effectLst>
            <a:outerShdw blurRad="50800" dist="38100" dir="2700000" algn="tl" rotWithShape="0">
              <a:prstClr val="black">
                <a:alpha val="40000"/>
              </a:prstClr>
            </a:outerShdw>
          </a:effectLst>
        </p:spPr>
      </p:pic>
      <p:pic>
        <p:nvPicPr>
          <p:cNvPr id="19" name="Picture 18" descr="Database.png"/>
          <p:cNvPicPr>
            <a:picLocks noChangeAspect="1"/>
          </p:cNvPicPr>
          <p:nvPr/>
        </p:nvPicPr>
        <p:blipFill>
          <a:blip r:embed="rId3"/>
          <a:stretch>
            <a:fillRect/>
          </a:stretch>
        </p:blipFill>
        <p:spPr>
          <a:xfrm>
            <a:off x="10395454" y="4380164"/>
            <a:ext cx="1438176" cy="1151063"/>
          </a:xfrm>
          <a:prstGeom prst="rect">
            <a:avLst/>
          </a:prstGeom>
          <a:effectLst>
            <a:outerShdw blurRad="50800" dist="38100" dir="2700000" algn="tl" rotWithShape="0">
              <a:prstClr val="black">
                <a:alpha val="40000"/>
              </a:prstClr>
            </a:outerShdw>
          </a:effectLst>
        </p:spPr>
      </p:pic>
      <p:sp>
        <p:nvSpPr>
          <p:cNvPr id="21" name="Chevron 27"/>
          <p:cNvSpPr/>
          <p:nvPr/>
        </p:nvSpPr>
        <p:spPr>
          <a:xfrm>
            <a:off x="3303880" y="1940816"/>
            <a:ext cx="4904869" cy="1095037"/>
          </a:xfrm>
          <a:prstGeom prst="chevron">
            <a:avLst/>
          </a:prstGeom>
          <a:solidFill>
            <a:srgbClr val="0070C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3600" b="1" dirty="0">
                <a:solidFill>
                  <a:schemeClr val="tx1"/>
                </a:solidFill>
              </a:rPr>
              <a:t>1001 -&gt; 0110</a:t>
            </a:r>
          </a:p>
        </p:txBody>
      </p:sp>
      <p:sp>
        <p:nvSpPr>
          <p:cNvPr id="22" name="Right Arrow 172"/>
          <p:cNvSpPr/>
          <p:nvPr/>
        </p:nvSpPr>
        <p:spPr>
          <a:xfrm>
            <a:off x="9803915" y="2182200"/>
            <a:ext cx="516515" cy="612268"/>
          </a:xfrm>
          <a:prstGeom prst="rightArrow">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000"/>
          </a:p>
        </p:txBody>
      </p:sp>
      <p:sp>
        <p:nvSpPr>
          <p:cNvPr id="23" name="Right Arrow 173"/>
          <p:cNvSpPr/>
          <p:nvPr/>
        </p:nvSpPr>
        <p:spPr>
          <a:xfrm>
            <a:off x="1501323" y="2182200"/>
            <a:ext cx="460149" cy="612268"/>
          </a:xfrm>
          <a:prstGeom prst="rightArrow">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000"/>
          </a:p>
        </p:txBody>
      </p:sp>
      <p:sp>
        <p:nvSpPr>
          <p:cNvPr id="25" name="Rectangle 24"/>
          <p:cNvSpPr/>
          <p:nvPr/>
        </p:nvSpPr>
        <p:spPr>
          <a:xfrm>
            <a:off x="8527190" y="2213998"/>
            <a:ext cx="958284" cy="605555"/>
          </a:xfrm>
          <a:prstGeom prst="rect">
            <a:avLst/>
          </a:prstGeom>
          <a:solidFill>
            <a:srgbClr val="0070C0"/>
          </a:solidFill>
          <a:ln w="381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3000" dirty="0">
                <a:solidFill>
                  <a:schemeClr val="tx1"/>
                </a:solidFill>
              </a:rPr>
              <a:t>0110</a:t>
            </a:r>
          </a:p>
        </p:txBody>
      </p:sp>
      <p:sp>
        <p:nvSpPr>
          <p:cNvPr id="27" name="Chevron 185"/>
          <p:cNvSpPr/>
          <p:nvPr/>
        </p:nvSpPr>
        <p:spPr>
          <a:xfrm>
            <a:off x="2035260" y="4480411"/>
            <a:ext cx="7618011" cy="950568"/>
          </a:xfrm>
          <a:prstGeom prst="chevron">
            <a:avLst/>
          </a:prstGeom>
          <a:solidFill>
            <a:srgbClr val="FF0000"/>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3600" dirty="0">
                <a:solidFill>
                  <a:schemeClr val="tx1"/>
                </a:solidFill>
              </a:rPr>
              <a:t>0010101</a:t>
            </a:r>
          </a:p>
        </p:txBody>
      </p:sp>
      <p:sp>
        <p:nvSpPr>
          <p:cNvPr id="28" name="Right Arrow 186"/>
          <p:cNvSpPr/>
          <p:nvPr/>
        </p:nvSpPr>
        <p:spPr>
          <a:xfrm>
            <a:off x="9815792" y="4618626"/>
            <a:ext cx="516515" cy="612268"/>
          </a:xfrm>
          <a:prstGeom prst="rightArrow">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000"/>
          </a:p>
        </p:txBody>
      </p:sp>
      <p:sp>
        <p:nvSpPr>
          <p:cNvPr id="29" name="TextBox 28"/>
          <p:cNvSpPr txBox="1"/>
          <p:nvPr/>
        </p:nvSpPr>
        <p:spPr>
          <a:xfrm>
            <a:off x="10332307" y="5552618"/>
            <a:ext cx="1671080" cy="646331"/>
          </a:xfrm>
          <a:prstGeom prst="rect">
            <a:avLst/>
          </a:prstGeom>
          <a:noFill/>
        </p:spPr>
        <p:txBody>
          <a:bodyPr wrap="square" rtlCol="0">
            <a:spAutoFit/>
          </a:bodyPr>
          <a:lstStyle/>
          <a:p>
            <a:r>
              <a:rPr lang="pl-PL" sz="3600" dirty="0"/>
              <a:t>DBMS Y</a:t>
            </a:r>
          </a:p>
        </p:txBody>
      </p:sp>
      <p:sp>
        <p:nvSpPr>
          <p:cNvPr id="30" name="TextBox 29"/>
          <p:cNvSpPr txBox="1"/>
          <p:nvPr/>
        </p:nvSpPr>
        <p:spPr>
          <a:xfrm>
            <a:off x="24574" y="5531227"/>
            <a:ext cx="1770677" cy="646331"/>
          </a:xfrm>
          <a:prstGeom prst="rect">
            <a:avLst/>
          </a:prstGeom>
          <a:noFill/>
        </p:spPr>
        <p:txBody>
          <a:bodyPr wrap="square" rtlCol="0">
            <a:spAutoFit/>
          </a:bodyPr>
          <a:lstStyle/>
          <a:p>
            <a:r>
              <a:rPr lang="pl-PL" sz="3600" dirty="0"/>
              <a:t>DBMS X</a:t>
            </a:r>
          </a:p>
        </p:txBody>
      </p:sp>
      <p:sp>
        <p:nvSpPr>
          <p:cNvPr id="36" name="TextBox 35"/>
          <p:cNvSpPr txBox="1"/>
          <p:nvPr/>
        </p:nvSpPr>
        <p:spPr>
          <a:xfrm>
            <a:off x="0" y="0"/>
            <a:ext cx="12192000" cy="769441"/>
          </a:xfrm>
          <a:prstGeom prst="rect">
            <a:avLst/>
          </a:prstGeom>
          <a:noFill/>
        </p:spPr>
        <p:txBody>
          <a:bodyPr wrap="square" rtlCol="0">
            <a:spAutoFit/>
          </a:bodyPr>
          <a:lstStyle/>
          <a:p>
            <a:pPr algn="ctr"/>
            <a:r>
              <a:rPr lang="pl-PL" sz="4400" dirty="0"/>
              <a:t>Our approach: binary migration</a:t>
            </a:r>
            <a:endParaRPr lang="en-US" sz="4400" dirty="0"/>
          </a:p>
        </p:txBody>
      </p:sp>
      <p:sp>
        <p:nvSpPr>
          <p:cNvPr id="37" name="Right Arrow 173"/>
          <p:cNvSpPr/>
          <p:nvPr/>
        </p:nvSpPr>
        <p:spPr>
          <a:xfrm>
            <a:off x="1511964" y="4618626"/>
            <a:ext cx="460149" cy="612268"/>
          </a:xfrm>
          <a:prstGeom prst="rightArrow">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3000"/>
          </a:p>
        </p:txBody>
      </p:sp>
      <p:sp>
        <p:nvSpPr>
          <p:cNvPr id="3" name="Slide Number Placeholder 2"/>
          <p:cNvSpPr>
            <a:spLocks noGrp="1"/>
          </p:cNvSpPr>
          <p:nvPr>
            <p:ph type="sldNum" sz="quarter" idx="12"/>
          </p:nvPr>
        </p:nvSpPr>
        <p:spPr/>
        <p:txBody>
          <a:bodyPr/>
          <a:lstStyle/>
          <a:p>
            <a:fld id="{4FAB73BC-B049-4115-A692-8D63A059BFB8}" type="slidenum">
              <a:rPr lang="en-US" smtClean="0"/>
              <a:pPr/>
              <a:t>31</a:t>
            </a:fld>
            <a:endParaRPr lang="en-US" dirty="0"/>
          </a:p>
        </p:txBody>
      </p:sp>
      <p:sp>
        <p:nvSpPr>
          <p:cNvPr id="4" name="TextBox 3"/>
          <p:cNvSpPr txBox="1"/>
          <p:nvPr/>
        </p:nvSpPr>
        <p:spPr>
          <a:xfrm>
            <a:off x="1605877" y="3811086"/>
            <a:ext cx="8117992" cy="707886"/>
          </a:xfrm>
          <a:prstGeom prst="rect">
            <a:avLst/>
          </a:prstGeom>
          <a:noFill/>
        </p:spPr>
        <p:txBody>
          <a:bodyPr wrap="none" rtlCol="0">
            <a:spAutoFit/>
          </a:bodyPr>
          <a:lstStyle/>
          <a:p>
            <a:pPr algn="ctr"/>
            <a:r>
              <a:rPr lang="pl-PL" sz="4000" b="1" dirty="0"/>
              <a:t>SINGLE</a:t>
            </a:r>
            <a:r>
              <a:rPr lang="en-US" sz="4000" b="1" dirty="0"/>
              <a:t> (destination)</a:t>
            </a:r>
            <a:r>
              <a:rPr lang="pl-PL" sz="4000" b="1" dirty="0"/>
              <a:t> </a:t>
            </a:r>
            <a:r>
              <a:rPr lang="en-US" sz="4000" b="1" dirty="0"/>
              <a:t>bi</a:t>
            </a:r>
            <a:r>
              <a:rPr lang="pl-PL" sz="4000" b="1" dirty="0"/>
              <a:t>nary format: Y</a:t>
            </a:r>
            <a:endParaRPr lang="pl-PL" sz="4000" dirty="0"/>
          </a:p>
        </p:txBody>
      </p:sp>
      <p:sp>
        <p:nvSpPr>
          <p:cNvPr id="31" name="Rectangle 30"/>
          <p:cNvSpPr/>
          <p:nvPr/>
        </p:nvSpPr>
        <p:spPr>
          <a:xfrm>
            <a:off x="2153534" y="2209950"/>
            <a:ext cx="958284" cy="605555"/>
          </a:xfrm>
          <a:prstGeom prst="rect">
            <a:avLst/>
          </a:prstGeom>
          <a:solidFill>
            <a:srgbClr val="0070C0"/>
          </a:solidFill>
          <a:ln w="381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3000" dirty="0">
                <a:solidFill>
                  <a:schemeClr val="tx1"/>
                </a:solidFill>
              </a:rPr>
              <a:t>1001</a:t>
            </a:r>
          </a:p>
        </p:txBody>
      </p:sp>
      <p:sp>
        <p:nvSpPr>
          <p:cNvPr id="32" name="TextBox 31"/>
          <p:cNvSpPr txBox="1"/>
          <p:nvPr/>
        </p:nvSpPr>
        <p:spPr>
          <a:xfrm>
            <a:off x="4289703" y="1137777"/>
            <a:ext cx="2933239" cy="707886"/>
          </a:xfrm>
          <a:prstGeom prst="rect">
            <a:avLst/>
          </a:prstGeom>
          <a:noFill/>
        </p:spPr>
        <p:txBody>
          <a:bodyPr wrap="none" rtlCol="0">
            <a:spAutoFit/>
          </a:bodyPr>
          <a:lstStyle/>
          <a:p>
            <a:pPr algn="ctr"/>
            <a:r>
              <a:rPr lang="pl-PL" sz="4000" b="1" dirty="0"/>
              <a:t>TRANSFORM</a:t>
            </a:r>
          </a:p>
        </p:txBody>
      </p:sp>
      <p:sp>
        <p:nvSpPr>
          <p:cNvPr id="5" name="TextBox 4"/>
          <p:cNvSpPr txBox="1"/>
          <p:nvPr/>
        </p:nvSpPr>
        <p:spPr>
          <a:xfrm>
            <a:off x="69147" y="1166530"/>
            <a:ext cx="3098412" cy="646331"/>
          </a:xfrm>
          <a:prstGeom prst="rect">
            <a:avLst/>
          </a:prstGeom>
          <a:noFill/>
        </p:spPr>
        <p:txBody>
          <a:bodyPr wrap="none" rtlCol="0">
            <a:spAutoFit/>
          </a:bodyPr>
          <a:lstStyle/>
          <a:p>
            <a:r>
              <a:rPr lang="pl-PL" sz="3600" dirty="0"/>
              <a:t>Binary format X</a:t>
            </a:r>
            <a:endParaRPr lang="en-US" sz="3600" dirty="0"/>
          </a:p>
        </p:txBody>
      </p:sp>
      <p:sp>
        <p:nvSpPr>
          <p:cNvPr id="33" name="TextBox 32"/>
          <p:cNvSpPr txBox="1"/>
          <p:nvPr/>
        </p:nvSpPr>
        <p:spPr>
          <a:xfrm>
            <a:off x="8520180" y="1168554"/>
            <a:ext cx="3083986" cy="646331"/>
          </a:xfrm>
          <a:prstGeom prst="rect">
            <a:avLst/>
          </a:prstGeom>
          <a:noFill/>
        </p:spPr>
        <p:txBody>
          <a:bodyPr wrap="none" rtlCol="0">
            <a:spAutoFit/>
          </a:bodyPr>
          <a:lstStyle/>
          <a:p>
            <a:r>
              <a:rPr lang="pl-PL" sz="3600" dirty="0"/>
              <a:t>Binary format Y</a:t>
            </a:r>
            <a:endParaRPr lang="en-US" sz="3600" dirty="0"/>
          </a:p>
        </p:txBody>
      </p:sp>
    </p:spTree>
    <p:extLst>
      <p:ext uri="{BB962C8B-B14F-4D97-AF65-F5344CB8AC3E}">
        <p14:creationId xmlns:p14="http://schemas.microsoft.com/office/powerpoint/2010/main" val="212316118"/>
      </p:ext>
    </p:extLst>
  </p:cSld>
  <p:clrMapOvr>
    <a:masterClrMapping/>
  </p:clrMapOvr>
  <mc:AlternateContent xmlns:mc="http://schemas.openxmlformats.org/markup-compatibility/2006" xmlns:p14="http://schemas.microsoft.com/office/powerpoint/2010/main">
    <mc:Choice Requires="p14">
      <p:transition spd="slow" p14:dur="2000" advTm="176"/>
    </mc:Choice>
    <mc:Fallback xmlns="">
      <p:transition spd="slow" advTm="17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Data Migration from PostgreSQL to SciDB</a:t>
            </a:r>
            <a:endParaRPr kumimoji="0" lang="en-US" sz="4400" b="0" i="0" u="none" strike="noStrike" kern="0" cap="none" spc="0" normalizeH="0" baseline="0" noProof="0" dirty="0">
              <a:ln>
                <a:noFill/>
              </a:ln>
              <a:solidFill>
                <a:sysClr val="windowText" lastClr="000000"/>
              </a:solidFill>
              <a:effectLst/>
              <a:uLnTx/>
              <a:uFillTx/>
            </a:endParaRPr>
          </a:p>
        </p:txBody>
      </p:sp>
      <p:sp>
        <p:nvSpPr>
          <p:cNvPr id="5" name="TextBox 4"/>
          <p:cNvSpPr txBox="1"/>
          <p:nvPr/>
        </p:nvSpPr>
        <p:spPr>
          <a:xfrm>
            <a:off x="0" y="570906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3600" b="0" i="0" u="none" strike="noStrike" kern="0" cap="none" spc="0" normalizeH="0" baseline="0" noProof="0" dirty="0">
                <a:ln>
                  <a:noFill/>
                </a:ln>
                <a:solidFill>
                  <a:srgbClr val="FF0000"/>
                </a:solidFill>
                <a:effectLst/>
                <a:uLnTx/>
                <a:uFillTx/>
              </a:rPr>
              <a:t>TRANSFORMATION is 3X, DIRECT is 4X faster than CSV migration</a:t>
            </a:r>
            <a:endParaRPr kumimoji="0" lang="en-US" sz="3600" b="0" i="0" u="none" strike="noStrike" kern="0" cap="none" spc="0" normalizeH="0" baseline="0" noProof="0" dirty="0">
              <a:ln>
                <a:noFill/>
              </a:ln>
              <a:solidFill>
                <a:srgbClr val="FF0000"/>
              </a:solidFill>
              <a:effectLst/>
              <a:uLnTx/>
              <a:uFillTx/>
            </a:endParaRPr>
          </a:p>
        </p:txBody>
      </p:sp>
      <p:sp>
        <p:nvSpPr>
          <p:cNvPr id="6" name="TextBox 5"/>
          <p:cNvSpPr txBox="1"/>
          <p:nvPr/>
        </p:nvSpPr>
        <p:spPr>
          <a:xfrm>
            <a:off x="6914806" y="665047"/>
            <a:ext cx="537365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l-PL" sz="2400" b="0" i="1" u="none" strike="noStrike" kern="0" cap="none" spc="0" normalizeH="0" baseline="0" noProof="0" dirty="0">
                <a:ln>
                  <a:noFill/>
                </a:ln>
                <a:solidFill>
                  <a:sysClr val="windowText" lastClr="000000"/>
                </a:solidFill>
                <a:effectLst/>
                <a:uLnTx/>
                <a:uFillTx/>
              </a:rPr>
              <a:t>MIMIC II data - waveform(int, int, double)</a:t>
            </a:r>
            <a:endParaRPr kumimoji="0" lang="en-US" sz="2400" b="0" i="1" u="none" strike="noStrike" kern="0" cap="none" spc="0" normalizeH="0" baseline="0" noProof="0" dirty="0">
              <a:ln>
                <a:noFill/>
              </a:ln>
              <a:solidFill>
                <a:sysClr val="windowText" lastClr="000000"/>
              </a:solidFill>
              <a:effectLst/>
              <a:uLnTx/>
              <a:uFillTx/>
            </a:endParaRPr>
          </a:p>
        </p:txBody>
      </p:sp>
      <p:graphicFrame>
        <p:nvGraphicFramePr>
          <p:cNvPr id="8" name="Chart 7"/>
          <p:cNvGraphicFramePr>
            <a:graphicFrameLocks/>
          </p:cNvGraphicFramePr>
          <p:nvPr>
            <p:extLst/>
          </p:nvPr>
        </p:nvGraphicFramePr>
        <p:xfrm>
          <a:off x="1" y="948077"/>
          <a:ext cx="12191999" cy="493962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1595970629"/>
      </p:ext>
    </p:extLst>
  </p:cSld>
  <p:clrMapOvr>
    <a:masterClrMapping/>
  </p:clrMapOvr>
  <mc:AlternateContent xmlns:mc="http://schemas.openxmlformats.org/markup-compatibility/2006" xmlns:p14="http://schemas.microsoft.com/office/powerpoint/2010/main">
    <mc:Choice Requires="p14">
      <p:transition spd="slow" p14:dur="2000" advTm="175"/>
    </mc:Choice>
    <mc:Fallback xmlns="">
      <p:transition spd="slow" advTm="17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952500" y="407773"/>
          <a:ext cx="14757400" cy="6417137"/>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4655127" y="4641273"/>
            <a:ext cx="7287491" cy="1413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Box 5"/>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Breakdown: migration from PostgreSQL to SciDB</a:t>
            </a:r>
            <a:endParaRPr kumimoji="0" lang="en-US" sz="4400" b="0" i="0" u="none" strike="noStrike" kern="0" cap="none" spc="0" normalizeH="0" baseline="0" noProof="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33</a:t>
            </a:fld>
            <a:endParaRPr lang="en-US" dirty="0"/>
          </a:p>
        </p:txBody>
      </p:sp>
      <p:sp>
        <p:nvSpPr>
          <p:cNvPr id="7" name="TextBox 6"/>
          <p:cNvSpPr txBox="1"/>
          <p:nvPr/>
        </p:nvSpPr>
        <p:spPr>
          <a:xfrm>
            <a:off x="0" y="5731270"/>
            <a:ext cx="4973782"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3600" i="0" u="none" strike="noStrike" kern="0" cap="none" spc="0" normalizeH="0" baseline="0" noProof="0" dirty="0">
                <a:ln>
                  <a:noFill/>
                </a:ln>
                <a:solidFill>
                  <a:srgbClr val="FF0000"/>
                </a:solidFill>
                <a:effectLst/>
                <a:uLnTx/>
                <a:uFillTx/>
              </a:rPr>
              <a:t>Slow CSV loading</a:t>
            </a:r>
            <a:endParaRPr kumimoji="0" lang="en-US" sz="360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4050294472"/>
      </p:ext>
    </p:extLst>
  </p:cSld>
  <p:clrMapOvr>
    <a:masterClrMapping/>
  </p:clrMapOvr>
  <mc:AlternateContent xmlns:mc="http://schemas.openxmlformats.org/markup-compatibility/2006" xmlns:p14="http://schemas.microsoft.com/office/powerpoint/2010/main">
    <mc:Choice Requires="p14">
      <p:transition spd="slow" p14:dur="2000" advTm="191"/>
    </mc:Choice>
    <mc:Fallback xmlns="">
      <p:transition spd="slow" advTm="19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193348078"/>
              </p:ext>
            </p:extLst>
          </p:nvPr>
        </p:nvGraphicFramePr>
        <p:xfrm>
          <a:off x="-952500" y="407773"/>
          <a:ext cx="14757400" cy="641713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Breakdown: migration from PostgreSQL to SciDB</a:t>
            </a:r>
            <a:endParaRPr kumimoji="0" lang="en-US" sz="4400" b="0" i="0" u="none" strike="noStrike" kern="0" cap="none" spc="0" normalizeH="0" baseline="0" noProof="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34</a:t>
            </a:fld>
            <a:endParaRPr lang="en-US" dirty="0"/>
          </a:p>
        </p:txBody>
      </p:sp>
    </p:spTree>
    <p:extLst>
      <p:ext uri="{BB962C8B-B14F-4D97-AF65-F5344CB8AC3E}">
        <p14:creationId xmlns:p14="http://schemas.microsoft.com/office/powerpoint/2010/main" val="1485199779"/>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952500" y="407773"/>
          <a:ext cx="14757400" cy="641713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Breakdown: migration from PostgreSQL to SciDB</a:t>
            </a:r>
            <a:endParaRPr kumimoji="0" lang="en-US" sz="4400" b="0" i="0" u="none" strike="noStrike" kern="0" cap="none" spc="0" normalizeH="0" baseline="0" noProof="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35</a:t>
            </a:fld>
            <a:endParaRPr lang="en-US" dirty="0"/>
          </a:p>
        </p:txBody>
      </p:sp>
      <p:sp>
        <p:nvSpPr>
          <p:cNvPr id="7" name="TextBox 6"/>
          <p:cNvSpPr txBox="1"/>
          <p:nvPr/>
        </p:nvSpPr>
        <p:spPr>
          <a:xfrm>
            <a:off x="5838669" y="5717202"/>
            <a:ext cx="6353331"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l-PL" sz="3600" kern="0" dirty="0" err="1">
                <a:solidFill>
                  <a:srgbClr val="FF0000"/>
                </a:solidFill>
              </a:rPr>
              <a:t>Use</a:t>
            </a:r>
            <a:r>
              <a:rPr lang="pl-PL" sz="3600" kern="0" dirty="0">
                <a:solidFill>
                  <a:srgbClr val="FF0000"/>
                </a:solidFill>
              </a:rPr>
              <a:t> Fast Direct Binary Migration </a:t>
            </a:r>
            <a:endParaRPr kumimoji="0" lang="en-US" sz="360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1250121898"/>
      </p:ext>
    </p:extLst>
  </p:cSld>
  <p:clrMapOvr>
    <a:masterClrMapping/>
  </p:clrMapOvr>
  <mc:AlternateContent xmlns:mc="http://schemas.openxmlformats.org/markup-compatibility/2006" xmlns:p14="http://schemas.microsoft.com/office/powerpoint/2010/main">
    <mc:Choice Requires="p14">
      <p:transition spd="slow" p14:dur="2000" advTm="239"/>
    </mc:Choice>
    <mc:Fallback xmlns="">
      <p:transition spd="slow" advTm="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CC502-CBAC-4A99-B9B6-7C16AE61FC35}"/>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Conclusions</a:t>
            </a:r>
          </a:p>
        </p:txBody>
      </p:sp>
      <p:sp>
        <p:nvSpPr>
          <p:cNvPr id="4" name="Slide Number Placeholder 3">
            <a:extLst>
              <a:ext uri="{FF2B5EF4-FFF2-40B4-BE49-F238E27FC236}">
                <a16:creationId xmlns:a16="http://schemas.microsoft.com/office/drawing/2014/main" id="{02B774F1-B016-47D6-8C79-7DAC68934769}"/>
              </a:ext>
            </a:extLst>
          </p:cNvPr>
          <p:cNvSpPr>
            <a:spLocks noGrp="1"/>
          </p:cNvSpPr>
          <p:nvPr>
            <p:ph type="sldNum" sz="quarter" idx="12"/>
          </p:nvPr>
        </p:nvSpPr>
        <p:spPr/>
        <p:txBody>
          <a:bodyPr/>
          <a:lstStyle/>
          <a:p>
            <a:fld id="{462CB0EA-037A-4F55-80F5-2F30C1107863}" type="slidenum">
              <a:rPr lang="en-US" smtClean="0"/>
              <a:t>36</a:t>
            </a:fld>
            <a:endParaRPr lang="en-US"/>
          </a:p>
        </p:txBody>
      </p:sp>
      <p:sp>
        <p:nvSpPr>
          <p:cNvPr id="23" name="Rectangle 22">
            <a:extLst>
              <a:ext uri="{FF2B5EF4-FFF2-40B4-BE49-F238E27FC236}">
                <a16:creationId xmlns:a16="http://schemas.microsoft.com/office/drawing/2014/main" id="{BBD30B02-3123-4B6A-99DC-093FED96FD97}"/>
              </a:ext>
            </a:extLst>
          </p:cNvPr>
          <p:cNvSpPr/>
          <p:nvPr/>
        </p:nvSpPr>
        <p:spPr>
          <a:xfrm>
            <a:off x="366010" y="689788"/>
            <a:ext cx="11459980" cy="5478423"/>
          </a:xfrm>
          <a:prstGeom prst="rect">
            <a:avLst/>
          </a:prstGeom>
        </p:spPr>
        <p:txBody>
          <a:bodyPr wrap="square">
            <a:spAutoFit/>
          </a:bodyPr>
          <a:lstStyle/>
          <a:p>
            <a:pPr marL="342900" indent="-342900">
              <a:buFont typeface="Wingdings" panose="05000000000000000000" pitchFamily="2" charset="2"/>
              <a:buChar char="q"/>
            </a:pPr>
            <a:r>
              <a:rPr lang="en-US" sz="3500" dirty="0"/>
              <a:t> </a:t>
            </a:r>
            <a:r>
              <a:rPr lang="en-US" sz="3500" b="1" dirty="0"/>
              <a:t>Parallelism</a:t>
            </a:r>
            <a:r>
              <a:rPr lang="en-US" sz="3500" dirty="0"/>
              <a:t> is the key:</a:t>
            </a:r>
          </a:p>
          <a:p>
            <a:pPr marL="914400" lvl="1" indent="-457200">
              <a:buFont typeface="Wingdings" panose="05000000000000000000" pitchFamily="2" charset="2"/>
              <a:buChar char="§"/>
            </a:pPr>
            <a:r>
              <a:rPr lang="en-US" sz="3500" dirty="0"/>
              <a:t>Ask the data provider for </a:t>
            </a:r>
            <a:r>
              <a:rPr lang="en-US" sz="3500" b="1" dirty="0"/>
              <a:t>splitting the data </a:t>
            </a:r>
            <a:r>
              <a:rPr lang="en-US" sz="3500" dirty="0"/>
              <a:t>during generation and </a:t>
            </a:r>
            <a:r>
              <a:rPr lang="en-US" sz="3500" b="1" dirty="0"/>
              <a:t>BULK load </a:t>
            </a:r>
            <a:r>
              <a:rPr lang="en-US" sz="3500" dirty="0"/>
              <a:t>the data files in parallel;</a:t>
            </a:r>
          </a:p>
          <a:p>
            <a:pPr marL="914400" lvl="1" indent="-457200">
              <a:buFont typeface="Wingdings" panose="05000000000000000000" pitchFamily="2" charset="2"/>
              <a:buChar char="§"/>
            </a:pPr>
            <a:r>
              <a:rPr lang="en-US" sz="3500" dirty="0"/>
              <a:t>Tune your database and set up </a:t>
            </a:r>
            <a:r>
              <a:rPr lang="en-US" sz="3500" b="1" dirty="0"/>
              <a:t>parallel loading</a:t>
            </a:r>
            <a:r>
              <a:rPr lang="en-US" sz="3500" dirty="0"/>
              <a:t>;</a:t>
            </a:r>
          </a:p>
          <a:p>
            <a:pPr marL="914400" lvl="1" indent="-457200">
              <a:buFont typeface="Wingdings" panose="05000000000000000000" pitchFamily="2" charset="2"/>
              <a:buChar char="§"/>
            </a:pPr>
            <a:r>
              <a:rPr lang="pl-PL" sz="3500" dirty="0"/>
              <a:t>Use SIMD </a:t>
            </a:r>
            <a:r>
              <a:rPr lang="en-US" sz="3500" dirty="0"/>
              <a:t>(data level parallelism) </a:t>
            </a:r>
            <a:r>
              <a:rPr lang="pl-PL" sz="3500" dirty="0"/>
              <a:t>for </a:t>
            </a:r>
            <a:r>
              <a:rPr lang="pl-PL" sz="3500" dirty="0" err="1"/>
              <a:t>faster</a:t>
            </a:r>
            <a:r>
              <a:rPr lang="pl-PL" sz="3500" dirty="0"/>
              <a:t> </a:t>
            </a:r>
            <a:r>
              <a:rPr lang="pl-PL" sz="3500" dirty="0" err="1"/>
              <a:t>parsing</a:t>
            </a:r>
            <a:r>
              <a:rPr lang="en-US" sz="3500" dirty="0"/>
              <a:t>.</a:t>
            </a:r>
          </a:p>
          <a:p>
            <a:pPr marL="457200" indent="-457200">
              <a:buFont typeface="Wingdings" panose="05000000000000000000" pitchFamily="2" charset="2"/>
              <a:buChar char="q"/>
            </a:pPr>
            <a:r>
              <a:rPr lang="en-US" sz="3500" b="1" dirty="0"/>
              <a:t>Optimize I/O to fully </a:t>
            </a:r>
            <a:r>
              <a:rPr lang="pl-PL" sz="3500" b="1" dirty="0"/>
              <a:t>utilize CPU</a:t>
            </a:r>
            <a:r>
              <a:rPr lang="en-US" sz="3500" b="1" dirty="0"/>
              <a:t>: </a:t>
            </a:r>
          </a:p>
          <a:p>
            <a:pPr marL="914400" lvl="1" indent="-457200">
              <a:buFont typeface="Wingdings" panose="05000000000000000000" pitchFamily="2" charset="2"/>
              <a:buChar char="§"/>
            </a:pPr>
            <a:r>
              <a:rPr lang="en-US" sz="3500" dirty="0"/>
              <a:t>Input I/O path with single (HDD) or parallel reader (SSD);</a:t>
            </a:r>
          </a:p>
          <a:p>
            <a:pPr marL="914400" lvl="1" indent="-457200">
              <a:buFont typeface="Wingdings" panose="05000000000000000000" pitchFamily="2" charset="2"/>
              <a:buChar char="§"/>
            </a:pPr>
            <a:r>
              <a:rPr lang="en-US" sz="3500" dirty="0"/>
              <a:t>Output I/O path to reduce pauses caused by data ﬂushes.</a:t>
            </a:r>
          </a:p>
          <a:p>
            <a:pPr marL="457200" indent="-457200">
              <a:buFont typeface="Wingdings" panose="05000000000000000000" pitchFamily="2" charset="2"/>
              <a:buChar char="q"/>
            </a:pPr>
            <a:r>
              <a:rPr lang="en-US" sz="3500" b="1" dirty="0"/>
              <a:t>Binary data format </a:t>
            </a:r>
            <a:r>
              <a:rPr lang="en-US" sz="3500" dirty="0"/>
              <a:t>for data transfers:</a:t>
            </a:r>
          </a:p>
          <a:p>
            <a:pPr marL="914400" lvl="1" indent="-457200">
              <a:buFont typeface="Wingdings" panose="05000000000000000000" pitchFamily="2" charset="2"/>
              <a:buChar char="§"/>
            </a:pPr>
            <a:r>
              <a:rPr lang="en-US" sz="3500" dirty="0"/>
              <a:t>Select a single, concise, SIMD-friendly &amp; </a:t>
            </a:r>
            <a:r>
              <a:rPr lang="en-US" sz="3500" b="1" dirty="0"/>
              <a:t>binary format</a:t>
            </a:r>
            <a:r>
              <a:rPr lang="en-US" sz="3500" dirty="0"/>
              <a:t>.</a:t>
            </a:r>
          </a:p>
        </p:txBody>
      </p:sp>
    </p:spTree>
    <p:extLst>
      <p:ext uri="{BB962C8B-B14F-4D97-AF65-F5344CB8AC3E}">
        <p14:creationId xmlns:p14="http://schemas.microsoft.com/office/powerpoint/2010/main" val="2129378987"/>
      </p:ext>
    </p:extLst>
  </p:cSld>
  <p:clrMapOvr>
    <a:masterClrMapping/>
  </p:clrMapOvr>
  <mc:AlternateContent xmlns:mc="http://schemas.openxmlformats.org/markup-compatibility/2006" xmlns:p14="http://schemas.microsoft.com/office/powerpoint/2010/main">
    <mc:Choice Requires="p14">
      <p:transition spd="slow" p14:dur="2000" advTm="12647"/>
    </mc:Choice>
    <mc:Fallback xmlns="">
      <p:transition spd="slow" advTm="1264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8D5CE6-20CB-43B7-9237-A110B8CB11FC}"/>
              </a:ext>
            </a:extLst>
          </p:cNvPr>
          <p:cNvSpPr txBox="1"/>
          <p:nvPr/>
        </p:nvSpPr>
        <p:spPr>
          <a:xfrm>
            <a:off x="0" y="2339161"/>
            <a:ext cx="12192000" cy="1569660"/>
          </a:xfrm>
          <a:prstGeom prst="rect">
            <a:avLst/>
          </a:prstGeom>
          <a:noFill/>
        </p:spPr>
        <p:txBody>
          <a:bodyPr wrap="square" rtlCol="0">
            <a:spAutoFit/>
          </a:bodyPr>
          <a:lstStyle/>
          <a:p>
            <a:pPr algn="ctr"/>
            <a:r>
              <a:rPr lang="pl-PL" sz="9600" dirty="0"/>
              <a:t>Thank you</a:t>
            </a:r>
            <a:endParaRPr lang="en-US" sz="9600" dirty="0"/>
          </a:p>
        </p:txBody>
      </p:sp>
      <p:sp>
        <p:nvSpPr>
          <p:cNvPr id="3" name="Slide Number Placeholder 2">
            <a:extLst>
              <a:ext uri="{FF2B5EF4-FFF2-40B4-BE49-F238E27FC236}">
                <a16:creationId xmlns:a16="http://schemas.microsoft.com/office/drawing/2014/main" id="{4691E974-13AF-4011-B886-2D611F321DB3}"/>
              </a:ext>
            </a:extLst>
          </p:cNvPr>
          <p:cNvSpPr>
            <a:spLocks noGrp="1"/>
          </p:cNvSpPr>
          <p:nvPr>
            <p:ph type="sldNum" sz="quarter" idx="12"/>
          </p:nvPr>
        </p:nvSpPr>
        <p:spPr/>
        <p:txBody>
          <a:bodyPr/>
          <a:lstStyle/>
          <a:p>
            <a:fld id="{462CB0EA-037A-4F55-80F5-2F30C1107863}" type="slidenum">
              <a:rPr lang="en-US" smtClean="0"/>
              <a:t>37</a:t>
            </a:fld>
            <a:endParaRPr lang="en-US"/>
          </a:p>
        </p:txBody>
      </p:sp>
    </p:spTree>
    <p:extLst>
      <p:ext uri="{BB962C8B-B14F-4D97-AF65-F5344CB8AC3E}">
        <p14:creationId xmlns:p14="http://schemas.microsoft.com/office/powerpoint/2010/main" val="772676401"/>
      </p:ext>
    </p:extLst>
  </p:cSld>
  <p:clrMapOvr>
    <a:masterClrMapping/>
  </p:clrMapOvr>
  <mc:AlternateContent xmlns:mc="http://schemas.openxmlformats.org/markup-compatibility/2006" xmlns:p14="http://schemas.microsoft.com/office/powerpoint/2010/main">
    <mc:Choice Requires="p14">
      <p:transition spd="slow" p14:dur="2000" advTm="343"/>
    </mc:Choice>
    <mc:Fallback xmlns="">
      <p:transition spd="slow" advTm="343"/>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8D5CE6-20CB-43B7-9237-A110B8CB11FC}"/>
              </a:ext>
            </a:extLst>
          </p:cNvPr>
          <p:cNvSpPr txBox="1"/>
          <p:nvPr/>
        </p:nvSpPr>
        <p:spPr>
          <a:xfrm>
            <a:off x="0" y="2339161"/>
            <a:ext cx="12192000" cy="1569660"/>
          </a:xfrm>
          <a:prstGeom prst="rect">
            <a:avLst/>
          </a:prstGeom>
          <a:noFill/>
        </p:spPr>
        <p:txBody>
          <a:bodyPr wrap="square" rtlCol="0">
            <a:spAutoFit/>
          </a:bodyPr>
          <a:lstStyle/>
          <a:p>
            <a:pPr algn="ctr"/>
            <a:r>
              <a:rPr lang="en-US" sz="9600" dirty="0"/>
              <a:t>Backup slides</a:t>
            </a:r>
          </a:p>
        </p:txBody>
      </p:sp>
      <p:sp>
        <p:nvSpPr>
          <p:cNvPr id="3" name="Slide Number Placeholder 2">
            <a:extLst>
              <a:ext uri="{FF2B5EF4-FFF2-40B4-BE49-F238E27FC236}">
                <a16:creationId xmlns:a16="http://schemas.microsoft.com/office/drawing/2014/main" id="{4691E974-13AF-4011-B886-2D611F321DB3}"/>
              </a:ext>
            </a:extLst>
          </p:cNvPr>
          <p:cNvSpPr>
            <a:spLocks noGrp="1"/>
          </p:cNvSpPr>
          <p:nvPr>
            <p:ph type="sldNum" sz="quarter" idx="12"/>
          </p:nvPr>
        </p:nvSpPr>
        <p:spPr/>
        <p:txBody>
          <a:bodyPr/>
          <a:lstStyle/>
          <a:p>
            <a:fld id="{462CB0EA-037A-4F55-80F5-2F30C1107863}" type="slidenum">
              <a:rPr lang="en-US" smtClean="0"/>
              <a:t>38</a:t>
            </a:fld>
            <a:endParaRPr lang="en-US"/>
          </a:p>
        </p:txBody>
      </p:sp>
    </p:spTree>
    <p:extLst>
      <p:ext uri="{BB962C8B-B14F-4D97-AF65-F5344CB8AC3E}">
        <p14:creationId xmlns:p14="http://schemas.microsoft.com/office/powerpoint/2010/main" val="1891978373"/>
      </p:ext>
    </p:extLst>
  </p:cSld>
  <p:clrMapOvr>
    <a:masterClrMapping/>
  </p:clrMapOvr>
  <mc:AlternateContent xmlns:mc="http://schemas.openxmlformats.org/markup-compatibility/2006" xmlns:p14="http://schemas.microsoft.com/office/powerpoint/2010/main">
    <mc:Choice Requires="p14">
      <p:transition spd="slow" p14:dur="2000" advTm="383"/>
    </mc:Choice>
    <mc:Fallback xmlns="">
      <p:transition spd="slow" advTm="38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1DBB10-97C3-4E35-A554-F0A335E8A4FB}"/>
              </a:ext>
            </a:extLst>
          </p:cNvPr>
          <p:cNvSpPr>
            <a:spLocks noGrp="1"/>
          </p:cNvSpPr>
          <p:nvPr>
            <p:ph type="sldNum" sz="quarter" idx="12"/>
          </p:nvPr>
        </p:nvSpPr>
        <p:spPr/>
        <p:txBody>
          <a:bodyPr/>
          <a:lstStyle/>
          <a:p>
            <a:fld id="{462CB0EA-037A-4F55-80F5-2F30C1107863}" type="slidenum">
              <a:rPr lang="en-US" smtClean="0"/>
              <a:pPr/>
              <a:t>39</a:t>
            </a:fld>
            <a:endParaRPr lang="en-US" dirty="0"/>
          </a:p>
        </p:txBody>
      </p:sp>
      <p:sp>
        <p:nvSpPr>
          <p:cNvPr id="3" name="TextBox 2">
            <a:extLst>
              <a:ext uri="{FF2B5EF4-FFF2-40B4-BE49-F238E27FC236}">
                <a16:creationId xmlns:a16="http://schemas.microsoft.com/office/drawing/2014/main" id="{A31968F3-358B-4691-9428-FF16F4E2048E}"/>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Faster loading, export &amp; migration for PostgreSQL</a:t>
            </a:r>
          </a:p>
        </p:txBody>
      </p:sp>
      <p:sp>
        <p:nvSpPr>
          <p:cNvPr id="4" name="Rectangle 3">
            <a:extLst>
              <a:ext uri="{FF2B5EF4-FFF2-40B4-BE49-F238E27FC236}">
                <a16:creationId xmlns:a16="http://schemas.microsoft.com/office/drawing/2014/main" id="{BA3E9112-A507-4107-9229-0B008C573BC8}"/>
              </a:ext>
            </a:extLst>
          </p:cNvPr>
          <p:cNvSpPr/>
          <p:nvPr/>
        </p:nvSpPr>
        <p:spPr>
          <a:xfrm>
            <a:off x="366010" y="689788"/>
            <a:ext cx="11753538" cy="6017032"/>
          </a:xfrm>
          <a:prstGeom prst="rect">
            <a:avLst/>
          </a:prstGeom>
        </p:spPr>
        <p:txBody>
          <a:bodyPr wrap="square">
            <a:spAutoFit/>
          </a:bodyPr>
          <a:lstStyle/>
          <a:p>
            <a:pPr marL="342900" indent="-342900">
              <a:buFont typeface="Wingdings" panose="05000000000000000000" pitchFamily="2" charset="2"/>
              <a:buChar char="q"/>
            </a:pPr>
            <a:r>
              <a:rPr lang="en-US" sz="3500" dirty="0"/>
              <a:t> </a:t>
            </a:r>
            <a:r>
              <a:rPr lang="en-US" sz="3500" b="1" dirty="0"/>
              <a:t>Load</a:t>
            </a:r>
            <a:r>
              <a:rPr lang="en-US" sz="3500" dirty="0"/>
              <a:t> - external loader for PostgreSQL:</a:t>
            </a:r>
          </a:p>
          <a:p>
            <a:pPr marL="914400" lvl="1" indent="-457200">
              <a:buFont typeface="Wingdings" panose="05000000000000000000" pitchFamily="2" charset="2"/>
              <a:buChar char="§"/>
            </a:pPr>
            <a:r>
              <a:rPr lang="en-US" sz="3500" dirty="0"/>
              <a:t>Read data from many input files using many </a:t>
            </a:r>
            <a:r>
              <a:rPr lang="en-US" sz="3500" dirty="0" err="1"/>
              <a:t>psql</a:t>
            </a:r>
            <a:r>
              <a:rPr lang="en-US" sz="3500" dirty="0"/>
              <a:t> clients;</a:t>
            </a:r>
          </a:p>
          <a:p>
            <a:pPr marL="914400" lvl="1" indent="-457200">
              <a:buFont typeface="Wingdings" panose="05000000000000000000" pitchFamily="2" charset="2"/>
              <a:buChar char="§"/>
            </a:pPr>
            <a:r>
              <a:rPr lang="en-US" sz="3500" dirty="0"/>
              <a:t>External parallel loader that is aware of storage devices.</a:t>
            </a:r>
          </a:p>
          <a:p>
            <a:pPr marL="457200" indent="-457200">
              <a:buFont typeface="Wingdings" panose="05000000000000000000" pitchFamily="2" charset="2"/>
              <a:buChar char="q"/>
            </a:pPr>
            <a:r>
              <a:rPr lang="en-US" sz="3500" dirty="0"/>
              <a:t> </a:t>
            </a:r>
            <a:r>
              <a:rPr lang="en-US" sz="3500" b="1" dirty="0"/>
              <a:t>Export</a:t>
            </a:r>
            <a:r>
              <a:rPr lang="en-US" sz="3500" dirty="0"/>
              <a:t>:</a:t>
            </a:r>
          </a:p>
          <a:p>
            <a:pPr marL="914400" lvl="1" indent="-457200">
              <a:buFont typeface="Wingdings" panose="05000000000000000000" pitchFamily="2" charset="2"/>
              <a:buChar char="§"/>
            </a:pPr>
            <a:r>
              <a:rPr lang="en-US" sz="3500" dirty="0"/>
              <a:t>Both, parallel export in CSV format and export in a specific (non-</a:t>
            </a:r>
            <a:r>
              <a:rPr lang="en-US" sz="3500" dirty="0" err="1"/>
              <a:t>postgres</a:t>
            </a:r>
            <a:r>
              <a:rPr lang="en-US" sz="3500" dirty="0"/>
              <a:t>) binary format require changes to the PostgreSQL’s source code.</a:t>
            </a:r>
          </a:p>
          <a:p>
            <a:pPr marL="457200" indent="-457200">
              <a:buFont typeface="Wingdings" panose="05000000000000000000" pitchFamily="2" charset="2"/>
              <a:buChar char="q"/>
            </a:pPr>
            <a:r>
              <a:rPr lang="en-US" sz="3500" dirty="0"/>
              <a:t> </a:t>
            </a:r>
            <a:r>
              <a:rPr lang="en-US" sz="3500" b="1" dirty="0"/>
              <a:t>Migrate</a:t>
            </a:r>
            <a:r>
              <a:rPr lang="en-US" sz="3500" dirty="0"/>
              <a:t> = export + load:</a:t>
            </a:r>
          </a:p>
          <a:p>
            <a:pPr marL="914400" lvl="1" indent="-457200">
              <a:buFont typeface="Wingdings" panose="05000000000000000000" pitchFamily="2" charset="2"/>
              <a:buChar char="§"/>
            </a:pPr>
            <a:r>
              <a:rPr lang="en-US" sz="3500" dirty="0"/>
              <a:t>CSV: no changes to the database required (unless parallel);</a:t>
            </a:r>
          </a:p>
          <a:p>
            <a:pPr marL="914400" lvl="1" indent="-457200">
              <a:buFont typeface="Wingdings" panose="05000000000000000000" pitchFamily="2" charset="2"/>
              <a:buChar char="§"/>
            </a:pPr>
            <a:r>
              <a:rPr lang="en-US" sz="3500" dirty="0"/>
              <a:t>Binary: either external transformation or internal changes.</a:t>
            </a:r>
          </a:p>
          <a:p>
            <a:pPr marL="1257300" lvl="2" indent="-342900">
              <a:buFont typeface="Wingdings" panose="05000000000000000000" pitchFamily="2" charset="2"/>
              <a:buChar char="q"/>
            </a:pPr>
            <a:endParaRPr lang="en-US" sz="3500" dirty="0"/>
          </a:p>
        </p:txBody>
      </p:sp>
    </p:spTree>
    <p:extLst>
      <p:ext uri="{BB962C8B-B14F-4D97-AF65-F5344CB8AC3E}">
        <p14:creationId xmlns:p14="http://schemas.microsoft.com/office/powerpoint/2010/main" val="1649280422"/>
      </p:ext>
    </p:extLst>
  </p:cSld>
  <p:clrMapOvr>
    <a:masterClrMapping/>
  </p:clrMapOvr>
  <mc:AlternateContent xmlns:mc="http://schemas.openxmlformats.org/markup-compatibility/2006" xmlns:p14="http://schemas.microsoft.com/office/powerpoint/2010/main">
    <mc:Choice Requires="p14">
      <p:transition spd="slow" p14:dur="2000" advTm="2349"/>
    </mc:Choice>
    <mc:Fallback xmlns="">
      <p:transition spd="slow" advTm="23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B2CAFA-AA4A-49B8-A123-277704773374}"/>
              </a:ext>
            </a:extLst>
          </p:cNvPr>
          <p:cNvSpPr>
            <a:spLocks noGrp="1"/>
          </p:cNvSpPr>
          <p:nvPr>
            <p:ph type="sldNum" sz="quarter" idx="12"/>
          </p:nvPr>
        </p:nvSpPr>
        <p:spPr/>
        <p:txBody>
          <a:bodyPr/>
          <a:lstStyle/>
          <a:p>
            <a:fld id="{462CB0EA-037A-4F55-80F5-2F30C1107863}" type="slidenum">
              <a:rPr lang="en-US" smtClean="0"/>
              <a:pPr/>
              <a:t>4</a:t>
            </a:fld>
            <a:endParaRPr lang="en-US" dirty="0"/>
          </a:p>
        </p:txBody>
      </p:sp>
      <p:sp>
        <p:nvSpPr>
          <p:cNvPr id="3" name="TextBox 2">
            <a:extLst>
              <a:ext uri="{FF2B5EF4-FFF2-40B4-BE49-F238E27FC236}">
                <a16:creationId xmlns:a16="http://schemas.microsoft.com/office/drawing/2014/main" id="{0728BA38-D2FB-4094-87B0-9C9737F161CD}"/>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pl-PL" sz="4000" dirty="0">
                <a:ln w="0"/>
                <a:effectLst>
                  <a:outerShdw blurRad="38100" dist="19050" dir="2700000" algn="tl" rotWithShape="0">
                    <a:schemeClr val="dk1">
                      <a:alpha val="40000"/>
                    </a:schemeClr>
                  </a:outerShdw>
                </a:effectLst>
              </a:rPr>
              <a:t>How to accelearate </a:t>
            </a:r>
            <a:r>
              <a:rPr lang="en-US" sz="4000" dirty="0">
                <a:ln w="0"/>
                <a:effectLst>
                  <a:outerShdw blurRad="38100" dist="19050" dir="2700000" algn="tl" rotWithShape="0">
                    <a:schemeClr val="dk1">
                      <a:alpha val="40000"/>
                    </a:schemeClr>
                  </a:outerShdw>
                </a:effectLst>
              </a:rPr>
              <a:t>data </a:t>
            </a:r>
            <a:r>
              <a:rPr lang="pl-PL" sz="4000" dirty="0" err="1">
                <a:ln w="0"/>
                <a:effectLst>
                  <a:outerShdw blurRad="38100" dist="19050" dir="2700000" algn="tl" rotWithShape="0">
                    <a:schemeClr val="dk1">
                      <a:alpha val="40000"/>
                    </a:schemeClr>
                  </a:outerShdw>
                </a:effectLst>
              </a:rPr>
              <a:t>loading</a:t>
            </a:r>
            <a:r>
              <a:rPr lang="en-US" sz="4000" dirty="0">
                <a:ln w="0"/>
                <a:effectLst>
                  <a:outerShdw blurRad="38100" dist="19050" dir="2700000" algn="tl" rotWithShape="0">
                    <a:schemeClr val="dk1">
                      <a:alpha val="40000"/>
                    </a:schemeClr>
                  </a:outerShdw>
                </a:effectLst>
              </a:rPr>
              <a:t> &amp;</a:t>
            </a:r>
            <a:r>
              <a:rPr lang="pl-PL" sz="4000" dirty="0">
                <a:ln w="0"/>
                <a:effectLst>
                  <a:outerShdw blurRad="38100" dist="19050" dir="2700000" algn="tl" rotWithShape="0">
                    <a:schemeClr val="dk1">
                      <a:alpha val="40000"/>
                    </a:schemeClr>
                  </a:outerShdw>
                </a:effectLst>
              </a:rPr>
              <a:t> migration?</a:t>
            </a:r>
            <a:endParaRPr lang="en-US" sz="4000"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B2B3687-2C4E-4C1F-8E1B-175C960046FF}"/>
              </a:ext>
            </a:extLst>
          </p:cNvPr>
          <p:cNvSpPr txBox="1"/>
          <p:nvPr/>
        </p:nvSpPr>
        <p:spPr>
          <a:xfrm>
            <a:off x="212361" y="956328"/>
            <a:ext cx="11767277" cy="5016758"/>
          </a:xfrm>
          <a:prstGeom prst="rect">
            <a:avLst/>
          </a:prstGeom>
          <a:noFill/>
        </p:spPr>
        <p:txBody>
          <a:bodyPr wrap="square" rtlCol="0">
            <a:spAutoFit/>
          </a:bodyPr>
          <a:lstStyle/>
          <a:p>
            <a:pPr marL="342900" indent="-342900">
              <a:buAutoNum type="arabicPeriod"/>
            </a:pPr>
            <a:r>
              <a:rPr lang="en-US" sz="3200" b="1" dirty="0"/>
              <a:t> Loading:</a:t>
            </a:r>
          </a:p>
          <a:p>
            <a:pPr marL="800100" lvl="1" indent="-342900">
              <a:buFont typeface="+mj-lt"/>
              <a:buAutoNum type="alphaLcParenR"/>
            </a:pPr>
            <a:r>
              <a:rPr lang="en-US" sz="3200" dirty="0">
                <a:solidFill>
                  <a:schemeClr val="bg1">
                    <a:lumMod val="85000"/>
                  </a:schemeClr>
                </a:solidFill>
              </a:rPr>
              <a:t> CSV vs. DBMS</a:t>
            </a:r>
          </a:p>
          <a:p>
            <a:pPr marL="800100" lvl="1" indent="-342900">
              <a:buFont typeface="+mj-lt"/>
              <a:buAutoNum type="alphaLcParenR"/>
            </a:pPr>
            <a:r>
              <a:rPr lang="en-US" sz="3200" dirty="0"/>
              <a:t> General principles</a:t>
            </a:r>
          </a:p>
          <a:p>
            <a:pPr marL="800100" lvl="1" indent="-342900">
              <a:buFont typeface="+mj-lt"/>
              <a:buAutoNum type="alphaLcParenR"/>
            </a:pPr>
            <a:r>
              <a:rPr lang="en-US" sz="3200" dirty="0"/>
              <a:t> Thread/Process Level </a:t>
            </a:r>
            <a:r>
              <a:rPr lang="en-US" sz="3200" b="1" dirty="0"/>
              <a:t>Parallelism</a:t>
            </a:r>
            <a:endParaRPr lang="en-US" sz="3200" dirty="0"/>
          </a:p>
          <a:p>
            <a:pPr marL="800100" lvl="1" indent="-342900">
              <a:buFont typeface="+mj-lt"/>
              <a:buAutoNum type="alphaLcParenR"/>
            </a:pPr>
            <a:r>
              <a:rPr lang="en-US" sz="3200" dirty="0"/>
              <a:t> Identify Bottlenecks</a:t>
            </a:r>
          </a:p>
          <a:p>
            <a:pPr marL="800100" lvl="1" indent="-342900">
              <a:buFont typeface="+mj-lt"/>
              <a:buAutoNum type="alphaLcParenR"/>
            </a:pPr>
            <a:r>
              <a:rPr lang="en-US" sz="3200" dirty="0"/>
              <a:t> Using </a:t>
            </a:r>
            <a:r>
              <a:rPr lang="en-US" sz="3200" b="1" dirty="0"/>
              <a:t>Storage Devices</a:t>
            </a:r>
          </a:p>
          <a:p>
            <a:pPr marL="800100" lvl="1" indent="-342900">
              <a:buFont typeface="+mj-lt"/>
              <a:buAutoNum type="alphaLcParenR"/>
            </a:pPr>
            <a:r>
              <a:rPr lang="en-US" sz="3200" dirty="0"/>
              <a:t> Data level parallelism (SIMD)</a:t>
            </a:r>
          </a:p>
          <a:p>
            <a:pPr marL="342900" indent="-342900">
              <a:buFont typeface="+mj-lt"/>
              <a:buAutoNum type="arabicPeriod"/>
            </a:pPr>
            <a:r>
              <a:rPr lang="en-US" sz="3200" b="1" dirty="0"/>
              <a:t>Migration:</a:t>
            </a:r>
          </a:p>
          <a:p>
            <a:pPr marL="800100" lvl="1" indent="-342900">
              <a:buFont typeface="+mj-lt"/>
              <a:buAutoNum type="alphaLcParenR"/>
            </a:pPr>
            <a:r>
              <a:rPr lang="en-US" sz="3200" dirty="0"/>
              <a:t> Leverage Diverse Databases</a:t>
            </a:r>
          </a:p>
          <a:p>
            <a:pPr marL="800100" lvl="1" indent="-342900">
              <a:buFont typeface="+mj-lt"/>
              <a:buAutoNum type="alphaLcParenR"/>
            </a:pPr>
            <a:r>
              <a:rPr lang="en-US" sz="3200" dirty="0"/>
              <a:t> CSV vs. </a:t>
            </a:r>
            <a:r>
              <a:rPr lang="en-US" sz="3200" b="1" dirty="0"/>
              <a:t>Binary format</a:t>
            </a:r>
          </a:p>
        </p:txBody>
      </p:sp>
    </p:spTree>
    <p:extLst>
      <p:ext uri="{BB962C8B-B14F-4D97-AF65-F5344CB8AC3E}">
        <p14:creationId xmlns:p14="http://schemas.microsoft.com/office/powerpoint/2010/main" val="1461715335"/>
      </p:ext>
    </p:extLst>
  </p:cSld>
  <p:clrMapOvr>
    <a:masterClrMapping/>
  </p:clrMapOvr>
  <mc:AlternateContent xmlns:mc="http://schemas.openxmlformats.org/markup-compatibility/2006" xmlns:p14="http://schemas.microsoft.com/office/powerpoint/2010/main">
    <mc:Choice Requires="p14">
      <p:transition spd="slow" p14:dur="2000" advTm="24719"/>
    </mc:Choice>
    <mc:Fallback xmlns="">
      <p:transition spd="slow" advTm="2471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BC1EC67F-BA0F-4BC9-91B6-9B9FB447B835}"/>
              </a:ext>
            </a:extLst>
          </p:cNvPr>
          <p:cNvGrpSpPr/>
          <p:nvPr/>
        </p:nvGrpSpPr>
        <p:grpSpPr>
          <a:xfrm>
            <a:off x="9267723" y="901577"/>
            <a:ext cx="2263515" cy="1481751"/>
            <a:chOff x="3970898" y="968877"/>
            <a:chExt cx="2263515" cy="1481751"/>
          </a:xfrm>
        </p:grpSpPr>
        <p:sp>
          <p:nvSpPr>
            <p:cNvPr id="77" name="Rectangle 76">
              <a:extLst>
                <a:ext uri="{FF2B5EF4-FFF2-40B4-BE49-F238E27FC236}">
                  <a16:creationId xmlns:a16="http://schemas.microsoft.com/office/drawing/2014/main" id="{1619880F-3B87-4755-83F5-BE13A083864A}"/>
                </a:ext>
              </a:extLst>
            </p:cNvPr>
            <p:cNvSpPr/>
            <p:nvPr/>
          </p:nvSpPr>
          <p:spPr>
            <a:xfrm rot="18942805">
              <a:off x="3970898" y="1383865"/>
              <a:ext cx="226351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D4158E-84FF-4F27-B3FF-979E1EDCA6BB}"/>
                </a:ext>
              </a:extLst>
            </p:cNvPr>
            <p:cNvSpPr/>
            <p:nvPr/>
          </p:nvSpPr>
          <p:spPr>
            <a:xfrm rot="18942805">
              <a:off x="4779012" y="1509468"/>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DA6FB01-D9E9-477C-99B2-4DA9DC478513}"/>
                </a:ext>
              </a:extLst>
            </p:cNvPr>
            <p:cNvSpPr/>
            <p:nvPr/>
          </p:nvSpPr>
          <p:spPr>
            <a:xfrm rot="18942805">
              <a:off x="4229058" y="2045894"/>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B199BD3-68BD-4EAE-A478-17B9A868833C}"/>
                </a:ext>
              </a:extLst>
            </p:cNvPr>
            <p:cNvSpPr/>
            <p:nvPr/>
          </p:nvSpPr>
          <p:spPr>
            <a:xfrm rot="18942805">
              <a:off x="5047283" y="124779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871439D-D299-447E-B248-48E096A04885}"/>
                </a:ext>
              </a:extLst>
            </p:cNvPr>
            <p:cNvSpPr/>
            <p:nvPr/>
          </p:nvSpPr>
          <p:spPr>
            <a:xfrm rot="18942805">
              <a:off x="5333236" y="96887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400B7977-1ABC-48F0-9B90-5A16658CBD17}"/>
              </a:ext>
            </a:extLst>
          </p:cNvPr>
          <p:cNvGrpSpPr/>
          <p:nvPr/>
        </p:nvGrpSpPr>
        <p:grpSpPr>
          <a:xfrm>
            <a:off x="9559232" y="1197511"/>
            <a:ext cx="2263515" cy="1481751"/>
            <a:chOff x="3970898" y="968877"/>
            <a:chExt cx="2263515" cy="1481751"/>
          </a:xfrm>
        </p:grpSpPr>
        <p:sp>
          <p:nvSpPr>
            <p:cNvPr id="83" name="Rectangle 82">
              <a:extLst>
                <a:ext uri="{FF2B5EF4-FFF2-40B4-BE49-F238E27FC236}">
                  <a16:creationId xmlns:a16="http://schemas.microsoft.com/office/drawing/2014/main" id="{55047747-04B3-4396-94A0-9D2D29802B3E}"/>
                </a:ext>
              </a:extLst>
            </p:cNvPr>
            <p:cNvSpPr/>
            <p:nvPr/>
          </p:nvSpPr>
          <p:spPr>
            <a:xfrm rot="18942805">
              <a:off x="3970898" y="1383865"/>
              <a:ext cx="226351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2352EC4-5497-4AA4-A48D-2D405C19C129}"/>
                </a:ext>
              </a:extLst>
            </p:cNvPr>
            <p:cNvSpPr/>
            <p:nvPr/>
          </p:nvSpPr>
          <p:spPr>
            <a:xfrm rot="18942805">
              <a:off x="4779012" y="1509468"/>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B96FA1-3A54-4920-A4EB-F988028F0561}"/>
                </a:ext>
              </a:extLst>
            </p:cNvPr>
            <p:cNvSpPr/>
            <p:nvPr/>
          </p:nvSpPr>
          <p:spPr>
            <a:xfrm rot="18942805">
              <a:off x="4229058" y="2045894"/>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919842D-128B-4947-8E1A-F5246E94E82A}"/>
                </a:ext>
              </a:extLst>
            </p:cNvPr>
            <p:cNvSpPr/>
            <p:nvPr/>
          </p:nvSpPr>
          <p:spPr>
            <a:xfrm rot="18942805">
              <a:off x="5047283" y="124779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2E5D384D-2891-4721-B5FA-A550EFCC372E}"/>
                </a:ext>
              </a:extLst>
            </p:cNvPr>
            <p:cNvSpPr/>
            <p:nvPr/>
          </p:nvSpPr>
          <p:spPr>
            <a:xfrm rot="18942805">
              <a:off x="5333236" y="96887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F71A45D-59A7-4685-9BCA-E681C132283F}"/>
              </a:ext>
            </a:extLst>
          </p:cNvPr>
          <p:cNvGrpSpPr/>
          <p:nvPr/>
        </p:nvGrpSpPr>
        <p:grpSpPr>
          <a:xfrm>
            <a:off x="3559870" y="1043280"/>
            <a:ext cx="2263515" cy="1481751"/>
            <a:chOff x="3970898" y="968877"/>
            <a:chExt cx="2263515" cy="1481751"/>
          </a:xfrm>
        </p:grpSpPr>
        <p:sp>
          <p:nvSpPr>
            <p:cNvPr id="15" name="Rectangle 14">
              <a:extLst>
                <a:ext uri="{FF2B5EF4-FFF2-40B4-BE49-F238E27FC236}">
                  <a16:creationId xmlns:a16="http://schemas.microsoft.com/office/drawing/2014/main" id="{D090019B-6DE3-427B-A2BD-383B3FC9366D}"/>
                </a:ext>
              </a:extLst>
            </p:cNvPr>
            <p:cNvSpPr/>
            <p:nvPr/>
          </p:nvSpPr>
          <p:spPr>
            <a:xfrm rot="18942805">
              <a:off x="3970898" y="1383865"/>
              <a:ext cx="226351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B7E113-EB38-493F-890C-F8A7BDA2254D}"/>
                </a:ext>
              </a:extLst>
            </p:cNvPr>
            <p:cNvSpPr/>
            <p:nvPr/>
          </p:nvSpPr>
          <p:spPr>
            <a:xfrm rot="18942805">
              <a:off x="4779012" y="1509468"/>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D1BBB44-A0D8-4835-87D2-21EA52788512}"/>
                </a:ext>
              </a:extLst>
            </p:cNvPr>
            <p:cNvSpPr/>
            <p:nvPr/>
          </p:nvSpPr>
          <p:spPr>
            <a:xfrm rot="18942805">
              <a:off x="4229058" y="2045894"/>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A5D6E4-7D5C-4910-9CF3-7C980F88D4C8}"/>
                </a:ext>
              </a:extLst>
            </p:cNvPr>
            <p:cNvSpPr/>
            <p:nvPr/>
          </p:nvSpPr>
          <p:spPr>
            <a:xfrm rot="18942805">
              <a:off x="5047283" y="124779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867DC8-40FB-4BFC-8F6D-5050C289B52D}"/>
                </a:ext>
              </a:extLst>
            </p:cNvPr>
            <p:cNvSpPr/>
            <p:nvPr/>
          </p:nvSpPr>
          <p:spPr>
            <a:xfrm rot="18942805">
              <a:off x="5333236" y="96887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9019C25-19DA-4122-8448-1A585A087DEE}"/>
              </a:ext>
            </a:extLst>
          </p:cNvPr>
          <p:cNvGrpSpPr/>
          <p:nvPr/>
        </p:nvGrpSpPr>
        <p:grpSpPr>
          <a:xfrm rot="2817841">
            <a:off x="462148" y="1562149"/>
            <a:ext cx="2274759" cy="404734"/>
            <a:chOff x="6846756" y="2555823"/>
            <a:chExt cx="2274759" cy="404734"/>
          </a:xfrm>
        </p:grpSpPr>
        <p:sp>
          <p:nvSpPr>
            <p:cNvPr id="8" name="Rectangle 7">
              <a:extLst>
                <a:ext uri="{FF2B5EF4-FFF2-40B4-BE49-F238E27FC236}">
                  <a16:creationId xmlns:a16="http://schemas.microsoft.com/office/drawing/2014/main" id="{8B0E8731-6C25-43D1-951A-03D1C4A9577D}"/>
                </a:ext>
              </a:extLst>
            </p:cNvPr>
            <p:cNvSpPr/>
            <p:nvPr/>
          </p:nvSpPr>
          <p:spPr>
            <a:xfrm>
              <a:off x="6858000" y="2555823"/>
              <a:ext cx="226351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4D34DD-7FD5-40F0-8281-0FB68CCD4C58}"/>
                </a:ext>
              </a:extLst>
            </p:cNvPr>
            <p:cNvSpPr/>
            <p:nvPr/>
          </p:nvSpPr>
          <p:spPr>
            <a:xfrm>
              <a:off x="7615002"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E7E605-B130-4E73-AF23-38C5BB20388F}"/>
                </a:ext>
              </a:extLst>
            </p:cNvPr>
            <p:cNvSpPr/>
            <p:nvPr/>
          </p:nvSpPr>
          <p:spPr>
            <a:xfrm>
              <a:off x="6846756"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CC3221-13DB-4FAB-AC0F-A07DF5B45797}"/>
                </a:ext>
              </a:extLst>
            </p:cNvPr>
            <p:cNvSpPr/>
            <p:nvPr/>
          </p:nvSpPr>
          <p:spPr>
            <a:xfrm>
              <a:off x="7989757"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9E0E1C-CD73-458B-9D4D-53DE3F467902}"/>
                </a:ext>
              </a:extLst>
            </p:cNvPr>
            <p:cNvSpPr/>
            <p:nvPr/>
          </p:nvSpPr>
          <p:spPr>
            <a:xfrm>
              <a:off x="8389213"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06AE99E8-42E2-410E-87F1-24DCCCE85564}"/>
              </a:ext>
            </a:extLst>
          </p:cNvPr>
          <p:cNvSpPr>
            <a:spLocks noGrp="1"/>
          </p:cNvSpPr>
          <p:nvPr>
            <p:ph type="sldNum" sz="quarter" idx="12"/>
          </p:nvPr>
        </p:nvSpPr>
        <p:spPr/>
        <p:txBody>
          <a:bodyPr/>
          <a:lstStyle/>
          <a:p>
            <a:fld id="{462CB0EA-037A-4F55-80F5-2F30C1107863}" type="slidenum">
              <a:rPr lang="en-US" smtClean="0"/>
              <a:t>40</a:t>
            </a:fld>
            <a:endParaRPr lang="en-US"/>
          </a:p>
        </p:txBody>
      </p:sp>
      <p:grpSp>
        <p:nvGrpSpPr>
          <p:cNvPr id="5" name="Group 4">
            <a:extLst>
              <a:ext uri="{FF2B5EF4-FFF2-40B4-BE49-F238E27FC236}">
                <a16:creationId xmlns:a16="http://schemas.microsoft.com/office/drawing/2014/main" id="{6B1F43E1-EFE7-4AE8-BE94-4A4B02E44E57}"/>
              </a:ext>
            </a:extLst>
          </p:cNvPr>
          <p:cNvGrpSpPr/>
          <p:nvPr/>
        </p:nvGrpSpPr>
        <p:grpSpPr>
          <a:xfrm>
            <a:off x="1882851" y="803287"/>
            <a:ext cx="2533338" cy="3814997"/>
            <a:chOff x="2271008" y="921895"/>
            <a:chExt cx="2533338" cy="3814997"/>
          </a:xfrm>
        </p:grpSpPr>
        <p:sp>
          <p:nvSpPr>
            <p:cNvPr id="3" name="L-Shape 2">
              <a:extLst>
                <a:ext uri="{FF2B5EF4-FFF2-40B4-BE49-F238E27FC236}">
                  <a16:creationId xmlns:a16="http://schemas.microsoft.com/office/drawing/2014/main" id="{48F2DE2B-850F-4F70-9900-1FB3EFACDE6F}"/>
                </a:ext>
              </a:extLst>
            </p:cNvPr>
            <p:cNvSpPr/>
            <p:nvPr/>
          </p:nvSpPr>
          <p:spPr>
            <a:xfrm rot="18883468">
              <a:off x="2218542" y="974361"/>
              <a:ext cx="2638269" cy="2533338"/>
            </a:xfrm>
            <a:prstGeom prst="corne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B8244363-B712-4F8B-AF37-B21D54434CDE}"/>
                </a:ext>
              </a:extLst>
            </p:cNvPr>
            <p:cNvSpPr/>
            <p:nvPr/>
          </p:nvSpPr>
          <p:spPr>
            <a:xfrm>
              <a:off x="2615784" y="3087974"/>
              <a:ext cx="1843790" cy="16489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Rectangle 6">
            <a:extLst>
              <a:ext uri="{FF2B5EF4-FFF2-40B4-BE49-F238E27FC236}">
                <a16:creationId xmlns:a16="http://schemas.microsoft.com/office/drawing/2014/main" id="{652E5120-5E95-4187-94D7-D6294352843C}"/>
              </a:ext>
            </a:extLst>
          </p:cNvPr>
          <p:cNvSpPr/>
          <p:nvPr/>
        </p:nvSpPr>
        <p:spPr>
          <a:xfrm>
            <a:off x="2254783" y="2191607"/>
            <a:ext cx="1816634" cy="24206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6000" dirty="0">
                <a:solidFill>
                  <a:schemeClr val="tx1"/>
                </a:solidFill>
              </a:rPr>
              <a:t>SISD</a:t>
            </a:r>
            <a:endParaRPr lang="en-US" sz="6000" dirty="0">
              <a:solidFill>
                <a:schemeClr val="tx1"/>
              </a:solidFill>
            </a:endParaRPr>
          </a:p>
        </p:txBody>
      </p:sp>
      <p:grpSp>
        <p:nvGrpSpPr>
          <p:cNvPr id="48" name="Group 47">
            <a:extLst>
              <a:ext uri="{FF2B5EF4-FFF2-40B4-BE49-F238E27FC236}">
                <a16:creationId xmlns:a16="http://schemas.microsoft.com/office/drawing/2014/main" id="{7D125F76-2DC5-4B6B-B1DF-78126605E2AE}"/>
              </a:ext>
            </a:extLst>
          </p:cNvPr>
          <p:cNvGrpSpPr/>
          <p:nvPr/>
        </p:nvGrpSpPr>
        <p:grpSpPr>
          <a:xfrm>
            <a:off x="2924277" y="3902958"/>
            <a:ext cx="404735" cy="1866384"/>
            <a:chOff x="6536206" y="2334323"/>
            <a:chExt cx="404735" cy="1866384"/>
          </a:xfrm>
        </p:grpSpPr>
        <p:sp>
          <p:nvSpPr>
            <p:cNvPr id="43" name="Rectangle 42">
              <a:extLst>
                <a:ext uri="{FF2B5EF4-FFF2-40B4-BE49-F238E27FC236}">
                  <a16:creationId xmlns:a16="http://schemas.microsoft.com/office/drawing/2014/main" id="{D5E59A41-6B59-47D9-9754-AFA4B003915F}"/>
                </a:ext>
              </a:extLst>
            </p:cNvPr>
            <p:cNvSpPr/>
            <p:nvPr/>
          </p:nvSpPr>
          <p:spPr>
            <a:xfrm rot="5400000">
              <a:off x="6543700" y="3803468"/>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0644F2C-6A52-4F18-BC2F-79C6A356D2A8}"/>
                </a:ext>
              </a:extLst>
            </p:cNvPr>
            <p:cNvSpPr/>
            <p:nvPr/>
          </p:nvSpPr>
          <p:spPr>
            <a:xfrm rot="5400000">
              <a:off x="6543701" y="3311255"/>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590FEC0-1DD0-4D3A-AAE3-599AA19BEBE9}"/>
                </a:ext>
              </a:extLst>
            </p:cNvPr>
            <p:cNvSpPr/>
            <p:nvPr/>
          </p:nvSpPr>
          <p:spPr>
            <a:xfrm rot="5400000">
              <a:off x="6543701" y="2819042"/>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AE4E1E5-8CB0-463A-AE70-0E1F7E8A46EC}"/>
                </a:ext>
              </a:extLst>
            </p:cNvPr>
            <p:cNvSpPr/>
            <p:nvPr/>
          </p:nvSpPr>
          <p:spPr>
            <a:xfrm rot="5400000">
              <a:off x="6543701" y="2326829"/>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99A8BB3A-BF90-4D78-AC20-1F72EACC3B50}"/>
              </a:ext>
            </a:extLst>
          </p:cNvPr>
          <p:cNvSpPr txBox="1"/>
          <p:nvPr/>
        </p:nvSpPr>
        <p:spPr>
          <a:xfrm>
            <a:off x="3775760" y="651401"/>
            <a:ext cx="910570" cy="553998"/>
          </a:xfrm>
          <a:prstGeom prst="rect">
            <a:avLst/>
          </a:prstGeom>
          <a:noFill/>
        </p:spPr>
        <p:txBody>
          <a:bodyPr wrap="none" rtlCol="0">
            <a:spAutoFit/>
          </a:bodyPr>
          <a:lstStyle/>
          <a:p>
            <a:r>
              <a:rPr lang="pl-PL" sz="3000" dirty="0"/>
              <a:t>Data</a:t>
            </a:r>
            <a:endParaRPr lang="en-US" sz="3000" dirty="0"/>
          </a:p>
        </p:txBody>
      </p:sp>
      <p:sp>
        <p:nvSpPr>
          <p:cNvPr id="50" name="TextBox 49">
            <a:extLst>
              <a:ext uri="{FF2B5EF4-FFF2-40B4-BE49-F238E27FC236}">
                <a16:creationId xmlns:a16="http://schemas.microsoft.com/office/drawing/2014/main" id="{34F24B14-771D-4438-AEEE-BC5859FA7CEE}"/>
              </a:ext>
            </a:extLst>
          </p:cNvPr>
          <p:cNvSpPr txBox="1"/>
          <p:nvPr/>
        </p:nvSpPr>
        <p:spPr>
          <a:xfrm>
            <a:off x="1305317" y="686908"/>
            <a:ext cx="1877950" cy="553998"/>
          </a:xfrm>
          <a:prstGeom prst="rect">
            <a:avLst/>
          </a:prstGeom>
          <a:noFill/>
        </p:spPr>
        <p:txBody>
          <a:bodyPr wrap="none" rtlCol="0">
            <a:spAutoFit/>
          </a:bodyPr>
          <a:lstStyle/>
          <a:p>
            <a:r>
              <a:rPr lang="pl-PL" sz="3000" dirty="0"/>
              <a:t>Instruction</a:t>
            </a:r>
            <a:endParaRPr lang="en-US" sz="3000" dirty="0"/>
          </a:p>
        </p:txBody>
      </p:sp>
      <p:sp>
        <p:nvSpPr>
          <p:cNvPr id="51" name="TextBox 50">
            <a:extLst>
              <a:ext uri="{FF2B5EF4-FFF2-40B4-BE49-F238E27FC236}">
                <a16:creationId xmlns:a16="http://schemas.microsoft.com/office/drawing/2014/main" id="{28C8B1DA-8129-4089-A95D-AC20E36DD574}"/>
              </a:ext>
            </a:extLst>
          </p:cNvPr>
          <p:cNvSpPr txBox="1"/>
          <p:nvPr/>
        </p:nvSpPr>
        <p:spPr>
          <a:xfrm>
            <a:off x="2576445" y="5752419"/>
            <a:ext cx="1146148" cy="553998"/>
          </a:xfrm>
          <a:prstGeom prst="rect">
            <a:avLst/>
          </a:prstGeom>
          <a:noFill/>
        </p:spPr>
        <p:txBody>
          <a:bodyPr wrap="none" rtlCol="0">
            <a:spAutoFit/>
          </a:bodyPr>
          <a:lstStyle/>
          <a:p>
            <a:r>
              <a:rPr lang="pl-PL" sz="3000" dirty="0"/>
              <a:t>Result</a:t>
            </a:r>
            <a:endParaRPr lang="en-US" sz="3000" dirty="0"/>
          </a:p>
        </p:txBody>
      </p:sp>
      <p:grpSp>
        <p:nvGrpSpPr>
          <p:cNvPr id="52" name="Group 51">
            <a:extLst>
              <a:ext uri="{FF2B5EF4-FFF2-40B4-BE49-F238E27FC236}">
                <a16:creationId xmlns:a16="http://schemas.microsoft.com/office/drawing/2014/main" id="{EF15B62B-5149-4C2D-810B-1636FF050442}"/>
              </a:ext>
            </a:extLst>
          </p:cNvPr>
          <p:cNvGrpSpPr/>
          <p:nvPr/>
        </p:nvGrpSpPr>
        <p:grpSpPr>
          <a:xfrm>
            <a:off x="9008344" y="645301"/>
            <a:ext cx="2263515" cy="1481751"/>
            <a:chOff x="3970898" y="968877"/>
            <a:chExt cx="2263515" cy="1481751"/>
          </a:xfrm>
        </p:grpSpPr>
        <p:sp>
          <p:nvSpPr>
            <p:cNvPr id="53" name="Rectangle 52">
              <a:extLst>
                <a:ext uri="{FF2B5EF4-FFF2-40B4-BE49-F238E27FC236}">
                  <a16:creationId xmlns:a16="http://schemas.microsoft.com/office/drawing/2014/main" id="{C9DF92E7-193E-4720-9BAD-9677BDB6A305}"/>
                </a:ext>
              </a:extLst>
            </p:cNvPr>
            <p:cNvSpPr/>
            <p:nvPr/>
          </p:nvSpPr>
          <p:spPr>
            <a:xfrm rot="18942805">
              <a:off x="3970898" y="1383865"/>
              <a:ext cx="226351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B459B94-8C59-4B37-B2F1-2460C6B2C8A7}"/>
                </a:ext>
              </a:extLst>
            </p:cNvPr>
            <p:cNvSpPr/>
            <p:nvPr/>
          </p:nvSpPr>
          <p:spPr>
            <a:xfrm rot="18942805">
              <a:off x="4779012" y="1509468"/>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E8CBC59-4763-49B5-A665-BE8DAB5A496E}"/>
                </a:ext>
              </a:extLst>
            </p:cNvPr>
            <p:cNvSpPr/>
            <p:nvPr/>
          </p:nvSpPr>
          <p:spPr>
            <a:xfrm rot="18942805">
              <a:off x="4229058" y="2045894"/>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5D45458-B71A-4814-A510-51E8C81095E9}"/>
                </a:ext>
              </a:extLst>
            </p:cNvPr>
            <p:cNvSpPr/>
            <p:nvPr/>
          </p:nvSpPr>
          <p:spPr>
            <a:xfrm rot="18942805">
              <a:off x="5047283" y="124779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53E2CF3-BC4A-42A3-A379-F8E0767302F8}"/>
                </a:ext>
              </a:extLst>
            </p:cNvPr>
            <p:cNvSpPr/>
            <p:nvPr/>
          </p:nvSpPr>
          <p:spPr>
            <a:xfrm rot="18942805">
              <a:off x="5333236" y="968877"/>
              <a:ext cx="389745" cy="40473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5E79DF59-7FB2-413F-9090-60607977D82B}"/>
              </a:ext>
            </a:extLst>
          </p:cNvPr>
          <p:cNvGrpSpPr/>
          <p:nvPr/>
        </p:nvGrpSpPr>
        <p:grpSpPr>
          <a:xfrm rot="2817841">
            <a:off x="6420095" y="1456112"/>
            <a:ext cx="2274759" cy="404734"/>
            <a:chOff x="6846756" y="2555823"/>
            <a:chExt cx="2274759" cy="404734"/>
          </a:xfrm>
        </p:grpSpPr>
        <p:sp>
          <p:nvSpPr>
            <p:cNvPr id="59" name="Rectangle 58">
              <a:extLst>
                <a:ext uri="{FF2B5EF4-FFF2-40B4-BE49-F238E27FC236}">
                  <a16:creationId xmlns:a16="http://schemas.microsoft.com/office/drawing/2014/main" id="{2B0286DF-C090-46AC-AD53-0949EDCE3C55}"/>
                </a:ext>
              </a:extLst>
            </p:cNvPr>
            <p:cNvSpPr/>
            <p:nvPr/>
          </p:nvSpPr>
          <p:spPr>
            <a:xfrm>
              <a:off x="6858000" y="2555823"/>
              <a:ext cx="226351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F2977DC-F89F-43B9-A242-0150A62855DC}"/>
                </a:ext>
              </a:extLst>
            </p:cNvPr>
            <p:cNvSpPr/>
            <p:nvPr/>
          </p:nvSpPr>
          <p:spPr>
            <a:xfrm>
              <a:off x="7615002"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62DFDBA-B0E5-4049-8B2D-55FE2DFBA099}"/>
                </a:ext>
              </a:extLst>
            </p:cNvPr>
            <p:cNvSpPr/>
            <p:nvPr/>
          </p:nvSpPr>
          <p:spPr>
            <a:xfrm>
              <a:off x="6846756"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31B60B0-AE51-4572-A61D-BF52FE7148CC}"/>
                </a:ext>
              </a:extLst>
            </p:cNvPr>
            <p:cNvSpPr/>
            <p:nvPr/>
          </p:nvSpPr>
          <p:spPr>
            <a:xfrm>
              <a:off x="7989757"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CB6946D-4D57-447A-9C88-05A0D4EDCE24}"/>
                </a:ext>
              </a:extLst>
            </p:cNvPr>
            <p:cNvSpPr/>
            <p:nvPr/>
          </p:nvSpPr>
          <p:spPr>
            <a:xfrm>
              <a:off x="8389213" y="2555823"/>
              <a:ext cx="389745" cy="40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4A9EC9B6-FE3E-4E9C-AD2F-24150679278A}"/>
              </a:ext>
            </a:extLst>
          </p:cNvPr>
          <p:cNvGrpSpPr/>
          <p:nvPr/>
        </p:nvGrpSpPr>
        <p:grpSpPr>
          <a:xfrm>
            <a:off x="7840798" y="697250"/>
            <a:ext cx="2533338" cy="3814997"/>
            <a:chOff x="2271008" y="921895"/>
            <a:chExt cx="2533338" cy="3814997"/>
          </a:xfrm>
        </p:grpSpPr>
        <p:sp>
          <p:nvSpPr>
            <p:cNvPr id="65" name="L-Shape 64">
              <a:extLst>
                <a:ext uri="{FF2B5EF4-FFF2-40B4-BE49-F238E27FC236}">
                  <a16:creationId xmlns:a16="http://schemas.microsoft.com/office/drawing/2014/main" id="{FDC38D3A-A38E-4C03-B886-F7C26E69A3D1}"/>
                </a:ext>
              </a:extLst>
            </p:cNvPr>
            <p:cNvSpPr/>
            <p:nvPr/>
          </p:nvSpPr>
          <p:spPr>
            <a:xfrm rot="18883468">
              <a:off x="2218542" y="974361"/>
              <a:ext cx="2638269" cy="2533338"/>
            </a:xfrm>
            <a:prstGeom prst="corne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Rectangle 65">
              <a:extLst>
                <a:ext uri="{FF2B5EF4-FFF2-40B4-BE49-F238E27FC236}">
                  <a16:creationId xmlns:a16="http://schemas.microsoft.com/office/drawing/2014/main" id="{2C7D5A8A-5ACD-472B-8154-06916882E0E3}"/>
                </a:ext>
              </a:extLst>
            </p:cNvPr>
            <p:cNvSpPr/>
            <p:nvPr/>
          </p:nvSpPr>
          <p:spPr>
            <a:xfrm>
              <a:off x="2615784" y="3087974"/>
              <a:ext cx="1843790" cy="16489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7" name="Rectangle 66">
            <a:extLst>
              <a:ext uri="{FF2B5EF4-FFF2-40B4-BE49-F238E27FC236}">
                <a16:creationId xmlns:a16="http://schemas.microsoft.com/office/drawing/2014/main" id="{B49B2AAC-99A9-48C4-9C9D-35795D50540B}"/>
              </a:ext>
            </a:extLst>
          </p:cNvPr>
          <p:cNvSpPr/>
          <p:nvPr/>
        </p:nvSpPr>
        <p:spPr>
          <a:xfrm>
            <a:off x="8185575" y="2100117"/>
            <a:ext cx="1884494" cy="24846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6000" dirty="0">
                <a:solidFill>
                  <a:schemeClr val="tx1"/>
                </a:solidFill>
              </a:rPr>
              <a:t>SIMD</a:t>
            </a:r>
            <a:endParaRPr lang="en-US" sz="6000" dirty="0">
              <a:solidFill>
                <a:schemeClr val="tx1"/>
              </a:solidFill>
            </a:endParaRPr>
          </a:p>
        </p:txBody>
      </p:sp>
      <p:grpSp>
        <p:nvGrpSpPr>
          <p:cNvPr id="68" name="Group 67">
            <a:extLst>
              <a:ext uri="{FF2B5EF4-FFF2-40B4-BE49-F238E27FC236}">
                <a16:creationId xmlns:a16="http://schemas.microsoft.com/office/drawing/2014/main" id="{F0D6C0CD-1F30-42AE-89A1-49B17FD0DBA7}"/>
              </a:ext>
            </a:extLst>
          </p:cNvPr>
          <p:cNvGrpSpPr/>
          <p:nvPr/>
        </p:nvGrpSpPr>
        <p:grpSpPr>
          <a:xfrm>
            <a:off x="9499334" y="3971396"/>
            <a:ext cx="404735" cy="1866384"/>
            <a:chOff x="6536206" y="2334323"/>
            <a:chExt cx="404735" cy="1866384"/>
          </a:xfrm>
        </p:grpSpPr>
        <p:sp>
          <p:nvSpPr>
            <p:cNvPr id="69" name="Rectangle 68">
              <a:extLst>
                <a:ext uri="{FF2B5EF4-FFF2-40B4-BE49-F238E27FC236}">
                  <a16:creationId xmlns:a16="http://schemas.microsoft.com/office/drawing/2014/main" id="{3F8AFF56-CAA6-440E-8860-5DD53EFFDCD7}"/>
                </a:ext>
              </a:extLst>
            </p:cNvPr>
            <p:cNvSpPr/>
            <p:nvPr/>
          </p:nvSpPr>
          <p:spPr>
            <a:xfrm rot="5400000">
              <a:off x="6543700" y="3803468"/>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87B557A-38D9-4A32-B322-A60B4E28F79E}"/>
                </a:ext>
              </a:extLst>
            </p:cNvPr>
            <p:cNvSpPr/>
            <p:nvPr/>
          </p:nvSpPr>
          <p:spPr>
            <a:xfrm rot="5400000">
              <a:off x="6543701" y="3311255"/>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4561D66-022D-4D5E-9D72-21026490B6BA}"/>
                </a:ext>
              </a:extLst>
            </p:cNvPr>
            <p:cNvSpPr/>
            <p:nvPr/>
          </p:nvSpPr>
          <p:spPr>
            <a:xfrm rot="5400000">
              <a:off x="6543701" y="2819042"/>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634194-C8A0-4C58-B79C-D51C1C61FC67}"/>
                </a:ext>
              </a:extLst>
            </p:cNvPr>
            <p:cNvSpPr/>
            <p:nvPr/>
          </p:nvSpPr>
          <p:spPr>
            <a:xfrm rot="5400000">
              <a:off x="6543701" y="2326829"/>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A3A7CE5E-682F-4648-B459-395BF57C678F}"/>
              </a:ext>
            </a:extLst>
          </p:cNvPr>
          <p:cNvSpPr txBox="1"/>
          <p:nvPr/>
        </p:nvSpPr>
        <p:spPr>
          <a:xfrm>
            <a:off x="9271217" y="634955"/>
            <a:ext cx="910570" cy="553998"/>
          </a:xfrm>
          <a:prstGeom prst="rect">
            <a:avLst/>
          </a:prstGeom>
          <a:noFill/>
        </p:spPr>
        <p:txBody>
          <a:bodyPr wrap="none" rtlCol="0">
            <a:spAutoFit/>
          </a:bodyPr>
          <a:lstStyle/>
          <a:p>
            <a:r>
              <a:rPr lang="pl-PL" sz="3000" dirty="0"/>
              <a:t>Data</a:t>
            </a:r>
            <a:endParaRPr lang="en-US" sz="3000" dirty="0"/>
          </a:p>
        </p:txBody>
      </p:sp>
      <p:sp>
        <p:nvSpPr>
          <p:cNvPr id="74" name="TextBox 73">
            <a:extLst>
              <a:ext uri="{FF2B5EF4-FFF2-40B4-BE49-F238E27FC236}">
                <a16:creationId xmlns:a16="http://schemas.microsoft.com/office/drawing/2014/main" id="{AC40E821-5272-4A9E-895F-477A0F59DF32}"/>
              </a:ext>
            </a:extLst>
          </p:cNvPr>
          <p:cNvSpPr txBox="1"/>
          <p:nvPr/>
        </p:nvSpPr>
        <p:spPr>
          <a:xfrm>
            <a:off x="7245523" y="623904"/>
            <a:ext cx="1877950" cy="553998"/>
          </a:xfrm>
          <a:prstGeom prst="rect">
            <a:avLst/>
          </a:prstGeom>
          <a:noFill/>
        </p:spPr>
        <p:txBody>
          <a:bodyPr wrap="none" rtlCol="0">
            <a:spAutoFit/>
          </a:bodyPr>
          <a:lstStyle/>
          <a:p>
            <a:r>
              <a:rPr lang="pl-PL" sz="3000" dirty="0"/>
              <a:t>Instruction</a:t>
            </a:r>
            <a:endParaRPr lang="en-US" sz="3000" dirty="0"/>
          </a:p>
        </p:txBody>
      </p:sp>
      <p:sp>
        <p:nvSpPr>
          <p:cNvPr id="75" name="TextBox 74">
            <a:extLst>
              <a:ext uri="{FF2B5EF4-FFF2-40B4-BE49-F238E27FC236}">
                <a16:creationId xmlns:a16="http://schemas.microsoft.com/office/drawing/2014/main" id="{70073CC3-70F2-4AEC-8597-6F48327AB743}"/>
              </a:ext>
            </a:extLst>
          </p:cNvPr>
          <p:cNvSpPr txBox="1"/>
          <p:nvPr/>
        </p:nvSpPr>
        <p:spPr>
          <a:xfrm>
            <a:off x="8615549" y="5772889"/>
            <a:ext cx="1146148" cy="553998"/>
          </a:xfrm>
          <a:prstGeom prst="rect">
            <a:avLst/>
          </a:prstGeom>
          <a:noFill/>
        </p:spPr>
        <p:txBody>
          <a:bodyPr wrap="none" rtlCol="0">
            <a:spAutoFit/>
          </a:bodyPr>
          <a:lstStyle/>
          <a:p>
            <a:r>
              <a:rPr lang="pl-PL" sz="3000" dirty="0"/>
              <a:t>Result</a:t>
            </a:r>
            <a:endParaRPr lang="en-US" sz="3000" dirty="0"/>
          </a:p>
        </p:txBody>
      </p:sp>
      <p:grpSp>
        <p:nvGrpSpPr>
          <p:cNvPr id="88" name="Group 87">
            <a:extLst>
              <a:ext uri="{FF2B5EF4-FFF2-40B4-BE49-F238E27FC236}">
                <a16:creationId xmlns:a16="http://schemas.microsoft.com/office/drawing/2014/main" id="{4DC57A95-CAA8-4BEA-9F15-093645DA53AF}"/>
              </a:ext>
            </a:extLst>
          </p:cNvPr>
          <p:cNvGrpSpPr/>
          <p:nvPr/>
        </p:nvGrpSpPr>
        <p:grpSpPr>
          <a:xfrm>
            <a:off x="8972624" y="3949322"/>
            <a:ext cx="404735" cy="1866384"/>
            <a:chOff x="6536206" y="2334323"/>
            <a:chExt cx="404735" cy="1866384"/>
          </a:xfrm>
        </p:grpSpPr>
        <p:sp>
          <p:nvSpPr>
            <p:cNvPr id="89" name="Rectangle 88">
              <a:extLst>
                <a:ext uri="{FF2B5EF4-FFF2-40B4-BE49-F238E27FC236}">
                  <a16:creationId xmlns:a16="http://schemas.microsoft.com/office/drawing/2014/main" id="{FD59A0DE-3A14-4691-B1B2-6A7A5ECACAC7}"/>
                </a:ext>
              </a:extLst>
            </p:cNvPr>
            <p:cNvSpPr/>
            <p:nvPr/>
          </p:nvSpPr>
          <p:spPr>
            <a:xfrm rot="5400000">
              <a:off x="6543700" y="3803468"/>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D09F523-2CF9-4750-90CC-A8088CEC09D6}"/>
                </a:ext>
              </a:extLst>
            </p:cNvPr>
            <p:cNvSpPr/>
            <p:nvPr/>
          </p:nvSpPr>
          <p:spPr>
            <a:xfrm rot="5400000">
              <a:off x="6543701" y="3311255"/>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51DF3B0-E099-47C6-B79E-8CD1447DF70A}"/>
                </a:ext>
              </a:extLst>
            </p:cNvPr>
            <p:cNvSpPr/>
            <p:nvPr/>
          </p:nvSpPr>
          <p:spPr>
            <a:xfrm rot="5400000">
              <a:off x="6543701" y="2819042"/>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F7ED9E5D-913B-4D26-8F1D-C14D8AEE162B}"/>
                </a:ext>
              </a:extLst>
            </p:cNvPr>
            <p:cNvSpPr/>
            <p:nvPr/>
          </p:nvSpPr>
          <p:spPr>
            <a:xfrm rot="5400000">
              <a:off x="6543701" y="2326829"/>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CF90E942-07D6-4401-9C62-46136EAD1542}"/>
              </a:ext>
            </a:extLst>
          </p:cNvPr>
          <p:cNvGrpSpPr/>
          <p:nvPr/>
        </p:nvGrpSpPr>
        <p:grpSpPr>
          <a:xfrm>
            <a:off x="8387952" y="3963107"/>
            <a:ext cx="404735" cy="1866384"/>
            <a:chOff x="6536206" y="2334323"/>
            <a:chExt cx="404735" cy="1866384"/>
          </a:xfrm>
        </p:grpSpPr>
        <p:sp>
          <p:nvSpPr>
            <p:cNvPr id="94" name="Rectangle 93">
              <a:extLst>
                <a:ext uri="{FF2B5EF4-FFF2-40B4-BE49-F238E27FC236}">
                  <a16:creationId xmlns:a16="http://schemas.microsoft.com/office/drawing/2014/main" id="{EC90E0F3-7EAB-4135-B90D-5EF23D36CF14}"/>
                </a:ext>
              </a:extLst>
            </p:cNvPr>
            <p:cNvSpPr/>
            <p:nvPr/>
          </p:nvSpPr>
          <p:spPr>
            <a:xfrm rot="5400000">
              <a:off x="6543700" y="3803468"/>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4055DA8-03FD-4764-8007-AFC28A4AB31B}"/>
                </a:ext>
              </a:extLst>
            </p:cNvPr>
            <p:cNvSpPr/>
            <p:nvPr/>
          </p:nvSpPr>
          <p:spPr>
            <a:xfrm rot="5400000">
              <a:off x="6543701" y="3311255"/>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20AF62C-A564-4D67-AF70-E1A1438B5FBB}"/>
                </a:ext>
              </a:extLst>
            </p:cNvPr>
            <p:cNvSpPr/>
            <p:nvPr/>
          </p:nvSpPr>
          <p:spPr>
            <a:xfrm rot="5400000">
              <a:off x="6543701" y="2819042"/>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697795F-232E-4EF3-98F5-F01E1EFD3FC7}"/>
                </a:ext>
              </a:extLst>
            </p:cNvPr>
            <p:cNvSpPr/>
            <p:nvPr/>
          </p:nvSpPr>
          <p:spPr>
            <a:xfrm rot="5400000">
              <a:off x="6543701" y="2326829"/>
              <a:ext cx="389745" cy="40473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a:extLst>
              <a:ext uri="{FF2B5EF4-FFF2-40B4-BE49-F238E27FC236}">
                <a16:creationId xmlns:a16="http://schemas.microsoft.com/office/drawing/2014/main" id="{E6488FDA-0577-4F17-B968-D0D54B22C887}"/>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Hardware acceleration for </a:t>
            </a:r>
            <a:r>
              <a:rPr lang="en-US" sz="4400" b="1" dirty="0"/>
              <a:t>Parsing</a:t>
            </a:r>
            <a:r>
              <a:rPr lang="en-US" sz="4400" dirty="0"/>
              <a:t> </a:t>
            </a:r>
          </a:p>
        </p:txBody>
      </p:sp>
    </p:spTree>
    <p:extLst>
      <p:ext uri="{BB962C8B-B14F-4D97-AF65-F5344CB8AC3E}">
        <p14:creationId xmlns:p14="http://schemas.microsoft.com/office/powerpoint/2010/main" val="3031657531"/>
      </p:ext>
    </p:extLst>
  </p:cSld>
  <p:clrMapOvr>
    <a:masterClrMapping/>
  </p:clrMapOvr>
  <mc:AlternateContent xmlns:mc="http://schemas.openxmlformats.org/markup-compatibility/2006" xmlns:p14="http://schemas.microsoft.com/office/powerpoint/2010/main">
    <mc:Choice Requires="p14">
      <p:transition spd="slow" p14:dur="2000" advTm="497"/>
    </mc:Choice>
    <mc:Fallback xmlns="">
      <p:transition spd="slow" advTm="497"/>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D906D65-5810-4107-AC94-FB4EEB2DE16A}"/>
              </a:ext>
            </a:extLst>
          </p:cNvPr>
          <p:cNvGraphicFramePr>
            <a:graphicFrameLocks/>
          </p:cNvGraphicFramePr>
          <p:nvPr>
            <p:extLst/>
          </p:nvPr>
        </p:nvGraphicFramePr>
        <p:xfrm>
          <a:off x="1279229" y="581356"/>
          <a:ext cx="9431301" cy="523110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B7EA2DF-ABFF-4A49-B9D3-7CE2552C97A0}"/>
              </a:ext>
            </a:extLst>
          </p:cNvPr>
          <p:cNvSpPr txBox="1"/>
          <p:nvPr/>
        </p:nvSpPr>
        <p:spPr>
          <a:xfrm>
            <a:off x="0" y="0"/>
            <a:ext cx="12192000" cy="769441"/>
          </a:xfrm>
          <a:prstGeom prst="rect">
            <a:avLst/>
          </a:prstGeom>
          <a:noFill/>
        </p:spPr>
        <p:txBody>
          <a:bodyPr wrap="square" rtlCol="0">
            <a:spAutoFit/>
          </a:bodyPr>
          <a:lstStyle/>
          <a:p>
            <a:pPr algn="ctr"/>
            <a:r>
              <a:rPr lang="en-US" sz="4400" b="1" dirty="0"/>
              <a:t>SIMD: </a:t>
            </a:r>
            <a:r>
              <a:rPr lang="en-US" sz="4400" dirty="0"/>
              <a:t>for parsing lines in input CSV file</a:t>
            </a:r>
            <a:endParaRPr lang="en-US" sz="4400" b="1" dirty="0"/>
          </a:p>
        </p:txBody>
      </p:sp>
      <p:sp>
        <p:nvSpPr>
          <p:cNvPr id="4" name="TextBox 3">
            <a:extLst>
              <a:ext uri="{FF2B5EF4-FFF2-40B4-BE49-F238E27FC236}">
                <a16:creationId xmlns:a16="http://schemas.microsoft.com/office/drawing/2014/main" id="{D830B64A-0EC6-4F3D-9580-D7ACC117A73F}"/>
              </a:ext>
            </a:extLst>
          </p:cNvPr>
          <p:cNvSpPr txBox="1"/>
          <p:nvPr/>
        </p:nvSpPr>
        <p:spPr>
          <a:xfrm>
            <a:off x="0" y="570906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SIMD gives 1.6X speedup for parsing lines</a:t>
            </a:r>
          </a:p>
        </p:txBody>
      </p:sp>
      <p:sp>
        <p:nvSpPr>
          <p:cNvPr id="5" name="TextBox 4">
            <a:extLst>
              <a:ext uri="{FF2B5EF4-FFF2-40B4-BE49-F238E27FC236}">
                <a16:creationId xmlns:a16="http://schemas.microsoft.com/office/drawing/2014/main" id="{1AFE4872-8216-4943-81F9-0580F0392ED4}"/>
              </a:ext>
            </a:extLst>
          </p:cNvPr>
          <p:cNvSpPr txBox="1"/>
          <p:nvPr/>
        </p:nvSpPr>
        <p:spPr>
          <a:xfrm>
            <a:off x="0" y="603515"/>
            <a:ext cx="12192000" cy="52322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pl-PL" sz="2800" b="0" i="1" u="none" strike="noStrike" kern="0" cap="none" spc="0" normalizeH="0" baseline="0" noProof="0" dirty="0">
                <a:ln>
                  <a:noFill/>
                </a:ln>
                <a:solidFill>
                  <a:sysClr val="windowText" lastClr="000000"/>
                </a:solidFill>
                <a:effectLst/>
                <a:uLnTx/>
                <a:uFillTx/>
              </a:rPr>
              <a:t>TPC-H </a:t>
            </a:r>
            <a:r>
              <a:rPr kumimoji="0" lang="en-US" sz="2800" b="0" i="1" u="none" strike="noStrike" kern="0" cap="none" spc="0" normalizeH="0" baseline="0" noProof="0" dirty="0">
                <a:ln>
                  <a:noFill/>
                </a:ln>
                <a:solidFill>
                  <a:sysClr val="windowText" lastClr="000000"/>
                </a:solidFill>
                <a:effectLst/>
                <a:uLnTx/>
                <a:uFillTx/>
              </a:rPr>
              <a:t>Data Loading to PostgreSQL</a:t>
            </a:r>
          </a:p>
        </p:txBody>
      </p:sp>
      <p:sp>
        <p:nvSpPr>
          <p:cNvPr id="6" name="Slide Number Placeholder 5">
            <a:extLst>
              <a:ext uri="{FF2B5EF4-FFF2-40B4-BE49-F238E27FC236}">
                <a16:creationId xmlns:a16="http://schemas.microsoft.com/office/drawing/2014/main" id="{4C757E61-7D3D-4EC1-8B42-3CF2E52880CE}"/>
              </a:ext>
            </a:extLst>
          </p:cNvPr>
          <p:cNvSpPr>
            <a:spLocks noGrp="1"/>
          </p:cNvSpPr>
          <p:nvPr>
            <p:ph type="sldNum" sz="quarter" idx="12"/>
          </p:nvPr>
        </p:nvSpPr>
        <p:spPr/>
        <p:txBody>
          <a:bodyPr/>
          <a:lstStyle/>
          <a:p>
            <a:fld id="{462CB0EA-037A-4F55-80F5-2F30C1107863}" type="slidenum">
              <a:rPr lang="en-US" smtClean="0"/>
              <a:t>41</a:t>
            </a:fld>
            <a:endParaRPr lang="en-US"/>
          </a:p>
        </p:txBody>
      </p:sp>
    </p:spTree>
    <p:extLst>
      <p:ext uri="{BB962C8B-B14F-4D97-AF65-F5344CB8AC3E}">
        <p14:creationId xmlns:p14="http://schemas.microsoft.com/office/powerpoint/2010/main" val="624121741"/>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B2CAFA-AA4A-49B8-A123-277704773374}"/>
              </a:ext>
            </a:extLst>
          </p:cNvPr>
          <p:cNvSpPr>
            <a:spLocks noGrp="1"/>
          </p:cNvSpPr>
          <p:nvPr>
            <p:ph type="sldNum" sz="quarter" idx="12"/>
          </p:nvPr>
        </p:nvSpPr>
        <p:spPr/>
        <p:txBody>
          <a:bodyPr/>
          <a:lstStyle/>
          <a:p>
            <a:fld id="{462CB0EA-037A-4F55-80F5-2F30C1107863}" type="slidenum">
              <a:rPr lang="en-US" smtClean="0"/>
              <a:pPr/>
              <a:t>42</a:t>
            </a:fld>
            <a:endParaRPr lang="en-US" dirty="0"/>
          </a:p>
        </p:txBody>
      </p:sp>
      <p:sp>
        <p:nvSpPr>
          <p:cNvPr id="3" name="TextBox 2">
            <a:extLst>
              <a:ext uri="{FF2B5EF4-FFF2-40B4-BE49-F238E27FC236}">
                <a16:creationId xmlns:a16="http://schemas.microsoft.com/office/drawing/2014/main" id="{0728BA38-D2FB-4094-87B0-9C9737F161CD}"/>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pl-PL" sz="4000" dirty="0">
                <a:ln w="0"/>
                <a:effectLst>
                  <a:outerShdw blurRad="38100" dist="19050" dir="2700000" algn="tl" rotWithShape="0">
                    <a:schemeClr val="dk1">
                      <a:alpha val="40000"/>
                    </a:schemeClr>
                  </a:outerShdw>
                </a:effectLst>
              </a:rPr>
              <a:t>How to accelearate </a:t>
            </a:r>
            <a:r>
              <a:rPr lang="en-US" sz="4000" dirty="0">
                <a:ln w="0"/>
                <a:effectLst>
                  <a:outerShdw blurRad="38100" dist="19050" dir="2700000" algn="tl" rotWithShape="0">
                    <a:schemeClr val="dk1">
                      <a:alpha val="40000"/>
                    </a:schemeClr>
                  </a:outerShdw>
                </a:effectLst>
              </a:rPr>
              <a:t>data </a:t>
            </a:r>
            <a:r>
              <a:rPr lang="pl-PL" sz="4000" dirty="0">
                <a:ln w="0"/>
                <a:effectLst>
                  <a:outerShdw blurRad="38100" dist="19050" dir="2700000" algn="tl" rotWithShape="0">
                    <a:schemeClr val="dk1">
                      <a:alpha val="40000"/>
                    </a:schemeClr>
                  </a:outerShdw>
                </a:effectLst>
              </a:rPr>
              <a:t>loading, ex</a:t>
            </a:r>
            <a:r>
              <a:rPr lang="en-US" sz="4000" dirty="0">
                <a:ln w="0"/>
                <a:effectLst>
                  <a:outerShdw blurRad="38100" dist="19050" dir="2700000" algn="tl" rotWithShape="0">
                    <a:schemeClr val="dk1">
                      <a:alpha val="40000"/>
                    </a:schemeClr>
                  </a:outerShdw>
                </a:effectLst>
              </a:rPr>
              <a:t>port</a:t>
            </a:r>
            <a:r>
              <a:rPr lang="pl-PL" sz="4000" dirty="0">
                <a:ln w="0"/>
                <a:effectLst>
                  <a:outerShdw blurRad="38100" dist="19050" dir="2700000" algn="tl" rotWithShape="0">
                    <a:schemeClr val="dk1">
                      <a:alpha val="40000"/>
                    </a:schemeClr>
                  </a:outerShdw>
                </a:effectLst>
              </a:rPr>
              <a:t> and migration?</a:t>
            </a:r>
            <a:endParaRPr lang="en-US" sz="4000"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B2B3687-2C4E-4C1F-8E1B-175C960046FF}"/>
              </a:ext>
            </a:extLst>
          </p:cNvPr>
          <p:cNvSpPr txBox="1"/>
          <p:nvPr/>
        </p:nvSpPr>
        <p:spPr>
          <a:xfrm>
            <a:off x="212361" y="843902"/>
            <a:ext cx="11767277" cy="5509200"/>
          </a:xfrm>
          <a:prstGeom prst="rect">
            <a:avLst/>
          </a:prstGeom>
          <a:noFill/>
        </p:spPr>
        <p:txBody>
          <a:bodyPr wrap="square" rtlCol="0">
            <a:spAutoFit/>
          </a:bodyPr>
          <a:lstStyle/>
          <a:p>
            <a:pPr marL="342900" indent="-342900">
              <a:buAutoNum type="arabicPeriod"/>
            </a:pPr>
            <a:r>
              <a:rPr lang="en-US" sz="3200" b="1" dirty="0">
                <a:solidFill>
                  <a:schemeClr val="bg1">
                    <a:lumMod val="75000"/>
                  </a:schemeClr>
                </a:solidFill>
              </a:rPr>
              <a:t> Loading:</a:t>
            </a:r>
          </a:p>
          <a:p>
            <a:pPr marL="800100" lvl="1" indent="-342900">
              <a:buFont typeface="+mj-lt"/>
              <a:buAutoNum type="alphaLcParenR"/>
            </a:pPr>
            <a:r>
              <a:rPr lang="en-US" sz="3200" dirty="0">
                <a:solidFill>
                  <a:schemeClr val="bg1">
                    <a:lumMod val="75000"/>
                  </a:schemeClr>
                </a:solidFill>
              </a:rPr>
              <a:t> Intro: CSV vs. DBMS, and basic recommendations;</a:t>
            </a:r>
          </a:p>
          <a:p>
            <a:pPr marL="800100" lvl="1" indent="-342900">
              <a:buFont typeface="+mj-lt"/>
              <a:buAutoNum type="alphaLcParenR"/>
            </a:pPr>
            <a:r>
              <a:rPr lang="en-US" sz="3200" dirty="0">
                <a:solidFill>
                  <a:schemeClr val="bg1">
                    <a:lumMod val="75000"/>
                  </a:schemeClr>
                </a:solidFill>
              </a:rPr>
              <a:t> Thread/process level </a:t>
            </a:r>
            <a:r>
              <a:rPr lang="en-US" sz="3200" b="1" dirty="0">
                <a:solidFill>
                  <a:schemeClr val="bg1">
                    <a:lumMod val="75000"/>
                  </a:schemeClr>
                </a:solidFill>
              </a:rPr>
              <a:t>parallelism</a:t>
            </a:r>
            <a:r>
              <a:rPr lang="en-US" sz="3200" dirty="0">
                <a:solidFill>
                  <a:schemeClr val="bg1">
                    <a:lumMod val="75000"/>
                  </a:schemeClr>
                </a:solidFill>
              </a:rPr>
              <a:t>;</a:t>
            </a:r>
          </a:p>
          <a:p>
            <a:pPr marL="800100" lvl="1" indent="-342900">
              <a:buFont typeface="+mj-lt"/>
              <a:buAutoNum type="alphaLcParenR"/>
            </a:pPr>
            <a:r>
              <a:rPr lang="en-US" sz="3200" dirty="0">
                <a:solidFill>
                  <a:schemeClr val="bg1">
                    <a:lumMod val="75000"/>
                  </a:schemeClr>
                </a:solidFill>
              </a:rPr>
              <a:t> Identify the bottlenecks;</a:t>
            </a:r>
          </a:p>
          <a:p>
            <a:pPr marL="800100" lvl="1" indent="-342900">
              <a:buFont typeface="+mj-lt"/>
              <a:buAutoNum type="alphaLcParenR"/>
            </a:pPr>
            <a:r>
              <a:rPr lang="en-US" sz="3200" dirty="0">
                <a:solidFill>
                  <a:schemeClr val="bg1">
                    <a:lumMod val="75000"/>
                  </a:schemeClr>
                </a:solidFill>
              </a:rPr>
              <a:t> Impact of storage devices;</a:t>
            </a:r>
          </a:p>
          <a:p>
            <a:pPr marL="800100" lvl="1" indent="-342900">
              <a:buFont typeface="+mj-lt"/>
              <a:buAutoNum type="alphaLcParenR"/>
            </a:pPr>
            <a:r>
              <a:rPr lang="en-US" sz="3200" dirty="0">
                <a:solidFill>
                  <a:schemeClr val="bg1">
                    <a:lumMod val="75000"/>
                  </a:schemeClr>
                </a:solidFill>
              </a:rPr>
              <a:t> Data level parallelism (hardware accelerator: SIMD).</a:t>
            </a:r>
          </a:p>
          <a:p>
            <a:pPr marL="342900" indent="-342900">
              <a:buFont typeface="+mj-lt"/>
              <a:buAutoNum type="arabicPeriod"/>
            </a:pPr>
            <a:r>
              <a:rPr lang="en-US" sz="3200" b="1" dirty="0"/>
              <a:t> Export:</a:t>
            </a:r>
          </a:p>
          <a:p>
            <a:pPr marL="800100" lvl="1" indent="-342900">
              <a:buFont typeface="+mj-lt"/>
              <a:buAutoNum type="alphaLcParenR"/>
            </a:pPr>
            <a:r>
              <a:rPr lang="en-US" sz="3200" dirty="0"/>
              <a:t> Extract database pages (collection of rows) to separate files with many processes.</a:t>
            </a:r>
          </a:p>
          <a:p>
            <a:pPr marL="342900" indent="-342900">
              <a:buFont typeface="+mj-lt"/>
              <a:buAutoNum type="arabicPeriod"/>
            </a:pPr>
            <a:r>
              <a:rPr lang="en-US" sz="3200" b="1" dirty="0"/>
              <a:t> Migration:</a:t>
            </a:r>
          </a:p>
          <a:p>
            <a:pPr marL="800100" lvl="1" indent="-342900">
              <a:buFont typeface="+mj-lt"/>
              <a:buAutoNum type="alphaLcParenR"/>
            </a:pPr>
            <a:r>
              <a:rPr lang="en-US" sz="3200" dirty="0"/>
              <a:t> </a:t>
            </a:r>
            <a:r>
              <a:rPr lang="pl-PL" sz="3200" dirty="0"/>
              <a:t>Single, concise, and binary data format for direct </a:t>
            </a:r>
            <a:r>
              <a:rPr lang="en-US" sz="3200" dirty="0"/>
              <a:t>data </a:t>
            </a:r>
            <a:r>
              <a:rPr lang="pl-PL" sz="3200" dirty="0"/>
              <a:t>migration</a:t>
            </a:r>
            <a:r>
              <a:rPr lang="en-US" sz="3200" dirty="0"/>
              <a:t>.</a:t>
            </a:r>
          </a:p>
        </p:txBody>
      </p:sp>
    </p:spTree>
    <p:extLst>
      <p:ext uri="{BB962C8B-B14F-4D97-AF65-F5344CB8AC3E}">
        <p14:creationId xmlns:p14="http://schemas.microsoft.com/office/powerpoint/2010/main" val="3465716323"/>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43</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 </a:t>
            </a:r>
            <a:r>
              <a:rPr lang="pl-PL" sz="4000" dirty="0">
                <a:ln w="0"/>
                <a:effectLst>
                  <a:outerShdw blurRad="38100" dist="19050" dir="2700000" algn="tl" rotWithShape="0">
                    <a:schemeClr val="dk1">
                      <a:alpha val="40000"/>
                    </a:schemeClr>
                  </a:outerShdw>
                </a:effectLst>
              </a:rPr>
              <a:t>Export</a:t>
            </a:r>
            <a:r>
              <a:rPr lang="en-US" sz="4000" dirty="0">
                <a:ln w="0"/>
                <a:effectLst>
                  <a:outerShdw blurRad="38100" dist="19050" dir="2700000" algn="tl" rotWithShape="0">
                    <a:schemeClr val="dk1">
                      <a:alpha val="40000"/>
                    </a:schemeClr>
                  </a:outerShdw>
                </a:effectLst>
              </a:rPr>
              <a:t>: </a:t>
            </a:r>
            <a:r>
              <a:rPr lang="pl-PL" sz="4000" dirty="0">
                <a:ln w="0"/>
                <a:effectLst>
                  <a:outerShdw blurRad="38100" dist="19050" dir="2700000" algn="tl" rotWithShape="0">
                    <a:schemeClr val="dk1">
                      <a:alpha val="40000"/>
                    </a:schemeClr>
                  </a:outerShdw>
                </a:effectLst>
              </a:rPr>
              <a:t>don’t </a:t>
            </a:r>
            <a:r>
              <a:rPr lang="en-US" sz="4000" dirty="0"/>
              <a:t>get </a:t>
            </a:r>
            <a:r>
              <a:rPr lang="en-US" sz="4000" b="1" dirty="0"/>
              <a:t>locked</a:t>
            </a:r>
            <a:r>
              <a:rPr lang="en-US" sz="4000" dirty="0"/>
              <a:t> into a </a:t>
            </a:r>
            <a:r>
              <a:rPr lang="en-US" sz="4000" b="1" dirty="0"/>
              <a:t>database vendor</a:t>
            </a:r>
            <a:endParaRPr lang="en-US" sz="4000" dirty="0">
              <a:ln w="0"/>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48191848-E9CD-4CC5-A80B-E8216DCAE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751" y="2423276"/>
            <a:ext cx="1360221" cy="1360221"/>
          </a:xfrm>
          <a:prstGeom prst="rect">
            <a:avLst/>
          </a:prstGeom>
        </p:spPr>
      </p:pic>
      <p:grpSp>
        <p:nvGrpSpPr>
          <p:cNvPr id="5" name="Group 4">
            <a:extLst>
              <a:ext uri="{FF2B5EF4-FFF2-40B4-BE49-F238E27FC236}">
                <a16:creationId xmlns:a16="http://schemas.microsoft.com/office/drawing/2014/main" id="{E133F296-C6E4-4A4D-8568-4B150D19B517}"/>
              </a:ext>
            </a:extLst>
          </p:cNvPr>
          <p:cNvGrpSpPr/>
          <p:nvPr/>
        </p:nvGrpSpPr>
        <p:grpSpPr>
          <a:xfrm>
            <a:off x="8548658" y="2345448"/>
            <a:ext cx="1695175" cy="1648510"/>
            <a:chOff x="8342109" y="1002353"/>
            <a:chExt cx="1695175" cy="1648510"/>
          </a:xfrm>
        </p:grpSpPr>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4"/>
            <a:stretch>
              <a:fillRect/>
            </a:stretch>
          </p:blipFill>
          <p:spPr>
            <a:xfrm>
              <a:off x="8342109" y="1002353"/>
              <a:ext cx="1695175" cy="1648510"/>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95EBFC81-454E-4CCF-8F63-C2A746B03010}"/>
                </a:ext>
              </a:extLst>
            </p:cNvPr>
            <p:cNvSpPr txBox="1"/>
            <p:nvPr/>
          </p:nvSpPr>
          <p:spPr>
            <a:xfrm>
              <a:off x="8589211" y="1716797"/>
              <a:ext cx="1200970" cy="584775"/>
            </a:xfrm>
            <a:prstGeom prst="rect">
              <a:avLst/>
            </a:prstGeom>
            <a:noFill/>
          </p:spPr>
          <p:txBody>
            <a:bodyPr wrap="none" rtlCol="0">
              <a:spAutoFit/>
            </a:bodyPr>
            <a:lstStyle/>
            <a:p>
              <a:r>
                <a:rPr lang="pl-PL" sz="3200" dirty="0"/>
                <a:t>DBMS</a:t>
              </a:r>
              <a:endParaRPr lang="en-US" sz="3200" dirty="0"/>
            </a:p>
          </p:txBody>
        </p:sp>
      </p:grpSp>
      <p:sp>
        <p:nvSpPr>
          <p:cNvPr id="4" name="Arrow: Left 3">
            <a:extLst>
              <a:ext uri="{FF2B5EF4-FFF2-40B4-BE49-F238E27FC236}">
                <a16:creationId xmlns:a16="http://schemas.microsoft.com/office/drawing/2014/main" id="{C4685DF5-AD65-45F4-AF84-5BF6C9C8ED43}"/>
              </a:ext>
            </a:extLst>
          </p:cNvPr>
          <p:cNvSpPr/>
          <p:nvPr/>
        </p:nvSpPr>
        <p:spPr>
          <a:xfrm>
            <a:off x="4693320" y="2483903"/>
            <a:ext cx="2527990" cy="1371600"/>
          </a:xfrm>
          <a:prstGeom prst="leftArrow">
            <a:avLst/>
          </a:prstGeom>
          <a:gradFill flip="none" rotWithShape="1">
            <a:gsLst>
              <a:gs pos="0">
                <a:schemeClr val="bg1">
                  <a:lumMod val="95000"/>
                  <a:shade val="30000"/>
                  <a:satMod val="115000"/>
                  <a:alpha val="9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pl-PL" sz="3200" dirty="0">
                <a:solidFill>
                  <a:schemeClr val="tx1"/>
                </a:solidFill>
              </a:rPr>
              <a:t>EXPORT</a:t>
            </a:r>
            <a:endParaRPr lang="en-US" sz="3200" dirty="0">
              <a:solidFill>
                <a:schemeClr val="tx1"/>
              </a:solidFill>
            </a:endParaRPr>
          </a:p>
        </p:txBody>
      </p:sp>
    </p:spTree>
    <p:extLst>
      <p:ext uri="{BB962C8B-B14F-4D97-AF65-F5344CB8AC3E}">
        <p14:creationId xmlns:p14="http://schemas.microsoft.com/office/powerpoint/2010/main" val="3826841811"/>
      </p:ext>
    </p:extLst>
  </p:cSld>
  <p:clrMapOvr>
    <a:masterClrMapping/>
  </p:clrMapOvr>
  <mc:AlternateContent xmlns:mc="http://schemas.openxmlformats.org/markup-compatibility/2006" xmlns:p14="http://schemas.microsoft.com/office/powerpoint/2010/main">
    <mc:Choice Requires="p14">
      <p:transition spd="slow" p14:dur="2000" advTm="172"/>
    </mc:Choice>
    <mc:Fallback xmlns="">
      <p:transition spd="slow" advTm="17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769441"/>
          </a:xfrm>
          <a:prstGeom prst="rect">
            <a:avLst/>
          </a:prstGeom>
          <a:noFill/>
        </p:spPr>
        <p:txBody>
          <a:bodyPr wrap="square" rtlCol="0">
            <a:spAutoFit/>
          </a:bodyPr>
          <a:lstStyle/>
          <a:p>
            <a:pPr algn="ctr"/>
            <a:r>
              <a:rPr lang="pl-PL" sz="4400" dirty="0"/>
              <a:t>Parallel Export from PostgreSQL</a:t>
            </a:r>
            <a:endParaRPr lang="en-US" sz="4400" b="1" dirty="0">
              <a:solidFill>
                <a:srgbClr val="FF0000"/>
              </a:solidFill>
            </a:endParaRPr>
          </a:p>
        </p:txBody>
      </p:sp>
      <p:sp>
        <p:nvSpPr>
          <p:cNvPr id="4" name="Rectangle 3"/>
          <p:cNvSpPr/>
          <p:nvPr/>
        </p:nvSpPr>
        <p:spPr>
          <a:xfrm>
            <a:off x="774700" y="939800"/>
            <a:ext cx="1435100" cy="787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5" name="Rectangle 4"/>
          <p:cNvSpPr/>
          <p:nvPr/>
        </p:nvSpPr>
        <p:spPr>
          <a:xfrm>
            <a:off x="774700" y="2133253"/>
            <a:ext cx="1435100" cy="787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6" name="Rectangle 5"/>
          <p:cNvSpPr/>
          <p:nvPr/>
        </p:nvSpPr>
        <p:spPr>
          <a:xfrm>
            <a:off x="774700" y="3326706"/>
            <a:ext cx="1435100" cy="787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7" name="Rectangle 6"/>
          <p:cNvSpPr/>
          <p:nvPr/>
        </p:nvSpPr>
        <p:spPr>
          <a:xfrm>
            <a:off x="773773" y="4520159"/>
            <a:ext cx="1435100" cy="787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8" name="TextBox 7"/>
          <p:cNvSpPr txBox="1"/>
          <p:nvPr/>
        </p:nvSpPr>
        <p:spPr>
          <a:xfrm>
            <a:off x="878328" y="1122690"/>
            <a:ext cx="1225990" cy="523220"/>
          </a:xfrm>
          <a:prstGeom prst="rect">
            <a:avLst/>
          </a:prstGeom>
          <a:noFill/>
        </p:spPr>
        <p:txBody>
          <a:bodyPr wrap="square" rtlCol="0">
            <a:spAutoFit/>
          </a:bodyPr>
          <a:lstStyle/>
          <a:p>
            <a:r>
              <a:rPr lang="pl-PL" sz="2800" dirty="0"/>
              <a:t>PAGE 1</a:t>
            </a:r>
          </a:p>
        </p:txBody>
      </p:sp>
      <p:sp>
        <p:nvSpPr>
          <p:cNvPr id="9" name="TextBox 8"/>
          <p:cNvSpPr txBox="1"/>
          <p:nvPr/>
        </p:nvSpPr>
        <p:spPr>
          <a:xfrm>
            <a:off x="864829" y="2270611"/>
            <a:ext cx="1225990" cy="523220"/>
          </a:xfrm>
          <a:prstGeom prst="rect">
            <a:avLst/>
          </a:prstGeom>
          <a:noFill/>
        </p:spPr>
        <p:txBody>
          <a:bodyPr wrap="square" rtlCol="0">
            <a:spAutoFit/>
          </a:bodyPr>
          <a:lstStyle/>
          <a:p>
            <a:r>
              <a:rPr lang="pl-PL" sz="2800" dirty="0"/>
              <a:t>PAGE 2</a:t>
            </a:r>
          </a:p>
        </p:txBody>
      </p:sp>
      <p:sp>
        <p:nvSpPr>
          <p:cNvPr id="10" name="TextBox 9"/>
          <p:cNvSpPr txBox="1"/>
          <p:nvPr/>
        </p:nvSpPr>
        <p:spPr>
          <a:xfrm>
            <a:off x="878328" y="3458796"/>
            <a:ext cx="1225990" cy="523220"/>
          </a:xfrm>
          <a:prstGeom prst="rect">
            <a:avLst/>
          </a:prstGeom>
          <a:noFill/>
        </p:spPr>
        <p:txBody>
          <a:bodyPr wrap="square" rtlCol="0">
            <a:spAutoFit/>
          </a:bodyPr>
          <a:lstStyle/>
          <a:p>
            <a:r>
              <a:rPr lang="pl-PL" sz="2800" dirty="0"/>
              <a:t>PAGE 3</a:t>
            </a:r>
          </a:p>
        </p:txBody>
      </p:sp>
      <p:sp>
        <p:nvSpPr>
          <p:cNvPr id="11" name="TextBox 10"/>
          <p:cNvSpPr txBox="1"/>
          <p:nvPr/>
        </p:nvSpPr>
        <p:spPr>
          <a:xfrm>
            <a:off x="878328" y="4652249"/>
            <a:ext cx="1225990" cy="523220"/>
          </a:xfrm>
          <a:prstGeom prst="rect">
            <a:avLst/>
          </a:prstGeom>
          <a:noFill/>
        </p:spPr>
        <p:txBody>
          <a:bodyPr wrap="square" rtlCol="0">
            <a:spAutoFit/>
          </a:bodyPr>
          <a:lstStyle/>
          <a:p>
            <a:r>
              <a:rPr lang="pl-PL" sz="2800" dirty="0"/>
              <a:t>PAGE 4</a:t>
            </a:r>
          </a:p>
        </p:txBody>
      </p:sp>
      <p:cxnSp>
        <p:nvCxnSpPr>
          <p:cNvPr id="13" name="Straight Arrow Connector 12"/>
          <p:cNvCxnSpPr/>
          <p:nvPr/>
        </p:nvCxnSpPr>
        <p:spPr>
          <a:xfrm>
            <a:off x="524456" y="924872"/>
            <a:ext cx="0" cy="45331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883729" y="2715291"/>
            <a:ext cx="2256158" cy="584775"/>
          </a:xfrm>
          <a:prstGeom prst="rect">
            <a:avLst/>
          </a:prstGeom>
          <a:noFill/>
        </p:spPr>
        <p:txBody>
          <a:bodyPr wrap="square" rtlCol="0">
            <a:spAutoFit/>
          </a:bodyPr>
          <a:lstStyle/>
          <a:p>
            <a:r>
              <a:rPr lang="pl-PL" sz="3200" b="1" dirty="0"/>
              <a:t>FULL SCAN</a:t>
            </a:r>
          </a:p>
        </p:txBody>
      </p:sp>
      <p:sp>
        <p:nvSpPr>
          <p:cNvPr id="17" name="Wave 16"/>
          <p:cNvSpPr/>
          <p:nvPr/>
        </p:nvSpPr>
        <p:spPr>
          <a:xfrm>
            <a:off x="3644900" y="2450730"/>
            <a:ext cx="1600200" cy="1481458"/>
          </a:xfrm>
          <a:prstGeom prst="wav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600" dirty="0">
                <a:solidFill>
                  <a:schemeClr val="tx1"/>
                </a:solidFill>
              </a:rPr>
              <a:t>FILE</a:t>
            </a:r>
          </a:p>
        </p:txBody>
      </p:sp>
      <p:cxnSp>
        <p:nvCxnSpPr>
          <p:cNvPr id="19" name="Straight Arrow Connector 18"/>
          <p:cNvCxnSpPr>
            <a:stCxn id="4" idx="3"/>
          </p:cNvCxnSpPr>
          <p:nvPr/>
        </p:nvCxnSpPr>
        <p:spPr>
          <a:xfrm>
            <a:off x="2209800" y="1333500"/>
            <a:ext cx="1435100" cy="1282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a:off x="2209800" y="2526953"/>
            <a:ext cx="1435100" cy="4807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197519" y="3408489"/>
            <a:ext cx="1447381" cy="311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197519" y="3720406"/>
            <a:ext cx="1447381" cy="1211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8002" y="5631623"/>
            <a:ext cx="5346400" cy="584775"/>
          </a:xfrm>
          <a:prstGeom prst="rect">
            <a:avLst/>
          </a:prstGeom>
          <a:noFill/>
        </p:spPr>
        <p:txBody>
          <a:bodyPr wrap="none" rtlCol="0">
            <a:spAutoFit/>
          </a:bodyPr>
          <a:lstStyle/>
          <a:p>
            <a:r>
              <a:rPr lang="pl-PL" sz="3200" dirty="0"/>
              <a:t>Current single-threaded export</a:t>
            </a:r>
          </a:p>
        </p:txBody>
      </p:sp>
      <p:sp>
        <p:nvSpPr>
          <p:cNvPr id="31" name="Rectangle 30"/>
          <p:cNvSpPr/>
          <p:nvPr/>
        </p:nvSpPr>
        <p:spPr>
          <a:xfrm>
            <a:off x="6989641" y="909417"/>
            <a:ext cx="1435100" cy="787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32" name="Rectangle 31"/>
          <p:cNvSpPr/>
          <p:nvPr/>
        </p:nvSpPr>
        <p:spPr>
          <a:xfrm>
            <a:off x="6989641" y="2102870"/>
            <a:ext cx="1435100" cy="78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33" name="Rectangle 32"/>
          <p:cNvSpPr/>
          <p:nvPr/>
        </p:nvSpPr>
        <p:spPr>
          <a:xfrm>
            <a:off x="6989641" y="3296323"/>
            <a:ext cx="1435100" cy="787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34" name="Rectangle 33"/>
          <p:cNvSpPr/>
          <p:nvPr/>
        </p:nvSpPr>
        <p:spPr>
          <a:xfrm>
            <a:off x="6988714" y="4489776"/>
            <a:ext cx="1435100" cy="78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800"/>
          </a:p>
        </p:txBody>
      </p:sp>
      <p:sp>
        <p:nvSpPr>
          <p:cNvPr id="35" name="TextBox 34"/>
          <p:cNvSpPr txBox="1"/>
          <p:nvPr/>
        </p:nvSpPr>
        <p:spPr>
          <a:xfrm>
            <a:off x="7093269" y="1092307"/>
            <a:ext cx="1225990" cy="523220"/>
          </a:xfrm>
          <a:prstGeom prst="rect">
            <a:avLst/>
          </a:prstGeom>
          <a:noFill/>
        </p:spPr>
        <p:txBody>
          <a:bodyPr wrap="square" rtlCol="0">
            <a:spAutoFit/>
          </a:bodyPr>
          <a:lstStyle/>
          <a:p>
            <a:r>
              <a:rPr lang="pl-PL" sz="2800" dirty="0"/>
              <a:t>PAGE 1</a:t>
            </a:r>
          </a:p>
        </p:txBody>
      </p:sp>
      <p:sp>
        <p:nvSpPr>
          <p:cNvPr id="36" name="TextBox 35"/>
          <p:cNvSpPr txBox="1"/>
          <p:nvPr/>
        </p:nvSpPr>
        <p:spPr>
          <a:xfrm>
            <a:off x="7079770" y="2240228"/>
            <a:ext cx="1225990" cy="523220"/>
          </a:xfrm>
          <a:prstGeom prst="rect">
            <a:avLst/>
          </a:prstGeom>
          <a:noFill/>
        </p:spPr>
        <p:txBody>
          <a:bodyPr wrap="square" rtlCol="0">
            <a:spAutoFit/>
          </a:bodyPr>
          <a:lstStyle/>
          <a:p>
            <a:r>
              <a:rPr lang="pl-PL" sz="2800" dirty="0"/>
              <a:t>PAGE 2</a:t>
            </a:r>
          </a:p>
        </p:txBody>
      </p:sp>
      <p:sp>
        <p:nvSpPr>
          <p:cNvPr id="37" name="TextBox 36"/>
          <p:cNvSpPr txBox="1"/>
          <p:nvPr/>
        </p:nvSpPr>
        <p:spPr>
          <a:xfrm>
            <a:off x="7093269" y="3428413"/>
            <a:ext cx="1225990" cy="523220"/>
          </a:xfrm>
          <a:prstGeom prst="rect">
            <a:avLst/>
          </a:prstGeom>
          <a:noFill/>
        </p:spPr>
        <p:txBody>
          <a:bodyPr wrap="square" rtlCol="0">
            <a:spAutoFit/>
          </a:bodyPr>
          <a:lstStyle/>
          <a:p>
            <a:r>
              <a:rPr lang="pl-PL" sz="2800" dirty="0"/>
              <a:t>PAGE 3</a:t>
            </a:r>
          </a:p>
        </p:txBody>
      </p:sp>
      <p:sp>
        <p:nvSpPr>
          <p:cNvPr id="38" name="TextBox 37"/>
          <p:cNvSpPr txBox="1"/>
          <p:nvPr/>
        </p:nvSpPr>
        <p:spPr>
          <a:xfrm>
            <a:off x="7093269" y="4621866"/>
            <a:ext cx="1225990" cy="523220"/>
          </a:xfrm>
          <a:prstGeom prst="rect">
            <a:avLst/>
          </a:prstGeom>
          <a:noFill/>
        </p:spPr>
        <p:txBody>
          <a:bodyPr wrap="square" rtlCol="0">
            <a:spAutoFit/>
          </a:bodyPr>
          <a:lstStyle/>
          <a:p>
            <a:r>
              <a:rPr lang="pl-PL" sz="2800" dirty="0"/>
              <a:t>PAGE 4</a:t>
            </a:r>
          </a:p>
        </p:txBody>
      </p:sp>
      <p:sp>
        <p:nvSpPr>
          <p:cNvPr id="41" name="Wave 40"/>
          <p:cNvSpPr/>
          <p:nvPr/>
        </p:nvSpPr>
        <p:spPr>
          <a:xfrm>
            <a:off x="9859840" y="1392426"/>
            <a:ext cx="1600200" cy="1481458"/>
          </a:xfrm>
          <a:prstGeom prst="wav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600" dirty="0">
                <a:solidFill>
                  <a:schemeClr val="tx1"/>
                </a:solidFill>
              </a:rPr>
              <a:t>FILE 1</a:t>
            </a:r>
          </a:p>
        </p:txBody>
      </p:sp>
      <p:cxnSp>
        <p:nvCxnSpPr>
          <p:cNvPr id="42" name="Straight Arrow Connector 41"/>
          <p:cNvCxnSpPr>
            <a:stCxn id="31" idx="3"/>
          </p:cNvCxnSpPr>
          <p:nvPr/>
        </p:nvCxnSpPr>
        <p:spPr>
          <a:xfrm>
            <a:off x="8424741" y="1303117"/>
            <a:ext cx="1421435" cy="53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3"/>
          </p:cNvCxnSpPr>
          <p:nvPr/>
        </p:nvCxnSpPr>
        <p:spPr>
          <a:xfrm>
            <a:off x="8424741" y="2496570"/>
            <a:ext cx="1409154" cy="15871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8412460" y="2356594"/>
            <a:ext cx="1433716" cy="1333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8412460" y="4538726"/>
            <a:ext cx="1421435" cy="3632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10645" y="5649401"/>
            <a:ext cx="3451009" cy="584775"/>
          </a:xfrm>
          <a:prstGeom prst="rect">
            <a:avLst/>
          </a:prstGeom>
          <a:noFill/>
        </p:spPr>
        <p:txBody>
          <a:bodyPr wrap="none" rtlCol="0">
            <a:spAutoFit/>
          </a:bodyPr>
          <a:lstStyle/>
          <a:p>
            <a:r>
              <a:rPr lang="pl-PL" sz="3200" dirty="0"/>
              <a:t>New parallel export</a:t>
            </a:r>
          </a:p>
        </p:txBody>
      </p:sp>
      <p:sp>
        <p:nvSpPr>
          <p:cNvPr id="47" name="Wave 46"/>
          <p:cNvSpPr/>
          <p:nvPr/>
        </p:nvSpPr>
        <p:spPr>
          <a:xfrm>
            <a:off x="9859840" y="3550453"/>
            <a:ext cx="1600200" cy="1481458"/>
          </a:xfrm>
          <a:prstGeom prst="wav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600" dirty="0">
                <a:solidFill>
                  <a:schemeClr val="tx1"/>
                </a:solidFill>
              </a:rPr>
              <a:t>FILE 2</a:t>
            </a:r>
          </a:p>
        </p:txBody>
      </p:sp>
      <p:sp>
        <p:nvSpPr>
          <p:cNvPr id="57" name="TextBox 56"/>
          <p:cNvSpPr txBox="1"/>
          <p:nvPr/>
        </p:nvSpPr>
        <p:spPr>
          <a:xfrm rot="16200000">
            <a:off x="4280662" y="2987021"/>
            <a:ext cx="4739984" cy="584775"/>
          </a:xfrm>
          <a:prstGeom prst="rect">
            <a:avLst/>
          </a:prstGeom>
          <a:noFill/>
        </p:spPr>
        <p:txBody>
          <a:bodyPr wrap="square" rtlCol="0">
            <a:spAutoFit/>
          </a:bodyPr>
          <a:lstStyle/>
          <a:p>
            <a:r>
              <a:rPr lang="pl-PL" sz="3200" b="1" dirty="0"/>
              <a:t> ROUND-ROBIN FOR PAGES</a:t>
            </a:r>
          </a:p>
        </p:txBody>
      </p:sp>
      <p:sp>
        <p:nvSpPr>
          <p:cNvPr id="12" name="TextBox 11"/>
          <p:cNvSpPr txBox="1"/>
          <p:nvPr/>
        </p:nvSpPr>
        <p:spPr>
          <a:xfrm>
            <a:off x="9745266" y="742104"/>
            <a:ext cx="1829347" cy="646331"/>
          </a:xfrm>
          <a:prstGeom prst="rect">
            <a:avLst/>
          </a:prstGeom>
          <a:noFill/>
        </p:spPr>
        <p:txBody>
          <a:bodyPr wrap="none" rtlCol="0">
            <a:spAutoFit/>
          </a:bodyPr>
          <a:lstStyle/>
          <a:p>
            <a:r>
              <a:rPr lang="pl-PL" sz="3600" dirty="0"/>
              <a:t>CLIENT 1</a:t>
            </a:r>
          </a:p>
        </p:txBody>
      </p:sp>
      <p:sp>
        <p:nvSpPr>
          <p:cNvPr id="39" name="TextBox 38"/>
          <p:cNvSpPr txBox="1"/>
          <p:nvPr/>
        </p:nvSpPr>
        <p:spPr>
          <a:xfrm>
            <a:off x="9736383" y="2956242"/>
            <a:ext cx="1829347" cy="646331"/>
          </a:xfrm>
          <a:prstGeom prst="rect">
            <a:avLst/>
          </a:prstGeom>
          <a:noFill/>
        </p:spPr>
        <p:txBody>
          <a:bodyPr wrap="none" rtlCol="0">
            <a:spAutoFit/>
          </a:bodyPr>
          <a:lstStyle/>
          <a:p>
            <a:r>
              <a:rPr lang="pl-PL" sz="3600" dirty="0">
                <a:solidFill>
                  <a:srgbClr val="FF0000"/>
                </a:solidFill>
              </a:rPr>
              <a:t>CLIENT 2</a:t>
            </a:r>
          </a:p>
        </p:txBody>
      </p:sp>
      <p:sp>
        <p:nvSpPr>
          <p:cNvPr id="14" name="Slide Number Placeholder 13"/>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3720729807"/>
      </p:ext>
    </p:extLst>
  </p:cSld>
  <p:clrMapOvr>
    <a:masterClrMapping/>
  </p:clrMapOvr>
  <mc:AlternateContent xmlns:mc="http://schemas.openxmlformats.org/markup-compatibility/2006" xmlns:p14="http://schemas.microsoft.com/office/powerpoint/2010/main">
    <mc:Choice Requires="p14">
      <p:transition spd="slow" p14:dur="2000" advTm="222"/>
    </mc:Choice>
    <mc:Fallback xmlns="">
      <p:transition spd="slow" advTm="22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 y="769442"/>
          <a:ext cx="12192000" cy="499340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785434" y="547351"/>
            <a:ext cx="6412333"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l-PL" sz="3200" b="0" i="1" u="none" strike="noStrike" kern="0" cap="none" spc="0" normalizeH="0" baseline="0" noProof="0" dirty="0">
                <a:ln>
                  <a:noFill/>
                </a:ln>
                <a:solidFill>
                  <a:sysClr val="windowText" lastClr="000000"/>
                </a:solidFill>
                <a:effectLst/>
                <a:uLnTx/>
                <a:uFillTx/>
              </a:rPr>
              <a:t>TPC-H benchmark, 10</a:t>
            </a:r>
            <a:r>
              <a:rPr kumimoji="0" lang="pl-PL" sz="3200" b="0" i="1" u="none" strike="noStrike" kern="0" cap="none" spc="0" normalizeH="0" noProof="0" dirty="0">
                <a:ln>
                  <a:noFill/>
                </a:ln>
                <a:solidFill>
                  <a:sysClr val="windowText" lastClr="000000"/>
                </a:solidFill>
                <a:effectLst/>
                <a:uLnTx/>
                <a:uFillTx/>
              </a:rPr>
              <a:t> GB, CSV format</a:t>
            </a:r>
            <a:endParaRPr kumimoji="0" lang="en-US" sz="3200" b="0" i="1" u="none" strike="noStrike" kern="0" cap="none" spc="0" normalizeH="0" baseline="0" noProof="0" dirty="0">
              <a:ln>
                <a:noFill/>
              </a:ln>
              <a:solidFill>
                <a:sysClr val="windowText" lastClr="000000"/>
              </a:solidFill>
              <a:effectLst/>
              <a:uLnTx/>
              <a:uFillTx/>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45</a:t>
            </a:fld>
            <a:endParaRPr lang="en-US" dirty="0"/>
          </a:p>
        </p:txBody>
      </p:sp>
      <p:sp>
        <p:nvSpPr>
          <p:cNvPr id="2" name="TextBox 1"/>
          <p:cNvSpPr txBox="1"/>
          <p:nvPr/>
        </p:nvSpPr>
        <p:spPr>
          <a:xfrm>
            <a:off x="1330122" y="769440"/>
            <a:ext cx="4461078" cy="769441"/>
          </a:xfrm>
          <a:prstGeom prst="rect">
            <a:avLst/>
          </a:prstGeom>
          <a:noFill/>
        </p:spPr>
        <p:txBody>
          <a:bodyPr wrap="square" rtlCol="0">
            <a:spAutoFit/>
          </a:bodyPr>
          <a:lstStyle/>
          <a:p>
            <a:r>
              <a:rPr lang="pl-PL" sz="4400" dirty="0">
                <a:solidFill>
                  <a:srgbClr val="FF0000"/>
                </a:solidFill>
              </a:rPr>
              <a:t>CURRENT EXPORT </a:t>
            </a:r>
          </a:p>
        </p:txBody>
      </p:sp>
      <p:sp>
        <p:nvSpPr>
          <p:cNvPr id="11" name="TextBox 10"/>
          <p:cNvSpPr txBox="1"/>
          <p:nvPr/>
        </p:nvSpPr>
        <p:spPr>
          <a:xfrm>
            <a:off x="0" y="0"/>
            <a:ext cx="12192000" cy="769441"/>
          </a:xfrm>
          <a:prstGeom prst="rect">
            <a:avLst/>
          </a:prstGeom>
          <a:noFill/>
        </p:spPr>
        <p:txBody>
          <a:bodyPr wrap="square" rtlCol="0">
            <a:spAutoFit/>
          </a:bodyPr>
          <a:lstStyle/>
          <a:p>
            <a:pPr algn="ctr"/>
            <a:r>
              <a:rPr lang="pl-PL" sz="4400" dirty="0"/>
              <a:t>Parallel export from PostgreSQL</a:t>
            </a:r>
            <a:endParaRPr lang="en-US" sz="4400" dirty="0"/>
          </a:p>
        </p:txBody>
      </p:sp>
    </p:spTree>
    <p:extLst>
      <p:ext uri="{BB962C8B-B14F-4D97-AF65-F5344CB8AC3E}">
        <p14:creationId xmlns:p14="http://schemas.microsoft.com/office/powerpoint/2010/main" val="4161302870"/>
      </p:ext>
    </p:extLst>
  </p:cSld>
  <p:clrMapOvr>
    <a:masterClrMapping/>
  </p:clrMapOvr>
  <mc:AlternateContent xmlns:mc="http://schemas.openxmlformats.org/markup-compatibility/2006" xmlns:p14="http://schemas.microsoft.com/office/powerpoint/2010/main">
    <mc:Choice Requires="p14">
      <p:transition spd="slow" p14:dur="2000" advTm="336"/>
    </mc:Choice>
    <mc:Fallback xmlns="">
      <p:transition spd="slow" advTm="33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769441"/>
          </a:xfrm>
          <a:prstGeom prst="rect">
            <a:avLst/>
          </a:prstGeom>
          <a:noFill/>
        </p:spPr>
        <p:txBody>
          <a:bodyPr wrap="square" rtlCol="0">
            <a:spAutoFit/>
          </a:bodyPr>
          <a:lstStyle/>
          <a:p>
            <a:pPr algn="ctr"/>
            <a:r>
              <a:rPr lang="pl-PL" sz="4400" dirty="0"/>
              <a:t>Parallel export from PostgreSQL</a:t>
            </a:r>
            <a:endParaRPr lang="en-US" sz="4400" dirty="0"/>
          </a:p>
        </p:txBody>
      </p:sp>
      <p:graphicFrame>
        <p:nvGraphicFramePr>
          <p:cNvPr id="7" name="Chart 6"/>
          <p:cNvGraphicFramePr>
            <a:graphicFrameLocks/>
          </p:cNvGraphicFramePr>
          <p:nvPr>
            <p:extLst/>
          </p:nvPr>
        </p:nvGraphicFramePr>
        <p:xfrm>
          <a:off x="1" y="769442"/>
          <a:ext cx="12192000" cy="499340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0" y="5709061"/>
            <a:ext cx="12192000" cy="646331"/>
          </a:xfrm>
          <a:prstGeom prst="rect">
            <a:avLst/>
          </a:prstGeom>
          <a:noFill/>
        </p:spPr>
        <p:txBody>
          <a:bodyPr wrap="square" rtlCol="0">
            <a:spAutoFit/>
          </a:bodyPr>
          <a:lstStyle/>
          <a:p>
            <a:pPr algn="ctr"/>
            <a:r>
              <a:rPr lang="pl-PL" sz="3600" dirty="0">
                <a:solidFill>
                  <a:srgbClr val="FF0000"/>
                </a:solidFill>
              </a:rPr>
              <a:t>New Parallel export 20X faster than Current export</a:t>
            </a:r>
            <a:endParaRPr lang="en-US" sz="3600" dirty="0">
              <a:solidFill>
                <a:srgbClr val="FF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46</a:t>
            </a:fld>
            <a:endParaRPr lang="en-US" dirty="0"/>
          </a:p>
        </p:txBody>
      </p:sp>
      <p:sp>
        <p:nvSpPr>
          <p:cNvPr id="2" name="TextBox 1"/>
          <p:cNvSpPr txBox="1"/>
          <p:nvPr/>
        </p:nvSpPr>
        <p:spPr>
          <a:xfrm>
            <a:off x="1330122" y="769440"/>
            <a:ext cx="4461078" cy="769441"/>
          </a:xfrm>
          <a:prstGeom prst="rect">
            <a:avLst/>
          </a:prstGeom>
          <a:noFill/>
        </p:spPr>
        <p:txBody>
          <a:bodyPr wrap="square" rtlCol="0">
            <a:spAutoFit/>
          </a:bodyPr>
          <a:lstStyle/>
          <a:p>
            <a:r>
              <a:rPr lang="pl-PL" sz="4400" dirty="0">
                <a:solidFill>
                  <a:srgbClr val="FF0000"/>
                </a:solidFill>
              </a:rPr>
              <a:t>CURRENT EXPORT </a:t>
            </a:r>
          </a:p>
        </p:txBody>
      </p:sp>
      <p:sp>
        <p:nvSpPr>
          <p:cNvPr id="5" name="TextBox 4"/>
          <p:cNvSpPr txBox="1"/>
          <p:nvPr/>
        </p:nvSpPr>
        <p:spPr>
          <a:xfrm>
            <a:off x="5611090" y="2854530"/>
            <a:ext cx="4321376" cy="769441"/>
          </a:xfrm>
          <a:prstGeom prst="rect">
            <a:avLst/>
          </a:prstGeom>
          <a:noFill/>
        </p:spPr>
        <p:txBody>
          <a:bodyPr wrap="none" rtlCol="0">
            <a:spAutoFit/>
          </a:bodyPr>
          <a:lstStyle/>
          <a:p>
            <a:r>
              <a:rPr lang="pl-PL" sz="4400" dirty="0">
                <a:solidFill>
                  <a:srgbClr val="0070C0"/>
                </a:solidFill>
              </a:rPr>
              <a:t>PARALLEL EXPORT</a:t>
            </a:r>
          </a:p>
        </p:txBody>
      </p:sp>
      <p:sp>
        <p:nvSpPr>
          <p:cNvPr id="10" name="TextBox 9"/>
          <p:cNvSpPr txBox="1"/>
          <p:nvPr/>
        </p:nvSpPr>
        <p:spPr>
          <a:xfrm>
            <a:off x="5785434" y="547351"/>
            <a:ext cx="6412333"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l-PL" sz="3200" b="0" i="1" u="none" strike="noStrike" kern="0" cap="none" spc="0" normalizeH="0" baseline="0" noProof="0" dirty="0">
                <a:ln>
                  <a:noFill/>
                </a:ln>
                <a:solidFill>
                  <a:sysClr val="windowText" lastClr="000000"/>
                </a:solidFill>
                <a:effectLst/>
                <a:uLnTx/>
                <a:uFillTx/>
              </a:rPr>
              <a:t>TPC-H benchmark, 10</a:t>
            </a:r>
            <a:r>
              <a:rPr kumimoji="0" lang="pl-PL" sz="3200" b="0" i="1" u="none" strike="noStrike" kern="0" cap="none" spc="0" normalizeH="0" noProof="0" dirty="0">
                <a:ln>
                  <a:noFill/>
                </a:ln>
                <a:solidFill>
                  <a:sysClr val="windowText" lastClr="000000"/>
                </a:solidFill>
                <a:effectLst/>
                <a:uLnTx/>
                <a:uFillTx/>
              </a:rPr>
              <a:t> GB, CSV format</a:t>
            </a:r>
            <a:endParaRPr kumimoji="0" lang="en-US" sz="3200" b="0" i="1"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75942655"/>
      </p:ext>
    </p:extLst>
  </p:cSld>
  <p:clrMapOvr>
    <a:masterClrMapping/>
  </p:clrMapOvr>
  <mc:AlternateContent xmlns:mc="http://schemas.openxmlformats.org/markup-compatibility/2006" xmlns:p14="http://schemas.microsoft.com/office/powerpoint/2010/main">
    <mc:Choice Requires="p14">
      <p:transition spd="slow" p14:dur="2000" advTm="326"/>
    </mc:Choice>
    <mc:Fallback xmlns="">
      <p:transition spd="slow" advTm="326"/>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E96D47-F3AA-4C83-82D9-F86925350A6F}"/>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Reducing data loading overheads: related work</a:t>
            </a:r>
          </a:p>
        </p:txBody>
      </p:sp>
      <p:cxnSp>
        <p:nvCxnSpPr>
          <p:cNvPr id="4" name="Straight Arrow Connector 3">
            <a:extLst>
              <a:ext uri="{FF2B5EF4-FFF2-40B4-BE49-F238E27FC236}">
                <a16:creationId xmlns:a16="http://schemas.microsoft.com/office/drawing/2014/main" id="{FFA7A200-921A-4734-A2E0-E87723418AEB}"/>
              </a:ext>
            </a:extLst>
          </p:cNvPr>
          <p:cNvCxnSpPr>
            <a:cxnSpLocks/>
          </p:cNvCxnSpPr>
          <p:nvPr/>
        </p:nvCxnSpPr>
        <p:spPr>
          <a:xfrm>
            <a:off x="5613991" y="900223"/>
            <a:ext cx="0" cy="3104707"/>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474EEC1-9D7C-4091-829D-DFDB35768482}"/>
              </a:ext>
            </a:extLst>
          </p:cNvPr>
          <p:cNvCxnSpPr>
            <a:cxnSpLocks/>
          </p:cNvCxnSpPr>
          <p:nvPr/>
        </p:nvCxnSpPr>
        <p:spPr>
          <a:xfrm flipH="1">
            <a:off x="5621080" y="4004930"/>
            <a:ext cx="4097078" cy="1"/>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1E4BB94-2ADF-4317-89BB-EA9B6BD69580}"/>
              </a:ext>
            </a:extLst>
          </p:cNvPr>
          <p:cNvCxnSpPr>
            <a:cxnSpLocks/>
          </p:cNvCxnSpPr>
          <p:nvPr/>
        </p:nvCxnSpPr>
        <p:spPr>
          <a:xfrm flipV="1">
            <a:off x="3806456" y="4004930"/>
            <a:ext cx="1814623" cy="209107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2806000-170F-4B71-A53B-5FB97C1712D4}"/>
              </a:ext>
            </a:extLst>
          </p:cNvPr>
          <p:cNvSpPr/>
          <p:nvPr/>
        </p:nvSpPr>
        <p:spPr>
          <a:xfrm>
            <a:off x="5890437" y="1084521"/>
            <a:ext cx="1098698" cy="73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t>NoDB</a:t>
            </a:r>
            <a:endParaRPr lang="en-US" sz="2600" dirty="0"/>
          </a:p>
        </p:txBody>
      </p:sp>
      <p:sp>
        <p:nvSpPr>
          <p:cNvPr id="15" name="Rectangle: Rounded Corners 14">
            <a:extLst>
              <a:ext uri="{FF2B5EF4-FFF2-40B4-BE49-F238E27FC236}">
                <a16:creationId xmlns:a16="http://schemas.microsoft.com/office/drawing/2014/main" id="{4E5D5EE6-5669-4322-A741-EAF398869668}"/>
              </a:ext>
            </a:extLst>
          </p:cNvPr>
          <p:cNvSpPr/>
          <p:nvPr/>
        </p:nvSpPr>
        <p:spPr>
          <a:xfrm>
            <a:off x="5890437" y="2026922"/>
            <a:ext cx="1417675" cy="851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Data Vaults</a:t>
            </a:r>
          </a:p>
        </p:txBody>
      </p:sp>
      <p:sp>
        <p:nvSpPr>
          <p:cNvPr id="16" name="Rectangle: Rounded Corners 15">
            <a:extLst>
              <a:ext uri="{FF2B5EF4-FFF2-40B4-BE49-F238E27FC236}">
                <a16:creationId xmlns:a16="http://schemas.microsoft.com/office/drawing/2014/main" id="{1380FA57-DEE7-4D3D-9064-7985237898BB}"/>
              </a:ext>
            </a:extLst>
          </p:cNvPr>
          <p:cNvSpPr/>
          <p:nvPr/>
        </p:nvSpPr>
        <p:spPr>
          <a:xfrm>
            <a:off x="8194155" y="1084520"/>
            <a:ext cx="1098698" cy="73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RAW</a:t>
            </a:r>
          </a:p>
        </p:txBody>
      </p:sp>
      <p:sp>
        <p:nvSpPr>
          <p:cNvPr id="17" name="Rectangle: Rounded Corners 16">
            <a:extLst>
              <a:ext uri="{FF2B5EF4-FFF2-40B4-BE49-F238E27FC236}">
                <a16:creationId xmlns:a16="http://schemas.microsoft.com/office/drawing/2014/main" id="{2D956B6E-2A7A-4A57-AFE6-59341BC67F9B}"/>
              </a:ext>
            </a:extLst>
          </p:cNvPr>
          <p:cNvSpPr/>
          <p:nvPr/>
        </p:nvSpPr>
        <p:spPr>
          <a:xfrm>
            <a:off x="8194155" y="4205892"/>
            <a:ext cx="1417675" cy="851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Instant Loading</a:t>
            </a:r>
          </a:p>
        </p:txBody>
      </p:sp>
      <p:sp>
        <p:nvSpPr>
          <p:cNvPr id="18" name="Rectangle: Rounded Corners 17">
            <a:extLst>
              <a:ext uri="{FF2B5EF4-FFF2-40B4-BE49-F238E27FC236}">
                <a16:creationId xmlns:a16="http://schemas.microsoft.com/office/drawing/2014/main" id="{EE2BEC4B-FFEA-4E5D-A93F-DE93E6BFA69F}"/>
              </a:ext>
            </a:extLst>
          </p:cNvPr>
          <p:cNvSpPr/>
          <p:nvPr/>
        </p:nvSpPr>
        <p:spPr>
          <a:xfrm>
            <a:off x="4369982" y="5628167"/>
            <a:ext cx="1375143" cy="559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FPGAs</a:t>
            </a:r>
          </a:p>
        </p:txBody>
      </p:sp>
      <p:sp>
        <p:nvSpPr>
          <p:cNvPr id="19" name="Rectangle: Rounded Corners 18">
            <a:extLst>
              <a:ext uri="{FF2B5EF4-FFF2-40B4-BE49-F238E27FC236}">
                <a16:creationId xmlns:a16="http://schemas.microsoft.com/office/drawing/2014/main" id="{BAF3FA2C-8E95-48F1-AEC9-549586CA2B14}"/>
              </a:ext>
            </a:extLst>
          </p:cNvPr>
          <p:cNvSpPr/>
          <p:nvPr/>
        </p:nvSpPr>
        <p:spPr>
          <a:xfrm>
            <a:off x="4837811" y="5057201"/>
            <a:ext cx="1162494" cy="492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GPUs</a:t>
            </a:r>
          </a:p>
        </p:txBody>
      </p:sp>
      <p:sp>
        <p:nvSpPr>
          <p:cNvPr id="20" name="Rectangle: Rounded Corners 19">
            <a:extLst>
              <a:ext uri="{FF2B5EF4-FFF2-40B4-BE49-F238E27FC236}">
                <a16:creationId xmlns:a16="http://schemas.microsoft.com/office/drawing/2014/main" id="{1C4CA242-01EF-4B27-BD16-BF2C308D7C3E}"/>
              </a:ext>
            </a:extLst>
          </p:cNvPr>
          <p:cNvSpPr/>
          <p:nvPr/>
        </p:nvSpPr>
        <p:spPr>
          <a:xfrm>
            <a:off x="5271975" y="4529470"/>
            <a:ext cx="1456661" cy="429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SIMD</a:t>
            </a:r>
          </a:p>
        </p:txBody>
      </p:sp>
      <p:sp>
        <p:nvSpPr>
          <p:cNvPr id="21" name="TextBox 20">
            <a:extLst>
              <a:ext uri="{FF2B5EF4-FFF2-40B4-BE49-F238E27FC236}">
                <a16:creationId xmlns:a16="http://schemas.microsoft.com/office/drawing/2014/main" id="{29D03198-759F-4C7A-AC99-5C3862D068EE}"/>
              </a:ext>
            </a:extLst>
          </p:cNvPr>
          <p:cNvSpPr txBox="1"/>
          <p:nvPr/>
        </p:nvSpPr>
        <p:spPr>
          <a:xfrm>
            <a:off x="9753600" y="3476261"/>
            <a:ext cx="1650452" cy="892552"/>
          </a:xfrm>
          <a:prstGeom prst="rect">
            <a:avLst/>
          </a:prstGeom>
          <a:noFill/>
        </p:spPr>
        <p:txBody>
          <a:bodyPr wrap="none" rtlCol="0">
            <a:spAutoFit/>
          </a:bodyPr>
          <a:lstStyle/>
          <a:p>
            <a:pPr algn="ctr"/>
            <a:r>
              <a:rPr lang="en-US" sz="2600" dirty="0"/>
              <a:t>Optimized </a:t>
            </a:r>
          </a:p>
          <a:p>
            <a:pPr algn="ctr"/>
            <a:r>
              <a:rPr lang="en-US" sz="2600" dirty="0"/>
              <a:t>Code Path</a:t>
            </a:r>
          </a:p>
        </p:txBody>
      </p:sp>
      <p:sp>
        <p:nvSpPr>
          <p:cNvPr id="22" name="TextBox 21">
            <a:extLst>
              <a:ext uri="{FF2B5EF4-FFF2-40B4-BE49-F238E27FC236}">
                <a16:creationId xmlns:a16="http://schemas.microsoft.com/office/drawing/2014/main" id="{2155E0ED-80ED-41CE-8DE2-94F1ED785F88}"/>
              </a:ext>
            </a:extLst>
          </p:cNvPr>
          <p:cNvSpPr txBox="1"/>
          <p:nvPr/>
        </p:nvSpPr>
        <p:spPr>
          <a:xfrm>
            <a:off x="4258555" y="638245"/>
            <a:ext cx="1355436" cy="892552"/>
          </a:xfrm>
          <a:prstGeom prst="rect">
            <a:avLst/>
          </a:prstGeom>
          <a:noFill/>
        </p:spPr>
        <p:txBody>
          <a:bodyPr wrap="none" rtlCol="0">
            <a:spAutoFit/>
          </a:bodyPr>
          <a:lstStyle/>
          <a:p>
            <a:pPr algn="ctr"/>
            <a:r>
              <a:rPr lang="en-US" sz="2600" dirty="0"/>
              <a:t>Reduced</a:t>
            </a:r>
          </a:p>
          <a:p>
            <a:pPr algn="ctr"/>
            <a:r>
              <a:rPr lang="en-US" sz="2600" dirty="0"/>
              <a:t>Access</a:t>
            </a:r>
          </a:p>
        </p:txBody>
      </p:sp>
      <p:sp>
        <p:nvSpPr>
          <p:cNvPr id="23" name="TextBox 22">
            <a:extLst>
              <a:ext uri="{FF2B5EF4-FFF2-40B4-BE49-F238E27FC236}">
                <a16:creationId xmlns:a16="http://schemas.microsoft.com/office/drawing/2014/main" id="{E078E390-FE51-4BD1-A5F6-77C6BEF94BD5}"/>
              </a:ext>
            </a:extLst>
          </p:cNvPr>
          <p:cNvSpPr txBox="1"/>
          <p:nvPr/>
        </p:nvSpPr>
        <p:spPr>
          <a:xfrm>
            <a:off x="3121139" y="5780858"/>
            <a:ext cx="689612" cy="492443"/>
          </a:xfrm>
          <a:prstGeom prst="rect">
            <a:avLst/>
          </a:prstGeom>
          <a:noFill/>
        </p:spPr>
        <p:txBody>
          <a:bodyPr wrap="none" rtlCol="0">
            <a:spAutoFit/>
          </a:bodyPr>
          <a:lstStyle/>
          <a:p>
            <a:pPr algn="ctr"/>
            <a:r>
              <a:rPr lang="en-US" sz="2600" dirty="0"/>
              <a:t>HW</a:t>
            </a:r>
          </a:p>
        </p:txBody>
      </p:sp>
      <p:sp>
        <p:nvSpPr>
          <p:cNvPr id="24" name="Rectangle: Rounded Corners 23">
            <a:extLst>
              <a:ext uri="{FF2B5EF4-FFF2-40B4-BE49-F238E27FC236}">
                <a16:creationId xmlns:a16="http://schemas.microsoft.com/office/drawing/2014/main" id="{484C452E-5F13-4D26-A74D-7F377728DA27}"/>
              </a:ext>
            </a:extLst>
          </p:cNvPr>
          <p:cNvSpPr/>
          <p:nvPr/>
        </p:nvSpPr>
        <p:spPr>
          <a:xfrm>
            <a:off x="5890436" y="2990238"/>
            <a:ext cx="1417675" cy="851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Invisible </a:t>
            </a:r>
          </a:p>
          <a:p>
            <a:pPr algn="ctr"/>
            <a:r>
              <a:rPr lang="en-US" sz="2600" dirty="0"/>
              <a:t>loading</a:t>
            </a:r>
          </a:p>
        </p:txBody>
      </p:sp>
      <p:sp>
        <p:nvSpPr>
          <p:cNvPr id="3" name="Slide Number Placeholder 2">
            <a:extLst>
              <a:ext uri="{FF2B5EF4-FFF2-40B4-BE49-F238E27FC236}">
                <a16:creationId xmlns:a16="http://schemas.microsoft.com/office/drawing/2014/main" id="{E6DD3456-21BF-471A-805A-10148BB88E8B}"/>
              </a:ext>
            </a:extLst>
          </p:cNvPr>
          <p:cNvSpPr>
            <a:spLocks noGrp="1"/>
          </p:cNvSpPr>
          <p:nvPr>
            <p:ph type="sldNum" sz="quarter" idx="12"/>
          </p:nvPr>
        </p:nvSpPr>
        <p:spPr/>
        <p:txBody>
          <a:bodyPr/>
          <a:lstStyle/>
          <a:p>
            <a:fld id="{462CB0EA-037A-4F55-80F5-2F30C1107863}" type="slidenum">
              <a:rPr lang="en-US" smtClean="0"/>
              <a:t>47</a:t>
            </a:fld>
            <a:endParaRPr lang="en-US"/>
          </a:p>
        </p:txBody>
      </p:sp>
      <p:sp>
        <p:nvSpPr>
          <p:cNvPr id="25" name="Rectangle: Rounded Corners 24">
            <a:extLst>
              <a:ext uri="{FF2B5EF4-FFF2-40B4-BE49-F238E27FC236}">
                <a16:creationId xmlns:a16="http://schemas.microsoft.com/office/drawing/2014/main" id="{B084717C-3823-40F1-9AB6-FBB0D4B30FBA}"/>
              </a:ext>
            </a:extLst>
          </p:cNvPr>
          <p:cNvSpPr/>
          <p:nvPr/>
        </p:nvSpPr>
        <p:spPr>
          <a:xfrm>
            <a:off x="7421527" y="2990238"/>
            <a:ext cx="1417675" cy="851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MISO</a:t>
            </a:r>
          </a:p>
        </p:txBody>
      </p:sp>
    </p:spTree>
    <p:extLst>
      <p:ext uri="{BB962C8B-B14F-4D97-AF65-F5344CB8AC3E}">
        <p14:creationId xmlns:p14="http://schemas.microsoft.com/office/powerpoint/2010/main" val="149084902"/>
      </p:ext>
    </p:extLst>
  </p:cSld>
  <p:clrMapOvr>
    <a:masterClrMapping/>
  </p:clrMapOvr>
  <mc:AlternateContent xmlns:mc="http://schemas.openxmlformats.org/markup-compatibility/2006" xmlns:p14="http://schemas.microsoft.com/office/powerpoint/2010/main">
    <mc:Choice Requires="p14">
      <p:transition spd="slow" p14:dur="2000" advTm="319"/>
    </mc:Choice>
    <mc:Fallback xmlns="">
      <p:transition spd="slow" advTm="31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B7826-C85D-4F85-92F4-8CCA199B6FFC}"/>
              </a:ext>
            </a:extLst>
          </p:cNvPr>
          <p:cNvSpPr>
            <a:spLocks noGrp="1"/>
          </p:cNvSpPr>
          <p:nvPr>
            <p:ph type="sldNum" sz="quarter" idx="12"/>
          </p:nvPr>
        </p:nvSpPr>
        <p:spPr>
          <a:xfrm>
            <a:off x="9900458" y="6459785"/>
            <a:ext cx="1312025" cy="365125"/>
          </a:xfrm>
        </p:spPr>
        <p:txBody>
          <a:bodyPr/>
          <a:lstStyle/>
          <a:p>
            <a:fld id="{462CB0EA-037A-4F55-80F5-2F30C1107863}" type="slidenum">
              <a:rPr lang="en-US" smtClean="0"/>
              <a:pPr/>
              <a:t>48</a:t>
            </a:fld>
            <a:endParaRPr lang="en-US" dirty="0"/>
          </a:p>
        </p:txBody>
      </p:sp>
      <p:graphicFrame>
        <p:nvGraphicFramePr>
          <p:cNvPr id="3" name="Chart 2">
            <a:extLst>
              <a:ext uri="{FF2B5EF4-FFF2-40B4-BE49-F238E27FC236}">
                <a16:creationId xmlns:a16="http://schemas.microsoft.com/office/drawing/2014/main" id="{67676588-0420-45E4-BE4E-E1C9F52E74B5}"/>
              </a:ext>
            </a:extLst>
          </p:cNvPr>
          <p:cNvGraphicFramePr>
            <a:graphicFrameLocks/>
          </p:cNvGraphicFramePr>
          <p:nvPr>
            <p:extLst>
              <p:ext uri="{D42A27DB-BD31-4B8C-83A1-F6EECF244321}">
                <p14:modId xmlns:p14="http://schemas.microsoft.com/office/powerpoint/2010/main" val="1214139398"/>
              </p:ext>
            </p:extLst>
          </p:nvPr>
        </p:nvGraphicFramePr>
        <p:xfrm>
          <a:off x="0" y="0"/>
          <a:ext cx="12192000" cy="630336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BB5CC1A-651F-425E-BEA7-FD232E02CE54}"/>
              </a:ext>
            </a:extLst>
          </p:cNvPr>
          <p:cNvSpPr txBox="1"/>
          <p:nvPr/>
        </p:nvSpPr>
        <p:spPr>
          <a:xfrm>
            <a:off x="6096000" y="856826"/>
            <a:ext cx="3341674" cy="400110"/>
          </a:xfrm>
          <a:prstGeom prst="rect">
            <a:avLst/>
          </a:prstGeom>
          <a:noFill/>
        </p:spPr>
        <p:txBody>
          <a:bodyPr wrap="square" rtlCol="0">
            <a:spAutoFit/>
          </a:bodyPr>
          <a:lstStyle/>
          <a:p>
            <a:pPr algn="ctr"/>
            <a:r>
              <a:rPr lang="pl-PL" sz="2000" i="1" dirty="0"/>
              <a:t>TPC-H</a:t>
            </a:r>
            <a:r>
              <a:rPr lang="en-US" sz="2000" i="1" dirty="0"/>
              <a:t> data</a:t>
            </a:r>
            <a:r>
              <a:rPr lang="pl-PL" sz="2000" i="1" dirty="0"/>
              <a:t> </a:t>
            </a:r>
            <a:r>
              <a:rPr lang="en-US" sz="2000" i="1" dirty="0"/>
              <a:t>10 GB</a:t>
            </a:r>
            <a:r>
              <a:rPr lang="pl-PL" sz="2000" i="1" dirty="0"/>
              <a:t>, 16 threads</a:t>
            </a:r>
            <a:endParaRPr lang="fr-CH" sz="2000" i="1" dirty="0"/>
          </a:p>
        </p:txBody>
      </p:sp>
    </p:spTree>
    <p:extLst>
      <p:ext uri="{BB962C8B-B14F-4D97-AF65-F5344CB8AC3E}">
        <p14:creationId xmlns:p14="http://schemas.microsoft.com/office/powerpoint/2010/main" val="3002969183"/>
      </p:ext>
    </p:extLst>
  </p:cSld>
  <p:clrMapOvr>
    <a:masterClrMapping/>
  </p:clrMapOvr>
  <mc:AlternateContent xmlns:mc="http://schemas.openxmlformats.org/markup-compatibility/2006" xmlns:p14="http://schemas.microsoft.com/office/powerpoint/2010/main">
    <mc:Choice Requires="p14">
      <p:transition spd="slow" p14:dur="2000" advTm="760"/>
    </mc:Choice>
    <mc:Fallback xmlns="">
      <p:transition spd="slow" advTm="76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85E114-4259-405D-B574-8A97205C65C1}"/>
              </a:ext>
            </a:extLst>
          </p:cNvPr>
          <p:cNvSpPr/>
          <p:nvPr/>
        </p:nvSpPr>
        <p:spPr>
          <a:xfrm>
            <a:off x="141767" y="643961"/>
            <a:ext cx="12050233" cy="5693866"/>
          </a:xfrm>
          <a:prstGeom prst="rect">
            <a:avLst/>
          </a:prstGeom>
        </p:spPr>
        <p:txBody>
          <a:bodyPr wrap="square">
            <a:spAutoFit/>
          </a:bodyPr>
          <a:lstStyle/>
          <a:p>
            <a:pPr marL="457200" indent="-457200">
              <a:buFont typeface="Wingdings" panose="05000000000000000000" pitchFamily="2" charset="2"/>
              <a:buChar char="q"/>
            </a:pPr>
            <a:r>
              <a:rPr lang="en-US" sz="2600" dirty="0"/>
              <a:t>Hardware</a:t>
            </a:r>
          </a:p>
          <a:p>
            <a:pPr marL="914400" lvl="1" indent="-457200">
              <a:buFont typeface="Wingdings" panose="05000000000000000000" pitchFamily="2" charset="2"/>
              <a:buChar char="§"/>
            </a:pPr>
            <a:r>
              <a:rPr lang="sv-SE" sz="2600" dirty="0"/>
              <a:t>Dual socket </a:t>
            </a:r>
            <a:r>
              <a:rPr lang="en-US" sz="2600" dirty="0"/>
              <a:t>8 cores </a:t>
            </a:r>
            <a:r>
              <a:rPr lang="sv-SE" sz="2600" dirty="0"/>
              <a:t>Intel(R) Xeon(R) CPU </a:t>
            </a:r>
            <a:r>
              <a:rPr lang="en-US" sz="2600" dirty="0"/>
              <a:t>E5-2640</a:t>
            </a:r>
            <a:r>
              <a:rPr lang="sv-SE" sz="2600" dirty="0"/>
              <a:t>, m</a:t>
            </a:r>
            <a:r>
              <a:rPr lang="pl-PL" sz="2600" dirty="0"/>
              <a:t>ain memory: </a:t>
            </a:r>
            <a:r>
              <a:rPr lang="en-US" sz="2600" dirty="0"/>
              <a:t>64 GB</a:t>
            </a:r>
            <a:endParaRPr lang="sv-SE" sz="2600" dirty="0"/>
          </a:p>
          <a:p>
            <a:pPr marL="914400" lvl="1" indent="-457200">
              <a:buFont typeface="Wingdings" panose="05000000000000000000" pitchFamily="2" charset="2"/>
              <a:buChar char="§"/>
            </a:pPr>
            <a:r>
              <a:rPr lang="en-US" sz="2600" dirty="0">
                <a:latin typeface="Calibri" charset="0"/>
              </a:rPr>
              <a:t>HDD: 4 x 500 GB 10k RPM SATA disks </a:t>
            </a:r>
            <a:br>
              <a:rPr lang="en-US" sz="2600" dirty="0">
                <a:latin typeface="Calibri" charset="0"/>
              </a:rPr>
            </a:br>
            <a:r>
              <a:rPr lang="en-US" sz="2600" dirty="0">
                <a:latin typeface="Calibri" charset="0"/>
              </a:rPr>
              <a:t>Max </a:t>
            </a:r>
            <a:r>
              <a:rPr lang="pl-PL" sz="2600" dirty="0">
                <a:latin typeface="Calibri" charset="0"/>
              </a:rPr>
              <a:t>read/write throughput: 170 MB/s, 160 MB/s</a:t>
            </a:r>
            <a:endParaRPr lang="en-US" sz="2600" dirty="0">
              <a:latin typeface="Calibri" charset="0"/>
            </a:endParaRPr>
          </a:p>
          <a:p>
            <a:pPr marL="914400" lvl="1" indent="-457200">
              <a:buFont typeface="Wingdings" panose="05000000000000000000" pitchFamily="2" charset="2"/>
              <a:buChar char="§"/>
            </a:pPr>
            <a:r>
              <a:rPr lang="it-IT" sz="2600" dirty="0">
                <a:latin typeface="Calibri" charset="0"/>
              </a:rPr>
              <a:t>DAS: 24 x 558 GB 10k RPM SATA disks (RAID-0)</a:t>
            </a:r>
            <a:endParaRPr lang="pl-PL" sz="2600" dirty="0">
              <a:latin typeface="Calibri" charset="0"/>
            </a:endParaRPr>
          </a:p>
          <a:p>
            <a:pPr lvl="2"/>
            <a:r>
              <a:rPr lang="pl-PL" sz="2600" dirty="0">
                <a:latin typeface="Calibri" charset="0"/>
              </a:rPr>
              <a:t>Max read/write throughput: 1100 MB/s, 330 MB/s</a:t>
            </a:r>
            <a:endParaRPr lang="en-US" sz="2600" dirty="0">
              <a:latin typeface="Calibri" charset="0"/>
            </a:endParaRPr>
          </a:p>
          <a:p>
            <a:pPr marL="914400" lvl="1" indent="-457200">
              <a:buFont typeface="Wingdings" panose="05000000000000000000" pitchFamily="2" charset="2"/>
              <a:buChar char="§"/>
            </a:pPr>
            <a:r>
              <a:rPr lang="en-US" sz="2600" dirty="0">
                <a:latin typeface="Calibri" charset="0"/>
              </a:rPr>
              <a:t>SSD: 3 x 200 GB, </a:t>
            </a:r>
            <a:r>
              <a:rPr lang="pl-PL" sz="2600" dirty="0">
                <a:latin typeface="Calibri" charset="0"/>
              </a:rPr>
              <a:t>Max read/write throughput: </a:t>
            </a:r>
            <a:r>
              <a:rPr lang="en-US" sz="2600" dirty="0">
                <a:latin typeface="Calibri" charset="0"/>
              </a:rPr>
              <a:t>565 </a:t>
            </a:r>
            <a:r>
              <a:rPr lang="pl-PL" sz="2600" dirty="0">
                <a:latin typeface="Calibri" charset="0"/>
              </a:rPr>
              <a:t>MB/s, </a:t>
            </a:r>
            <a:r>
              <a:rPr lang="en-US" sz="2600" dirty="0">
                <a:latin typeface="Calibri" charset="0"/>
              </a:rPr>
              <a:t>268 </a:t>
            </a:r>
            <a:r>
              <a:rPr lang="pl-PL" sz="2600" dirty="0">
                <a:latin typeface="Calibri" charset="0"/>
              </a:rPr>
              <a:t>MB/s</a:t>
            </a:r>
            <a:endParaRPr lang="it-IT" sz="2600" dirty="0">
              <a:latin typeface="Calibri" charset="0"/>
            </a:endParaRPr>
          </a:p>
          <a:p>
            <a:pPr marL="457200" indent="-457200">
              <a:buFont typeface="Wingdings" panose="05000000000000000000" pitchFamily="2" charset="2"/>
              <a:buChar char="q"/>
            </a:pPr>
            <a:r>
              <a:rPr lang="en-US" sz="2600" dirty="0"/>
              <a:t>Software</a:t>
            </a:r>
          </a:p>
          <a:p>
            <a:pPr marL="914400" lvl="1" indent="-457200">
              <a:buFont typeface="Wingdings" panose="05000000000000000000" pitchFamily="2" charset="2"/>
              <a:buChar char="§"/>
            </a:pPr>
            <a:r>
              <a:rPr lang="en-US" sz="2600" dirty="0"/>
              <a:t>Red Hat Enterprise Linux 6.6 (Santiago - 64bit) with kernel version2.6.32</a:t>
            </a:r>
          </a:p>
          <a:p>
            <a:pPr marL="914400" lvl="1" indent="-457200">
              <a:buFont typeface="Wingdings" panose="05000000000000000000" pitchFamily="2" charset="2"/>
              <a:buChar char="§"/>
            </a:pPr>
            <a:r>
              <a:rPr lang="en-US" sz="2600" dirty="0"/>
              <a:t>Row-oriented DBMSs: PostgreSQL (v. 9.3</a:t>
            </a:r>
            <a:r>
              <a:rPr lang="pl-PL" sz="2600" dirty="0"/>
              <a:t>.2</a:t>
            </a:r>
            <a:r>
              <a:rPr lang="en-US" sz="2600" dirty="0"/>
              <a:t>)</a:t>
            </a:r>
            <a:r>
              <a:rPr lang="pl-PL" sz="2600" dirty="0"/>
              <a:t>,</a:t>
            </a:r>
            <a:r>
              <a:rPr lang="en-US" sz="2600" dirty="0"/>
              <a:t> DBMS-A</a:t>
            </a:r>
          </a:p>
          <a:p>
            <a:pPr marL="914400" lvl="1" indent="-457200">
              <a:buFont typeface="Wingdings" panose="05000000000000000000" pitchFamily="2" charset="2"/>
              <a:buChar char="§"/>
            </a:pPr>
            <a:r>
              <a:rPr lang="en-US" sz="2600" dirty="0"/>
              <a:t>Column-oriented DBMSs: </a:t>
            </a:r>
            <a:r>
              <a:rPr lang="en-US" sz="2600" dirty="0" err="1"/>
              <a:t>MonetDB</a:t>
            </a:r>
            <a:r>
              <a:rPr lang="en-US" sz="2600" dirty="0"/>
              <a:t> (</a:t>
            </a:r>
            <a:r>
              <a:rPr lang="pl-PL" sz="2600" dirty="0"/>
              <a:t>v. 11.19.9</a:t>
            </a:r>
            <a:r>
              <a:rPr lang="en-US" sz="2600" dirty="0"/>
              <a:t>)</a:t>
            </a:r>
            <a:r>
              <a:rPr lang="pl-PL" sz="2600" dirty="0"/>
              <a:t>, </a:t>
            </a:r>
            <a:r>
              <a:rPr lang="en-US" sz="2600" dirty="0"/>
              <a:t> DBMS-B</a:t>
            </a:r>
          </a:p>
          <a:p>
            <a:pPr marL="914400" lvl="1" indent="-457200">
              <a:buFont typeface="Wingdings" panose="05000000000000000000" pitchFamily="2" charset="2"/>
              <a:buChar char="§"/>
            </a:pPr>
            <a:r>
              <a:rPr lang="en-US" sz="2600" dirty="0"/>
              <a:t>PostgreSQL parallel external loaders: PCOPY and PPARSE</a:t>
            </a:r>
          </a:p>
          <a:p>
            <a:pPr marL="457200" indent="-457200">
              <a:buFont typeface="Wingdings" panose="05000000000000000000" pitchFamily="2" charset="2"/>
              <a:buChar char="q"/>
            </a:pPr>
            <a:r>
              <a:rPr lang="en-US" sz="2600" dirty="0"/>
              <a:t>Datasets</a:t>
            </a:r>
          </a:p>
          <a:p>
            <a:pPr marL="914400" lvl="1" indent="-457200">
              <a:buFont typeface="Wingdings" panose="05000000000000000000" pitchFamily="2" charset="2"/>
              <a:buChar char="§"/>
            </a:pPr>
            <a:r>
              <a:rPr lang="en-US" sz="2600" dirty="0"/>
              <a:t>benchmark (TPC-H, TPC-C, SDSS) and real-world (Symantec, MIMIC-II) </a:t>
            </a:r>
            <a:endParaRPr lang="pl-PL" sz="2600" dirty="0"/>
          </a:p>
        </p:txBody>
      </p:sp>
      <p:sp>
        <p:nvSpPr>
          <p:cNvPr id="3" name="TextBox 2">
            <a:extLst>
              <a:ext uri="{FF2B5EF4-FFF2-40B4-BE49-F238E27FC236}">
                <a16:creationId xmlns:a16="http://schemas.microsoft.com/office/drawing/2014/main" id="{072CC502-CBAC-4A99-B9B6-7C16AE61FC35}"/>
              </a:ext>
            </a:extLst>
          </p:cNvPr>
          <p:cNvSpPr txBox="1"/>
          <p:nvPr/>
        </p:nvSpPr>
        <p:spPr>
          <a:xfrm>
            <a:off x="0" y="-4978"/>
            <a:ext cx="12192000" cy="769441"/>
          </a:xfrm>
          <a:prstGeom prst="rect">
            <a:avLst/>
          </a:prstGeom>
          <a:noFill/>
        </p:spPr>
        <p:txBody>
          <a:bodyPr wrap="square" rtlCol="0">
            <a:spAutoFit/>
          </a:bodyPr>
          <a:lstStyle/>
          <a:p>
            <a:pPr algn="ctr">
              <a:buClr>
                <a:schemeClr val="accent2"/>
              </a:buClr>
              <a:buSzPct val="80000"/>
            </a:pPr>
            <a:r>
              <a:rPr lang="en-US" sz="4400" dirty="0"/>
              <a:t>Experimental Setup</a:t>
            </a:r>
          </a:p>
        </p:txBody>
      </p:sp>
      <p:sp>
        <p:nvSpPr>
          <p:cNvPr id="4" name="Slide Number Placeholder 3">
            <a:extLst>
              <a:ext uri="{FF2B5EF4-FFF2-40B4-BE49-F238E27FC236}">
                <a16:creationId xmlns:a16="http://schemas.microsoft.com/office/drawing/2014/main" id="{E6EF37AA-92DB-45C2-9A84-238F594B815A}"/>
              </a:ext>
            </a:extLst>
          </p:cNvPr>
          <p:cNvSpPr>
            <a:spLocks noGrp="1"/>
          </p:cNvSpPr>
          <p:nvPr>
            <p:ph type="sldNum" sz="quarter" idx="12"/>
          </p:nvPr>
        </p:nvSpPr>
        <p:spPr/>
        <p:txBody>
          <a:bodyPr/>
          <a:lstStyle/>
          <a:p>
            <a:fld id="{462CB0EA-037A-4F55-80F5-2F30C1107863}" type="slidenum">
              <a:rPr lang="en-US" smtClean="0"/>
              <a:t>49</a:t>
            </a:fld>
            <a:endParaRPr lang="en-US"/>
          </a:p>
        </p:txBody>
      </p:sp>
    </p:spTree>
    <p:extLst>
      <p:ext uri="{BB962C8B-B14F-4D97-AF65-F5344CB8AC3E}">
        <p14:creationId xmlns:p14="http://schemas.microsoft.com/office/powerpoint/2010/main" val="2710948847"/>
      </p:ext>
    </p:extLst>
  </p:cSld>
  <p:clrMapOvr>
    <a:masterClrMapping/>
  </p:clrMapOvr>
  <mc:AlternateContent xmlns:mc="http://schemas.openxmlformats.org/markup-compatibility/2006" xmlns:p14="http://schemas.microsoft.com/office/powerpoint/2010/main">
    <mc:Choice Requires="p14">
      <p:transition spd="slow" p14:dur="2000" advTm="335"/>
    </mc:Choice>
    <mc:Fallback xmlns="">
      <p:transition spd="slow" advTm="3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 Loading</a:t>
            </a:r>
          </a:p>
        </p:txBody>
      </p:sp>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3"/>
          <a:stretch>
            <a:fillRect/>
          </a:stretch>
        </p:blipFill>
        <p:spPr>
          <a:xfrm>
            <a:off x="8626922" y="925748"/>
            <a:ext cx="1695175" cy="164851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48191848-E9CD-4CC5-A80B-E8216DCAE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020" y="960081"/>
            <a:ext cx="1360221" cy="1360221"/>
          </a:xfrm>
          <a:prstGeom prst="rect">
            <a:avLst/>
          </a:prstGeom>
        </p:spPr>
      </p:pic>
      <p:sp>
        <p:nvSpPr>
          <p:cNvPr id="2" name="TextBox 1">
            <a:extLst>
              <a:ext uri="{FF2B5EF4-FFF2-40B4-BE49-F238E27FC236}">
                <a16:creationId xmlns:a16="http://schemas.microsoft.com/office/drawing/2014/main" id="{95EBFC81-454E-4CCF-8F63-C2A746B03010}"/>
              </a:ext>
            </a:extLst>
          </p:cNvPr>
          <p:cNvSpPr txBox="1"/>
          <p:nvPr/>
        </p:nvSpPr>
        <p:spPr>
          <a:xfrm>
            <a:off x="8874024" y="1640192"/>
            <a:ext cx="1200970" cy="584775"/>
          </a:xfrm>
          <a:prstGeom prst="rect">
            <a:avLst/>
          </a:prstGeom>
          <a:noFill/>
        </p:spPr>
        <p:txBody>
          <a:bodyPr wrap="none" rtlCol="0">
            <a:spAutoFit/>
          </a:bodyPr>
          <a:lstStyle/>
          <a:p>
            <a:r>
              <a:rPr lang="pl-PL" sz="3200" dirty="0"/>
              <a:t>DBMS</a:t>
            </a:r>
            <a:endParaRPr lang="en-US" sz="3200" dirty="0"/>
          </a:p>
        </p:txBody>
      </p:sp>
      <p:sp>
        <p:nvSpPr>
          <p:cNvPr id="3" name="Arrow: Right 2">
            <a:extLst>
              <a:ext uri="{FF2B5EF4-FFF2-40B4-BE49-F238E27FC236}">
                <a16:creationId xmlns:a16="http://schemas.microsoft.com/office/drawing/2014/main" id="{AFE40126-FDDD-43D7-A152-C5E438750549}"/>
              </a:ext>
            </a:extLst>
          </p:cNvPr>
          <p:cNvSpPr/>
          <p:nvPr/>
        </p:nvSpPr>
        <p:spPr>
          <a:xfrm>
            <a:off x="4978132" y="1005455"/>
            <a:ext cx="2527990" cy="1360221"/>
          </a:xfrm>
          <a:prstGeom prst="rightArrow">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200" dirty="0">
                <a:solidFill>
                  <a:schemeClr val="tx1"/>
                </a:solidFill>
              </a:rPr>
              <a:t>LOAD</a:t>
            </a:r>
            <a:endParaRPr lang="en-US" sz="3200" dirty="0">
              <a:solidFill>
                <a:schemeClr val="tx1"/>
              </a:solidFill>
            </a:endParaRPr>
          </a:p>
        </p:txBody>
      </p:sp>
    </p:spTree>
    <p:extLst>
      <p:ext uri="{BB962C8B-B14F-4D97-AF65-F5344CB8AC3E}">
        <p14:creationId xmlns:p14="http://schemas.microsoft.com/office/powerpoint/2010/main" val="2788550059"/>
      </p:ext>
    </p:extLst>
  </p:cSld>
  <p:clrMapOvr>
    <a:masterClrMapping/>
  </p:clrMapOvr>
  <mc:AlternateContent xmlns:mc="http://schemas.openxmlformats.org/markup-compatibility/2006" xmlns:p14="http://schemas.microsoft.com/office/powerpoint/2010/main">
    <mc:Choice Requires="p14">
      <p:transition spd="slow" p14:dur="2000" advTm="9503"/>
    </mc:Choice>
    <mc:Fallback xmlns="">
      <p:transition spd="slow" advTm="9503"/>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01A75E-518B-4A30-B0AE-EEA60EA7AE1B}"/>
              </a:ext>
            </a:extLst>
          </p:cNvPr>
          <p:cNvSpPr>
            <a:spLocks noGrp="1"/>
          </p:cNvSpPr>
          <p:nvPr>
            <p:ph type="sldNum" sz="quarter" idx="12"/>
          </p:nvPr>
        </p:nvSpPr>
        <p:spPr/>
        <p:txBody>
          <a:bodyPr/>
          <a:lstStyle/>
          <a:p>
            <a:fld id="{462CB0EA-037A-4F55-80F5-2F30C1107863}" type="slidenum">
              <a:rPr lang="en-US" smtClean="0"/>
              <a:pPr/>
              <a:t>50</a:t>
            </a:fld>
            <a:endParaRPr lang="en-US" dirty="0"/>
          </a:p>
        </p:txBody>
      </p:sp>
      <p:sp>
        <p:nvSpPr>
          <p:cNvPr id="3" name="TextBox 2">
            <a:extLst>
              <a:ext uri="{FF2B5EF4-FFF2-40B4-BE49-F238E27FC236}">
                <a16:creationId xmlns:a16="http://schemas.microsoft.com/office/drawing/2014/main" id="{F42AA48C-7B17-4956-93AB-240352925115}"/>
              </a:ext>
            </a:extLst>
          </p:cNvPr>
          <p:cNvSpPr txBox="1"/>
          <p:nvPr/>
        </p:nvSpPr>
        <p:spPr>
          <a:xfrm>
            <a:off x="0" y="-4978"/>
            <a:ext cx="12192000" cy="769441"/>
          </a:xfrm>
          <a:prstGeom prst="rect">
            <a:avLst/>
          </a:prstGeom>
          <a:noFill/>
        </p:spPr>
        <p:txBody>
          <a:bodyPr wrap="square" rtlCol="0">
            <a:spAutoFit/>
          </a:bodyPr>
          <a:lstStyle/>
          <a:p>
            <a:pPr algn="ctr">
              <a:buClr>
                <a:schemeClr val="accent2"/>
              </a:buClr>
              <a:buSzPct val="80000"/>
            </a:pPr>
            <a:r>
              <a:rPr lang="en-US" sz="4400" dirty="0"/>
              <a:t>Storage devices</a:t>
            </a:r>
          </a:p>
        </p:txBody>
      </p:sp>
      <p:graphicFrame>
        <p:nvGraphicFramePr>
          <p:cNvPr id="4" name="Table 3">
            <a:extLst>
              <a:ext uri="{FF2B5EF4-FFF2-40B4-BE49-F238E27FC236}">
                <a16:creationId xmlns:a16="http://schemas.microsoft.com/office/drawing/2014/main" id="{ECA0D521-71C4-4CBE-82C5-38EB358C71CF}"/>
              </a:ext>
            </a:extLst>
          </p:cNvPr>
          <p:cNvGraphicFramePr>
            <a:graphicFrameLocks noGrp="1"/>
          </p:cNvGraphicFramePr>
          <p:nvPr>
            <p:extLst>
              <p:ext uri="{D42A27DB-BD31-4B8C-83A1-F6EECF244321}">
                <p14:modId xmlns:p14="http://schemas.microsoft.com/office/powerpoint/2010/main" val="2399227655"/>
              </p:ext>
            </p:extLst>
          </p:nvPr>
        </p:nvGraphicFramePr>
        <p:xfrm>
          <a:off x="553386" y="685800"/>
          <a:ext cx="11085228" cy="5486400"/>
        </p:xfrm>
        <a:graphic>
          <a:graphicData uri="http://schemas.openxmlformats.org/drawingml/2006/table">
            <a:tbl>
              <a:tblPr firstRow="1" bandRow="1">
                <a:tableStyleId>{5C22544A-7EE6-4342-B048-85BDC9FD1C3A}</a:tableStyleId>
              </a:tblPr>
              <a:tblGrid>
                <a:gridCol w="1847538">
                  <a:extLst>
                    <a:ext uri="{9D8B030D-6E8A-4147-A177-3AD203B41FA5}">
                      <a16:colId xmlns:a16="http://schemas.microsoft.com/office/drawing/2014/main" val="1032212471"/>
                    </a:ext>
                  </a:extLst>
                </a:gridCol>
                <a:gridCol w="1847538">
                  <a:extLst>
                    <a:ext uri="{9D8B030D-6E8A-4147-A177-3AD203B41FA5}">
                      <a16:colId xmlns:a16="http://schemas.microsoft.com/office/drawing/2014/main" val="2091770466"/>
                    </a:ext>
                  </a:extLst>
                </a:gridCol>
                <a:gridCol w="1847538">
                  <a:extLst>
                    <a:ext uri="{9D8B030D-6E8A-4147-A177-3AD203B41FA5}">
                      <a16:colId xmlns:a16="http://schemas.microsoft.com/office/drawing/2014/main" val="2929122119"/>
                    </a:ext>
                  </a:extLst>
                </a:gridCol>
                <a:gridCol w="1847538">
                  <a:extLst>
                    <a:ext uri="{9D8B030D-6E8A-4147-A177-3AD203B41FA5}">
                      <a16:colId xmlns:a16="http://schemas.microsoft.com/office/drawing/2014/main" val="2052891733"/>
                    </a:ext>
                  </a:extLst>
                </a:gridCol>
                <a:gridCol w="1847538">
                  <a:extLst>
                    <a:ext uri="{9D8B030D-6E8A-4147-A177-3AD203B41FA5}">
                      <a16:colId xmlns:a16="http://schemas.microsoft.com/office/drawing/2014/main" val="1279433148"/>
                    </a:ext>
                  </a:extLst>
                </a:gridCol>
                <a:gridCol w="1847538">
                  <a:extLst>
                    <a:ext uri="{9D8B030D-6E8A-4147-A177-3AD203B41FA5}">
                      <a16:colId xmlns:a16="http://schemas.microsoft.com/office/drawing/2014/main" val="603345980"/>
                    </a:ext>
                  </a:extLst>
                </a:gridCol>
              </a:tblGrid>
              <a:tr h="370840">
                <a:tc>
                  <a:txBody>
                    <a:bodyPr/>
                    <a:lstStyle/>
                    <a:p>
                      <a:pPr algn="ctr"/>
                      <a:r>
                        <a:rPr lang="en-US" sz="3300" dirty="0"/>
                        <a:t>Name </a:t>
                      </a:r>
                    </a:p>
                  </a:txBody>
                  <a:tcPr/>
                </a:tc>
                <a:tc>
                  <a:txBody>
                    <a:bodyPr/>
                    <a:lstStyle/>
                    <a:p>
                      <a:pPr algn="ctr"/>
                      <a:r>
                        <a:rPr lang="en-US" sz="3300" dirty="0"/>
                        <a:t>Capacity</a:t>
                      </a:r>
                    </a:p>
                  </a:txBody>
                  <a:tcPr/>
                </a:tc>
                <a:tc>
                  <a:txBody>
                    <a:bodyPr/>
                    <a:lstStyle/>
                    <a:p>
                      <a:pPr algn="ctr"/>
                      <a:r>
                        <a:rPr lang="en-US" sz="3300" dirty="0"/>
                        <a:t>Configuration</a:t>
                      </a:r>
                    </a:p>
                  </a:txBody>
                  <a:tcPr/>
                </a:tc>
                <a:tc>
                  <a:txBody>
                    <a:bodyPr/>
                    <a:lstStyle/>
                    <a:p>
                      <a:pPr algn="ctr"/>
                      <a:r>
                        <a:rPr lang="en-US" sz="3300" dirty="0"/>
                        <a:t>Read speed</a:t>
                      </a:r>
                    </a:p>
                  </a:txBody>
                  <a:tcPr/>
                </a:tc>
                <a:tc>
                  <a:txBody>
                    <a:bodyPr/>
                    <a:lstStyle/>
                    <a:p>
                      <a:pPr algn="ctr"/>
                      <a:r>
                        <a:rPr lang="en-US" sz="3300" dirty="0"/>
                        <a:t>Write speed </a:t>
                      </a:r>
                    </a:p>
                  </a:txBody>
                  <a:tcPr/>
                </a:tc>
                <a:tc>
                  <a:txBody>
                    <a:bodyPr/>
                    <a:lstStyle/>
                    <a:p>
                      <a:pPr algn="ctr"/>
                      <a:r>
                        <a:rPr lang="en-US" sz="3300" dirty="0"/>
                        <a:t>RPM</a:t>
                      </a:r>
                    </a:p>
                  </a:txBody>
                  <a:tcPr/>
                </a:tc>
                <a:extLst>
                  <a:ext uri="{0D108BD9-81ED-4DB2-BD59-A6C34878D82A}">
                    <a16:rowId xmlns:a16="http://schemas.microsoft.com/office/drawing/2014/main" val="3040185455"/>
                  </a:ext>
                </a:extLst>
              </a:tr>
              <a:tr h="370840">
                <a:tc>
                  <a:txBody>
                    <a:bodyPr/>
                    <a:lstStyle/>
                    <a:p>
                      <a:pPr algn="ctr"/>
                      <a:r>
                        <a:rPr lang="en-US" sz="3300" dirty="0"/>
                        <a:t>HDD</a:t>
                      </a:r>
                    </a:p>
                  </a:txBody>
                  <a:tcPr/>
                </a:tc>
                <a:tc>
                  <a:txBody>
                    <a:bodyPr/>
                    <a:lstStyle/>
                    <a:p>
                      <a:pPr algn="ctr"/>
                      <a:r>
                        <a:rPr lang="en-US" sz="3300" dirty="0"/>
                        <a:t>1.8 TB</a:t>
                      </a:r>
                    </a:p>
                  </a:txBody>
                  <a:tcPr/>
                </a:tc>
                <a:tc>
                  <a:txBody>
                    <a:bodyPr/>
                    <a:lstStyle/>
                    <a:p>
                      <a:pPr algn="ctr"/>
                      <a:r>
                        <a:rPr lang="en-US" sz="3300" dirty="0"/>
                        <a:t>4 x HDD (RAID-0) </a:t>
                      </a:r>
                    </a:p>
                  </a:txBody>
                  <a:tcPr/>
                </a:tc>
                <a:tc>
                  <a:txBody>
                    <a:bodyPr/>
                    <a:lstStyle/>
                    <a:p>
                      <a:pPr algn="ctr"/>
                      <a:r>
                        <a:rPr lang="en-US" sz="3300" dirty="0"/>
                        <a:t>170 MB/sec </a:t>
                      </a:r>
                    </a:p>
                  </a:txBody>
                  <a:tcPr/>
                </a:tc>
                <a:tc>
                  <a:txBody>
                    <a:bodyPr/>
                    <a:lstStyle/>
                    <a:p>
                      <a:pPr algn="ctr"/>
                      <a:r>
                        <a:rPr lang="en-US" sz="3300" dirty="0"/>
                        <a:t>160 MB/sec  </a:t>
                      </a:r>
                    </a:p>
                  </a:txBody>
                  <a:tcPr/>
                </a:tc>
                <a:tc>
                  <a:txBody>
                    <a:bodyPr/>
                    <a:lstStyle/>
                    <a:p>
                      <a:pPr algn="ctr"/>
                      <a:r>
                        <a:rPr lang="en-US" sz="3300" dirty="0"/>
                        <a:t>7.5k</a:t>
                      </a:r>
                    </a:p>
                  </a:txBody>
                  <a:tcPr/>
                </a:tc>
                <a:extLst>
                  <a:ext uri="{0D108BD9-81ED-4DB2-BD59-A6C34878D82A}">
                    <a16:rowId xmlns:a16="http://schemas.microsoft.com/office/drawing/2014/main" val="4054471173"/>
                  </a:ext>
                </a:extLst>
              </a:tr>
              <a:tr h="370840">
                <a:tc>
                  <a:txBody>
                    <a:bodyPr/>
                    <a:lstStyle/>
                    <a:p>
                      <a:pPr algn="ctr"/>
                      <a:r>
                        <a:rPr lang="en-US" sz="3300" dirty="0"/>
                        <a:t>DAS</a:t>
                      </a:r>
                    </a:p>
                  </a:txBody>
                  <a:tcPr/>
                </a:tc>
                <a:tc>
                  <a:txBody>
                    <a:bodyPr/>
                    <a:lstStyle/>
                    <a:p>
                      <a:pPr algn="ctr"/>
                      <a:r>
                        <a:rPr lang="en-US" sz="3300" dirty="0"/>
                        <a:t>13 TB</a:t>
                      </a:r>
                    </a:p>
                  </a:txBody>
                  <a:tcPr/>
                </a:tc>
                <a:tc>
                  <a:txBody>
                    <a:bodyPr/>
                    <a:lstStyle/>
                    <a:p>
                      <a:pPr algn="ctr"/>
                      <a:r>
                        <a:rPr lang="en-US" sz="3300" dirty="0"/>
                        <a:t>24 x HDD (RAID-0) </a:t>
                      </a:r>
                    </a:p>
                  </a:txBody>
                  <a:tcPr/>
                </a:tc>
                <a:tc>
                  <a:txBody>
                    <a:bodyPr/>
                    <a:lstStyle/>
                    <a:p>
                      <a:pPr algn="ctr"/>
                      <a:r>
                        <a:rPr lang="en-US" sz="3300" dirty="0"/>
                        <a:t>1100 MB/sec </a:t>
                      </a:r>
                    </a:p>
                  </a:txBody>
                  <a:tcPr/>
                </a:tc>
                <a:tc>
                  <a:txBody>
                    <a:bodyPr/>
                    <a:lstStyle/>
                    <a:p>
                      <a:pPr algn="ctr"/>
                      <a:r>
                        <a:rPr lang="en-US" sz="3300" dirty="0"/>
                        <a:t>330 MB/sec</a:t>
                      </a:r>
                    </a:p>
                  </a:txBody>
                  <a:tcPr/>
                </a:tc>
                <a:tc>
                  <a:txBody>
                    <a:bodyPr/>
                    <a:lstStyle/>
                    <a:p>
                      <a:pPr algn="ctr"/>
                      <a:r>
                        <a:rPr lang="en-US" sz="3300" dirty="0"/>
                        <a:t>7.5k</a:t>
                      </a:r>
                    </a:p>
                  </a:txBody>
                  <a:tcPr/>
                </a:tc>
                <a:extLst>
                  <a:ext uri="{0D108BD9-81ED-4DB2-BD59-A6C34878D82A}">
                    <a16:rowId xmlns:a16="http://schemas.microsoft.com/office/drawing/2014/main" val="2811896040"/>
                  </a:ext>
                </a:extLst>
              </a:tr>
              <a:tr h="370840">
                <a:tc>
                  <a:txBody>
                    <a:bodyPr/>
                    <a:lstStyle/>
                    <a:p>
                      <a:pPr algn="ctr"/>
                      <a:r>
                        <a:rPr lang="en-US" sz="3300" dirty="0"/>
                        <a:t>SSD</a:t>
                      </a:r>
                    </a:p>
                  </a:txBody>
                  <a:tcPr/>
                </a:tc>
                <a:tc>
                  <a:txBody>
                    <a:bodyPr/>
                    <a:lstStyle/>
                    <a:p>
                      <a:pPr algn="ctr"/>
                      <a:r>
                        <a:rPr lang="en-US" sz="3300" dirty="0"/>
                        <a:t>550 GB</a:t>
                      </a:r>
                    </a:p>
                  </a:txBody>
                  <a:tcPr/>
                </a:tc>
                <a:tc>
                  <a:txBody>
                    <a:bodyPr/>
                    <a:lstStyle/>
                    <a:p>
                      <a:pPr algn="ctr"/>
                      <a:r>
                        <a:rPr lang="en-US" sz="3300" dirty="0"/>
                        <a:t>3 x SSD (RAID-0)  </a:t>
                      </a:r>
                    </a:p>
                  </a:txBody>
                  <a:tcPr/>
                </a:tc>
                <a:tc>
                  <a:txBody>
                    <a:bodyPr/>
                    <a:lstStyle/>
                    <a:p>
                      <a:pPr algn="ctr"/>
                      <a:r>
                        <a:rPr lang="en-US" sz="3300" dirty="0"/>
                        <a:t>565 MB/sec </a:t>
                      </a:r>
                    </a:p>
                  </a:txBody>
                  <a:tcPr/>
                </a:tc>
                <a:tc>
                  <a:txBody>
                    <a:bodyPr/>
                    <a:lstStyle/>
                    <a:p>
                      <a:pPr algn="ctr"/>
                      <a:r>
                        <a:rPr lang="en-US" sz="3300" dirty="0"/>
                        <a:t>268 MB/sec </a:t>
                      </a:r>
                    </a:p>
                  </a:txBody>
                  <a:tcPr/>
                </a:tc>
                <a:tc>
                  <a:txBody>
                    <a:bodyPr/>
                    <a:lstStyle/>
                    <a:p>
                      <a:pPr algn="ctr"/>
                      <a:r>
                        <a:rPr lang="en-US" sz="3300" dirty="0"/>
                        <a:t>N/A</a:t>
                      </a:r>
                    </a:p>
                  </a:txBody>
                  <a:tcPr/>
                </a:tc>
                <a:extLst>
                  <a:ext uri="{0D108BD9-81ED-4DB2-BD59-A6C34878D82A}">
                    <a16:rowId xmlns:a16="http://schemas.microsoft.com/office/drawing/2014/main" val="3440171369"/>
                  </a:ext>
                </a:extLst>
              </a:tr>
              <a:tr h="370840">
                <a:tc>
                  <a:txBody>
                    <a:bodyPr/>
                    <a:lstStyle/>
                    <a:p>
                      <a:pPr algn="ctr"/>
                      <a:r>
                        <a:rPr lang="en-US" sz="3300" dirty="0" err="1"/>
                        <a:t>ramfs</a:t>
                      </a:r>
                      <a:endParaRPr lang="en-US" sz="3300" dirty="0"/>
                    </a:p>
                  </a:txBody>
                  <a:tcPr/>
                </a:tc>
                <a:tc>
                  <a:txBody>
                    <a:bodyPr/>
                    <a:lstStyle/>
                    <a:p>
                      <a:pPr algn="ctr"/>
                      <a:r>
                        <a:rPr lang="en-US" sz="3300" dirty="0"/>
                        <a:t>64 GB</a:t>
                      </a:r>
                    </a:p>
                  </a:txBody>
                  <a:tcPr/>
                </a:tc>
                <a:tc>
                  <a:txBody>
                    <a:bodyPr/>
                    <a:lstStyle/>
                    <a:p>
                      <a:pPr algn="ctr"/>
                      <a:r>
                        <a:rPr lang="en-US" sz="3300" dirty="0"/>
                        <a:t>N/A</a:t>
                      </a:r>
                    </a:p>
                  </a:txBody>
                  <a:tcPr/>
                </a:tc>
                <a:tc>
                  <a:txBody>
                    <a:bodyPr/>
                    <a:lstStyle/>
                    <a:p>
                      <a:pPr algn="ctr"/>
                      <a:r>
                        <a:rPr lang="en-US" sz="3300" dirty="0"/>
                        <a:t>12.8 GB/sec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00" dirty="0"/>
                        <a:t>12.8 GB/sec</a:t>
                      </a:r>
                    </a:p>
                  </a:txBody>
                  <a:tcPr/>
                </a:tc>
                <a:tc>
                  <a:txBody>
                    <a:bodyPr/>
                    <a:lstStyle/>
                    <a:p>
                      <a:pPr algn="ctr"/>
                      <a:r>
                        <a:rPr lang="en-US" sz="3300" dirty="0"/>
                        <a:t>N/A</a:t>
                      </a:r>
                    </a:p>
                  </a:txBody>
                  <a:tcPr/>
                </a:tc>
                <a:extLst>
                  <a:ext uri="{0D108BD9-81ED-4DB2-BD59-A6C34878D82A}">
                    <a16:rowId xmlns:a16="http://schemas.microsoft.com/office/drawing/2014/main" val="2421827024"/>
                  </a:ext>
                </a:extLst>
              </a:tr>
            </a:tbl>
          </a:graphicData>
        </a:graphic>
      </p:graphicFrame>
    </p:spTree>
    <p:extLst>
      <p:ext uri="{BB962C8B-B14F-4D97-AF65-F5344CB8AC3E}">
        <p14:creationId xmlns:p14="http://schemas.microsoft.com/office/powerpoint/2010/main" val="3675504097"/>
      </p:ext>
    </p:extLst>
  </p:cSld>
  <p:clrMapOvr>
    <a:masterClrMapping/>
  </p:clrMapOvr>
  <mc:AlternateContent xmlns:mc="http://schemas.openxmlformats.org/markup-compatibility/2006" xmlns:p14="http://schemas.microsoft.com/office/powerpoint/2010/main">
    <mc:Choice Requires="p14">
      <p:transition spd="slow" p14:dur="2000" advTm="239"/>
    </mc:Choice>
    <mc:Fallback xmlns="">
      <p:transition spd="slow" advTm="23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82517-8522-4B92-9561-C293B1FF5443}"/>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Single </a:t>
            </a:r>
            <a:r>
              <a:rPr lang="pl-PL" sz="4400" dirty="0"/>
              <a:t>threaded </a:t>
            </a:r>
            <a:r>
              <a:rPr lang="en-US" sz="4400" dirty="0"/>
              <a:t>vs. </a:t>
            </a:r>
            <a:r>
              <a:rPr lang="pl-PL" sz="4400" dirty="0"/>
              <a:t>P</a:t>
            </a:r>
            <a:r>
              <a:rPr lang="en-US" sz="4400" dirty="0" err="1"/>
              <a:t>arallel</a:t>
            </a:r>
            <a:r>
              <a:rPr lang="en-US" sz="4400" dirty="0"/>
              <a:t> data loading</a:t>
            </a:r>
          </a:p>
        </p:txBody>
      </p:sp>
      <p:sp>
        <p:nvSpPr>
          <p:cNvPr id="7" name="TextBox 6">
            <a:extLst>
              <a:ext uri="{FF2B5EF4-FFF2-40B4-BE49-F238E27FC236}">
                <a16:creationId xmlns:a16="http://schemas.microsoft.com/office/drawing/2014/main" id="{ED6FBA9D-24B4-4A66-9BAF-385B88EE9A0F}"/>
              </a:ext>
            </a:extLst>
          </p:cNvPr>
          <p:cNvSpPr txBox="1"/>
          <p:nvPr/>
        </p:nvSpPr>
        <p:spPr>
          <a:xfrm>
            <a:off x="8744859" y="631146"/>
            <a:ext cx="3324500" cy="1015663"/>
          </a:xfrm>
          <a:prstGeom prst="rect">
            <a:avLst/>
          </a:prstGeom>
          <a:noFill/>
        </p:spPr>
        <p:txBody>
          <a:bodyPr wrap="none" rtlCol="0">
            <a:spAutoFit/>
          </a:bodyPr>
          <a:lstStyle/>
          <a:p>
            <a:pPr algn="ctr"/>
            <a:r>
              <a:rPr lang="pl-PL" sz="3000" i="1" dirty="0"/>
              <a:t> 100GB </a:t>
            </a:r>
            <a:r>
              <a:rPr lang="en-US" sz="3000" i="1" dirty="0"/>
              <a:t>TPC-H data, </a:t>
            </a:r>
          </a:p>
          <a:p>
            <a:pPr algn="ctr"/>
            <a:r>
              <a:rPr lang="en-US" sz="3000" i="1" dirty="0"/>
              <a:t>from HDD to DAS</a:t>
            </a:r>
          </a:p>
        </p:txBody>
      </p:sp>
      <p:sp>
        <p:nvSpPr>
          <p:cNvPr id="2" name="Slide Number Placeholder 1">
            <a:extLst>
              <a:ext uri="{FF2B5EF4-FFF2-40B4-BE49-F238E27FC236}">
                <a16:creationId xmlns:a16="http://schemas.microsoft.com/office/drawing/2014/main" id="{2B7057A7-569C-4FF7-AAD8-A1EDAE37F452}"/>
              </a:ext>
            </a:extLst>
          </p:cNvPr>
          <p:cNvSpPr>
            <a:spLocks noGrp="1"/>
          </p:cNvSpPr>
          <p:nvPr>
            <p:ph type="sldNum" sz="quarter" idx="12"/>
          </p:nvPr>
        </p:nvSpPr>
        <p:spPr/>
        <p:txBody>
          <a:bodyPr/>
          <a:lstStyle/>
          <a:p>
            <a:fld id="{462CB0EA-037A-4F55-80F5-2F30C1107863}" type="slidenum">
              <a:rPr lang="en-US" smtClean="0"/>
              <a:t>51</a:t>
            </a:fld>
            <a:endParaRPr lang="en-US" dirty="0"/>
          </a:p>
        </p:txBody>
      </p:sp>
      <p:graphicFrame>
        <p:nvGraphicFramePr>
          <p:cNvPr id="13" name="Chart 12">
            <a:extLst>
              <a:ext uri="{FF2B5EF4-FFF2-40B4-BE49-F238E27FC236}">
                <a16:creationId xmlns:a16="http://schemas.microsoft.com/office/drawing/2014/main" id="{669F5533-ABC5-4D33-A5C7-EC07219F29C9}"/>
              </a:ext>
            </a:extLst>
          </p:cNvPr>
          <p:cNvGraphicFramePr>
            <a:graphicFrameLocks/>
          </p:cNvGraphicFramePr>
          <p:nvPr>
            <p:extLst/>
          </p:nvPr>
        </p:nvGraphicFramePr>
        <p:xfrm>
          <a:off x="1267731" y="866046"/>
          <a:ext cx="9420256" cy="4916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5398762"/>
      </p:ext>
    </p:extLst>
  </p:cSld>
  <p:clrMapOvr>
    <a:masterClrMapping/>
  </p:clrMapOvr>
  <mc:AlternateContent xmlns:mc="http://schemas.openxmlformats.org/markup-compatibility/2006" xmlns:p14="http://schemas.microsoft.com/office/powerpoint/2010/main">
    <mc:Choice Requires="p14">
      <p:transition spd="slow" p14:dur="2000" advTm="305"/>
    </mc:Choice>
    <mc:Fallback xmlns="">
      <p:transition spd="slow" advTm="305"/>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82517-8522-4B92-9561-C293B1FF5443}"/>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Single </a:t>
            </a:r>
            <a:r>
              <a:rPr lang="pl-PL" sz="4400" dirty="0"/>
              <a:t>threaded </a:t>
            </a:r>
            <a:r>
              <a:rPr lang="en-US" sz="4400" dirty="0"/>
              <a:t>vs. </a:t>
            </a:r>
            <a:r>
              <a:rPr lang="pl-PL" sz="4400" dirty="0"/>
              <a:t>P</a:t>
            </a:r>
            <a:r>
              <a:rPr lang="en-US" sz="4400" dirty="0" err="1"/>
              <a:t>arallel</a:t>
            </a:r>
            <a:r>
              <a:rPr lang="en-US" sz="4400" dirty="0"/>
              <a:t> data loading</a:t>
            </a:r>
          </a:p>
        </p:txBody>
      </p:sp>
      <p:sp>
        <p:nvSpPr>
          <p:cNvPr id="4" name="TextBox 3">
            <a:extLst>
              <a:ext uri="{FF2B5EF4-FFF2-40B4-BE49-F238E27FC236}">
                <a16:creationId xmlns:a16="http://schemas.microsoft.com/office/drawing/2014/main" id="{59E86EDA-F19C-4701-B361-63A5DB22EAC0}"/>
              </a:ext>
            </a:extLst>
          </p:cNvPr>
          <p:cNvSpPr txBox="1"/>
          <p:nvPr/>
        </p:nvSpPr>
        <p:spPr>
          <a:xfrm>
            <a:off x="0" y="5668788"/>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Sublinear speedup for 16 threads</a:t>
            </a:r>
          </a:p>
        </p:txBody>
      </p:sp>
      <p:sp>
        <p:nvSpPr>
          <p:cNvPr id="7" name="TextBox 6">
            <a:extLst>
              <a:ext uri="{FF2B5EF4-FFF2-40B4-BE49-F238E27FC236}">
                <a16:creationId xmlns:a16="http://schemas.microsoft.com/office/drawing/2014/main" id="{ED6FBA9D-24B4-4A66-9BAF-385B88EE9A0F}"/>
              </a:ext>
            </a:extLst>
          </p:cNvPr>
          <p:cNvSpPr txBox="1"/>
          <p:nvPr/>
        </p:nvSpPr>
        <p:spPr>
          <a:xfrm>
            <a:off x="8701578" y="631146"/>
            <a:ext cx="3411062" cy="1015663"/>
          </a:xfrm>
          <a:prstGeom prst="rect">
            <a:avLst/>
          </a:prstGeom>
          <a:noFill/>
        </p:spPr>
        <p:txBody>
          <a:bodyPr wrap="none" rtlCol="0">
            <a:spAutoFit/>
          </a:bodyPr>
          <a:lstStyle/>
          <a:p>
            <a:pPr algn="ctr"/>
            <a:r>
              <a:rPr lang="pl-PL" sz="3000" i="1" dirty="0"/>
              <a:t> 100</a:t>
            </a:r>
            <a:r>
              <a:rPr lang="en-US" sz="3000" i="1" dirty="0"/>
              <a:t> </a:t>
            </a:r>
            <a:r>
              <a:rPr lang="pl-PL" sz="3000" i="1" dirty="0"/>
              <a:t>GB </a:t>
            </a:r>
            <a:r>
              <a:rPr lang="en-US" sz="3000" i="1" dirty="0"/>
              <a:t>TPC-H data, </a:t>
            </a:r>
          </a:p>
          <a:p>
            <a:pPr algn="ctr"/>
            <a:r>
              <a:rPr lang="en-US" sz="3000" i="1" dirty="0"/>
              <a:t>from HDD to DAS</a:t>
            </a:r>
          </a:p>
        </p:txBody>
      </p:sp>
      <p:sp>
        <p:nvSpPr>
          <p:cNvPr id="2" name="Slide Number Placeholder 1">
            <a:extLst>
              <a:ext uri="{FF2B5EF4-FFF2-40B4-BE49-F238E27FC236}">
                <a16:creationId xmlns:a16="http://schemas.microsoft.com/office/drawing/2014/main" id="{2B7057A7-569C-4FF7-AAD8-A1EDAE37F452}"/>
              </a:ext>
            </a:extLst>
          </p:cNvPr>
          <p:cNvSpPr>
            <a:spLocks noGrp="1"/>
          </p:cNvSpPr>
          <p:nvPr>
            <p:ph type="sldNum" sz="quarter" idx="12"/>
          </p:nvPr>
        </p:nvSpPr>
        <p:spPr/>
        <p:txBody>
          <a:bodyPr/>
          <a:lstStyle/>
          <a:p>
            <a:fld id="{462CB0EA-037A-4F55-80F5-2F30C1107863}" type="slidenum">
              <a:rPr lang="en-US" smtClean="0"/>
              <a:t>52</a:t>
            </a:fld>
            <a:endParaRPr lang="en-US" dirty="0"/>
          </a:p>
        </p:txBody>
      </p:sp>
      <p:graphicFrame>
        <p:nvGraphicFramePr>
          <p:cNvPr id="13" name="Chart 12">
            <a:extLst>
              <a:ext uri="{FF2B5EF4-FFF2-40B4-BE49-F238E27FC236}">
                <a16:creationId xmlns:a16="http://schemas.microsoft.com/office/drawing/2014/main" id="{669F5533-ABC5-4D33-A5C7-EC07219F29C9}"/>
              </a:ext>
            </a:extLst>
          </p:cNvPr>
          <p:cNvGraphicFramePr>
            <a:graphicFrameLocks/>
          </p:cNvGraphicFramePr>
          <p:nvPr>
            <p:extLst/>
          </p:nvPr>
        </p:nvGraphicFramePr>
        <p:xfrm>
          <a:off x="1267731" y="866046"/>
          <a:ext cx="9420256" cy="4916368"/>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Arrow Connector 7">
            <a:extLst>
              <a:ext uri="{FF2B5EF4-FFF2-40B4-BE49-F238E27FC236}">
                <a16:creationId xmlns:a16="http://schemas.microsoft.com/office/drawing/2014/main" id="{36B1B3E0-29E7-40D3-98CA-FED150C8E55A}"/>
              </a:ext>
            </a:extLst>
          </p:cNvPr>
          <p:cNvCxnSpPr>
            <a:cxnSpLocks/>
          </p:cNvCxnSpPr>
          <p:nvPr/>
        </p:nvCxnSpPr>
        <p:spPr>
          <a:xfrm>
            <a:off x="9788578" y="2076138"/>
            <a:ext cx="0" cy="1896255"/>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374DD99-B48B-4061-B2AC-A2BC83741453}"/>
              </a:ext>
            </a:extLst>
          </p:cNvPr>
          <p:cNvSpPr txBox="1"/>
          <p:nvPr/>
        </p:nvSpPr>
        <p:spPr>
          <a:xfrm>
            <a:off x="10006479" y="2316379"/>
            <a:ext cx="1099981" cy="707886"/>
          </a:xfrm>
          <a:prstGeom prst="rect">
            <a:avLst/>
          </a:prstGeom>
          <a:noFill/>
        </p:spPr>
        <p:txBody>
          <a:bodyPr wrap="none" rtlCol="0">
            <a:spAutoFit/>
          </a:bodyPr>
          <a:lstStyle/>
          <a:p>
            <a:r>
              <a:rPr lang="pl-PL" sz="4000" dirty="0"/>
              <a:t>2.9X</a:t>
            </a:r>
            <a:endParaRPr lang="en-US" sz="4000" dirty="0"/>
          </a:p>
        </p:txBody>
      </p:sp>
    </p:spTree>
    <p:extLst>
      <p:ext uri="{BB962C8B-B14F-4D97-AF65-F5344CB8AC3E}">
        <p14:creationId xmlns:p14="http://schemas.microsoft.com/office/powerpoint/2010/main" val="2965259067"/>
      </p:ext>
    </p:extLst>
  </p:cSld>
  <p:clrMapOvr>
    <a:masterClrMapping/>
  </p:clrMapOvr>
  <mc:AlternateContent xmlns:mc="http://schemas.openxmlformats.org/markup-compatibility/2006" xmlns:p14="http://schemas.microsoft.com/office/powerpoint/2010/main">
    <mc:Choice Requires="p14">
      <p:transition spd="slow" p14:dur="2000" advTm="381"/>
    </mc:Choice>
    <mc:Fallback xmlns="">
      <p:transition spd="slow" advTm="38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67183-DA90-4FCD-80D1-1B27D967CC8C}"/>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Impact of storage</a:t>
            </a:r>
          </a:p>
        </p:txBody>
      </p:sp>
      <p:sp>
        <p:nvSpPr>
          <p:cNvPr id="4" name="TextBox 3">
            <a:extLst>
              <a:ext uri="{FF2B5EF4-FFF2-40B4-BE49-F238E27FC236}">
                <a16:creationId xmlns:a16="http://schemas.microsoft.com/office/drawing/2014/main" id="{419E4DA1-53B4-47EB-A7C8-EE9D3189A713}"/>
              </a:ext>
            </a:extLst>
          </p:cNvPr>
          <p:cNvSpPr txBox="1"/>
          <p:nvPr/>
        </p:nvSpPr>
        <p:spPr>
          <a:xfrm>
            <a:off x="-1" y="572834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Write bottleneck when source storage is fast</a:t>
            </a:r>
          </a:p>
        </p:txBody>
      </p:sp>
      <p:sp>
        <p:nvSpPr>
          <p:cNvPr id="5" name="TextBox 4">
            <a:extLst>
              <a:ext uri="{FF2B5EF4-FFF2-40B4-BE49-F238E27FC236}">
                <a16:creationId xmlns:a16="http://schemas.microsoft.com/office/drawing/2014/main" id="{93F6AC0A-44B5-4C7B-836F-A196A3F6FE85}"/>
              </a:ext>
            </a:extLst>
          </p:cNvPr>
          <p:cNvSpPr txBox="1"/>
          <p:nvPr/>
        </p:nvSpPr>
        <p:spPr>
          <a:xfrm>
            <a:off x="-1" y="5082010"/>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Slow source storage bottlenecks all systems</a:t>
            </a:r>
          </a:p>
        </p:txBody>
      </p:sp>
      <p:graphicFrame>
        <p:nvGraphicFramePr>
          <p:cNvPr id="6" name="Chart 5">
            <a:extLst>
              <a:ext uri="{FF2B5EF4-FFF2-40B4-BE49-F238E27FC236}">
                <a16:creationId xmlns:a16="http://schemas.microsoft.com/office/drawing/2014/main" id="{00000000-0008-0000-0000-000003000000}"/>
              </a:ext>
            </a:extLst>
          </p:cNvPr>
          <p:cNvGraphicFramePr>
            <a:graphicFrameLocks/>
          </p:cNvGraphicFramePr>
          <p:nvPr>
            <p:extLst/>
          </p:nvPr>
        </p:nvGraphicFramePr>
        <p:xfrm>
          <a:off x="6096000" y="769440"/>
          <a:ext cx="5996763" cy="43908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000000-0008-0000-0000-000002000000}"/>
              </a:ext>
            </a:extLst>
          </p:cNvPr>
          <p:cNvGraphicFramePr>
            <a:graphicFrameLocks/>
          </p:cNvGraphicFramePr>
          <p:nvPr>
            <p:extLst/>
          </p:nvPr>
        </p:nvGraphicFramePr>
        <p:xfrm>
          <a:off x="0" y="769440"/>
          <a:ext cx="6230679" cy="439089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32260BF0-0407-4EF7-8707-D1031186F3B9}"/>
              </a:ext>
            </a:extLst>
          </p:cNvPr>
          <p:cNvSpPr txBox="1"/>
          <p:nvPr/>
        </p:nvSpPr>
        <p:spPr>
          <a:xfrm>
            <a:off x="8850325" y="364847"/>
            <a:ext cx="3341674" cy="400110"/>
          </a:xfrm>
          <a:prstGeom prst="rect">
            <a:avLst/>
          </a:prstGeom>
          <a:noFill/>
        </p:spPr>
        <p:txBody>
          <a:bodyPr wrap="square" rtlCol="0">
            <a:spAutoFit/>
          </a:bodyPr>
          <a:lstStyle/>
          <a:p>
            <a:pPr algn="ctr"/>
            <a:r>
              <a:rPr lang="pl-PL" sz="2000" i="1" dirty="0"/>
              <a:t>TPC-H SF</a:t>
            </a:r>
            <a:r>
              <a:rPr lang="en-US" sz="2000" i="1" dirty="0"/>
              <a:t> 10 GB</a:t>
            </a:r>
            <a:r>
              <a:rPr lang="pl-PL" sz="2000" i="1" dirty="0"/>
              <a:t>, 16 threads</a:t>
            </a:r>
            <a:endParaRPr lang="fr-CH" sz="2000" i="1" dirty="0"/>
          </a:p>
        </p:txBody>
      </p:sp>
      <p:sp>
        <p:nvSpPr>
          <p:cNvPr id="3" name="Slide Number Placeholder 2">
            <a:extLst>
              <a:ext uri="{FF2B5EF4-FFF2-40B4-BE49-F238E27FC236}">
                <a16:creationId xmlns:a16="http://schemas.microsoft.com/office/drawing/2014/main" id="{641EBEB0-3AF1-47F4-8158-87EC8FD3AA63}"/>
              </a:ext>
            </a:extLst>
          </p:cNvPr>
          <p:cNvSpPr>
            <a:spLocks noGrp="1"/>
          </p:cNvSpPr>
          <p:nvPr>
            <p:ph type="sldNum" sz="quarter" idx="12"/>
          </p:nvPr>
        </p:nvSpPr>
        <p:spPr/>
        <p:txBody>
          <a:bodyPr/>
          <a:lstStyle/>
          <a:p>
            <a:fld id="{462CB0EA-037A-4F55-80F5-2F30C1107863}" type="slidenum">
              <a:rPr lang="en-US" smtClean="0"/>
              <a:t>53</a:t>
            </a:fld>
            <a:endParaRPr lang="en-US"/>
          </a:p>
        </p:txBody>
      </p:sp>
    </p:spTree>
    <p:extLst>
      <p:ext uri="{BB962C8B-B14F-4D97-AF65-F5344CB8AC3E}">
        <p14:creationId xmlns:p14="http://schemas.microsoft.com/office/powerpoint/2010/main" val="1576381430"/>
      </p:ext>
    </p:extLst>
  </p:cSld>
  <p:clrMapOvr>
    <a:masterClrMapping/>
  </p:clrMapOvr>
  <mc:AlternateContent xmlns:mc="http://schemas.openxmlformats.org/markup-compatibility/2006" xmlns:p14="http://schemas.microsoft.com/office/powerpoint/2010/main">
    <mc:Choice Requires="p14">
      <p:transition spd="slow" p14:dur="2000" advTm="207"/>
    </mc:Choice>
    <mc:Fallback xmlns="">
      <p:transition spd="slow" advTm="207"/>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694A-BBA2-41CF-8407-3B685C8898F9}"/>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Best-case storage scenario</a:t>
            </a:r>
          </a:p>
        </p:txBody>
      </p:sp>
      <p:graphicFrame>
        <p:nvGraphicFramePr>
          <p:cNvPr id="4" name="Chart 3">
            <a:extLst>
              <a:ext uri="{FF2B5EF4-FFF2-40B4-BE49-F238E27FC236}">
                <a16:creationId xmlns:a16="http://schemas.microsoft.com/office/drawing/2014/main" id="{00000000-0008-0000-0000-000005000000}"/>
              </a:ext>
            </a:extLst>
          </p:cNvPr>
          <p:cNvGraphicFramePr>
            <a:graphicFrameLocks/>
          </p:cNvGraphicFramePr>
          <p:nvPr>
            <p:extLst/>
          </p:nvPr>
        </p:nvGraphicFramePr>
        <p:xfrm>
          <a:off x="0" y="864781"/>
          <a:ext cx="6103088" cy="479174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9393CC8-DB08-4890-8867-E40EF6F9AD54}"/>
              </a:ext>
            </a:extLst>
          </p:cNvPr>
          <p:cNvSpPr txBox="1"/>
          <p:nvPr/>
        </p:nvSpPr>
        <p:spPr>
          <a:xfrm>
            <a:off x="-1" y="572834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100% CPU utilization, yet B/W still underutilized</a:t>
            </a:r>
          </a:p>
        </p:txBody>
      </p:sp>
      <p:graphicFrame>
        <p:nvGraphicFramePr>
          <p:cNvPr id="6" name="Chart 5">
            <a:extLst>
              <a:ext uri="{FF2B5EF4-FFF2-40B4-BE49-F238E27FC236}">
                <a16:creationId xmlns:a16="http://schemas.microsoft.com/office/drawing/2014/main" id="{6143F877-23E7-494A-A3D3-13ABE901F96C}"/>
              </a:ext>
            </a:extLst>
          </p:cNvPr>
          <p:cNvGraphicFramePr>
            <a:graphicFrameLocks/>
          </p:cNvGraphicFramePr>
          <p:nvPr>
            <p:extLst/>
          </p:nvPr>
        </p:nvGraphicFramePr>
        <p:xfrm>
          <a:off x="6103088" y="990333"/>
          <a:ext cx="6088912" cy="397861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CCB63D13-F76D-4396-8308-A8D674FBE42D}"/>
              </a:ext>
            </a:extLst>
          </p:cNvPr>
          <p:cNvSpPr txBox="1"/>
          <p:nvPr/>
        </p:nvSpPr>
        <p:spPr>
          <a:xfrm>
            <a:off x="7513675" y="4861434"/>
            <a:ext cx="4083875" cy="830997"/>
          </a:xfrm>
          <a:prstGeom prst="rect">
            <a:avLst/>
          </a:prstGeom>
          <a:noFill/>
          <a:ln w="28575">
            <a:solidFill>
              <a:srgbClr val="FF0000"/>
            </a:solidFill>
            <a:prstDash val="dash"/>
          </a:ln>
          <a:effectLst/>
        </p:spPr>
        <p:txBody>
          <a:bodyPr wrap="none" rtlCol="0">
            <a:spAutoFit/>
          </a:bodyPr>
          <a:lstStyle/>
          <a:p>
            <a:pPr algn="ctr"/>
            <a:r>
              <a:rPr lang="en-US" sz="2400" dirty="0"/>
              <a:t>Device Bandwidth: 12.8 GB/sec</a:t>
            </a:r>
          </a:p>
          <a:p>
            <a:pPr algn="ctr"/>
            <a:r>
              <a:rPr lang="en-US" sz="2400" b="1" dirty="0"/>
              <a:t>Read Rate: 250 MB/sec</a:t>
            </a:r>
          </a:p>
        </p:txBody>
      </p:sp>
      <p:sp>
        <p:nvSpPr>
          <p:cNvPr id="8" name="TextBox 7">
            <a:extLst>
              <a:ext uri="{FF2B5EF4-FFF2-40B4-BE49-F238E27FC236}">
                <a16:creationId xmlns:a16="http://schemas.microsoft.com/office/drawing/2014/main" id="{82476EB6-23C7-4927-B220-14B02E2A5E67}"/>
              </a:ext>
            </a:extLst>
          </p:cNvPr>
          <p:cNvSpPr txBox="1"/>
          <p:nvPr/>
        </p:nvSpPr>
        <p:spPr>
          <a:xfrm>
            <a:off x="-1" y="924828"/>
            <a:ext cx="3196855" cy="400110"/>
          </a:xfrm>
          <a:prstGeom prst="rect">
            <a:avLst/>
          </a:prstGeom>
          <a:noFill/>
        </p:spPr>
        <p:txBody>
          <a:bodyPr wrap="square" rtlCol="0">
            <a:spAutoFit/>
          </a:bodyPr>
          <a:lstStyle/>
          <a:p>
            <a:pPr algn="ctr"/>
            <a:r>
              <a:rPr lang="pl-PL" sz="2000" i="1" dirty="0"/>
              <a:t>TPC-H </a:t>
            </a:r>
            <a:r>
              <a:rPr lang="en-US" sz="2000" i="1" dirty="0"/>
              <a:t>10 GB, 16 threads</a:t>
            </a:r>
            <a:endParaRPr lang="fr-CH" sz="2000" i="1" dirty="0"/>
          </a:p>
        </p:txBody>
      </p:sp>
      <p:sp>
        <p:nvSpPr>
          <p:cNvPr id="3" name="Slide Number Placeholder 2">
            <a:extLst>
              <a:ext uri="{FF2B5EF4-FFF2-40B4-BE49-F238E27FC236}">
                <a16:creationId xmlns:a16="http://schemas.microsoft.com/office/drawing/2014/main" id="{55EC66C8-30C9-42F3-8D97-C7AC3FC6442B}"/>
              </a:ext>
            </a:extLst>
          </p:cNvPr>
          <p:cNvSpPr>
            <a:spLocks noGrp="1"/>
          </p:cNvSpPr>
          <p:nvPr>
            <p:ph type="sldNum" sz="quarter" idx="12"/>
          </p:nvPr>
        </p:nvSpPr>
        <p:spPr/>
        <p:txBody>
          <a:bodyPr/>
          <a:lstStyle/>
          <a:p>
            <a:fld id="{462CB0EA-037A-4F55-80F5-2F30C1107863}" type="slidenum">
              <a:rPr lang="en-US" smtClean="0"/>
              <a:t>54</a:t>
            </a:fld>
            <a:endParaRPr lang="en-US"/>
          </a:p>
        </p:txBody>
      </p:sp>
      <p:sp>
        <p:nvSpPr>
          <p:cNvPr id="9" name="TextBox 8">
            <a:extLst>
              <a:ext uri="{FF2B5EF4-FFF2-40B4-BE49-F238E27FC236}">
                <a16:creationId xmlns:a16="http://schemas.microsoft.com/office/drawing/2014/main" id="{65ED7661-19FF-4DF3-84A2-8D219F731EFD}"/>
              </a:ext>
            </a:extLst>
          </p:cNvPr>
          <p:cNvSpPr txBox="1"/>
          <p:nvPr/>
        </p:nvSpPr>
        <p:spPr>
          <a:xfrm>
            <a:off x="7513676" y="749027"/>
            <a:ext cx="4678324" cy="400110"/>
          </a:xfrm>
          <a:prstGeom prst="rect">
            <a:avLst/>
          </a:prstGeom>
          <a:noFill/>
        </p:spPr>
        <p:txBody>
          <a:bodyPr wrap="square" rtlCol="0">
            <a:spAutoFit/>
          </a:bodyPr>
          <a:lstStyle/>
          <a:p>
            <a:pPr algn="ctr"/>
            <a:r>
              <a:rPr lang="fr-CH" sz="2000" i="1" dirty="0"/>
              <a:t>DBMS-A, </a:t>
            </a:r>
            <a:r>
              <a:rPr lang="fr-CH" sz="2000" i="1" dirty="0" err="1"/>
              <a:t>from</a:t>
            </a:r>
            <a:r>
              <a:rPr lang="fr-CH" sz="2000" i="1" dirty="0"/>
              <a:t> </a:t>
            </a:r>
            <a:r>
              <a:rPr lang="fr-CH" sz="2000" i="1" dirty="0" err="1"/>
              <a:t>ramfs</a:t>
            </a:r>
            <a:r>
              <a:rPr lang="fr-CH" sz="2000" i="1" dirty="0"/>
              <a:t> to </a:t>
            </a:r>
            <a:r>
              <a:rPr lang="fr-CH" sz="2000" i="1" dirty="0" err="1"/>
              <a:t>ramfs</a:t>
            </a:r>
            <a:r>
              <a:rPr lang="fr-CH" sz="2000" i="1" dirty="0"/>
              <a:t>, 16 threads</a:t>
            </a:r>
          </a:p>
        </p:txBody>
      </p:sp>
    </p:spTree>
    <p:extLst>
      <p:ext uri="{BB962C8B-B14F-4D97-AF65-F5344CB8AC3E}">
        <p14:creationId xmlns:p14="http://schemas.microsoft.com/office/powerpoint/2010/main" val="565580835"/>
      </p:ext>
    </p:extLst>
  </p:cSld>
  <p:clrMapOvr>
    <a:masterClrMapping/>
  </p:clrMapOvr>
  <mc:AlternateContent xmlns:mc="http://schemas.openxmlformats.org/markup-compatibility/2006" xmlns:p14="http://schemas.microsoft.com/office/powerpoint/2010/main">
    <mc:Choice Requires="p14">
      <p:transition spd="slow" p14:dur="2000" advTm="193"/>
    </mc:Choice>
    <mc:Fallback xmlns="">
      <p:transition spd="slow" advTm="193"/>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74D52F1-512F-47D7-A5DD-8D8693E1B66B}"/>
              </a:ext>
            </a:extLst>
          </p:cNvPr>
          <p:cNvGraphicFramePr>
            <a:graphicFrameLocks/>
          </p:cNvGraphicFramePr>
          <p:nvPr>
            <p:extLst/>
          </p:nvPr>
        </p:nvGraphicFramePr>
        <p:xfrm>
          <a:off x="-1" y="2971799"/>
          <a:ext cx="12192000" cy="299505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A87EED5-1295-4EB7-934E-8677B280EE82}"/>
              </a:ext>
            </a:extLst>
          </p:cNvPr>
          <p:cNvSpPr txBox="1"/>
          <p:nvPr/>
        </p:nvSpPr>
        <p:spPr>
          <a:xfrm>
            <a:off x="-1" y="5797934"/>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Unable to saturate resources</a:t>
            </a:r>
          </a:p>
        </p:txBody>
      </p:sp>
      <p:sp>
        <p:nvSpPr>
          <p:cNvPr id="12" name="TextBox 11">
            <a:extLst>
              <a:ext uri="{FF2B5EF4-FFF2-40B4-BE49-F238E27FC236}">
                <a16:creationId xmlns:a16="http://schemas.microsoft.com/office/drawing/2014/main" id="{0BF4809E-A242-4D6A-BD39-37D75B4A6F3B}"/>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Resource utilization</a:t>
            </a:r>
          </a:p>
        </p:txBody>
      </p:sp>
      <p:graphicFrame>
        <p:nvGraphicFramePr>
          <p:cNvPr id="14" name="Chart 13">
            <a:extLst>
              <a:ext uri="{FF2B5EF4-FFF2-40B4-BE49-F238E27FC236}">
                <a16:creationId xmlns:a16="http://schemas.microsoft.com/office/drawing/2014/main" id="{8D0F0DF8-F34D-4B43-84B7-7867896ED696}"/>
              </a:ext>
            </a:extLst>
          </p:cNvPr>
          <p:cNvGraphicFramePr>
            <a:graphicFrameLocks/>
          </p:cNvGraphicFramePr>
          <p:nvPr>
            <p:extLst/>
          </p:nvPr>
        </p:nvGraphicFramePr>
        <p:xfrm>
          <a:off x="0" y="822251"/>
          <a:ext cx="12192000" cy="2218089"/>
        </p:xfrm>
        <a:graphic>
          <a:graphicData uri="http://schemas.openxmlformats.org/drawingml/2006/chart">
            <c:chart xmlns:c="http://schemas.openxmlformats.org/drawingml/2006/chart" xmlns:r="http://schemas.openxmlformats.org/officeDocument/2006/relationships" r:id="rId4"/>
          </a:graphicData>
        </a:graphic>
      </p:graphicFrame>
      <p:sp>
        <p:nvSpPr>
          <p:cNvPr id="2" name="Slide Number Placeholder 1">
            <a:extLst>
              <a:ext uri="{FF2B5EF4-FFF2-40B4-BE49-F238E27FC236}">
                <a16:creationId xmlns:a16="http://schemas.microsoft.com/office/drawing/2014/main" id="{3B75D562-8CC1-4F06-BBF8-97028D30D2CF}"/>
              </a:ext>
            </a:extLst>
          </p:cNvPr>
          <p:cNvSpPr>
            <a:spLocks noGrp="1"/>
          </p:cNvSpPr>
          <p:nvPr>
            <p:ph type="sldNum" sz="quarter" idx="12"/>
          </p:nvPr>
        </p:nvSpPr>
        <p:spPr/>
        <p:txBody>
          <a:bodyPr/>
          <a:lstStyle/>
          <a:p>
            <a:fld id="{462CB0EA-037A-4F55-80F5-2F30C1107863}" type="slidenum">
              <a:rPr lang="en-US" smtClean="0"/>
              <a:t>55</a:t>
            </a:fld>
            <a:endParaRPr lang="en-US"/>
          </a:p>
        </p:txBody>
      </p:sp>
      <p:sp>
        <p:nvSpPr>
          <p:cNvPr id="9" name="TextBox 8">
            <a:extLst>
              <a:ext uri="{FF2B5EF4-FFF2-40B4-BE49-F238E27FC236}">
                <a16:creationId xmlns:a16="http://schemas.microsoft.com/office/drawing/2014/main" id="{DA716754-DE20-4DFC-B2F3-457043C46D6F}"/>
              </a:ext>
            </a:extLst>
          </p:cNvPr>
          <p:cNvSpPr txBox="1"/>
          <p:nvPr/>
        </p:nvSpPr>
        <p:spPr>
          <a:xfrm>
            <a:off x="104800" y="3040340"/>
            <a:ext cx="5608428" cy="400110"/>
          </a:xfrm>
          <a:prstGeom prst="rect">
            <a:avLst/>
          </a:prstGeom>
          <a:noFill/>
        </p:spPr>
        <p:txBody>
          <a:bodyPr wrap="square" rtlCol="0">
            <a:spAutoFit/>
          </a:bodyPr>
          <a:lstStyle/>
          <a:p>
            <a:pPr algn="ctr"/>
            <a:r>
              <a:rPr lang="en-US" sz="2000" i="1" dirty="0"/>
              <a:t>DBMS-A, </a:t>
            </a:r>
            <a:r>
              <a:rPr lang="pl-PL" sz="2000" i="1" dirty="0"/>
              <a:t>TPC-H SF=10 from </a:t>
            </a:r>
            <a:r>
              <a:rPr lang="en-US" sz="2000" i="1" dirty="0"/>
              <a:t>HDD</a:t>
            </a:r>
            <a:r>
              <a:rPr lang="pl-PL" sz="2000" i="1" dirty="0"/>
              <a:t> to</a:t>
            </a:r>
            <a:r>
              <a:rPr lang="en-US" sz="2000" i="1" dirty="0"/>
              <a:t> DAS, 16 threads</a:t>
            </a:r>
            <a:endParaRPr lang="fr-CH" sz="2000" i="1" dirty="0"/>
          </a:p>
        </p:txBody>
      </p:sp>
    </p:spTree>
    <p:extLst>
      <p:ext uri="{BB962C8B-B14F-4D97-AF65-F5344CB8AC3E}">
        <p14:creationId xmlns:p14="http://schemas.microsoft.com/office/powerpoint/2010/main" val="508948972"/>
      </p:ext>
    </p:extLst>
  </p:cSld>
  <p:clrMapOvr>
    <a:masterClrMapping/>
  </p:clrMapOvr>
  <mc:AlternateContent xmlns:mc="http://schemas.openxmlformats.org/markup-compatibility/2006" xmlns:p14="http://schemas.microsoft.com/office/powerpoint/2010/main">
    <mc:Choice Requires="p14">
      <p:transition spd="slow" p14:dur="2000" advTm="159"/>
    </mc:Choice>
    <mc:Fallback xmlns="">
      <p:transition spd="slow" advTm="159"/>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CC502-CBAC-4A99-B9B6-7C16AE61FC35}"/>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Resource utilization: I/O &amp; CPU</a:t>
            </a:r>
          </a:p>
        </p:txBody>
      </p:sp>
      <p:sp>
        <p:nvSpPr>
          <p:cNvPr id="4" name="Slide Number Placeholder 3">
            <a:extLst>
              <a:ext uri="{FF2B5EF4-FFF2-40B4-BE49-F238E27FC236}">
                <a16:creationId xmlns:a16="http://schemas.microsoft.com/office/drawing/2014/main" id="{02B774F1-B016-47D6-8C79-7DAC68934769}"/>
              </a:ext>
            </a:extLst>
          </p:cNvPr>
          <p:cNvSpPr>
            <a:spLocks noGrp="1"/>
          </p:cNvSpPr>
          <p:nvPr>
            <p:ph type="sldNum" sz="quarter" idx="12"/>
          </p:nvPr>
        </p:nvSpPr>
        <p:spPr/>
        <p:txBody>
          <a:bodyPr/>
          <a:lstStyle/>
          <a:p>
            <a:fld id="{462CB0EA-037A-4F55-80F5-2F30C1107863}" type="slidenum">
              <a:rPr lang="en-US" smtClean="0"/>
              <a:t>56</a:t>
            </a:fld>
            <a:endParaRPr lang="en-US"/>
          </a:p>
        </p:txBody>
      </p:sp>
      <p:sp>
        <p:nvSpPr>
          <p:cNvPr id="23" name="Rectangle 22">
            <a:extLst>
              <a:ext uri="{FF2B5EF4-FFF2-40B4-BE49-F238E27FC236}">
                <a16:creationId xmlns:a16="http://schemas.microsoft.com/office/drawing/2014/main" id="{BBD30B02-3123-4B6A-99DC-093FED96FD97}"/>
              </a:ext>
            </a:extLst>
          </p:cNvPr>
          <p:cNvSpPr/>
          <p:nvPr/>
        </p:nvSpPr>
        <p:spPr>
          <a:xfrm>
            <a:off x="421757" y="801691"/>
            <a:ext cx="11390491" cy="3323987"/>
          </a:xfrm>
          <a:prstGeom prst="rect">
            <a:avLst/>
          </a:prstGeom>
        </p:spPr>
        <p:txBody>
          <a:bodyPr wrap="square">
            <a:spAutoFit/>
          </a:bodyPr>
          <a:lstStyle/>
          <a:p>
            <a:pPr marL="342900" indent="-342900">
              <a:buFont typeface="Wingdings" panose="05000000000000000000" pitchFamily="2" charset="2"/>
              <a:buChar char="q"/>
            </a:pPr>
            <a:r>
              <a:rPr lang="en-US" sz="3500" dirty="0"/>
              <a:t> Understand the lack of scalability under parallel loading</a:t>
            </a:r>
          </a:p>
          <a:p>
            <a:pPr marL="342900" indent="-342900">
              <a:buFont typeface="Wingdings" panose="05000000000000000000" pitchFamily="2" charset="2"/>
              <a:buChar char="q"/>
            </a:pPr>
            <a:r>
              <a:rPr lang="en-US" sz="3500" dirty="0"/>
              <a:t> Analyze the utilization of resources:</a:t>
            </a:r>
          </a:p>
          <a:p>
            <a:pPr marL="800100" lvl="1" indent="-342900">
              <a:buFont typeface="Wingdings" panose="05000000000000000000" pitchFamily="2" charset="2"/>
              <a:buChar char="q"/>
            </a:pPr>
            <a:r>
              <a:rPr lang="en-US" sz="3500" dirty="0"/>
              <a:t> CPU</a:t>
            </a:r>
          </a:p>
          <a:p>
            <a:pPr marL="800100" lvl="1" indent="-342900">
              <a:buFont typeface="Wingdings" panose="05000000000000000000" pitchFamily="2" charset="2"/>
              <a:buChar char="q"/>
            </a:pPr>
            <a:r>
              <a:rPr lang="en-US" sz="3500" dirty="0"/>
              <a:t> I/O</a:t>
            </a:r>
          </a:p>
          <a:p>
            <a:pPr marL="342900" indent="-342900">
              <a:buFont typeface="Wingdings" panose="05000000000000000000" pitchFamily="2" charset="2"/>
              <a:buChar char="q"/>
            </a:pPr>
            <a:r>
              <a:rPr lang="en-US" sz="3500" dirty="0"/>
              <a:t> </a:t>
            </a:r>
            <a:r>
              <a:rPr lang="en-US" sz="3500" b="1" dirty="0"/>
              <a:t>What is the alternative view of the previous figures?</a:t>
            </a:r>
          </a:p>
          <a:p>
            <a:pPr marL="342900" indent="-342900">
              <a:buFont typeface="Wingdings" panose="05000000000000000000" pitchFamily="2" charset="2"/>
              <a:buChar char="q"/>
            </a:pPr>
            <a:endParaRPr lang="en-US" sz="3500" dirty="0"/>
          </a:p>
        </p:txBody>
      </p:sp>
      <p:pic>
        <p:nvPicPr>
          <p:cNvPr id="5" name="Picture 4" descr="A close up of electronics&#10;&#10;Description generated with very high confidence">
            <a:extLst>
              <a:ext uri="{FF2B5EF4-FFF2-40B4-BE49-F238E27FC236}">
                <a16:creationId xmlns:a16="http://schemas.microsoft.com/office/drawing/2014/main" id="{CAA09CF0-FB0A-4124-B76C-729E85430CA2}"/>
              </a:ext>
            </a:extLst>
          </p:cNvPr>
          <p:cNvPicPr>
            <a:picLocks noChangeAspect="1"/>
          </p:cNvPicPr>
          <p:nvPr/>
        </p:nvPicPr>
        <p:blipFill rotWithShape="1">
          <a:blip r:embed="rId3">
            <a:extLst>
              <a:ext uri="{28A0092B-C50C-407E-A947-70E740481C1C}">
                <a14:useLocalDpi xmlns:a14="http://schemas.microsoft.com/office/drawing/2010/main" val="0"/>
              </a:ext>
            </a:extLst>
          </a:blip>
          <a:srcRect t="17792" b="22795"/>
          <a:stretch/>
        </p:blipFill>
        <p:spPr>
          <a:xfrm>
            <a:off x="5368521" y="4997310"/>
            <a:ext cx="1710045" cy="1256381"/>
          </a:xfrm>
          <a:prstGeom prst="rect">
            <a:avLst/>
          </a:prstGeom>
        </p:spPr>
      </p:pic>
      <p:grpSp>
        <p:nvGrpSpPr>
          <p:cNvPr id="6" name="Group 5">
            <a:extLst>
              <a:ext uri="{FF2B5EF4-FFF2-40B4-BE49-F238E27FC236}">
                <a16:creationId xmlns:a16="http://schemas.microsoft.com/office/drawing/2014/main" id="{68CBE3A4-9BBE-4166-8416-1D06F7F91284}"/>
              </a:ext>
            </a:extLst>
          </p:cNvPr>
          <p:cNvGrpSpPr/>
          <p:nvPr/>
        </p:nvGrpSpPr>
        <p:grpSpPr>
          <a:xfrm>
            <a:off x="2747550" y="3696939"/>
            <a:ext cx="6912126" cy="936784"/>
            <a:chOff x="2620007" y="656795"/>
            <a:chExt cx="6912126" cy="936784"/>
          </a:xfrm>
        </p:grpSpPr>
        <p:pic>
          <p:nvPicPr>
            <p:cNvPr id="7" name="Picture 6" descr="A circuit board&#10;&#10;Description generated with very high confidence">
              <a:extLst>
                <a:ext uri="{FF2B5EF4-FFF2-40B4-BE49-F238E27FC236}">
                  <a16:creationId xmlns:a16="http://schemas.microsoft.com/office/drawing/2014/main" id="{45C7316B-432A-47EE-AA7B-4E680935BD09}"/>
                </a:ext>
              </a:extLst>
            </p:cNvPr>
            <p:cNvPicPr>
              <a:picLocks noChangeAspect="1"/>
            </p:cNvPicPr>
            <p:nvPr/>
          </p:nvPicPr>
          <p:blipFill rotWithShape="1">
            <a:blip r:embed="rId4">
              <a:extLst>
                <a:ext uri="{28A0092B-C50C-407E-A947-70E740481C1C}">
                  <a14:useLocalDpi xmlns:a14="http://schemas.microsoft.com/office/drawing/2010/main" val="0"/>
                </a:ext>
              </a:extLst>
            </a:blip>
            <a:srcRect l="6176" t="7042" r="6686" b="12439"/>
            <a:stretch/>
          </p:blipFill>
          <p:spPr>
            <a:xfrm>
              <a:off x="2620007" y="701128"/>
              <a:ext cx="1093372" cy="892451"/>
            </a:xfrm>
            <a:prstGeom prst="rect">
              <a:avLst/>
            </a:prstGeom>
          </p:spPr>
        </p:pic>
        <p:pic>
          <p:nvPicPr>
            <p:cNvPr id="9" name="Picture 8" descr="A circuit board&#10;&#10;Description generated with very high confidence">
              <a:extLst>
                <a:ext uri="{FF2B5EF4-FFF2-40B4-BE49-F238E27FC236}">
                  <a16:creationId xmlns:a16="http://schemas.microsoft.com/office/drawing/2014/main" id="{D24C0FA7-2024-43F9-8C19-4F7BF4FE9F2B}"/>
                </a:ext>
              </a:extLst>
            </p:cNvPr>
            <p:cNvPicPr>
              <a:picLocks noChangeAspect="1"/>
            </p:cNvPicPr>
            <p:nvPr/>
          </p:nvPicPr>
          <p:blipFill rotWithShape="1">
            <a:blip r:embed="rId4">
              <a:extLst>
                <a:ext uri="{28A0092B-C50C-407E-A947-70E740481C1C}">
                  <a14:useLocalDpi xmlns:a14="http://schemas.microsoft.com/office/drawing/2010/main" val="0"/>
                </a:ext>
              </a:extLst>
            </a:blip>
            <a:srcRect l="6176" t="7042" r="6686" b="12439"/>
            <a:stretch/>
          </p:blipFill>
          <p:spPr>
            <a:xfrm>
              <a:off x="3713379" y="697665"/>
              <a:ext cx="1093372" cy="892451"/>
            </a:xfrm>
            <a:prstGeom prst="rect">
              <a:avLst/>
            </a:prstGeom>
          </p:spPr>
        </p:pic>
        <p:pic>
          <p:nvPicPr>
            <p:cNvPr id="10" name="Picture 9" descr="A circuit board&#10;&#10;Description generated with very high confidence">
              <a:extLst>
                <a:ext uri="{FF2B5EF4-FFF2-40B4-BE49-F238E27FC236}">
                  <a16:creationId xmlns:a16="http://schemas.microsoft.com/office/drawing/2014/main" id="{8F115B58-1256-478B-8DA7-058ED1F2A44B}"/>
                </a:ext>
              </a:extLst>
            </p:cNvPr>
            <p:cNvPicPr>
              <a:picLocks noChangeAspect="1"/>
            </p:cNvPicPr>
            <p:nvPr/>
          </p:nvPicPr>
          <p:blipFill rotWithShape="1">
            <a:blip r:embed="rId4">
              <a:extLst>
                <a:ext uri="{28A0092B-C50C-407E-A947-70E740481C1C}">
                  <a14:useLocalDpi xmlns:a14="http://schemas.microsoft.com/office/drawing/2010/main" val="0"/>
                </a:ext>
              </a:extLst>
            </a:blip>
            <a:srcRect l="6176" t="7042" r="6686" b="12439"/>
            <a:stretch/>
          </p:blipFill>
          <p:spPr>
            <a:xfrm>
              <a:off x="4806751" y="697664"/>
              <a:ext cx="1093372" cy="892451"/>
            </a:xfrm>
            <a:prstGeom prst="rect">
              <a:avLst/>
            </a:prstGeom>
          </p:spPr>
        </p:pic>
        <p:pic>
          <p:nvPicPr>
            <p:cNvPr id="11" name="Picture 10" descr="A circuit board&#10;&#10;Description generated with very high confidence">
              <a:extLst>
                <a:ext uri="{FF2B5EF4-FFF2-40B4-BE49-F238E27FC236}">
                  <a16:creationId xmlns:a16="http://schemas.microsoft.com/office/drawing/2014/main" id="{6B8CD44F-87DE-4EC5-8DFE-E09866DD3DA6}"/>
                </a:ext>
              </a:extLst>
            </p:cNvPr>
            <p:cNvPicPr>
              <a:picLocks noChangeAspect="1"/>
            </p:cNvPicPr>
            <p:nvPr/>
          </p:nvPicPr>
          <p:blipFill rotWithShape="1">
            <a:blip r:embed="rId4">
              <a:extLst>
                <a:ext uri="{28A0092B-C50C-407E-A947-70E740481C1C}">
                  <a14:useLocalDpi xmlns:a14="http://schemas.microsoft.com/office/drawing/2010/main" val="0"/>
                </a:ext>
              </a:extLst>
            </a:blip>
            <a:srcRect l="6176" t="7042" r="6686" b="12439"/>
            <a:stretch/>
          </p:blipFill>
          <p:spPr>
            <a:xfrm>
              <a:off x="6290219" y="674884"/>
              <a:ext cx="1093372" cy="892451"/>
            </a:xfrm>
            <a:prstGeom prst="rect">
              <a:avLst/>
            </a:prstGeom>
          </p:spPr>
        </p:pic>
        <p:pic>
          <p:nvPicPr>
            <p:cNvPr id="12" name="Picture 11" descr="A circuit board&#10;&#10;Description generated with very high confidence">
              <a:extLst>
                <a:ext uri="{FF2B5EF4-FFF2-40B4-BE49-F238E27FC236}">
                  <a16:creationId xmlns:a16="http://schemas.microsoft.com/office/drawing/2014/main" id="{F51970AA-BA7D-4322-B587-2325761CD3D3}"/>
                </a:ext>
              </a:extLst>
            </p:cNvPr>
            <p:cNvPicPr>
              <a:picLocks noChangeAspect="1"/>
            </p:cNvPicPr>
            <p:nvPr/>
          </p:nvPicPr>
          <p:blipFill rotWithShape="1">
            <a:blip r:embed="rId4">
              <a:extLst>
                <a:ext uri="{28A0092B-C50C-407E-A947-70E740481C1C}">
                  <a14:useLocalDpi xmlns:a14="http://schemas.microsoft.com/office/drawing/2010/main" val="0"/>
                </a:ext>
              </a:extLst>
            </a:blip>
            <a:srcRect l="6176" t="7042" r="6686" b="12439"/>
            <a:stretch/>
          </p:blipFill>
          <p:spPr>
            <a:xfrm>
              <a:off x="7345389" y="656795"/>
              <a:ext cx="1093372" cy="892451"/>
            </a:xfrm>
            <a:prstGeom prst="rect">
              <a:avLst/>
            </a:prstGeom>
          </p:spPr>
        </p:pic>
        <p:pic>
          <p:nvPicPr>
            <p:cNvPr id="13" name="Picture 12" descr="A circuit board&#10;&#10;Description generated with very high confidence">
              <a:extLst>
                <a:ext uri="{FF2B5EF4-FFF2-40B4-BE49-F238E27FC236}">
                  <a16:creationId xmlns:a16="http://schemas.microsoft.com/office/drawing/2014/main" id="{E6A5CA90-2787-40B4-9CEC-EEAA6159C583}"/>
                </a:ext>
              </a:extLst>
            </p:cNvPr>
            <p:cNvPicPr>
              <a:picLocks noChangeAspect="1"/>
            </p:cNvPicPr>
            <p:nvPr/>
          </p:nvPicPr>
          <p:blipFill rotWithShape="1">
            <a:blip r:embed="rId4">
              <a:extLst>
                <a:ext uri="{28A0092B-C50C-407E-A947-70E740481C1C}">
                  <a14:useLocalDpi xmlns:a14="http://schemas.microsoft.com/office/drawing/2010/main" val="0"/>
                </a:ext>
              </a:extLst>
            </a:blip>
            <a:srcRect l="6176" t="7042" r="6686" b="12439"/>
            <a:stretch/>
          </p:blipFill>
          <p:spPr>
            <a:xfrm>
              <a:off x="8438761" y="662357"/>
              <a:ext cx="1093372" cy="892451"/>
            </a:xfrm>
            <a:prstGeom prst="rect">
              <a:avLst/>
            </a:prstGeom>
          </p:spPr>
        </p:pic>
      </p:grpSp>
    </p:spTree>
    <p:extLst>
      <p:ext uri="{BB962C8B-B14F-4D97-AF65-F5344CB8AC3E}">
        <p14:creationId xmlns:p14="http://schemas.microsoft.com/office/powerpoint/2010/main" val="3472829246"/>
      </p:ext>
    </p:extLst>
  </p:cSld>
  <p:clrMapOvr>
    <a:masterClrMapping/>
  </p:clrMapOvr>
  <mc:AlternateContent xmlns:mc="http://schemas.openxmlformats.org/markup-compatibility/2006" xmlns:p14="http://schemas.microsoft.com/office/powerpoint/2010/main">
    <mc:Choice Requires="p14">
      <p:transition spd="slow" p14:dur="2000" advTm="190"/>
    </mc:Choice>
    <mc:Fallback xmlns="">
      <p:transition spd="slow" advTm="19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7DA46-3BB9-4D6B-A743-842D0235FC59}"/>
              </a:ext>
            </a:extLst>
          </p:cNvPr>
          <p:cNvSpPr>
            <a:spLocks noGrp="1"/>
          </p:cNvSpPr>
          <p:nvPr>
            <p:ph type="sldNum" sz="quarter" idx="12"/>
          </p:nvPr>
        </p:nvSpPr>
        <p:spPr/>
        <p:txBody>
          <a:bodyPr/>
          <a:lstStyle/>
          <a:p>
            <a:fld id="{462CB0EA-037A-4F55-80F5-2F30C1107863}" type="slidenum">
              <a:rPr lang="en-US" smtClean="0"/>
              <a:t>57</a:t>
            </a:fld>
            <a:endParaRPr lang="en-US"/>
          </a:p>
        </p:txBody>
      </p:sp>
      <p:sp>
        <p:nvSpPr>
          <p:cNvPr id="3" name="TextBox 2">
            <a:extLst>
              <a:ext uri="{FF2B5EF4-FFF2-40B4-BE49-F238E27FC236}">
                <a16:creationId xmlns:a16="http://schemas.microsoft.com/office/drawing/2014/main" id="{7F8B037C-DA11-4B25-8E11-90ED2AECE6AE}"/>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Impact of storage</a:t>
            </a:r>
          </a:p>
        </p:txBody>
      </p:sp>
      <p:sp>
        <p:nvSpPr>
          <p:cNvPr id="5" name="Rectangle 4">
            <a:extLst>
              <a:ext uri="{FF2B5EF4-FFF2-40B4-BE49-F238E27FC236}">
                <a16:creationId xmlns:a16="http://schemas.microsoft.com/office/drawing/2014/main" id="{749ADBB5-974C-4290-8B4A-2C2975358620}"/>
              </a:ext>
            </a:extLst>
          </p:cNvPr>
          <p:cNvSpPr/>
          <p:nvPr/>
        </p:nvSpPr>
        <p:spPr>
          <a:xfrm>
            <a:off x="421758" y="801691"/>
            <a:ext cx="11348484" cy="2246769"/>
          </a:xfrm>
          <a:prstGeom prst="rect">
            <a:avLst/>
          </a:prstGeom>
        </p:spPr>
        <p:txBody>
          <a:bodyPr wrap="square">
            <a:spAutoFit/>
          </a:bodyPr>
          <a:lstStyle/>
          <a:p>
            <a:pPr marL="342900" indent="-342900">
              <a:buFont typeface="Wingdings" panose="05000000000000000000" pitchFamily="2" charset="2"/>
              <a:buChar char="q"/>
            </a:pPr>
            <a:r>
              <a:rPr lang="en-US" sz="3500" dirty="0"/>
              <a:t> A typical DBMS setup underutilizes I/O bandwidth and CPU</a:t>
            </a:r>
          </a:p>
          <a:p>
            <a:pPr marL="342900" indent="-342900">
              <a:buFont typeface="Wingdings" panose="05000000000000000000" pitchFamily="2" charset="2"/>
              <a:buChar char="q"/>
            </a:pPr>
            <a:r>
              <a:rPr lang="en-US" sz="3500" dirty="0"/>
              <a:t> Problem: random I/O</a:t>
            </a:r>
            <a:r>
              <a:rPr lang="pl-PL" sz="3500" dirty="0"/>
              <a:t> for </a:t>
            </a:r>
            <a:r>
              <a:rPr lang="pl-PL" sz="3500" b="1" dirty="0"/>
              <a:t>parallel loading</a:t>
            </a:r>
            <a:r>
              <a:rPr lang="en-US" sz="3500" b="1" dirty="0"/>
              <a:t> from HDD</a:t>
            </a:r>
          </a:p>
          <a:p>
            <a:pPr marL="342900" indent="-342900">
              <a:buFont typeface="Wingdings" panose="05000000000000000000" pitchFamily="2" charset="2"/>
              <a:buChar char="q"/>
            </a:pPr>
            <a:r>
              <a:rPr lang="en-US" sz="3500" dirty="0"/>
              <a:t> </a:t>
            </a:r>
            <a:r>
              <a:rPr lang="en-US" sz="3500" b="1" dirty="0"/>
              <a:t>How different storage sub-systems affect data loading speed?</a:t>
            </a:r>
          </a:p>
        </p:txBody>
      </p:sp>
      <p:pic>
        <p:nvPicPr>
          <p:cNvPr id="6" name="Picture 5" descr="A close up of electronics&#10;&#10;Description generated with high confidence">
            <a:extLst>
              <a:ext uri="{FF2B5EF4-FFF2-40B4-BE49-F238E27FC236}">
                <a16:creationId xmlns:a16="http://schemas.microsoft.com/office/drawing/2014/main" id="{7025F307-782C-4930-BA23-99C17D577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93" y="5091377"/>
            <a:ext cx="2654898" cy="890412"/>
          </a:xfrm>
          <a:prstGeom prst="rect">
            <a:avLst/>
          </a:prstGeom>
        </p:spPr>
      </p:pic>
      <p:pic>
        <p:nvPicPr>
          <p:cNvPr id="7" name="Picture 6" descr="A close up of electronics&#10;&#10;Description generated with very high confidence">
            <a:extLst>
              <a:ext uri="{FF2B5EF4-FFF2-40B4-BE49-F238E27FC236}">
                <a16:creationId xmlns:a16="http://schemas.microsoft.com/office/drawing/2014/main" id="{CFA97726-A741-4811-8368-77F7F682B670}"/>
              </a:ext>
            </a:extLst>
          </p:cNvPr>
          <p:cNvPicPr>
            <a:picLocks noChangeAspect="1"/>
          </p:cNvPicPr>
          <p:nvPr/>
        </p:nvPicPr>
        <p:blipFill rotWithShape="1">
          <a:blip r:embed="rId4">
            <a:extLst>
              <a:ext uri="{28A0092B-C50C-407E-A947-70E740481C1C}">
                <a14:useLocalDpi xmlns:a14="http://schemas.microsoft.com/office/drawing/2010/main" val="0"/>
              </a:ext>
            </a:extLst>
          </a:blip>
          <a:srcRect t="17792" b="22795"/>
          <a:stretch/>
        </p:blipFill>
        <p:spPr>
          <a:xfrm>
            <a:off x="10209891" y="4892448"/>
            <a:ext cx="1710045" cy="1256381"/>
          </a:xfrm>
          <a:prstGeom prst="rect">
            <a:avLst/>
          </a:prstGeom>
        </p:spPr>
      </p:pic>
      <p:pic>
        <p:nvPicPr>
          <p:cNvPr id="8" name="Picture 7" descr="Database.png">
            <a:extLst>
              <a:ext uri="{FF2B5EF4-FFF2-40B4-BE49-F238E27FC236}">
                <a16:creationId xmlns:a16="http://schemas.microsoft.com/office/drawing/2014/main" id="{4CA9A5B5-8001-4DC0-9581-ECB5C3B79AE1}"/>
              </a:ext>
            </a:extLst>
          </p:cNvPr>
          <p:cNvPicPr>
            <a:picLocks noChangeAspect="1"/>
          </p:cNvPicPr>
          <p:nvPr/>
        </p:nvPicPr>
        <p:blipFill>
          <a:blip r:embed="rId5"/>
          <a:stretch>
            <a:fillRect/>
          </a:stretch>
        </p:blipFill>
        <p:spPr>
          <a:xfrm>
            <a:off x="5248412" y="2825969"/>
            <a:ext cx="1695175" cy="1649713"/>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9DECFAF4-ED13-4FD5-9ADF-AA7DC0136F9D}"/>
              </a:ext>
            </a:extLst>
          </p:cNvPr>
          <p:cNvSpPr txBox="1"/>
          <p:nvPr/>
        </p:nvSpPr>
        <p:spPr>
          <a:xfrm>
            <a:off x="3600451" y="3327659"/>
            <a:ext cx="1326004" cy="646331"/>
          </a:xfrm>
          <a:prstGeom prst="rect">
            <a:avLst/>
          </a:prstGeom>
          <a:noFill/>
        </p:spPr>
        <p:txBody>
          <a:bodyPr wrap="none" rtlCol="0">
            <a:spAutoFit/>
          </a:bodyPr>
          <a:lstStyle/>
          <a:p>
            <a:r>
              <a:rPr lang="en-US" sz="3600" dirty="0"/>
              <a:t>DBMS</a:t>
            </a:r>
          </a:p>
        </p:txBody>
      </p:sp>
      <p:sp>
        <p:nvSpPr>
          <p:cNvPr id="10" name="TextBox 9">
            <a:extLst>
              <a:ext uri="{FF2B5EF4-FFF2-40B4-BE49-F238E27FC236}">
                <a16:creationId xmlns:a16="http://schemas.microsoft.com/office/drawing/2014/main" id="{1D2CD21A-05C1-4BE9-9E91-1188D1D5ADC6}"/>
              </a:ext>
            </a:extLst>
          </p:cNvPr>
          <p:cNvSpPr txBox="1"/>
          <p:nvPr/>
        </p:nvSpPr>
        <p:spPr>
          <a:xfrm>
            <a:off x="145805" y="5197474"/>
            <a:ext cx="1942776" cy="646331"/>
          </a:xfrm>
          <a:prstGeom prst="rect">
            <a:avLst/>
          </a:prstGeom>
          <a:noFill/>
        </p:spPr>
        <p:txBody>
          <a:bodyPr wrap="none" rtlCol="0">
            <a:spAutoFit/>
          </a:bodyPr>
          <a:lstStyle/>
          <a:p>
            <a:r>
              <a:rPr lang="en-US" sz="3600" dirty="0"/>
              <a:t>STORAGE</a:t>
            </a:r>
          </a:p>
        </p:txBody>
      </p:sp>
      <p:cxnSp>
        <p:nvCxnSpPr>
          <p:cNvPr id="12" name="Straight Connector 11">
            <a:extLst>
              <a:ext uri="{FF2B5EF4-FFF2-40B4-BE49-F238E27FC236}">
                <a16:creationId xmlns:a16="http://schemas.microsoft.com/office/drawing/2014/main" id="{B2AAF4A1-A100-421F-BCB0-B5432C538E77}"/>
              </a:ext>
            </a:extLst>
          </p:cNvPr>
          <p:cNvCxnSpPr>
            <a:cxnSpLocks/>
          </p:cNvCxnSpPr>
          <p:nvPr/>
        </p:nvCxnSpPr>
        <p:spPr>
          <a:xfrm flipV="1">
            <a:off x="1748492" y="4715864"/>
            <a:ext cx="9771315" cy="648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3" descr="A circuit board&#10;&#10;Description generated with high confidence">
            <a:extLst>
              <a:ext uri="{FF2B5EF4-FFF2-40B4-BE49-F238E27FC236}">
                <a16:creationId xmlns:a16="http://schemas.microsoft.com/office/drawing/2014/main" id="{9E38546F-DB09-4018-AC87-780256C47F6D}"/>
              </a:ext>
            </a:extLst>
          </p:cNvPr>
          <p:cNvPicPr>
            <a:picLocks noChangeAspect="1"/>
          </p:cNvPicPr>
          <p:nvPr/>
        </p:nvPicPr>
        <p:blipFill rotWithShape="1">
          <a:blip r:embed="rId6">
            <a:extLst>
              <a:ext uri="{28A0092B-C50C-407E-A947-70E740481C1C}">
                <a14:useLocalDpi xmlns:a14="http://schemas.microsoft.com/office/drawing/2010/main" val="0"/>
              </a:ext>
            </a:extLst>
          </a:blip>
          <a:srcRect t="26792" b="25581"/>
          <a:stretch/>
        </p:blipFill>
        <p:spPr>
          <a:xfrm>
            <a:off x="2160002" y="5072738"/>
            <a:ext cx="4645433" cy="830639"/>
          </a:xfrm>
          <a:prstGeom prst="rect">
            <a:avLst/>
          </a:prstGeom>
        </p:spPr>
      </p:pic>
    </p:spTree>
    <p:extLst>
      <p:ext uri="{BB962C8B-B14F-4D97-AF65-F5344CB8AC3E}">
        <p14:creationId xmlns:p14="http://schemas.microsoft.com/office/powerpoint/2010/main" val="3983321157"/>
      </p:ext>
    </p:extLst>
  </p:cSld>
  <p:clrMapOvr>
    <a:masterClrMapping/>
  </p:clrMapOvr>
  <mc:AlternateContent xmlns:mc="http://schemas.openxmlformats.org/markup-compatibility/2006" xmlns:p14="http://schemas.microsoft.com/office/powerpoint/2010/main">
    <mc:Choice Requires="p14">
      <p:transition spd="slow" p14:dur="2000" advTm="343"/>
    </mc:Choice>
    <mc:Fallback xmlns="">
      <p:transition spd="slow" advTm="343"/>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D7346E-9F3A-42D6-B462-E0CD6BC7A041}"/>
              </a:ext>
            </a:extLst>
          </p:cNvPr>
          <p:cNvSpPr>
            <a:spLocks noGrp="1"/>
          </p:cNvSpPr>
          <p:nvPr>
            <p:ph type="sldNum" sz="quarter" idx="12"/>
          </p:nvPr>
        </p:nvSpPr>
        <p:spPr/>
        <p:txBody>
          <a:bodyPr/>
          <a:lstStyle/>
          <a:p>
            <a:fld id="{462CB0EA-037A-4F55-80F5-2F30C1107863}" type="slidenum">
              <a:rPr lang="en-US" smtClean="0"/>
              <a:pPr/>
              <a:t>58</a:t>
            </a:fld>
            <a:endParaRPr lang="en-US" dirty="0"/>
          </a:p>
        </p:txBody>
      </p:sp>
      <p:graphicFrame>
        <p:nvGraphicFramePr>
          <p:cNvPr id="3" name="Chart 2">
            <a:extLst>
              <a:ext uri="{FF2B5EF4-FFF2-40B4-BE49-F238E27FC236}">
                <a16:creationId xmlns:a16="http://schemas.microsoft.com/office/drawing/2014/main" id="{4F7EE20D-9705-411E-B65A-DC75607D3B90}"/>
              </a:ext>
            </a:extLst>
          </p:cNvPr>
          <p:cNvGraphicFramePr>
            <a:graphicFrameLocks/>
          </p:cNvGraphicFramePr>
          <p:nvPr>
            <p:extLst>
              <p:ext uri="{D42A27DB-BD31-4B8C-83A1-F6EECF244321}">
                <p14:modId xmlns:p14="http://schemas.microsoft.com/office/powerpoint/2010/main" val="3450133985"/>
              </p:ext>
            </p:extLst>
          </p:nvPr>
        </p:nvGraphicFramePr>
        <p:xfrm>
          <a:off x="0" y="0"/>
          <a:ext cx="12192000" cy="6183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3234074"/>
      </p:ext>
    </p:extLst>
  </p:cSld>
  <p:clrMapOvr>
    <a:masterClrMapping/>
  </p:clrMapOvr>
  <mc:AlternateContent xmlns:mc="http://schemas.openxmlformats.org/markup-compatibility/2006" xmlns:p14="http://schemas.microsoft.com/office/powerpoint/2010/main">
    <mc:Choice Requires="p14">
      <p:transition spd="slow" p14:dur="2000" advTm="255"/>
    </mc:Choice>
    <mc:Fallback xmlns="">
      <p:transition spd="slow" advTm="255"/>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67183-DA90-4FCD-80D1-1B27D967CC8C}"/>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Impact of storage devices</a:t>
            </a:r>
          </a:p>
        </p:txBody>
      </p:sp>
      <p:sp>
        <p:nvSpPr>
          <p:cNvPr id="4" name="TextBox 3">
            <a:extLst>
              <a:ext uri="{FF2B5EF4-FFF2-40B4-BE49-F238E27FC236}">
                <a16:creationId xmlns:a16="http://schemas.microsoft.com/office/drawing/2014/main" id="{419E4DA1-53B4-47EB-A7C8-EE9D3189A713}"/>
              </a:ext>
            </a:extLst>
          </p:cNvPr>
          <p:cNvSpPr txBox="1"/>
          <p:nvPr/>
        </p:nvSpPr>
        <p:spPr>
          <a:xfrm>
            <a:off x="-1" y="572834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Write bottleneck when source storage is fast</a:t>
            </a:r>
          </a:p>
        </p:txBody>
      </p:sp>
      <p:sp>
        <p:nvSpPr>
          <p:cNvPr id="5" name="TextBox 4">
            <a:extLst>
              <a:ext uri="{FF2B5EF4-FFF2-40B4-BE49-F238E27FC236}">
                <a16:creationId xmlns:a16="http://schemas.microsoft.com/office/drawing/2014/main" id="{93F6AC0A-44B5-4C7B-836F-A196A3F6FE85}"/>
              </a:ext>
            </a:extLst>
          </p:cNvPr>
          <p:cNvSpPr txBox="1"/>
          <p:nvPr/>
        </p:nvSpPr>
        <p:spPr>
          <a:xfrm>
            <a:off x="-1" y="5082010"/>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Slow source storage bottlenecks all systems</a:t>
            </a:r>
          </a:p>
        </p:txBody>
      </p:sp>
      <p:sp>
        <p:nvSpPr>
          <p:cNvPr id="8" name="TextBox 7">
            <a:extLst>
              <a:ext uri="{FF2B5EF4-FFF2-40B4-BE49-F238E27FC236}">
                <a16:creationId xmlns:a16="http://schemas.microsoft.com/office/drawing/2014/main" id="{32260BF0-0407-4EF7-8707-D1031186F3B9}"/>
              </a:ext>
            </a:extLst>
          </p:cNvPr>
          <p:cNvSpPr txBox="1"/>
          <p:nvPr/>
        </p:nvSpPr>
        <p:spPr>
          <a:xfrm>
            <a:off x="8790364" y="676944"/>
            <a:ext cx="3341674" cy="400110"/>
          </a:xfrm>
          <a:prstGeom prst="rect">
            <a:avLst/>
          </a:prstGeom>
          <a:noFill/>
        </p:spPr>
        <p:txBody>
          <a:bodyPr wrap="square" rtlCol="0">
            <a:spAutoFit/>
          </a:bodyPr>
          <a:lstStyle/>
          <a:p>
            <a:pPr algn="ctr"/>
            <a:r>
              <a:rPr lang="pl-PL" sz="2000" i="1" dirty="0"/>
              <a:t>TPC-H</a:t>
            </a:r>
            <a:r>
              <a:rPr lang="en-US" sz="2000" i="1" dirty="0"/>
              <a:t> data</a:t>
            </a:r>
            <a:r>
              <a:rPr lang="pl-PL" sz="2000" i="1" dirty="0"/>
              <a:t> </a:t>
            </a:r>
            <a:r>
              <a:rPr lang="en-US" sz="2000" i="1" dirty="0"/>
              <a:t>10 GB</a:t>
            </a:r>
            <a:r>
              <a:rPr lang="pl-PL" sz="2000" i="1" dirty="0"/>
              <a:t>, 16 threads</a:t>
            </a:r>
            <a:endParaRPr lang="fr-CH" sz="2000" i="1" dirty="0"/>
          </a:p>
        </p:txBody>
      </p:sp>
      <p:sp>
        <p:nvSpPr>
          <p:cNvPr id="3" name="Slide Number Placeholder 2">
            <a:extLst>
              <a:ext uri="{FF2B5EF4-FFF2-40B4-BE49-F238E27FC236}">
                <a16:creationId xmlns:a16="http://schemas.microsoft.com/office/drawing/2014/main" id="{641EBEB0-3AF1-47F4-8158-87EC8FD3AA63}"/>
              </a:ext>
            </a:extLst>
          </p:cNvPr>
          <p:cNvSpPr>
            <a:spLocks noGrp="1"/>
          </p:cNvSpPr>
          <p:nvPr>
            <p:ph type="sldNum" sz="quarter" idx="12"/>
          </p:nvPr>
        </p:nvSpPr>
        <p:spPr/>
        <p:txBody>
          <a:bodyPr/>
          <a:lstStyle/>
          <a:p>
            <a:fld id="{462CB0EA-037A-4F55-80F5-2F30C1107863}" type="slidenum">
              <a:rPr lang="en-US" smtClean="0"/>
              <a:t>59</a:t>
            </a:fld>
            <a:endParaRPr lang="en-US"/>
          </a:p>
        </p:txBody>
      </p:sp>
      <p:graphicFrame>
        <p:nvGraphicFramePr>
          <p:cNvPr id="14" name="Chart 13">
            <a:extLst>
              <a:ext uri="{FF2B5EF4-FFF2-40B4-BE49-F238E27FC236}">
                <a16:creationId xmlns:a16="http://schemas.microsoft.com/office/drawing/2014/main" id="{8C393786-0A3E-468E-B857-B236A33B07B1}"/>
              </a:ext>
            </a:extLst>
          </p:cNvPr>
          <p:cNvGraphicFramePr>
            <a:graphicFrameLocks/>
          </p:cNvGraphicFramePr>
          <p:nvPr/>
        </p:nvGraphicFramePr>
        <p:xfrm>
          <a:off x="910083" y="1077054"/>
          <a:ext cx="9852853"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9861723"/>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837703" y="6463542"/>
            <a:ext cx="1312025" cy="365125"/>
          </a:xfrm>
        </p:spPr>
        <p:txBody>
          <a:bodyPr/>
          <a:lstStyle/>
          <a:p>
            <a:fld id="{4FAB73BC-B049-4115-A692-8D63A059BFB8}" type="slidenum">
              <a:rPr lang="en-US" smtClean="0"/>
              <a:t>6</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 Loading</a:t>
            </a:r>
          </a:p>
        </p:txBody>
      </p:sp>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3"/>
          <a:stretch>
            <a:fillRect/>
          </a:stretch>
        </p:blipFill>
        <p:spPr>
          <a:xfrm>
            <a:off x="8626922" y="925748"/>
            <a:ext cx="1695175" cy="164851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48191848-E9CD-4CC5-A80B-E8216DCAE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020" y="960081"/>
            <a:ext cx="1360221" cy="1360221"/>
          </a:xfrm>
          <a:prstGeom prst="rect">
            <a:avLst/>
          </a:prstGeom>
        </p:spPr>
      </p:pic>
      <p:sp>
        <p:nvSpPr>
          <p:cNvPr id="2" name="TextBox 1">
            <a:extLst>
              <a:ext uri="{FF2B5EF4-FFF2-40B4-BE49-F238E27FC236}">
                <a16:creationId xmlns:a16="http://schemas.microsoft.com/office/drawing/2014/main" id="{95EBFC81-454E-4CCF-8F63-C2A746B03010}"/>
              </a:ext>
            </a:extLst>
          </p:cNvPr>
          <p:cNvSpPr txBox="1"/>
          <p:nvPr/>
        </p:nvSpPr>
        <p:spPr>
          <a:xfrm>
            <a:off x="8874024" y="1640192"/>
            <a:ext cx="1200970" cy="584775"/>
          </a:xfrm>
          <a:prstGeom prst="rect">
            <a:avLst/>
          </a:prstGeom>
          <a:noFill/>
        </p:spPr>
        <p:txBody>
          <a:bodyPr wrap="none" rtlCol="0">
            <a:spAutoFit/>
          </a:bodyPr>
          <a:lstStyle/>
          <a:p>
            <a:r>
              <a:rPr lang="pl-PL" sz="3200" dirty="0"/>
              <a:t>DBMS</a:t>
            </a:r>
            <a:endParaRPr lang="en-US" sz="3200" dirty="0"/>
          </a:p>
        </p:txBody>
      </p:sp>
      <p:sp>
        <p:nvSpPr>
          <p:cNvPr id="3" name="Arrow: Right 2">
            <a:extLst>
              <a:ext uri="{FF2B5EF4-FFF2-40B4-BE49-F238E27FC236}">
                <a16:creationId xmlns:a16="http://schemas.microsoft.com/office/drawing/2014/main" id="{AFE40126-FDDD-43D7-A152-C5E438750549}"/>
              </a:ext>
            </a:extLst>
          </p:cNvPr>
          <p:cNvSpPr/>
          <p:nvPr/>
        </p:nvSpPr>
        <p:spPr>
          <a:xfrm>
            <a:off x="4978132" y="1005455"/>
            <a:ext cx="2527990" cy="1360221"/>
          </a:xfrm>
          <a:prstGeom prst="rightArrow">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200" dirty="0">
                <a:solidFill>
                  <a:schemeClr val="tx1"/>
                </a:solidFill>
              </a:rPr>
              <a:t>LOAD</a:t>
            </a:r>
            <a:endParaRPr lang="en-US" sz="3200" dirty="0">
              <a:solidFill>
                <a:schemeClr val="tx1"/>
              </a:solidFill>
            </a:endParaRPr>
          </a:p>
        </p:txBody>
      </p:sp>
      <p:pic>
        <p:nvPicPr>
          <p:cNvPr id="9" name="Picture 8" descr="A circuit board&#10;&#10;Description generated with very high confidence">
            <a:extLst>
              <a:ext uri="{FF2B5EF4-FFF2-40B4-BE49-F238E27FC236}">
                <a16:creationId xmlns:a16="http://schemas.microsoft.com/office/drawing/2014/main" id="{F9310827-2E40-4930-BFCC-4D44EFA53288}"/>
              </a:ext>
            </a:extLst>
          </p:cNvPr>
          <p:cNvPicPr>
            <a:picLocks noChangeAspect="1"/>
          </p:cNvPicPr>
          <p:nvPr/>
        </p:nvPicPr>
        <p:blipFill rotWithShape="1">
          <a:blip r:embed="rId5">
            <a:extLst>
              <a:ext uri="{28A0092B-C50C-407E-A947-70E740481C1C}">
                <a14:useLocalDpi xmlns:a14="http://schemas.microsoft.com/office/drawing/2010/main" val="0"/>
              </a:ext>
            </a:extLst>
          </a:blip>
          <a:srcRect l="6176" t="7042" r="6686" b="12439"/>
          <a:stretch/>
        </p:blipFill>
        <p:spPr>
          <a:xfrm>
            <a:off x="5711411" y="4753802"/>
            <a:ext cx="1093372" cy="892451"/>
          </a:xfrm>
          <a:prstGeom prst="rect">
            <a:avLst/>
          </a:prstGeom>
        </p:spPr>
      </p:pic>
      <p:pic>
        <p:nvPicPr>
          <p:cNvPr id="15" name="Picture 14" descr="A close up of electronics&#10;&#10;Description generated with very high confidence">
            <a:extLst>
              <a:ext uri="{FF2B5EF4-FFF2-40B4-BE49-F238E27FC236}">
                <a16:creationId xmlns:a16="http://schemas.microsoft.com/office/drawing/2014/main" id="{7442CB8B-71E9-48A7-9743-3D3330289A4E}"/>
              </a:ext>
            </a:extLst>
          </p:cNvPr>
          <p:cNvPicPr>
            <a:picLocks noChangeAspect="1"/>
          </p:cNvPicPr>
          <p:nvPr/>
        </p:nvPicPr>
        <p:blipFill rotWithShape="1">
          <a:blip r:embed="rId6">
            <a:extLst>
              <a:ext uri="{28A0092B-C50C-407E-A947-70E740481C1C}">
                <a14:useLocalDpi xmlns:a14="http://schemas.microsoft.com/office/drawing/2010/main" val="0"/>
              </a:ext>
            </a:extLst>
          </a:blip>
          <a:srcRect t="17792" b="22795"/>
          <a:stretch/>
        </p:blipFill>
        <p:spPr>
          <a:xfrm>
            <a:off x="2120352" y="4646526"/>
            <a:ext cx="1710045" cy="1256381"/>
          </a:xfrm>
          <a:prstGeom prst="rect">
            <a:avLst/>
          </a:prstGeom>
        </p:spPr>
      </p:pic>
      <p:pic>
        <p:nvPicPr>
          <p:cNvPr id="16" name="Picture 15" descr="A circuit board&#10;&#10;Description generated with very high confidence">
            <a:extLst>
              <a:ext uri="{FF2B5EF4-FFF2-40B4-BE49-F238E27FC236}">
                <a16:creationId xmlns:a16="http://schemas.microsoft.com/office/drawing/2014/main" id="{856E3F37-E4CD-481C-BEFA-BBE0E7F0BF60}"/>
              </a:ext>
            </a:extLst>
          </p:cNvPr>
          <p:cNvPicPr>
            <a:picLocks noChangeAspect="1"/>
          </p:cNvPicPr>
          <p:nvPr/>
        </p:nvPicPr>
        <p:blipFill rotWithShape="1">
          <a:blip r:embed="rId5">
            <a:extLst>
              <a:ext uri="{28A0092B-C50C-407E-A947-70E740481C1C}">
                <a14:useLocalDpi xmlns:a14="http://schemas.microsoft.com/office/drawing/2010/main" val="0"/>
              </a:ext>
            </a:extLst>
          </a:blip>
          <a:srcRect l="6176" t="7042" r="6686" b="12439"/>
          <a:stretch/>
        </p:blipFill>
        <p:spPr>
          <a:xfrm>
            <a:off x="6965588" y="4753802"/>
            <a:ext cx="1093372" cy="892451"/>
          </a:xfrm>
          <a:prstGeom prst="rect">
            <a:avLst/>
          </a:prstGeom>
        </p:spPr>
      </p:pic>
      <p:pic>
        <p:nvPicPr>
          <p:cNvPr id="17" name="Picture 16" descr="A circuit board&#10;&#10;Description generated with very high confidence">
            <a:extLst>
              <a:ext uri="{FF2B5EF4-FFF2-40B4-BE49-F238E27FC236}">
                <a16:creationId xmlns:a16="http://schemas.microsoft.com/office/drawing/2014/main" id="{13F5EB01-4C77-44A0-A151-B37BD951655D}"/>
              </a:ext>
            </a:extLst>
          </p:cNvPr>
          <p:cNvPicPr>
            <a:picLocks noChangeAspect="1"/>
          </p:cNvPicPr>
          <p:nvPr/>
        </p:nvPicPr>
        <p:blipFill rotWithShape="1">
          <a:blip r:embed="rId5">
            <a:extLst>
              <a:ext uri="{28A0092B-C50C-407E-A947-70E740481C1C}">
                <a14:useLocalDpi xmlns:a14="http://schemas.microsoft.com/office/drawing/2010/main" val="0"/>
              </a:ext>
            </a:extLst>
          </a:blip>
          <a:srcRect l="6176" t="7042" r="6686" b="12439"/>
          <a:stretch/>
        </p:blipFill>
        <p:spPr>
          <a:xfrm>
            <a:off x="4457234" y="4753803"/>
            <a:ext cx="1093372" cy="892451"/>
          </a:xfrm>
          <a:prstGeom prst="rect">
            <a:avLst/>
          </a:prstGeom>
        </p:spPr>
      </p:pic>
      <p:graphicFrame>
        <p:nvGraphicFramePr>
          <p:cNvPr id="18" name="Diagram 17">
            <a:extLst>
              <a:ext uri="{FF2B5EF4-FFF2-40B4-BE49-F238E27FC236}">
                <a16:creationId xmlns:a16="http://schemas.microsoft.com/office/drawing/2014/main" id="{A2558697-0D77-4FBD-9906-E2D6EEE3A4FE}"/>
              </a:ext>
            </a:extLst>
          </p:cNvPr>
          <p:cNvGraphicFramePr/>
          <p:nvPr>
            <p:extLst>
              <p:ext uri="{D42A27DB-BD31-4B8C-83A1-F6EECF244321}">
                <p14:modId xmlns:p14="http://schemas.microsoft.com/office/powerpoint/2010/main" val="1044283362"/>
              </p:ext>
            </p:extLst>
          </p:nvPr>
        </p:nvGraphicFramePr>
        <p:xfrm>
          <a:off x="2194097" y="2518378"/>
          <a:ext cx="8128000" cy="18719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9" name="Picture 18" descr="A close up of a device&#10;&#10;Description generated with very high confidence">
            <a:extLst>
              <a:ext uri="{FF2B5EF4-FFF2-40B4-BE49-F238E27FC236}">
                <a16:creationId xmlns:a16="http://schemas.microsoft.com/office/drawing/2014/main" id="{7D2B6CBE-1A83-4509-BA9C-977F0701243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17388" y="4607507"/>
            <a:ext cx="2857500" cy="1295400"/>
          </a:xfrm>
          <a:prstGeom prst="rect">
            <a:avLst/>
          </a:prstGeom>
        </p:spPr>
      </p:pic>
      <p:sp>
        <p:nvSpPr>
          <p:cNvPr id="4" name="TextBox 3">
            <a:extLst>
              <a:ext uri="{FF2B5EF4-FFF2-40B4-BE49-F238E27FC236}">
                <a16:creationId xmlns:a16="http://schemas.microsoft.com/office/drawing/2014/main" id="{A6215337-9729-476E-A853-8C9DF7CAE8B7}"/>
              </a:ext>
            </a:extLst>
          </p:cNvPr>
          <p:cNvSpPr txBox="1"/>
          <p:nvPr/>
        </p:nvSpPr>
        <p:spPr>
          <a:xfrm>
            <a:off x="2652707" y="4238175"/>
            <a:ext cx="645333" cy="369332"/>
          </a:xfrm>
          <a:prstGeom prst="rect">
            <a:avLst/>
          </a:prstGeom>
          <a:solidFill>
            <a:schemeClr val="bg1"/>
          </a:solidFill>
        </p:spPr>
        <p:txBody>
          <a:bodyPr wrap="square" rtlCol="0">
            <a:spAutoFit/>
          </a:bodyPr>
          <a:lstStyle/>
          <a:p>
            <a:r>
              <a:rPr lang="en-US" dirty="0"/>
              <a:t>HDD</a:t>
            </a:r>
          </a:p>
        </p:txBody>
      </p:sp>
      <p:sp>
        <p:nvSpPr>
          <p:cNvPr id="21" name="TextBox 20">
            <a:extLst>
              <a:ext uri="{FF2B5EF4-FFF2-40B4-BE49-F238E27FC236}">
                <a16:creationId xmlns:a16="http://schemas.microsoft.com/office/drawing/2014/main" id="{892964BE-48A8-4EBE-B479-08280F23A9BA}"/>
              </a:ext>
            </a:extLst>
          </p:cNvPr>
          <p:cNvSpPr txBox="1"/>
          <p:nvPr/>
        </p:nvSpPr>
        <p:spPr>
          <a:xfrm>
            <a:off x="8626922" y="5679221"/>
            <a:ext cx="2747966" cy="369332"/>
          </a:xfrm>
          <a:prstGeom prst="rect">
            <a:avLst/>
          </a:prstGeom>
          <a:solidFill>
            <a:schemeClr val="bg1"/>
          </a:solidFill>
        </p:spPr>
        <p:txBody>
          <a:bodyPr wrap="square" rtlCol="0">
            <a:spAutoFit/>
          </a:bodyPr>
          <a:lstStyle/>
          <a:p>
            <a:endParaRPr lang="en-US" dirty="0"/>
          </a:p>
        </p:txBody>
      </p:sp>
      <p:sp>
        <p:nvSpPr>
          <p:cNvPr id="22" name="TextBox 21">
            <a:extLst>
              <a:ext uri="{FF2B5EF4-FFF2-40B4-BE49-F238E27FC236}">
                <a16:creationId xmlns:a16="http://schemas.microsoft.com/office/drawing/2014/main" id="{45D98AF8-3D2D-4E74-A4FE-939D617E1EEA}"/>
              </a:ext>
            </a:extLst>
          </p:cNvPr>
          <p:cNvSpPr txBox="1"/>
          <p:nvPr/>
        </p:nvSpPr>
        <p:spPr>
          <a:xfrm>
            <a:off x="8896986" y="4467388"/>
            <a:ext cx="2372987" cy="369332"/>
          </a:xfrm>
          <a:prstGeom prst="rect">
            <a:avLst/>
          </a:prstGeom>
          <a:solidFill>
            <a:schemeClr val="bg1"/>
          </a:solidFill>
        </p:spPr>
        <p:txBody>
          <a:bodyPr wrap="square" rtlCol="0">
            <a:spAutoFit/>
          </a:bodyPr>
          <a:lstStyle/>
          <a:p>
            <a:r>
              <a:rPr lang="en-US" dirty="0"/>
              <a:t>RAID-0 (24 disks)</a:t>
            </a:r>
          </a:p>
        </p:txBody>
      </p:sp>
    </p:spTree>
    <p:extLst>
      <p:ext uri="{BB962C8B-B14F-4D97-AF65-F5344CB8AC3E}">
        <p14:creationId xmlns:p14="http://schemas.microsoft.com/office/powerpoint/2010/main" val="2441380383"/>
      </p:ext>
    </p:extLst>
  </p:cSld>
  <p:clrMapOvr>
    <a:masterClrMapping/>
  </p:clrMapOvr>
  <mc:AlternateContent xmlns:mc="http://schemas.openxmlformats.org/markup-compatibility/2006" xmlns:p14="http://schemas.microsoft.com/office/powerpoint/2010/main">
    <mc:Choice Requires="p14">
      <p:transition spd="slow" p14:dur="2000" advTm="26517"/>
    </mc:Choice>
    <mc:Fallback xmlns="">
      <p:transition spd="slow" advTm="26517"/>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29637A9-119A-49DA-BD12-AAC58B377D80}" type="slidenum">
              <a:rPr lang="en-US" smtClean="0"/>
              <a:t>60</a:t>
            </a:fld>
            <a:endParaRPr lang="en-US" dirty="0"/>
          </a:p>
        </p:txBody>
      </p:sp>
      <p:sp>
        <p:nvSpPr>
          <p:cNvPr id="6" name="TextBox 5"/>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l-PL" sz="4400" kern="0" dirty="0">
                <a:solidFill>
                  <a:sysClr val="windowText" lastClr="000000"/>
                </a:solidFill>
              </a:rPr>
              <a:t>High cost of </a:t>
            </a:r>
            <a:r>
              <a:rPr lang="en-US" sz="4400" kern="0" dirty="0">
                <a:solidFill>
                  <a:sysClr val="windowText" lastClr="000000"/>
                </a:solidFill>
              </a:rPr>
              <a:t>D</a:t>
            </a:r>
            <a:r>
              <a:rPr lang="pl-PL" sz="4400" kern="0" dirty="0">
                <a:solidFill>
                  <a:sysClr val="windowText" lastClr="000000"/>
                </a:solidFill>
              </a:rPr>
              <a:t>ata</a:t>
            </a:r>
            <a:r>
              <a:rPr lang="en-US" sz="4400" kern="0" dirty="0">
                <a:solidFill>
                  <a:sysClr val="windowText" lastClr="000000"/>
                </a:solidFill>
              </a:rPr>
              <a:t> Migration</a:t>
            </a:r>
            <a:endParaRPr kumimoji="0" lang="en-US" sz="4400" b="0" i="0" u="none" strike="noStrike" kern="0" cap="none" spc="0" normalizeH="0" baseline="0" noProof="0" dirty="0">
              <a:ln>
                <a:noFill/>
              </a:ln>
              <a:solidFill>
                <a:sysClr val="windowText" lastClr="000000"/>
              </a:solidFill>
              <a:effectLst/>
              <a:uLnTx/>
              <a:uFillTx/>
            </a:endParaRPr>
          </a:p>
        </p:txBody>
      </p:sp>
      <p:graphicFrame>
        <p:nvGraphicFramePr>
          <p:cNvPr id="7" name="Table 6"/>
          <p:cNvGraphicFramePr>
            <a:graphicFrameLocks noGrp="1"/>
          </p:cNvGraphicFramePr>
          <p:nvPr>
            <p:extLst/>
          </p:nvPr>
        </p:nvGraphicFramePr>
        <p:xfrm>
          <a:off x="193141" y="1052976"/>
          <a:ext cx="11805718" cy="4754880"/>
        </p:xfrm>
        <a:graphic>
          <a:graphicData uri="http://schemas.openxmlformats.org/drawingml/2006/table">
            <a:tbl>
              <a:tblPr firstRow="1" bandRow="1">
                <a:tableStyleId>{5C22544A-7EE6-4342-B048-85BDC9FD1C3A}</a:tableStyleId>
              </a:tblPr>
              <a:tblGrid>
                <a:gridCol w="5902859">
                  <a:extLst>
                    <a:ext uri="{9D8B030D-6E8A-4147-A177-3AD203B41FA5}">
                      <a16:colId xmlns:a16="http://schemas.microsoft.com/office/drawing/2014/main" val="2896990563"/>
                    </a:ext>
                  </a:extLst>
                </a:gridCol>
                <a:gridCol w="5902859">
                  <a:extLst>
                    <a:ext uri="{9D8B030D-6E8A-4147-A177-3AD203B41FA5}">
                      <a16:colId xmlns:a16="http://schemas.microsoft.com/office/drawing/2014/main" val="2476216454"/>
                    </a:ext>
                  </a:extLst>
                </a:gridCol>
              </a:tblGrid>
              <a:tr h="512274">
                <a:tc>
                  <a:txBody>
                    <a:bodyPr/>
                    <a:lstStyle/>
                    <a:p>
                      <a:pPr algn="ctr"/>
                      <a:r>
                        <a:rPr lang="pl-PL" sz="2800" b="1" dirty="0"/>
                        <a:t>METHOD</a:t>
                      </a:r>
                    </a:p>
                  </a:txBody>
                  <a:tcPr/>
                </a:tc>
                <a:tc>
                  <a:txBody>
                    <a:bodyPr/>
                    <a:lstStyle/>
                    <a:p>
                      <a:pPr algn="ctr"/>
                      <a:r>
                        <a:rPr lang="pl-PL" sz="2800" b="1" dirty="0"/>
                        <a:t>TIME (sec)</a:t>
                      </a:r>
                    </a:p>
                  </a:txBody>
                  <a:tcPr/>
                </a:tc>
                <a:extLst>
                  <a:ext uri="{0D108BD9-81ED-4DB2-BD59-A6C34878D82A}">
                    <a16:rowId xmlns:a16="http://schemas.microsoft.com/office/drawing/2014/main" val="325234253"/>
                  </a:ext>
                </a:extLst>
              </a:tr>
              <a:tr h="57254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3200" b="1" dirty="0"/>
                        <a:t>From PostgreSQL to SciDB </a:t>
                      </a:r>
                      <a:r>
                        <a:rPr lang="pl-PL" sz="3200" b="0" i="1" dirty="0"/>
                        <a:t>(MIMIC</a:t>
                      </a:r>
                      <a:r>
                        <a:rPr lang="pl-PL" sz="3200" b="0" i="1" baseline="0" dirty="0"/>
                        <a:t> II data, 10 GB)</a:t>
                      </a:r>
                      <a:endParaRPr lang="pl-PL" sz="3200" b="0" i="1" dirty="0"/>
                    </a:p>
                  </a:txBody>
                  <a:tcPr/>
                </a:tc>
                <a:tc hMerge="1">
                  <a:txBody>
                    <a:bodyPr/>
                    <a:lstStyle/>
                    <a:p>
                      <a:pPr algn="ctr"/>
                      <a:endParaRPr lang="pl-PL" sz="2800" dirty="0"/>
                    </a:p>
                  </a:txBody>
                  <a:tcPr/>
                </a:tc>
                <a:extLst>
                  <a:ext uri="{0D108BD9-81ED-4DB2-BD59-A6C34878D82A}">
                    <a16:rowId xmlns:a16="http://schemas.microsoft.com/office/drawing/2014/main" val="3822745202"/>
                  </a:ext>
                </a:extLst>
              </a:tr>
              <a:tr h="512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800" b="0" dirty="0"/>
                        <a:t>CSV (common approach)</a:t>
                      </a:r>
                    </a:p>
                  </a:txBody>
                  <a:tcPr/>
                </a:tc>
                <a:tc>
                  <a:txBody>
                    <a:bodyPr/>
                    <a:lstStyle/>
                    <a:p>
                      <a:pPr algn="ctr"/>
                      <a:r>
                        <a:rPr lang="pl-PL" sz="2800" b="0" dirty="0"/>
                        <a:t>772</a:t>
                      </a:r>
                    </a:p>
                  </a:txBody>
                  <a:tcPr/>
                </a:tc>
                <a:extLst>
                  <a:ext uri="{0D108BD9-81ED-4DB2-BD59-A6C34878D82A}">
                    <a16:rowId xmlns:a16="http://schemas.microsoft.com/office/drawing/2014/main" val="1380185724"/>
                  </a:ext>
                </a:extLst>
              </a:tr>
              <a:tr h="934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l-PL" sz="28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pl-PL" sz="2800" dirty="0"/>
                    </a:p>
                  </a:txBody>
                  <a:tcPr/>
                </a:tc>
                <a:tc>
                  <a:txBody>
                    <a:bodyPr/>
                    <a:lstStyle/>
                    <a:p>
                      <a:pPr marL="0" algn="ctr" defTabSz="914400" rtl="0" eaLnBrk="1" latinLnBrk="0" hangingPunct="1"/>
                      <a:endParaRPr lang="pl-PL" sz="3600" b="1" kern="1200" dirty="0">
                        <a:solidFill>
                          <a:srgbClr val="FF0000"/>
                        </a:solidFill>
                        <a:latin typeface="+mn-lt"/>
                        <a:ea typeface="+mn-ea"/>
                        <a:cs typeface="+mn-cs"/>
                      </a:endParaRPr>
                    </a:p>
                  </a:txBody>
                  <a:tcPr/>
                </a:tc>
                <a:extLst>
                  <a:ext uri="{0D108BD9-81ED-4DB2-BD59-A6C34878D82A}">
                    <a16:rowId xmlns:a16="http://schemas.microsoft.com/office/drawing/2014/main" val="2558990868"/>
                  </a:ext>
                </a:extLst>
              </a:tr>
              <a:tr h="572542">
                <a:tc gridSpan="2">
                  <a:txBody>
                    <a:bodyPr/>
                    <a:lstStyle/>
                    <a:p>
                      <a:pPr algn="ctr"/>
                      <a:endParaRPr lang="pl-PL" sz="3200" b="1" dirty="0"/>
                    </a:p>
                  </a:txBody>
                  <a:tcPr>
                    <a:solidFill>
                      <a:schemeClr val="bg1"/>
                    </a:solidFill>
                  </a:tcPr>
                </a:tc>
                <a:tc hMerge="1">
                  <a:txBody>
                    <a:bodyPr/>
                    <a:lstStyle/>
                    <a:p>
                      <a:endParaRPr lang="pl-PL"/>
                    </a:p>
                  </a:txBody>
                  <a:tcPr/>
                </a:tc>
                <a:extLst>
                  <a:ext uri="{0D108BD9-81ED-4DB2-BD59-A6C34878D82A}">
                    <a16:rowId xmlns:a16="http://schemas.microsoft.com/office/drawing/2014/main" val="2903884139"/>
                  </a:ext>
                </a:extLst>
              </a:tr>
              <a:tr h="572542">
                <a:tc gridSpan="2">
                  <a:txBody>
                    <a:bodyPr/>
                    <a:lstStyle/>
                    <a:p>
                      <a:pPr algn="ctr"/>
                      <a:r>
                        <a:rPr lang="pl-PL" sz="3200" b="1" kern="1200" dirty="0">
                          <a:solidFill>
                            <a:schemeClr val="dk1"/>
                          </a:solidFill>
                          <a:latin typeface="+mn-lt"/>
                          <a:ea typeface="+mn-ea"/>
                          <a:cs typeface="+mn-cs"/>
                        </a:rPr>
                        <a:t>From S-Store to SciDB </a:t>
                      </a:r>
                      <a:r>
                        <a:rPr lang="pl-PL" sz="3200" b="0" i="1" baseline="0" dirty="0"/>
                        <a:t>(TPC-C data, 10 GB)</a:t>
                      </a:r>
                      <a:endParaRPr lang="pl-PL" sz="3200" b="0" i="1" dirty="0"/>
                    </a:p>
                  </a:txBody>
                  <a:tcPr/>
                </a:tc>
                <a:tc hMerge="1">
                  <a:txBody>
                    <a:bodyPr/>
                    <a:lstStyle/>
                    <a:p>
                      <a:pPr algn="ctr"/>
                      <a:endParaRPr lang="pl-PL" sz="2800" b="1" dirty="0"/>
                    </a:p>
                  </a:txBody>
                  <a:tcPr/>
                </a:tc>
                <a:extLst>
                  <a:ext uri="{0D108BD9-81ED-4DB2-BD59-A6C34878D82A}">
                    <a16:rowId xmlns:a16="http://schemas.microsoft.com/office/drawing/2014/main" val="2286575645"/>
                  </a:ext>
                </a:extLst>
              </a:tr>
              <a:tr h="512274">
                <a:tc>
                  <a:txBody>
                    <a:bodyPr/>
                    <a:lstStyle/>
                    <a:p>
                      <a:pPr algn="ctr"/>
                      <a:r>
                        <a:rPr lang="pl-PL" sz="2800" b="0" dirty="0"/>
                        <a:t>CSV (common</a:t>
                      </a:r>
                      <a:r>
                        <a:rPr lang="pl-PL" sz="2800" b="0" baseline="0" dirty="0"/>
                        <a:t> </a:t>
                      </a:r>
                      <a:r>
                        <a:rPr lang="pl-PL" sz="2800" b="0" dirty="0"/>
                        <a:t>approach)</a:t>
                      </a:r>
                    </a:p>
                  </a:txBody>
                  <a:tcPr/>
                </a:tc>
                <a:tc>
                  <a:txBody>
                    <a:bodyPr/>
                    <a:lstStyle/>
                    <a:p>
                      <a:pPr algn="ctr"/>
                      <a:r>
                        <a:rPr lang="pl-PL" sz="2800" b="0" dirty="0"/>
                        <a:t>823</a:t>
                      </a:r>
                    </a:p>
                  </a:txBody>
                  <a:tcPr/>
                </a:tc>
                <a:extLst>
                  <a:ext uri="{0D108BD9-81ED-4DB2-BD59-A6C34878D82A}">
                    <a16:rowId xmlns:a16="http://schemas.microsoft.com/office/drawing/2014/main" val="2581519653"/>
                  </a:ext>
                </a:extLst>
              </a:tr>
              <a:tr h="512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l-PL" sz="2800" dirty="0"/>
                    </a:p>
                  </a:txBody>
                  <a:tcPr/>
                </a:tc>
                <a:tc>
                  <a:txBody>
                    <a:bodyPr/>
                    <a:lstStyle/>
                    <a:p>
                      <a:pPr algn="ctr"/>
                      <a:endParaRPr lang="pl-PL" sz="2800" dirty="0"/>
                    </a:p>
                  </a:txBody>
                  <a:tcPr/>
                </a:tc>
                <a:extLst>
                  <a:ext uri="{0D108BD9-81ED-4DB2-BD59-A6C34878D82A}">
                    <a16:rowId xmlns:a16="http://schemas.microsoft.com/office/drawing/2014/main" val="2980652592"/>
                  </a:ext>
                </a:extLst>
              </a:tr>
            </a:tbl>
          </a:graphicData>
        </a:graphic>
      </p:graphicFrame>
      <p:sp>
        <p:nvSpPr>
          <p:cNvPr id="2" name="Rectangle 1">
            <a:extLst>
              <a:ext uri="{FF2B5EF4-FFF2-40B4-BE49-F238E27FC236}">
                <a16:creationId xmlns:a16="http://schemas.microsoft.com/office/drawing/2014/main" id="{131617A6-CDAC-45F8-9EAD-8CB8DD01844E}"/>
              </a:ext>
            </a:extLst>
          </p:cNvPr>
          <p:cNvSpPr/>
          <p:nvPr/>
        </p:nvSpPr>
        <p:spPr>
          <a:xfrm>
            <a:off x="0" y="646170"/>
            <a:ext cx="12192000" cy="461665"/>
          </a:xfrm>
          <a:prstGeom prst="rect">
            <a:avLst/>
          </a:prstGeom>
        </p:spPr>
        <p:txBody>
          <a:bodyPr wrap="square">
            <a:spAutoFit/>
          </a:bodyPr>
          <a:lstStyle/>
          <a:p>
            <a:pPr algn="ctr"/>
            <a:r>
              <a:rPr lang="en-US" sz="2400" i="1" dirty="0"/>
              <a:t>2 nodes, each 4 cores 3.10 GHz, 4 MB L3, 16 GB RAM, SSD 250 GB, Ubuntu 14.04</a:t>
            </a:r>
            <a:endParaRPr lang="en-US" sz="2400" dirty="0"/>
          </a:p>
        </p:txBody>
      </p:sp>
    </p:spTree>
    <p:extLst>
      <p:ext uri="{BB962C8B-B14F-4D97-AF65-F5344CB8AC3E}">
        <p14:creationId xmlns:p14="http://schemas.microsoft.com/office/powerpoint/2010/main" val="2767449953"/>
      </p:ext>
    </p:extLst>
  </p:cSld>
  <p:clrMapOvr>
    <a:masterClrMapping/>
  </p:clrMapOvr>
  <mc:AlternateContent xmlns:mc="http://schemas.openxmlformats.org/markup-compatibility/2006" xmlns:p14="http://schemas.microsoft.com/office/powerpoint/2010/main">
    <mc:Choice Requires="p14">
      <p:transition spd="slow" p14:dur="2000" advTm="351"/>
    </mc:Choice>
    <mc:Fallback xmlns="">
      <p:transition spd="slow" advTm="351"/>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29637A9-119A-49DA-BD12-AAC58B377D80}" type="slidenum">
              <a:rPr lang="en-US" smtClean="0"/>
              <a:t>61</a:t>
            </a:fld>
            <a:endParaRPr lang="en-US" dirty="0"/>
          </a:p>
        </p:txBody>
      </p:sp>
      <p:graphicFrame>
        <p:nvGraphicFramePr>
          <p:cNvPr id="7" name="Table 6"/>
          <p:cNvGraphicFramePr>
            <a:graphicFrameLocks noGrp="1"/>
          </p:cNvGraphicFramePr>
          <p:nvPr>
            <p:extLst/>
          </p:nvPr>
        </p:nvGraphicFramePr>
        <p:xfrm>
          <a:off x="193141" y="1038316"/>
          <a:ext cx="11805718" cy="4876800"/>
        </p:xfrm>
        <a:graphic>
          <a:graphicData uri="http://schemas.openxmlformats.org/drawingml/2006/table">
            <a:tbl>
              <a:tblPr firstRow="1" bandRow="1">
                <a:tableStyleId>{5C22544A-7EE6-4342-B048-85BDC9FD1C3A}</a:tableStyleId>
              </a:tblPr>
              <a:tblGrid>
                <a:gridCol w="5902859">
                  <a:extLst>
                    <a:ext uri="{9D8B030D-6E8A-4147-A177-3AD203B41FA5}">
                      <a16:colId xmlns:a16="http://schemas.microsoft.com/office/drawing/2014/main" val="2896990563"/>
                    </a:ext>
                  </a:extLst>
                </a:gridCol>
                <a:gridCol w="5902859">
                  <a:extLst>
                    <a:ext uri="{9D8B030D-6E8A-4147-A177-3AD203B41FA5}">
                      <a16:colId xmlns:a16="http://schemas.microsoft.com/office/drawing/2014/main" val="2476216454"/>
                    </a:ext>
                  </a:extLst>
                </a:gridCol>
              </a:tblGrid>
              <a:tr h="490621">
                <a:tc>
                  <a:txBody>
                    <a:bodyPr/>
                    <a:lstStyle/>
                    <a:p>
                      <a:pPr algn="ctr"/>
                      <a:r>
                        <a:rPr lang="pl-PL" sz="2800" b="1" dirty="0"/>
                        <a:t>METHOD</a:t>
                      </a:r>
                    </a:p>
                  </a:txBody>
                  <a:tcPr/>
                </a:tc>
                <a:tc>
                  <a:txBody>
                    <a:bodyPr/>
                    <a:lstStyle/>
                    <a:p>
                      <a:pPr algn="ctr"/>
                      <a:r>
                        <a:rPr lang="pl-PL" sz="2800" b="1" dirty="0"/>
                        <a:t>TIME (sec)</a:t>
                      </a:r>
                    </a:p>
                  </a:txBody>
                  <a:tcPr/>
                </a:tc>
                <a:extLst>
                  <a:ext uri="{0D108BD9-81ED-4DB2-BD59-A6C34878D82A}">
                    <a16:rowId xmlns:a16="http://schemas.microsoft.com/office/drawing/2014/main" val="325234253"/>
                  </a:ext>
                </a:extLst>
              </a:tr>
              <a:tr h="54834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3200" b="1" dirty="0"/>
                        <a:t>From PostgreSQL to SciDB </a:t>
                      </a:r>
                      <a:r>
                        <a:rPr lang="pl-PL" sz="3200" b="0" i="1" dirty="0"/>
                        <a:t>(MIMIC</a:t>
                      </a:r>
                      <a:r>
                        <a:rPr lang="pl-PL" sz="3200" b="0" i="1" baseline="0" dirty="0"/>
                        <a:t> II data, 10 GB)</a:t>
                      </a:r>
                      <a:endParaRPr lang="pl-PL" sz="3200" b="0" i="1" dirty="0"/>
                    </a:p>
                  </a:txBody>
                  <a:tcPr/>
                </a:tc>
                <a:tc hMerge="1">
                  <a:txBody>
                    <a:bodyPr/>
                    <a:lstStyle/>
                    <a:p>
                      <a:pPr algn="ctr"/>
                      <a:endParaRPr lang="pl-PL" sz="2800" dirty="0"/>
                    </a:p>
                  </a:txBody>
                  <a:tcPr/>
                </a:tc>
                <a:extLst>
                  <a:ext uri="{0D108BD9-81ED-4DB2-BD59-A6C34878D82A}">
                    <a16:rowId xmlns:a16="http://schemas.microsoft.com/office/drawing/2014/main" val="3822745202"/>
                  </a:ext>
                </a:extLst>
              </a:tr>
              <a:tr h="490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800" b="0" dirty="0"/>
                        <a:t>CSV (common approach)</a:t>
                      </a:r>
                    </a:p>
                  </a:txBody>
                  <a:tcPr/>
                </a:tc>
                <a:tc>
                  <a:txBody>
                    <a:bodyPr/>
                    <a:lstStyle/>
                    <a:p>
                      <a:pPr algn="ctr"/>
                      <a:r>
                        <a:rPr lang="pl-PL" sz="2800" b="0" dirty="0"/>
                        <a:t>772</a:t>
                      </a:r>
                    </a:p>
                  </a:txBody>
                  <a:tcPr/>
                </a:tc>
                <a:extLst>
                  <a:ext uri="{0D108BD9-81ED-4DB2-BD59-A6C34878D82A}">
                    <a16:rowId xmlns:a16="http://schemas.microsoft.com/office/drawing/2014/main" val="1380185724"/>
                  </a:ext>
                </a:extLst>
              </a:tr>
              <a:tr h="894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800" dirty="0"/>
                        <a:t>Direct parallel binary migration       </a:t>
                      </a:r>
                      <a:r>
                        <a:rPr lang="pl-PL" sz="2800" baseline="0" dirty="0"/>
                        <a:t> with </a:t>
                      </a:r>
                      <a:r>
                        <a:rPr lang="pl-PL" sz="2800" dirty="0"/>
                        <a:t>compression</a:t>
                      </a:r>
                    </a:p>
                  </a:txBody>
                  <a:tcPr/>
                </a:tc>
                <a:tc>
                  <a:txBody>
                    <a:bodyPr/>
                    <a:lstStyle/>
                    <a:p>
                      <a:pPr marL="0" algn="ctr" defTabSz="914400" rtl="0" eaLnBrk="1" latinLnBrk="0" hangingPunct="1"/>
                      <a:r>
                        <a:rPr lang="pl-PL" sz="3600" b="1" kern="1200" dirty="0">
                          <a:solidFill>
                            <a:srgbClr val="FF0000"/>
                          </a:solidFill>
                          <a:latin typeface="+mn-lt"/>
                          <a:ea typeface="+mn-ea"/>
                          <a:cs typeface="+mn-cs"/>
                        </a:rPr>
                        <a:t>75</a:t>
                      </a:r>
                    </a:p>
                  </a:txBody>
                  <a:tcPr/>
                </a:tc>
                <a:extLst>
                  <a:ext uri="{0D108BD9-81ED-4DB2-BD59-A6C34878D82A}">
                    <a16:rowId xmlns:a16="http://schemas.microsoft.com/office/drawing/2014/main" val="2558990868"/>
                  </a:ext>
                </a:extLst>
              </a:tr>
              <a:tr h="548342">
                <a:tc gridSpan="2">
                  <a:txBody>
                    <a:bodyPr/>
                    <a:lstStyle/>
                    <a:p>
                      <a:pPr algn="ctr"/>
                      <a:endParaRPr lang="pl-PL" sz="3200" b="1" dirty="0"/>
                    </a:p>
                  </a:txBody>
                  <a:tcPr>
                    <a:solidFill>
                      <a:schemeClr val="bg1"/>
                    </a:solidFill>
                  </a:tcPr>
                </a:tc>
                <a:tc hMerge="1">
                  <a:txBody>
                    <a:bodyPr/>
                    <a:lstStyle/>
                    <a:p>
                      <a:endParaRPr lang="pl-PL"/>
                    </a:p>
                  </a:txBody>
                  <a:tcPr/>
                </a:tc>
                <a:extLst>
                  <a:ext uri="{0D108BD9-81ED-4DB2-BD59-A6C34878D82A}">
                    <a16:rowId xmlns:a16="http://schemas.microsoft.com/office/drawing/2014/main" val="2903884139"/>
                  </a:ext>
                </a:extLst>
              </a:tr>
              <a:tr h="548342">
                <a:tc gridSpan="2">
                  <a:txBody>
                    <a:bodyPr/>
                    <a:lstStyle/>
                    <a:p>
                      <a:pPr algn="ctr"/>
                      <a:r>
                        <a:rPr lang="pl-PL" sz="3200" b="1" kern="1200" dirty="0">
                          <a:solidFill>
                            <a:schemeClr val="dk1"/>
                          </a:solidFill>
                          <a:latin typeface="+mn-lt"/>
                          <a:ea typeface="+mn-ea"/>
                          <a:cs typeface="+mn-cs"/>
                        </a:rPr>
                        <a:t>From S-Store to SciDB </a:t>
                      </a:r>
                      <a:r>
                        <a:rPr lang="pl-PL" sz="3200" b="0" i="1" baseline="0" dirty="0"/>
                        <a:t>(TPC-C data, 10 GB)</a:t>
                      </a:r>
                      <a:endParaRPr lang="pl-PL" sz="3200" b="0" i="1" dirty="0"/>
                    </a:p>
                  </a:txBody>
                  <a:tcPr/>
                </a:tc>
                <a:tc hMerge="1">
                  <a:txBody>
                    <a:bodyPr/>
                    <a:lstStyle/>
                    <a:p>
                      <a:pPr algn="ctr"/>
                      <a:endParaRPr lang="pl-PL" sz="2800" b="1" dirty="0"/>
                    </a:p>
                  </a:txBody>
                  <a:tcPr/>
                </a:tc>
                <a:extLst>
                  <a:ext uri="{0D108BD9-81ED-4DB2-BD59-A6C34878D82A}">
                    <a16:rowId xmlns:a16="http://schemas.microsoft.com/office/drawing/2014/main" val="2286575645"/>
                  </a:ext>
                </a:extLst>
              </a:tr>
              <a:tr h="490621">
                <a:tc>
                  <a:txBody>
                    <a:bodyPr/>
                    <a:lstStyle/>
                    <a:p>
                      <a:pPr algn="ctr"/>
                      <a:r>
                        <a:rPr lang="pl-PL" sz="2800" b="0" dirty="0"/>
                        <a:t>CSV (common</a:t>
                      </a:r>
                      <a:r>
                        <a:rPr lang="pl-PL" sz="2800" b="0" baseline="0" dirty="0"/>
                        <a:t> </a:t>
                      </a:r>
                      <a:r>
                        <a:rPr lang="pl-PL" sz="2800" b="0" dirty="0"/>
                        <a:t>approach)</a:t>
                      </a:r>
                    </a:p>
                  </a:txBody>
                  <a:tcPr/>
                </a:tc>
                <a:tc>
                  <a:txBody>
                    <a:bodyPr/>
                    <a:lstStyle/>
                    <a:p>
                      <a:pPr algn="ctr"/>
                      <a:r>
                        <a:rPr lang="pl-PL" sz="2800" b="0" dirty="0"/>
                        <a:t>823</a:t>
                      </a:r>
                    </a:p>
                  </a:txBody>
                  <a:tcPr/>
                </a:tc>
                <a:extLst>
                  <a:ext uri="{0D108BD9-81ED-4DB2-BD59-A6C34878D82A}">
                    <a16:rowId xmlns:a16="http://schemas.microsoft.com/office/drawing/2014/main" val="2581519653"/>
                  </a:ext>
                </a:extLst>
              </a:tr>
              <a:tr h="6060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800" dirty="0"/>
                        <a:t>Parallel (16 X)</a:t>
                      </a:r>
                      <a:r>
                        <a:rPr lang="pl-PL" sz="2800" baseline="0" dirty="0"/>
                        <a:t> d</a:t>
                      </a:r>
                      <a:r>
                        <a:rPr lang="pl-PL" sz="2800" dirty="0"/>
                        <a:t>irect binary migration </a:t>
                      </a:r>
                    </a:p>
                  </a:txBody>
                  <a:tcPr/>
                </a:tc>
                <a:tc>
                  <a:txBody>
                    <a:bodyPr/>
                    <a:lstStyle/>
                    <a:p>
                      <a:pPr algn="ctr"/>
                      <a:r>
                        <a:rPr lang="pl-PL" sz="3600" b="1" dirty="0">
                          <a:solidFill>
                            <a:srgbClr val="FF0000"/>
                          </a:solidFill>
                        </a:rPr>
                        <a:t>100</a:t>
                      </a:r>
                      <a:r>
                        <a:rPr lang="pl-PL" sz="2800" dirty="0"/>
                        <a:t> </a:t>
                      </a:r>
                    </a:p>
                  </a:txBody>
                  <a:tcPr/>
                </a:tc>
                <a:extLst>
                  <a:ext uri="{0D108BD9-81ED-4DB2-BD59-A6C34878D82A}">
                    <a16:rowId xmlns:a16="http://schemas.microsoft.com/office/drawing/2014/main" val="2980652592"/>
                  </a:ext>
                </a:extLst>
              </a:tr>
            </a:tbl>
          </a:graphicData>
        </a:graphic>
      </p:graphicFrame>
      <p:sp>
        <p:nvSpPr>
          <p:cNvPr id="5" name="TextBox 4"/>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l-PL" sz="4400" kern="0" dirty="0">
                <a:solidFill>
                  <a:sysClr val="windowText" lastClr="000000"/>
                </a:solidFill>
              </a:rPr>
              <a:t>High cost of</a:t>
            </a:r>
            <a:r>
              <a:rPr lang="en-US" sz="4400" kern="0" dirty="0">
                <a:solidFill>
                  <a:sysClr val="windowText" lastClr="000000"/>
                </a:solidFill>
              </a:rPr>
              <a:t> Data Migration</a:t>
            </a:r>
            <a:endParaRPr kumimoji="0" lang="en-US" sz="4400" b="1" i="0" u="none" strike="noStrike" kern="0" cap="none" spc="0" normalizeH="0" baseline="0" noProof="0" dirty="0">
              <a:ln>
                <a:noFill/>
              </a:ln>
              <a:solidFill>
                <a:sysClr val="windowText" lastClr="000000"/>
              </a:solidFill>
              <a:effectLst/>
              <a:uLnTx/>
              <a:uFillTx/>
            </a:endParaRPr>
          </a:p>
        </p:txBody>
      </p:sp>
      <p:sp>
        <p:nvSpPr>
          <p:cNvPr id="6" name="TextBox 5">
            <a:extLst>
              <a:ext uri="{FF2B5EF4-FFF2-40B4-BE49-F238E27FC236}">
                <a16:creationId xmlns:a16="http://schemas.microsoft.com/office/drawing/2014/main" id="{158B9D3E-08E6-405D-A9FE-8FEE3F4E2AC2}"/>
              </a:ext>
            </a:extLst>
          </p:cNvPr>
          <p:cNvSpPr txBox="1"/>
          <p:nvPr/>
        </p:nvSpPr>
        <p:spPr>
          <a:xfrm>
            <a:off x="0" y="5811982"/>
            <a:ext cx="12192000" cy="523220"/>
          </a:xfrm>
          <a:prstGeom prst="rect">
            <a:avLst/>
          </a:prstGeom>
          <a:noFill/>
        </p:spPr>
        <p:txBody>
          <a:bodyPr wrap="square" rtlCol="0">
            <a:spAutoFit/>
          </a:bodyPr>
          <a:lstStyle/>
          <a:p>
            <a:pPr algn="ctr"/>
            <a:r>
              <a:rPr lang="pl-PL" sz="2800" b="1" dirty="0">
                <a:solidFill>
                  <a:srgbClr val="FF0000"/>
                </a:solidFill>
              </a:rPr>
              <a:t>Data </a:t>
            </a:r>
            <a:r>
              <a:rPr lang="en-US" sz="2800" b="1" dirty="0">
                <a:solidFill>
                  <a:srgbClr val="FF0000"/>
                </a:solidFill>
              </a:rPr>
              <a:t>migration</a:t>
            </a:r>
            <a:r>
              <a:rPr lang="pl-PL" sz="2800" b="1" dirty="0">
                <a:solidFill>
                  <a:srgbClr val="FF0000"/>
                </a:solidFill>
              </a:rPr>
              <a:t> </a:t>
            </a:r>
            <a:r>
              <a:rPr lang="en-US" sz="2800" b="1" dirty="0">
                <a:solidFill>
                  <a:srgbClr val="FF0000"/>
                </a:solidFill>
              </a:rPr>
              <a:t>can</a:t>
            </a:r>
            <a:r>
              <a:rPr lang="pl-PL" sz="2800" b="1" dirty="0">
                <a:solidFill>
                  <a:srgbClr val="FF0000"/>
                </a:solidFill>
              </a:rPr>
              <a:t> be improved</a:t>
            </a:r>
            <a:endParaRPr lang="fr-CH" sz="2800" b="1" dirty="0">
              <a:solidFill>
                <a:srgbClr val="FF0000"/>
              </a:solidFill>
            </a:endParaRPr>
          </a:p>
        </p:txBody>
      </p:sp>
      <p:sp>
        <p:nvSpPr>
          <p:cNvPr id="8" name="Rectangle 7">
            <a:extLst>
              <a:ext uri="{FF2B5EF4-FFF2-40B4-BE49-F238E27FC236}">
                <a16:creationId xmlns:a16="http://schemas.microsoft.com/office/drawing/2014/main" id="{DD50C64B-DA66-47CC-906E-D20D5DB7AD60}"/>
              </a:ext>
            </a:extLst>
          </p:cNvPr>
          <p:cNvSpPr/>
          <p:nvPr/>
        </p:nvSpPr>
        <p:spPr>
          <a:xfrm>
            <a:off x="0" y="646170"/>
            <a:ext cx="12192000" cy="461665"/>
          </a:xfrm>
          <a:prstGeom prst="rect">
            <a:avLst/>
          </a:prstGeom>
        </p:spPr>
        <p:txBody>
          <a:bodyPr wrap="square">
            <a:spAutoFit/>
          </a:bodyPr>
          <a:lstStyle/>
          <a:p>
            <a:pPr algn="ctr"/>
            <a:r>
              <a:rPr lang="en-US" sz="2400" i="1" dirty="0"/>
              <a:t>2 nodes, each 4 cores 3.10 GHz, 4 MB L3, 16 GB RAM, SSD 250 GB, Ubuntu 14.04</a:t>
            </a:r>
            <a:endParaRPr lang="en-US" sz="2400" dirty="0"/>
          </a:p>
        </p:txBody>
      </p:sp>
    </p:spTree>
    <p:extLst>
      <p:ext uri="{BB962C8B-B14F-4D97-AF65-F5344CB8AC3E}">
        <p14:creationId xmlns:p14="http://schemas.microsoft.com/office/powerpoint/2010/main" val="4024287235"/>
      </p:ext>
    </p:extLst>
  </p:cSld>
  <p:clrMapOvr>
    <a:masterClrMapping/>
  </p:clrMapOvr>
  <mc:AlternateContent xmlns:mc="http://schemas.openxmlformats.org/markup-compatibility/2006" xmlns:p14="http://schemas.microsoft.com/office/powerpoint/2010/main">
    <mc:Choice Requires="p14">
      <p:transition spd="slow" p14:dur="2000" advTm="30345"/>
    </mc:Choice>
    <mc:Fallback xmlns="">
      <p:transition spd="slow" advTm="30345"/>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12192000" cy="769441"/>
          </a:xfrm>
          <a:prstGeom prst="rect">
            <a:avLst/>
          </a:prstGeom>
          <a:noFill/>
        </p:spPr>
        <p:txBody>
          <a:bodyPr wrap="square" rtlCol="0">
            <a:spAutoFit/>
          </a:bodyPr>
          <a:lstStyle/>
          <a:p>
            <a:pPr algn="ctr"/>
            <a:r>
              <a:rPr lang="pl-PL" sz="4400" dirty="0"/>
              <a:t>Polystore: ”One size does not fit all”</a:t>
            </a:r>
            <a:endParaRPr lang="en-US" sz="4400" dirty="0"/>
          </a:p>
        </p:txBody>
      </p:sp>
      <p:grpSp>
        <p:nvGrpSpPr>
          <p:cNvPr id="128" name="Group 127"/>
          <p:cNvGrpSpPr/>
          <p:nvPr/>
        </p:nvGrpSpPr>
        <p:grpSpPr>
          <a:xfrm>
            <a:off x="41703" y="979515"/>
            <a:ext cx="2910027" cy="2239099"/>
            <a:chOff x="897604" y="2544444"/>
            <a:chExt cx="2910027" cy="2531326"/>
          </a:xfrm>
        </p:grpSpPr>
        <p:sp>
          <p:nvSpPr>
            <p:cNvPr id="129" name="Rectangle 128"/>
            <p:cNvSpPr/>
            <p:nvPr/>
          </p:nvSpPr>
          <p:spPr>
            <a:xfrm>
              <a:off x="897604" y="2544444"/>
              <a:ext cx="2910027" cy="2531326"/>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Can 129"/>
            <p:cNvSpPr/>
            <p:nvPr/>
          </p:nvSpPr>
          <p:spPr>
            <a:xfrm>
              <a:off x="1040604" y="3375468"/>
              <a:ext cx="2521915" cy="15717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a:t>PostgreSQL</a:t>
              </a:r>
              <a:endParaRPr lang="en-US" sz="4000" dirty="0"/>
            </a:p>
          </p:txBody>
        </p:sp>
        <p:sp>
          <p:nvSpPr>
            <p:cNvPr id="131" name="TextBox 130"/>
            <p:cNvSpPr txBox="1"/>
            <p:nvPr/>
          </p:nvSpPr>
          <p:spPr>
            <a:xfrm>
              <a:off x="1552334" y="2713112"/>
              <a:ext cx="1600567" cy="591506"/>
            </a:xfrm>
            <a:prstGeom prst="rect">
              <a:avLst/>
            </a:prstGeom>
            <a:noFill/>
          </p:spPr>
          <p:txBody>
            <a:bodyPr wrap="none" rtlCol="0">
              <a:spAutoFit/>
            </a:bodyPr>
            <a:lstStyle/>
            <a:p>
              <a:pPr algn="ctr"/>
              <a:r>
                <a:rPr lang="pl-PL" sz="2800" dirty="0"/>
                <a:t>Metadata</a:t>
              </a:r>
              <a:endParaRPr lang="en-US" sz="2800" dirty="0"/>
            </a:p>
          </p:txBody>
        </p:sp>
      </p:grpSp>
      <p:sp>
        <p:nvSpPr>
          <p:cNvPr id="164" name="Rectangle 163"/>
          <p:cNvSpPr/>
          <p:nvPr/>
        </p:nvSpPr>
        <p:spPr>
          <a:xfrm>
            <a:off x="310799" y="3365177"/>
            <a:ext cx="2521915"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2800" dirty="0">
                <a:solidFill>
                  <a:schemeClr val="tx1"/>
                </a:solidFill>
              </a:rPr>
              <a:t>1  | Adam  | …</a:t>
            </a:r>
            <a:endParaRPr lang="en-US" sz="2800" dirty="0">
              <a:solidFill>
                <a:schemeClr val="tx1"/>
              </a:solidFill>
            </a:endParaRPr>
          </a:p>
        </p:txBody>
      </p:sp>
      <p:sp>
        <p:nvSpPr>
          <p:cNvPr id="165" name="Rectangle 164"/>
          <p:cNvSpPr/>
          <p:nvPr/>
        </p:nvSpPr>
        <p:spPr>
          <a:xfrm>
            <a:off x="310799" y="3860131"/>
            <a:ext cx="2521915"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2800" dirty="0">
                <a:solidFill>
                  <a:schemeClr val="tx1"/>
                </a:solidFill>
              </a:rPr>
              <a:t>12| Aaron | …</a:t>
            </a:r>
            <a:endParaRPr lang="en-US" sz="2800" dirty="0">
              <a:solidFill>
                <a:schemeClr val="tx1"/>
              </a:solidFill>
            </a:endParaRPr>
          </a:p>
        </p:txBody>
      </p:sp>
      <p:sp>
        <p:nvSpPr>
          <p:cNvPr id="166" name="Rectangle 165"/>
          <p:cNvSpPr/>
          <p:nvPr/>
        </p:nvSpPr>
        <p:spPr>
          <a:xfrm>
            <a:off x="310799" y="4352117"/>
            <a:ext cx="2521915"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2800" dirty="0">
                <a:solidFill>
                  <a:schemeClr val="tx1"/>
                </a:solidFill>
              </a:rPr>
              <a:t>34| Mike   | …</a:t>
            </a:r>
            <a:endParaRPr lang="en-US" sz="2800" dirty="0">
              <a:solidFill>
                <a:schemeClr val="tx1"/>
              </a:solidFill>
            </a:endParaRPr>
          </a:p>
        </p:txBody>
      </p:sp>
      <p:sp>
        <p:nvSpPr>
          <p:cNvPr id="167" name="Rectangle 166"/>
          <p:cNvSpPr/>
          <p:nvPr/>
        </p:nvSpPr>
        <p:spPr>
          <a:xfrm>
            <a:off x="310799" y="4823167"/>
            <a:ext cx="2521915"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68" name="Rectangle 167"/>
          <p:cNvSpPr/>
          <p:nvPr/>
        </p:nvSpPr>
        <p:spPr>
          <a:xfrm>
            <a:off x="310799" y="5295648"/>
            <a:ext cx="2521915"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nvGrpSpPr>
          <p:cNvPr id="112" name="Group 111"/>
          <p:cNvGrpSpPr/>
          <p:nvPr/>
        </p:nvGrpSpPr>
        <p:grpSpPr>
          <a:xfrm>
            <a:off x="6157047" y="949926"/>
            <a:ext cx="2910027" cy="2239099"/>
            <a:chOff x="897604" y="2544444"/>
            <a:chExt cx="2910027" cy="2531326"/>
          </a:xfrm>
        </p:grpSpPr>
        <p:sp>
          <p:nvSpPr>
            <p:cNvPr id="113" name="Rectangle 112"/>
            <p:cNvSpPr/>
            <p:nvPr/>
          </p:nvSpPr>
          <p:spPr>
            <a:xfrm>
              <a:off x="897604" y="2544444"/>
              <a:ext cx="2910027" cy="2531326"/>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Can 113"/>
            <p:cNvSpPr/>
            <p:nvPr/>
          </p:nvSpPr>
          <p:spPr>
            <a:xfrm>
              <a:off x="1069650" y="3375468"/>
              <a:ext cx="2548220" cy="15717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a:t>SciDB</a:t>
              </a:r>
              <a:endParaRPr lang="en-US" sz="4000" dirty="0"/>
            </a:p>
          </p:txBody>
        </p:sp>
        <p:sp>
          <p:nvSpPr>
            <p:cNvPr id="115" name="TextBox 114"/>
            <p:cNvSpPr txBox="1"/>
            <p:nvPr/>
          </p:nvSpPr>
          <p:spPr>
            <a:xfrm>
              <a:off x="1198874" y="2694769"/>
              <a:ext cx="2219069" cy="591506"/>
            </a:xfrm>
            <a:prstGeom prst="rect">
              <a:avLst/>
            </a:prstGeom>
            <a:noFill/>
          </p:spPr>
          <p:txBody>
            <a:bodyPr wrap="none" rtlCol="0">
              <a:spAutoFit/>
            </a:bodyPr>
            <a:lstStyle/>
            <a:p>
              <a:r>
                <a:rPr lang="pl-PL" sz="2800" dirty="0"/>
                <a:t>Scientific data</a:t>
              </a:r>
              <a:endParaRPr lang="en-US" sz="2800" dirty="0"/>
            </a:p>
          </p:txBody>
        </p:sp>
      </p:grpSp>
      <p:sp>
        <p:nvSpPr>
          <p:cNvPr id="97" name="Rectangle 96"/>
          <p:cNvSpPr/>
          <p:nvPr/>
        </p:nvSpPr>
        <p:spPr>
          <a:xfrm>
            <a:off x="3052598" y="965343"/>
            <a:ext cx="2910027" cy="2239100"/>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Can 97"/>
          <p:cNvSpPr/>
          <p:nvPr/>
        </p:nvSpPr>
        <p:spPr>
          <a:xfrm>
            <a:off x="3250833" y="1700430"/>
            <a:ext cx="2508481" cy="13903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a:t>Accumulo</a:t>
            </a:r>
            <a:endParaRPr lang="en-US" sz="4000" dirty="0"/>
          </a:p>
        </p:txBody>
      </p:sp>
      <p:sp>
        <p:nvSpPr>
          <p:cNvPr id="99" name="TextBox 98"/>
          <p:cNvSpPr txBox="1"/>
          <p:nvPr/>
        </p:nvSpPr>
        <p:spPr>
          <a:xfrm>
            <a:off x="4109698" y="1119896"/>
            <a:ext cx="776687" cy="523220"/>
          </a:xfrm>
          <a:prstGeom prst="rect">
            <a:avLst/>
          </a:prstGeom>
          <a:noFill/>
        </p:spPr>
        <p:txBody>
          <a:bodyPr wrap="none" rtlCol="0">
            <a:spAutoFit/>
          </a:bodyPr>
          <a:lstStyle/>
          <a:p>
            <a:pPr algn="ctr"/>
            <a:r>
              <a:rPr lang="pl-PL" sz="2800" dirty="0"/>
              <a:t>Text</a:t>
            </a:r>
            <a:endParaRPr lang="en-US" sz="2800" dirty="0"/>
          </a:p>
        </p:txBody>
      </p:sp>
      <p:sp>
        <p:nvSpPr>
          <p:cNvPr id="50" name="Rectangle 49"/>
          <p:cNvSpPr/>
          <p:nvPr/>
        </p:nvSpPr>
        <p:spPr>
          <a:xfrm>
            <a:off x="2988416" y="3978577"/>
            <a:ext cx="551101"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solidFill>
                  <a:schemeClr val="tx1"/>
                </a:solidFill>
              </a:rPr>
              <a:t>1</a:t>
            </a:r>
            <a:endParaRPr lang="en-US" sz="2800" dirty="0">
              <a:solidFill>
                <a:schemeClr val="tx1"/>
              </a:solidFill>
            </a:endParaRPr>
          </a:p>
        </p:txBody>
      </p:sp>
      <p:grpSp>
        <p:nvGrpSpPr>
          <p:cNvPr id="61" name="Group 60"/>
          <p:cNvGrpSpPr/>
          <p:nvPr/>
        </p:nvGrpSpPr>
        <p:grpSpPr>
          <a:xfrm>
            <a:off x="9232207" y="949926"/>
            <a:ext cx="2910027" cy="2239099"/>
            <a:chOff x="897604" y="2544445"/>
            <a:chExt cx="2910027" cy="2531326"/>
          </a:xfrm>
        </p:grpSpPr>
        <p:sp>
          <p:nvSpPr>
            <p:cNvPr id="67" name="Rectangle 66"/>
            <p:cNvSpPr/>
            <p:nvPr/>
          </p:nvSpPr>
          <p:spPr>
            <a:xfrm>
              <a:off x="897604" y="2544445"/>
              <a:ext cx="2910027" cy="2531326"/>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Can 67"/>
            <p:cNvSpPr/>
            <p:nvPr/>
          </p:nvSpPr>
          <p:spPr>
            <a:xfrm>
              <a:off x="1181810" y="3375468"/>
              <a:ext cx="2434590" cy="15717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a:t>S-Store</a:t>
              </a:r>
              <a:endParaRPr lang="en-US" sz="4000" dirty="0"/>
            </a:p>
          </p:txBody>
        </p:sp>
        <p:sp>
          <p:nvSpPr>
            <p:cNvPr id="69" name="TextBox 68"/>
            <p:cNvSpPr txBox="1"/>
            <p:nvPr/>
          </p:nvSpPr>
          <p:spPr>
            <a:xfrm>
              <a:off x="1159059" y="2746563"/>
              <a:ext cx="2474139" cy="591506"/>
            </a:xfrm>
            <a:prstGeom prst="rect">
              <a:avLst/>
            </a:prstGeom>
            <a:noFill/>
          </p:spPr>
          <p:txBody>
            <a:bodyPr wrap="none" rtlCol="0">
              <a:spAutoFit/>
            </a:bodyPr>
            <a:lstStyle/>
            <a:p>
              <a:r>
                <a:rPr lang="pl-PL" sz="2800" dirty="0"/>
                <a:t>Streams of data</a:t>
              </a:r>
              <a:endParaRPr lang="en-US" sz="2800" dirty="0"/>
            </a:p>
          </p:txBody>
        </p:sp>
      </p:grpSp>
      <p:sp>
        <p:nvSpPr>
          <p:cNvPr id="62" name="Down Arrow 61"/>
          <p:cNvSpPr/>
          <p:nvPr/>
        </p:nvSpPr>
        <p:spPr>
          <a:xfrm>
            <a:off x="9406142" y="3333550"/>
            <a:ext cx="702419" cy="2268071"/>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2800" dirty="0">
                <a:solidFill>
                  <a:schemeClr val="tx1"/>
                </a:solidFill>
              </a:rPr>
              <a:t>1</a:t>
            </a:r>
            <a:endParaRPr lang="en-US" sz="2800" dirty="0">
              <a:solidFill>
                <a:schemeClr val="tx1"/>
              </a:solidFill>
            </a:endParaRPr>
          </a:p>
        </p:txBody>
      </p:sp>
      <p:sp>
        <p:nvSpPr>
          <p:cNvPr id="64" name="Down Arrow 63"/>
          <p:cNvSpPr/>
          <p:nvPr/>
        </p:nvSpPr>
        <p:spPr>
          <a:xfrm>
            <a:off x="10157544" y="3354617"/>
            <a:ext cx="1900045" cy="2268071"/>
          </a:xfrm>
          <a:prstGeom prst="downArrow">
            <a:avLst>
              <a:gd name="adj1" fmla="val 50000"/>
              <a:gd name="adj2" fmla="val 18909"/>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62</a:t>
            </a:fld>
            <a:endParaRPr lang="en-US" dirty="0"/>
          </a:p>
        </p:txBody>
      </p:sp>
      <p:sp>
        <p:nvSpPr>
          <p:cNvPr id="71" name="Rectangle 70"/>
          <p:cNvSpPr/>
          <p:nvPr/>
        </p:nvSpPr>
        <p:spPr>
          <a:xfrm>
            <a:off x="3649584" y="3439762"/>
            <a:ext cx="2381050"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tx1"/>
                </a:solidFill>
              </a:rPr>
              <a:t>Aaron Elmore</a:t>
            </a:r>
            <a:endParaRPr lang="en-US" sz="2400" dirty="0">
              <a:solidFill>
                <a:schemeClr val="tx1"/>
              </a:solidFill>
            </a:endParaRPr>
          </a:p>
        </p:txBody>
      </p:sp>
      <p:sp>
        <p:nvSpPr>
          <p:cNvPr id="72" name="Rectangle 71"/>
          <p:cNvSpPr/>
          <p:nvPr/>
        </p:nvSpPr>
        <p:spPr>
          <a:xfrm>
            <a:off x="2990072" y="3439762"/>
            <a:ext cx="551101"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solidFill>
                  <a:schemeClr val="tx1"/>
                </a:solidFill>
              </a:rPr>
              <a:t>12</a:t>
            </a:r>
            <a:endParaRPr lang="en-US" sz="2800" dirty="0">
              <a:solidFill>
                <a:schemeClr val="tx1"/>
              </a:solidFill>
            </a:endParaRPr>
          </a:p>
        </p:txBody>
      </p:sp>
      <p:sp>
        <p:nvSpPr>
          <p:cNvPr id="75" name="Rectangle 74"/>
          <p:cNvSpPr/>
          <p:nvPr/>
        </p:nvSpPr>
        <p:spPr>
          <a:xfrm>
            <a:off x="2996196" y="4538208"/>
            <a:ext cx="551101"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solidFill>
                  <a:schemeClr val="tx1"/>
                </a:solidFill>
              </a:rPr>
              <a:t>34</a:t>
            </a:r>
            <a:endParaRPr lang="en-US" sz="2800" dirty="0">
              <a:solidFill>
                <a:schemeClr val="tx1"/>
              </a:solidFill>
            </a:endParaRPr>
          </a:p>
        </p:txBody>
      </p:sp>
      <p:grpSp>
        <p:nvGrpSpPr>
          <p:cNvPr id="76" name="Group 75"/>
          <p:cNvGrpSpPr/>
          <p:nvPr/>
        </p:nvGrpSpPr>
        <p:grpSpPr>
          <a:xfrm>
            <a:off x="3006507" y="5069321"/>
            <a:ext cx="3039123" cy="393585"/>
            <a:chOff x="6079017" y="3992480"/>
            <a:chExt cx="3039123" cy="393585"/>
          </a:xfrm>
        </p:grpSpPr>
        <p:sp>
          <p:nvSpPr>
            <p:cNvPr id="77" name="Rectangle 76"/>
            <p:cNvSpPr/>
            <p:nvPr/>
          </p:nvSpPr>
          <p:spPr>
            <a:xfrm rot="10800000">
              <a:off x="6737090" y="3992480"/>
              <a:ext cx="2381050"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8" name="Rectangle 77"/>
            <p:cNvSpPr/>
            <p:nvPr/>
          </p:nvSpPr>
          <p:spPr>
            <a:xfrm>
              <a:off x="6079017" y="3992480"/>
              <a:ext cx="551101"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solidFill>
                    <a:schemeClr val="tx1"/>
                  </a:solidFill>
                </a:rPr>
                <a:t>…</a:t>
              </a:r>
              <a:endParaRPr lang="en-US" sz="2800" dirty="0">
                <a:solidFill>
                  <a:schemeClr val="tx1"/>
                </a:solidFill>
              </a:endParaRPr>
            </a:p>
          </p:txBody>
        </p:sp>
      </p:grpSp>
      <p:sp>
        <p:nvSpPr>
          <p:cNvPr id="79" name="Rectangle 78"/>
          <p:cNvSpPr/>
          <p:nvPr/>
        </p:nvSpPr>
        <p:spPr>
          <a:xfrm>
            <a:off x="3659134" y="3978577"/>
            <a:ext cx="2381050"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tx1"/>
                </a:solidFill>
              </a:rPr>
              <a:t>Adam Dziedzic</a:t>
            </a:r>
            <a:endParaRPr lang="en-US" sz="2400" dirty="0">
              <a:solidFill>
                <a:schemeClr val="tx1"/>
              </a:solidFill>
            </a:endParaRPr>
          </a:p>
        </p:txBody>
      </p:sp>
      <p:sp>
        <p:nvSpPr>
          <p:cNvPr id="80" name="Rectangle 79"/>
          <p:cNvSpPr/>
          <p:nvPr/>
        </p:nvSpPr>
        <p:spPr>
          <a:xfrm>
            <a:off x="3659134" y="4538208"/>
            <a:ext cx="2381050"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tx1"/>
                </a:solidFill>
              </a:rPr>
              <a:t>Mike Stonebraker</a:t>
            </a:r>
            <a:endParaRPr lang="en-US" sz="2400" dirty="0">
              <a:solidFill>
                <a:schemeClr val="tx1"/>
              </a:solidFill>
            </a:endParaRPr>
          </a:p>
        </p:txBody>
      </p:sp>
      <p:graphicFrame>
        <p:nvGraphicFramePr>
          <p:cNvPr id="9" name="Table 8"/>
          <p:cNvGraphicFramePr>
            <a:graphicFrameLocks noGrp="1"/>
          </p:cNvGraphicFramePr>
          <p:nvPr/>
        </p:nvGraphicFramePr>
        <p:xfrm>
          <a:off x="6421743" y="3523630"/>
          <a:ext cx="2492144" cy="741680"/>
        </p:xfrm>
        <a:graphic>
          <a:graphicData uri="http://schemas.openxmlformats.org/drawingml/2006/table">
            <a:tbl>
              <a:tblPr firstRow="1" bandRow="1">
                <a:tableStyleId>{5940675A-B579-460E-94D1-54222C63F5DA}</a:tableStyleId>
              </a:tblPr>
              <a:tblGrid>
                <a:gridCol w="1246072">
                  <a:extLst>
                    <a:ext uri="{9D8B030D-6E8A-4147-A177-3AD203B41FA5}">
                      <a16:colId xmlns:a16="http://schemas.microsoft.com/office/drawing/2014/main" val="2128120463"/>
                    </a:ext>
                  </a:extLst>
                </a:gridCol>
                <a:gridCol w="1246072">
                  <a:extLst>
                    <a:ext uri="{9D8B030D-6E8A-4147-A177-3AD203B41FA5}">
                      <a16:colId xmlns:a16="http://schemas.microsoft.com/office/drawing/2014/main" val="333346164"/>
                    </a:ext>
                  </a:extLst>
                </a:gridCol>
              </a:tblGrid>
              <a:tr h="370840">
                <a:tc>
                  <a:txBody>
                    <a:bodyPr/>
                    <a:lstStyle/>
                    <a:p>
                      <a:r>
                        <a:rPr lang="pl-PL" b="0" dirty="0">
                          <a:ln w="3175">
                            <a:noFill/>
                          </a:ln>
                          <a:solidFill>
                            <a:schemeClr val="tx1"/>
                          </a:solidFill>
                        </a:rPr>
                        <a:t>Aaron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l-PL" b="0" dirty="0">
                          <a:ln w="3175">
                            <a:noFill/>
                          </a:ln>
                          <a:solidFill>
                            <a:schemeClr val="tx1"/>
                          </a:solidFill>
                        </a:rPr>
                        <a:t>Mike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3600664"/>
                  </a:ext>
                </a:extLst>
              </a:tr>
              <a:tr h="370840">
                <a:tc>
                  <a:txBody>
                    <a:bodyPr/>
                    <a:lstStyle/>
                    <a:p>
                      <a:r>
                        <a:rPr lang="pl-PL" b="0" dirty="0">
                          <a:ln w="3175">
                            <a:noFill/>
                          </a:ln>
                          <a:solidFill>
                            <a:schemeClr val="tx1"/>
                          </a:solidFill>
                        </a:rPr>
                        <a:t>Adam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l-PL" b="0" dirty="0">
                          <a:ln w="3175">
                            <a:noFill/>
                          </a:ln>
                          <a:solidFill>
                            <a:schemeClr val="tx1"/>
                          </a:solidFill>
                        </a:rPr>
                        <a:t>Rob</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074493"/>
                  </a:ext>
                </a:extLst>
              </a:tr>
            </a:tbl>
          </a:graphicData>
        </a:graphic>
      </p:graphicFrame>
      <p:graphicFrame>
        <p:nvGraphicFramePr>
          <p:cNvPr id="84" name="Table 83"/>
          <p:cNvGraphicFramePr>
            <a:graphicFrameLocks noGrp="1"/>
          </p:cNvGraphicFramePr>
          <p:nvPr/>
        </p:nvGraphicFramePr>
        <p:xfrm>
          <a:off x="6421018" y="4578747"/>
          <a:ext cx="2492144" cy="741680"/>
        </p:xfrm>
        <a:graphic>
          <a:graphicData uri="http://schemas.openxmlformats.org/drawingml/2006/table">
            <a:tbl>
              <a:tblPr firstRow="1" bandRow="1">
                <a:tableStyleId>{5940675A-B579-460E-94D1-54222C63F5DA}</a:tableStyleId>
              </a:tblPr>
              <a:tblGrid>
                <a:gridCol w="1246072">
                  <a:extLst>
                    <a:ext uri="{9D8B030D-6E8A-4147-A177-3AD203B41FA5}">
                      <a16:colId xmlns:a16="http://schemas.microsoft.com/office/drawing/2014/main" val="2128120463"/>
                    </a:ext>
                  </a:extLst>
                </a:gridCol>
                <a:gridCol w="1246072">
                  <a:extLst>
                    <a:ext uri="{9D8B030D-6E8A-4147-A177-3AD203B41FA5}">
                      <a16:colId xmlns:a16="http://schemas.microsoft.com/office/drawing/2014/main" val="333346164"/>
                    </a:ext>
                  </a:extLst>
                </a:gridCol>
              </a:tblGrid>
              <a:tr h="370840">
                <a:tc>
                  <a:txBody>
                    <a:bodyPr/>
                    <a:lstStyle/>
                    <a:p>
                      <a:pPr marL="0" algn="l" defTabSz="914400" rtl="0" eaLnBrk="1" latinLnBrk="0" hangingPunct="1"/>
                      <a:r>
                        <a:rPr lang="pl-PL" sz="1800" b="0" kern="1200" dirty="0">
                          <a:ln w="3175">
                            <a:noFill/>
                          </a:ln>
                          <a:solidFill>
                            <a:schemeClr val="tx1"/>
                          </a:solidFill>
                          <a:latin typeface="+mn-lt"/>
                          <a:ea typeface="+mn-ea"/>
                          <a:cs typeface="+mn-cs"/>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pl-PL" sz="1800" b="0" kern="1200" dirty="0">
                          <a:ln w="3175">
                            <a:noFill/>
                          </a:ln>
                          <a:solidFill>
                            <a:schemeClr val="tx1"/>
                          </a:solidFill>
                          <a:latin typeface="+mn-lt"/>
                          <a:ea typeface="+mn-ea"/>
                          <a:cs typeface="+mn-cs"/>
                        </a:rPr>
                        <a:t>32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3600664"/>
                  </a:ext>
                </a:extLst>
              </a:tr>
              <a:tr h="370840">
                <a:tc>
                  <a:txBody>
                    <a:bodyPr/>
                    <a:lstStyle/>
                    <a:p>
                      <a:pPr marL="0" algn="l" defTabSz="914400" rtl="0" eaLnBrk="1" latinLnBrk="0" hangingPunct="1"/>
                      <a:r>
                        <a:rPr lang="pl-PL" sz="1800" b="0" kern="1200" dirty="0">
                          <a:ln w="3175">
                            <a:noFill/>
                          </a:ln>
                          <a:solidFill>
                            <a:schemeClr val="tx1"/>
                          </a:solidFill>
                          <a:latin typeface="+mn-lt"/>
                          <a:ea typeface="+mn-ea"/>
                          <a:cs typeface="+mn-cs"/>
                        </a:rPr>
                        <a:t>12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pl-PL" sz="1800" b="0" kern="1200" dirty="0">
                          <a:ln w="3175">
                            <a:noFill/>
                          </a:ln>
                          <a:solidFill>
                            <a:schemeClr val="tx1"/>
                          </a:solidFill>
                          <a:latin typeface="+mn-lt"/>
                          <a:ea typeface="+mn-ea"/>
                          <a:cs typeface="+mn-cs"/>
                        </a:rPr>
                        <a:t>45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074493"/>
                  </a:ext>
                </a:extLst>
              </a:tr>
            </a:tbl>
          </a:graphicData>
        </a:graphic>
      </p:graphicFrame>
      <p:sp>
        <p:nvSpPr>
          <p:cNvPr id="10" name="TextBox 9"/>
          <p:cNvSpPr txBox="1"/>
          <p:nvPr/>
        </p:nvSpPr>
        <p:spPr>
          <a:xfrm>
            <a:off x="10513915" y="4139088"/>
            <a:ext cx="1187302" cy="523220"/>
          </a:xfrm>
          <a:prstGeom prst="rect">
            <a:avLst/>
          </a:prstGeom>
          <a:noFill/>
        </p:spPr>
        <p:txBody>
          <a:bodyPr wrap="square" rtlCol="0">
            <a:spAutoFit/>
          </a:bodyPr>
          <a:lstStyle/>
          <a:p>
            <a:r>
              <a:rPr lang="pl-PL" sz="2800" dirty="0"/>
              <a:t> Adam</a:t>
            </a:r>
          </a:p>
        </p:txBody>
      </p:sp>
      <p:sp>
        <p:nvSpPr>
          <p:cNvPr id="86" name="TextBox 85"/>
          <p:cNvSpPr txBox="1"/>
          <p:nvPr/>
        </p:nvSpPr>
        <p:spPr>
          <a:xfrm>
            <a:off x="10513915" y="3504569"/>
            <a:ext cx="1187302" cy="523220"/>
          </a:xfrm>
          <a:prstGeom prst="rect">
            <a:avLst/>
          </a:prstGeom>
          <a:noFill/>
        </p:spPr>
        <p:txBody>
          <a:bodyPr wrap="square" rtlCol="0">
            <a:spAutoFit/>
          </a:bodyPr>
          <a:lstStyle/>
          <a:p>
            <a:r>
              <a:rPr lang="pl-PL" sz="2800" dirty="0"/>
              <a:t> Aaron</a:t>
            </a:r>
          </a:p>
        </p:txBody>
      </p:sp>
      <p:sp>
        <p:nvSpPr>
          <p:cNvPr id="11" name="TextBox 10"/>
          <p:cNvSpPr txBox="1"/>
          <p:nvPr/>
        </p:nvSpPr>
        <p:spPr>
          <a:xfrm>
            <a:off x="9493662" y="3507302"/>
            <a:ext cx="550151" cy="523220"/>
          </a:xfrm>
          <a:prstGeom prst="rect">
            <a:avLst/>
          </a:prstGeom>
          <a:noFill/>
        </p:spPr>
        <p:txBody>
          <a:bodyPr wrap="none" rtlCol="0">
            <a:spAutoFit/>
          </a:bodyPr>
          <a:lstStyle/>
          <a:p>
            <a:r>
              <a:rPr lang="pl-PL" sz="2800" dirty="0"/>
              <a:t>12</a:t>
            </a:r>
          </a:p>
        </p:txBody>
      </p:sp>
      <p:sp>
        <p:nvSpPr>
          <p:cNvPr id="42" name="TextBox 41"/>
          <p:cNvSpPr txBox="1"/>
          <p:nvPr/>
        </p:nvSpPr>
        <p:spPr>
          <a:xfrm>
            <a:off x="0" y="570906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3600" b="0" i="0" u="none" strike="noStrike" kern="0" cap="none" spc="0" normalizeH="0" baseline="0" noProof="0" dirty="0">
                <a:ln>
                  <a:noFill/>
                </a:ln>
                <a:solidFill>
                  <a:srgbClr val="FF0000"/>
                </a:solidFill>
                <a:effectLst/>
                <a:uLnTx/>
                <a:uFillTx/>
              </a:rPr>
              <a:t>Polystore</a:t>
            </a:r>
            <a:r>
              <a:rPr kumimoji="0" lang="pl-PL" sz="3600" b="0" i="0" u="none" strike="noStrike" kern="0" cap="none" spc="0" normalizeH="0" noProof="0" dirty="0">
                <a:ln>
                  <a:noFill/>
                </a:ln>
                <a:solidFill>
                  <a:srgbClr val="FF0000"/>
                </a:solidFill>
                <a:effectLst/>
                <a:uLnTx/>
                <a:uFillTx/>
              </a:rPr>
              <a:t> couples diverse data models</a:t>
            </a:r>
            <a:endParaRPr kumimoji="0" lang="en-US" sz="3600" b="0" i="0" u="none" strike="noStrike" kern="0" cap="none" spc="0" normalizeH="0" baseline="0" noProof="0" dirty="0">
              <a:ln>
                <a:noFill/>
              </a:ln>
              <a:solidFill>
                <a:srgbClr val="FF0000"/>
              </a:solidFill>
              <a:effectLst/>
              <a:uLnTx/>
              <a:uFillTx/>
            </a:endParaRPr>
          </a:p>
        </p:txBody>
      </p:sp>
      <p:sp>
        <p:nvSpPr>
          <p:cNvPr id="43" name="Rectangle 42">
            <a:extLst>
              <a:ext uri="{FF2B5EF4-FFF2-40B4-BE49-F238E27FC236}">
                <a16:creationId xmlns:a16="http://schemas.microsoft.com/office/drawing/2014/main" id="{BB3D6B87-61A6-4EE7-9ED1-80E4914E9008}"/>
              </a:ext>
            </a:extLst>
          </p:cNvPr>
          <p:cNvSpPr/>
          <p:nvPr/>
        </p:nvSpPr>
        <p:spPr>
          <a:xfrm>
            <a:off x="9406142" y="4056923"/>
            <a:ext cx="2445616" cy="605385"/>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B69E5362-7A92-4874-BECB-B75A2859BC15}"/>
              </a:ext>
            </a:extLst>
          </p:cNvPr>
          <p:cNvSpPr/>
          <p:nvPr/>
        </p:nvSpPr>
        <p:spPr>
          <a:xfrm>
            <a:off x="3649584" y="5069320"/>
            <a:ext cx="2381050" cy="3935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Tree>
    <p:extLst>
      <p:ext uri="{BB962C8B-B14F-4D97-AF65-F5344CB8AC3E}">
        <p14:creationId xmlns:p14="http://schemas.microsoft.com/office/powerpoint/2010/main" val="900739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CED1FB-5286-46EB-9805-FBA8AF02D692}"/>
              </a:ext>
            </a:extLst>
          </p:cNvPr>
          <p:cNvGraphicFramePr>
            <a:graphicFrameLocks/>
          </p:cNvGraphicFramePr>
          <p:nvPr>
            <p:extLst/>
          </p:nvPr>
        </p:nvGraphicFramePr>
        <p:xfrm>
          <a:off x="0" y="1415770"/>
          <a:ext cx="6096000" cy="372165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6582517-8522-4B92-9561-C293B1FF5443}"/>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Single-threaded data loading</a:t>
            </a:r>
          </a:p>
        </p:txBody>
      </p:sp>
      <p:sp>
        <p:nvSpPr>
          <p:cNvPr id="4" name="TextBox 3">
            <a:extLst>
              <a:ext uri="{FF2B5EF4-FFF2-40B4-BE49-F238E27FC236}">
                <a16:creationId xmlns:a16="http://schemas.microsoft.com/office/drawing/2014/main" id="{59E86EDA-F19C-4701-B361-63A5DB22EAC0}"/>
              </a:ext>
            </a:extLst>
          </p:cNvPr>
          <p:cNvSpPr txBox="1"/>
          <p:nvPr/>
        </p:nvSpPr>
        <p:spPr>
          <a:xfrm>
            <a:off x="0" y="5691609"/>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Effect of compression</a:t>
            </a:r>
          </a:p>
        </p:txBody>
      </p:sp>
      <p:sp>
        <p:nvSpPr>
          <p:cNvPr id="5" name="TextBox 4">
            <a:extLst>
              <a:ext uri="{FF2B5EF4-FFF2-40B4-BE49-F238E27FC236}">
                <a16:creationId xmlns:a16="http://schemas.microsoft.com/office/drawing/2014/main" id="{9ADC44E8-82F1-407F-B03B-984601A6F339}"/>
              </a:ext>
            </a:extLst>
          </p:cNvPr>
          <p:cNvSpPr txBox="1"/>
          <p:nvPr/>
        </p:nvSpPr>
        <p:spPr>
          <a:xfrm>
            <a:off x="0" y="5045278"/>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Dataset characteristics matter</a:t>
            </a:r>
          </a:p>
        </p:txBody>
      </p:sp>
      <p:graphicFrame>
        <p:nvGraphicFramePr>
          <p:cNvPr id="6" name="Chart 5">
            <a:extLst>
              <a:ext uri="{FF2B5EF4-FFF2-40B4-BE49-F238E27FC236}">
                <a16:creationId xmlns:a16="http://schemas.microsoft.com/office/drawing/2014/main" id="{4B17DFC6-64C1-4E6C-BA01-9E7F4DE6C7EA}"/>
              </a:ext>
            </a:extLst>
          </p:cNvPr>
          <p:cNvGraphicFramePr>
            <a:graphicFrameLocks/>
          </p:cNvGraphicFramePr>
          <p:nvPr>
            <p:extLst/>
          </p:nvPr>
        </p:nvGraphicFramePr>
        <p:xfrm>
          <a:off x="6095999" y="1415771"/>
          <a:ext cx="6096001" cy="372165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ED6FBA9D-24B4-4A66-9BAF-385B88EE9A0F}"/>
              </a:ext>
            </a:extLst>
          </p:cNvPr>
          <p:cNvSpPr txBox="1"/>
          <p:nvPr/>
        </p:nvSpPr>
        <p:spPr>
          <a:xfrm>
            <a:off x="2948764" y="769439"/>
            <a:ext cx="1322798" cy="646331"/>
          </a:xfrm>
          <a:prstGeom prst="rect">
            <a:avLst/>
          </a:prstGeom>
          <a:noFill/>
        </p:spPr>
        <p:txBody>
          <a:bodyPr wrap="none" rtlCol="0">
            <a:spAutoFit/>
          </a:bodyPr>
          <a:lstStyle/>
          <a:p>
            <a:r>
              <a:rPr lang="en-US" sz="3600" dirty="0"/>
              <a:t>TPC-H</a:t>
            </a:r>
          </a:p>
        </p:txBody>
      </p:sp>
      <p:sp>
        <p:nvSpPr>
          <p:cNvPr id="8" name="TextBox 7">
            <a:extLst>
              <a:ext uri="{FF2B5EF4-FFF2-40B4-BE49-F238E27FC236}">
                <a16:creationId xmlns:a16="http://schemas.microsoft.com/office/drawing/2014/main" id="{3FF0034F-1EFF-416A-BA4F-9404CE7F5249}"/>
              </a:ext>
            </a:extLst>
          </p:cNvPr>
          <p:cNvSpPr txBox="1"/>
          <p:nvPr/>
        </p:nvSpPr>
        <p:spPr>
          <a:xfrm>
            <a:off x="8612918" y="769439"/>
            <a:ext cx="2000419" cy="646331"/>
          </a:xfrm>
          <a:prstGeom prst="rect">
            <a:avLst/>
          </a:prstGeom>
          <a:noFill/>
        </p:spPr>
        <p:txBody>
          <a:bodyPr wrap="none" rtlCol="0">
            <a:spAutoFit/>
          </a:bodyPr>
          <a:lstStyle/>
          <a:p>
            <a:r>
              <a:rPr lang="en-US" sz="3600" dirty="0"/>
              <a:t>Symantec</a:t>
            </a:r>
          </a:p>
        </p:txBody>
      </p:sp>
      <p:sp>
        <p:nvSpPr>
          <p:cNvPr id="9" name="Slide Number Placeholder 8">
            <a:extLst>
              <a:ext uri="{FF2B5EF4-FFF2-40B4-BE49-F238E27FC236}">
                <a16:creationId xmlns:a16="http://schemas.microsoft.com/office/drawing/2014/main" id="{77C39D90-95A6-4BEE-AE57-BCAFF6DEAD0A}"/>
              </a:ext>
            </a:extLst>
          </p:cNvPr>
          <p:cNvSpPr>
            <a:spLocks noGrp="1"/>
          </p:cNvSpPr>
          <p:nvPr>
            <p:ph type="sldNum" sz="quarter" idx="12"/>
          </p:nvPr>
        </p:nvSpPr>
        <p:spPr/>
        <p:txBody>
          <a:bodyPr/>
          <a:lstStyle/>
          <a:p>
            <a:fld id="{462CB0EA-037A-4F55-80F5-2F30C1107863}" type="slidenum">
              <a:rPr lang="en-US" smtClean="0"/>
              <a:t>63</a:t>
            </a:fld>
            <a:endParaRPr lang="en-US"/>
          </a:p>
        </p:txBody>
      </p:sp>
    </p:spTree>
    <p:extLst>
      <p:ext uri="{BB962C8B-B14F-4D97-AF65-F5344CB8AC3E}">
        <p14:creationId xmlns:p14="http://schemas.microsoft.com/office/powerpoint/2010/main" val="495930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05D378EC-42EC-464A-8646-3E61834AE04E}"/>
              </a:ext>
            </a:extLst>
          </p:cNvPr>
          <p:cNvGraphicFramePr>
            <a:graphicFrameLocks/>
          </p:cNvGraphicFramePr>
          <p:nvPr>
            <p:extLst/>
          </p:nvPr>
        </p:nvGraphicFramePr>
        <p:xfrm>
          <a:off x="0" y="666007"/>
          <a:ext cx="6096000" cy="37924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D8C141-C8B2-4C2A-8E63-1F0D070180F3}"/>
              </a:ext>
            </a:extLst>
          </p:cNvPr>
          <p:cNvGraphicFramePr>
            <a:graphicFrameLocks/>
          </p:cNvGraphicFramePr>
          <p:nvPr>
            <p:extLst/>
          </p:nvPr>
        </p:nvGraphicFramePr>
        <p:xfrm>
          <a:off x="5961321" y="689409"/>
          <a:ext cx="6095999" cy="380771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46582517-8522-4B92-9561-C293B1FF5443}"/>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Single vs. parallel data loading</a:t>
            </a:r>
          </a:p>
        </p:txBody>
      </p:sp>
      <p:sp>
        <p:nvSpPr>
          <p:cNvPr id="4" name="TextBox 3">
            <a:extLst>
              <a:ext uri="{FF2B5EF4-FFF2-40B4-BE49-F238E27FC236}">
                <a16:creationId xmlns:a16="http://schemas.microsoft.com/office/drawing/2014/main" id="{59E86EDA-F19C-4701-B361-63A5DB22EAC0}"/>
              </a:ext>
            </a:extLst>
          </p:cNvPr>
          <p:cNvSpPr txBox="1"/>
          <p:nvPr/>
        </p:nvSpPr>
        <p:spPr>
          <a:xfrm>
            <a:off x="-1" y="5797934"/>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Sublinear speedup for 16 threads</a:t>
            </a:r>
          </a:p>
        </p:txBody>
      </p:sp>
      <p:graphicFrame>
        <p:nvGraphicFramePr>
          <p:cNvPr id="11" name="Table 10">
            <a:extLst>
              <a:ext uri="{FF2B5EF4-FFF2-40B4-BE49-F238E27FC236}">
                <a16:creationId xmlns:a16="http://schemas.microsoft.com/office/drawing/2014/main" id="{18A80B4A-CD93-4AA6-8ACC-0C8E52DB6484}"/>
              </a:ext>
            </a:extLst>
          </p:cNvPr>
          <p:cNvGraphicFramePr>
            <a:graphicFrameLocks noGrp="1"/>
          </p:cNvGraphicFramePr>
          <p:nvPr>
            <p:extLst/>
          </p:nvPr>
        </p:nvGraphicFramePr>
        <p:xfrm>
          <a:off x="1682046" y="4415153"/>
          <a:ext cx="9127721" cy="1468412"/>
        </p:xfrm>
        <a:graphic>
          <a:graphicData uri="http://schemas.openxmlformats.org/drawingml/2006/table">
            <a:tbl>
              <a:tblPr firstRow="1" bandRow="1">
                <a:tableStyleId>{5C22544A-7EE6-4342-B048-85BDC9FD1C3A}</a:tableStyleId>
              </a:tblPr>
              <a:tblGrid>
                <a:gridCol w="2948344">
                  <a:extLst>
                    <a:ext uri="{9D8B030D-6E8A-4147-A177-3AD203B41FA5}">
                      <a16:colId xmlns:a16="http://schemas.microsoft.com/office/drawing/2014/main" val="2953792187"/>
                    </a:ext>
                  </a:extLst>
                </a:gridCol>
                <a:gridCol w="1600289">
                  <a:extLst>
                    <a:ext uri="{9D8B030D-6E8A-4147-A177-3AD203B41FA5}">
                      <a16:colId xmlns:a16="http://schemas.microsoft.com/office/drawing/2014/main" val="2329279667"/>
                    </a:ext>
                  </a:extLst>
                </a:gridCol>
                <a:gridCol w="1786270">
                  <a:extLst>
                    <a:ext uri="{9D8B030D-6E8A-4147-A177-3AD203B41FA5}">
                      <a16:colId xmlns:a16="http://schemas.microsoft.com/office/drawing/2014/main" val="3482862437"/>
                    </a:ext>
                  </a:extLst>
                </a:gridCol>
                <a:gridCol w="1407716">
                  <a:extLst>
                    <a:ext uri="{9D8B030D-6E8A-4147-A177-3AD203B41FA5}">
                      <a16:colId xmlns:a16="http://schemas.microsoft.com/office/drawing/2014/main" val="2950848641"/>
                    </a:ext>
                  </a:extLst>
                </a:gridCol>
                <a:gridCol w="1385102">
                  <a:extLst>
                    <a:ext uri="{9D8B030D-6E8A-4147-A177-3AD203B41FA5}">
                      <a16:colId xmlns:a16="http://schemas.microsoft.com/office/drawing/2014/main" val="808334828"/>
                    </a:ext>
                  </a:extLst>
                </a:gridCol>
              </a:tblGrid>
              <a:tr h="554012">
                <a:tc>
                  <a:txBody>
                    <a:bodyPr/>
                    <a:lstStyle/>
                    <a:p>
                      <a:pPr algn="ctr"/>
                      <a:r>
                        <a:rPr lang="en-US" sz="2400" dirty="0"/>
                        <a:t>Speedup 16 threads</a:t>
                      </a:r>
                    </a:p>
                  </a:txBody>
                  <a:tcPr/>
                </a:tc>
                <a:tc>
                  <a:txBody>
                    <a:bodyPr/>
                    <a:lstStyle/>
                    <a:p>
                      <a:pPr algn="ctr"/>
                      <a:r>
                        <a:rPr lang="en-US" sz="2400" dirty="0"/>
                        <a:t>PCOPY</a:t>
                      </a:r>
                    </a:p>
                  </a:txBody>
                  <a:tcPr/>
                </a:tc>
                <a:tc>
                  <a:txBody>
                    <a:bodyPr/>
                    <a:lstStyle/>
                    <a:p>
                      <a:pPr algn="ctr"/>
                      <a:r>
                        <a:rPr lang="en-US" sz="2400" dirty="0" err="1"/>
                        <a:t>MonetDB</a:t>
                      </a:r>
                      <a:endParaRPr lang="en-US" sz="2400" dirty="0"/>
                    </a:p>
                  </a:txBody>
                  <a:tcPr/>
                </a:tc>
                <a:tc>
                  <a:txBody>
                    <a:bodyPr/>
                    <a:lstStyle/>
                    <a:p>
                      <a:pPr algn="ctr"/>
                      <a:r>
                        <a:rPr lang="en-US" sz="2400" dirty="0"/>
                        <a:t>DBMS-A</a:t>
                      </a:r>
                    </a:p>
                  </a:txBody>
                  <a:tcPr/>
                </a:tc>
                <a:tc>
                  <a:txBody>
                    <a:bodyPr/>
                    <a:lstStyle/>
                    <a:p>
                      <a:pPr algn="ctr"/>
                      <a:r>
                        <a:rPr lang="en-US" sz="2400" dirty="0"/>
                        <a:t>DBMS-B</a:t>
                      </a:r>
                    </a:p>
                  </a:txBody>
                  <a:tcPr/>
                </a:tc>
                <a:extLst>
                  <a:ext uri="{0D108BD9-81ED-4DB2-BD59-A6C34878D82A}">
                    <a16:rowId xmlns:a16="http://schemas.microsoft.com/office/drawing/2014/main" val="196115306"/>
                  </a:ext>
                </a:extLst>
              </a:tr>
              <a:tr h="404289">
                <a:tc>
                  <a:txBody>
                    <a:bodyPr/>
                    <a:lstStyle/>
                    <a:p>
                      <a:pPr algn="ctr"/>
                      <a:r>
                        <a:rPr lang="en-US" sz="2400" dirty="0"/>
                        <a:t>TPC-H 100 GB</a:t>
                      </a:r>
                    </a:p>
                  </a:txBody>
                  <a:tcPr/>
                </a:tc>
                <a:tc>
                  <a:txBody>
                    <a:bodyPr/>
                    <a:lstStyle/>
                    <a:p>
                      <a:pPr algn="ctr" fontAlgn="b"/>
                      <a:r>
                        <a:rPr lang="en-US" sz="2400" kern="1200" dirty="0">
                          <a:solidFill>
                            <a:schemeClr val="dk1"/>
                          </a:solidFill>
                          <a:latin typeface="+mn-lt"/>
                          <a:ea typeface="+mn-ea"/>
                          <a:cs typeface="+mn-cs"/>
                        </a:rPr>
                        <a:t>2. 8</a:t>
                      </a:r>
                    </a:p>
                  </a:txBody>
                  <a:tcPr marL="3810" marR="3810" marT="3810" marB="0" anchor="b"/>
                </a:tc>
                <a:tc>
                  <a:txBody>
                    <a:bodyPr/>
                    <a:lstStyle/>
                    <a:p>
                      <a:pPr algn="ctr" fontAlgn="b"/>
                      <a:r>
                        <a:rPr lang="en-US" sz="2400" kern="1200" dirty="0">
                          <a:solidFill>
                            <a:schemeClr val="dk1"/>
                          </a:solidFill>
                          <a:latin typeface="+mn-lt"/>
                          <a:ea typeface="+mn-ea"/>
                          <a:cs typeface="+mn-cs"/>
                        </a:rPr>
                        <a:t>1.7</a:t>
                      </a:r>
                    </a:p>
                  </a:txBody>
                  <a:tcPr marL="3810" marR="3810" marT="3810" marB="0" anchor="b"/>
                </a:tc>
                <a:tc>
                  <a:txBody>
                    <a:bodyPr/>
                    <a:lstStyle/>
                    <a:p>
                      <a:pPr algn="ctr" fontAlgn="b"/>
                      <a:r>
                        <a:rPr lang="en-US" sz="2400" kern="1200" dirty="0">
                          <a:solidFill>
                            <a:schemeClr val="dk1"/>
                          </a:solidFill>
                          <a:latin typeface="+mn-lt"/>
                          <a:ea typeface="+mn-ea"/>
                          <a:cs typeface="+mn-cs"/>
                        </a:rPr>
                        <a:t>1.3</a:t>
                      </a:r>
                    </a:p>
                  </a:txBody>
                  <a:tcPr marL="3810" marR="3810" marT="3810" marB="0" anchor="b"/>
                </a:tc>
                <a:tc>
                  <a:txBody>
                    <a:bodyPr/>
                    <a:lstStyle/>
                    <a:p>
                      <a:pPr algn="ctr" fontAlgn="b"/>
                      <a:r>
                        <a:rPr lang="en-US" sz="2400" kern="1200" dirty="0">
                          <a:solidFill>
                            <a:schemeClr val="dk1"/>
                          </a:solidFill>
                          <a:latin typeface="+mn-lt"/>
                          <a:ea typeface="+mn-ea"/>
                          <a:cs typeface="+mn-cs"/>
                        </a:rPr>
                        <a:t>2.8</a:t>
                      </a:r>
                    </a:p>
                  </a:txBody>
                  <a:tcPr marL="3810" marR="3810" marT="3810" marB="0" anchor="b"/>
                </a:tc>
                <a:extLst>
                  <a:ext uri="{0D108BD9-81ED-4DB2-BD59-A6C34878D82A}">
                    <a16:rowId xmlns:a16="http://schemas.microsoft.com/office/drawing/2014/main" val="2621953273"/>
                  </a:ext>
                </a:extLst>
              </a:tr>
              <a:tr h="404289">
                <a:tc>
                  <a:txBody>
                    <a:bodyPr/>
                    <a:lstStyle/>
                    <a:p>
                      <a:pPr algn="ctr"/>
                      <a:r>
                        <a:rPr lang="en-US" sz="2400" dirty="0"/>
                        <a:t>Symantec 100 GB</a:t>
                      </a:r>
                    </a:p>
                  </a:txBody>
                  <a:tcPr/>
                </a:tc>
                <a:tc>
                  <a:txBody>
                    <a:bodyPr/>
                    <a:lstStyle/>
                    <a:p>
                      <a:pPr algn="ctr" fontAlgn="b"/>
                      <a:r>
                        <a:rPr lang="en-US" sz="2400" kern="1200" dirty="0">
                          <a:solidFill>
                            <a:schemeClr val="dk1"/>
                          </a:solidFill>
                          <a:latin typeface="+mn-lt"/>
                          <a:ea typeface="+mn-ea"/>
                          <a:cs typeface="+mn-cs"/>
                        </a:rPr>
                        <a:t>1.9</a:t>
                      </a:r>
                    </a:p>
                  </a:txBody>
                  <a:tcPr marL="3810" marR="3810" marT="3810" marB="0" anchor="b"/>
                </a:tc>
                <a:tc>
                  <a:txBody>
                    <a:bodyPr/>
                    <a:lstStyle/>
                    <a:p>
                      <a:pPr algn="ctr" fontAlgn="b"/>
                      <a:r>
                        <a:rPr lang="en-US" sz="2400" kern="1200" dirty="0">
                          <a:solidFill>
                            <a:schemeClr val="dk1"/>
                          </a:solidFill>
                          <a:latin typeface="+mn-lt"/>
                          <a:ea typeface="+mn-ea"/>
                          <a:cs typeface="+mn-cs"/>
                        </a:rPr>
                        <a:t>2. 2</a:t>
                      </a:r>
                    </a:p>
                  </a:txBody>
                  <a:tcPr marL="3810" marR="3810" marT="3810" marB="0" anchor="b"/>
                </a:tc>
                <a:tc>
                  <a:txBody>
                    <a:bodyPr/>
                    <a:lstStyle/>
                    <a:p>
                      <a:pPr algn="ctr" fontAlgn="b"/>
                      <a:r>
                        <a:rPr lang="en-US" sz="2400" b="1" kern="1200" dirty="0">
                          <a:solidFill>
                            <a:schemeClr val="dk1"/>
                          </a:solidFill>
                          <a:latin typeface="+mn-lt"/>
                          <a:ea typeface="+mn-ea"/>
                          <a:cs typeface="+mn-cs"/>
                        </a:rPr>
                        <a:t>0.88</a:t>
                      </a:r>
                    </a:p>
                  </a:txBody>
                  <a:tcPr marL="3810" marR="3810" marT="3810" marB="0" anchor="b"/>
                </a:tc>
                <a:tc>
                  <a:txBody>
                    <a:bodyPr/>
                    <a:lstStyle/>
                    <a:p>
                      <a:pPr algn="ctr"/>
                      <a:r>
                        <a:rPr lang="en-US" sz="2400" kern="1200" dirty="0">
                          <a:solidFill>
                            <a:schemeClr val="dk1"/>
                          </a:solidFill>
                          <a:latin typeface="+mn-lt"/>
                          <a:ea typeface="+mn-ea"/>
                          <a:cs typeface="+mn-cs"/>
                        </a:rPr>
                        <a:t>-</a:t>
                      </a:r>
                    </a:p>
                  </a:txBody>
                  <a:tcPr/>
                </a:tc>
                <a:extLst>
                  <a:ext uri="{0D108BD9-81ED-4DB2-BD59-A6C34878D82A}">
                    <a16:rowId xmlns:a16="http://schemas.microsoft.com/office/drawing/2014/main" val="4201548957"/>
                  </a:ext>
                </a:extLst>
              </a:tr>
            </a:tbl>
          </a:graphicData>
        </a:graphic>
      </p:graphicFrame>
      <p:sp>
        <p:nvSpPr>
          <p:cNvPr id="7" name="TextBox 6">
            <a:extLst>
              <a:ext uri="{FF2B5EF4-FFF2-40B4-BE49-F238E27FC236}">
                <a16:creationId xmlns:a16="http://schemas.microsoft.com/office/drawing/2014/main" id="{ED6FBA9D-24B4-4A66-9BAF-385B88EE9A0F}"/>
              </a:ext>
            </a:extLst>
          </p:cNvPr>
          <p:cNvSpPr txBox="1"/>
          <p:nvPr/>
        </p:nvSpPr>
        <p:spPr>
          <a:xfrm>
            <a:off x="10229265" y="128709"/>
            <a:ext cx="1966436" cy="707886"/>
          </a:xfrm>
          <a:prstGeom prst="rect">
            <a:avLst/>
          </a:prstGeom>
          <a:noFill/>
        </p:spPr>
        <p:txBody>
          <a:bodyPr wrap="none" rtlCol="0">
            <a:spAutoFit/>
          </a:bodyPr>
          <a:lstStyle/>
          <a:p>
            <a:pPr algn="ctr"/>
            <a:r>
              <a:rPr lang="en-US" sz="2000" i="1" dirty="0"/>
              <a:t>TPC-H data, </a:t>
            </a:r>
          </a:p>
          <a:p>
            <a:pPr algn="ctr"/>
            <a:r>
              <a:rPr lang="en-US" sz="2000" i="1" dirty="0"/>
              <a:t>from HDD to DAS</a:t>
            </a:r>
          </a:p>
        </p:txBody>
      </p:sp>
      <p:sp>
        <p:nvSpPr>
          <p:cNvPr id="2" name="Slide Number Placeholder 1">
            <a:extLst>
              <a:ext uri="{FF2B5EF4-FFF2-40B4-BE49-F238E27FC236}">
                <a16:creationId xmlns:a16="http://schemas.microsoft.com/office/drawing/2014/main" id="{2B7057A7-569C-4FF7-AAD8-A1EDAE37F452}"/>
              </a:ext>
            </a:extLst>
          </p:cNvPr>
          <p:cNvSpPr>
            <a:spLocks noGrp="1"/>
          </p:cNvSpPr>
          <p:nvPr>
            <p:ph type="sldNum" sz="quarter" idx="12"/>
          </p:nvPr>
        </p:nvSpPr>
        <p:spPr/>
        <p:txBody>
          <a:bodyPr/>
          <a:lstStyle/>
          <a:p>
            <a:fld id="{462CB0EA-037A-4F55-80F5-2F30C1107863}" type="slidenum">
              <a:rPr lang="en-US" smtClean="0"/>
              <a:t>64</a:t>
            </a:fld>
            <a:endParaRPr lang="en-US"/>
          </a:p>
        </p:txBody>
      </p:sp>
      <p:sp>
        <p:nvSpPr>
          <p:cNvPr id="14" name="TextBox 13">
            <a:extLst>
              <a:ext uri="{FF2B5EF4-FFF2-40B4-BE49-F238E27FC236}">
                <a16:creationId xmlns:a16="http://schemas.microsoft.com/office/drawing/2014/main" id="{B29E6C85-FE23-4AC3-8B09-A0BD552DE4DD}"/>
              </a:ext>
            </a:extLst>
          </p:cNvPr>
          <p:cNvSpPr txBox="1"/>
          <p:nvPr/>
        </p:nvSpPr>
        <p:spPr>
          <a:xfrm>
            <a:off x="3357703" y="689409"/>
            <a:ext cx="1798506" cy="646331"/>
          </a:xfrm>
          <a:prstGeom prst="rect">
            <a:avLst/>
          </a:prstGeom>
          <a:noFill/>
        </p:spPr>
        <p:txBody>
          <a:bodyPr wrap="none" rtlCol="0">
            <a:spAutoFit/>
          </a:bodyPr>
          <a:lstStyle/>
          <a:p>
            <a:pPr algn="ctr"/>
            <a:r>
              <a:rPr lang="en-US" sz="3600" b="1" dirty="0"/>
              <a:t>1 thread</a:t>
            </a:r>
          </a:p>
        </p:txBody>
      </p:sp>
      <p:sp>
        <p:nvSpPr>
          <p:cNvPr id="15" name="TextBox 14">
            <a:extLst>
              <a:ext uri="{FF2B5EF4-FFF2-40B4-BE49-F238E27FC236}">
                <a16:creationId xmlns:a16="http://schemas.microsoft.com/office/drawing/2014/main" id="{144E6E20-3F9E-4098-80F2-11F22FCF43E8}"/>
              </a:ext>
            </a:extLst>
          </p:cNvPr>
          <p:cNvSpPr txBox="1"/>
          <p:nvPr/>
        </p:nvSpPr>
        <p:spPr>
          <a:xfrm>
            <a:off x="9401506" y="689409"/>
            <a:ext cx="2216889" cy="646331"/>
          </a:xfrm>
          <a:prstGeom prst="rect">
            <a:avLst/>
          </a:prstGeom>
          <a:noFill/>
        </p:spPr>
        <p:txBody>
          <a:bodyPr wrap="none" rtlCol="0">
            <a:spAutoFit/>
          </a:bodyPr>
          <a:lstStyle/>
          <a:p>
            <a:pPr algn="ctr"/>
            <a:r>
              <a:rPr lang="en-US" sz="3600" b="1" dirty="0"/>
              <a:t>16 threads</a:t>
            </a:r>
          </a:p>
        </p:txBody>
      </p:sp>
    </p:spTree>
    <p:extLst>
      <p:ext uri="{BB962C8B-B14F-4D97-AF65-F5344CB8AC3E}">
        <p14:creationId xmlns:p14="http://schemas.microsoft.com/office/powerpoint/2010/main" val="3780975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65</a:t>
            </a:fld>
            <a:endParaRPr lang="en-US" dirty="0"/>
          </a:p>
        </p:txBody>
      </p:sp>
      <p:sp>
        <p:nvSpPr>
          <p:cNvPr id="3" name="TextBox 2"/>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Data Migration from S-Store to PostgreSQL &amp;</a:t>
            </a:r>
            <a:r>
              <a:rPr kumimoji="0" lang="pl-PL" sz="4400" b="0" i="0" u="none" strike="noStrike" kern="0" cap="none" spc="0" normalizeH="0" noProof="0" dirty="0">
                <a:ln>
                  <a:noFill/>
                </a:ln>
                <a:solidFill>
                  <a:sysClr val="windowText" lastClr="000000"/>
                </a:solidFill>
                <a:effectLst/>
                <a:uLnTx/>
                <a:uFillTx/>
              </a:rPr>
              <a:t> SciDB</a:t>
            </a:r>
            <a:endParaRPr kumimoji="0" lang="en-US" sz="4400" b="0" i="0" u="none" strike="noStrike" kern="0" cap="none" spc="0" normalizeH="0" baseline="0" noProof="0" dirty="0">
              <a:ln>
                <a:noFill/>
              </a:ln>
              <a:solidFill>
                <a:sysClr val="windowText" lastClr="000000"/>
              </a:solidFill>
              <a:effectLst/>
              <a:uLnTx/>
              <a:uFillTx/>
            </a:endParaRPr>
          </a:p>
        </p:txBody>
      </p:sp>
      <p:sp>
        <p:nvSpPr>
          <p:cNvPr id="4" name="TextBox 3"/>
          <p:cNvSpPr txBox="1"/>
          <p:nvPr/>
        </p:nvSpPr>
        <p:spPr>
          <a:xfrm>
            <a:off x="450376" y="881736"/>
            <a:ext cx="11741624" cy="3170099"/>
          </a:xfrm>
          <a:prstGeom prst="rect">
            <a:avLst/>
          </a:prstGeom>
          <a:noFill/>
        </p:spPr>
        <p:txBody>
          <a:bodyPr wrap="square" rtlCol="0">
            <a:spAutoFit/>
          </a:bodyPr>
          <a:lstStyle/>
          <a:p>
            <a:pPr marL="571500" marR="0" lvl="0" indent="-571500" defTabSz="914400" eaLnBrk="1" fontAlgn="auto" latinLnBrk="0" hangingPunct="1">
              <a:lnSpc>
                <a:spcPct val="100000"/>
              </a:lnSpc>
              <a:spcBef>
                <a:spcPts val="0"/>
              </a:spcBef>
              <a:spcAft>
                <a:spcPts val="0"/>
              </a:spcAft>
              <a:buClr>
                <a:schemeClr val="accent2"/>
              </a:buClr>
              <a:buSzPct val="80000"/>
              <a:buFont typeface="Wingdings" panose="05000000000000000000" pitchFamily="2" charset="2"/>
              <a:buChar char="q"/>
              <a:tabLst/>
              <a:defRPr/>
            </a:pPr>
            <a:r>
              <a:rPr lang="pl-PL" sz="4000" kern="0" dirty="0">
                <a:solidFill>
                  <a:sysClr val="windowText" lastClr="000000"/>
                </a:solidFill>
              </a:rPr>
              <a:t>Enhanced data export from S-Store</a:t>
            </a:r>
          </a:p>
          <a:p>
            <a:pPr marL="1028700" lvl="1" indent="-571500">
              <a:buClr>
                <a:schemeClr val="accent2"/>
              </a:buClr>
              <a:buSzPct val="80000"/>
              <a:buFont typeface="Wingdings" panose="05000000000000000000" pitchFamily="2" charset="2"/>
              <a:buChar char="q"/>
              <a:defRPr/>
            </a:pPr>
            <a:r>
              <a:rPr lang="pl-PL" sz="4000" kern="0" dirty="0">
                <a:solidFill>
                  <a:sysClr val="windowText" lastClr="000000"/>
                </a:solidFill>
              </a:rPr>
              <a:t>Binary PostgreSQL</a:t>
            </a:r>
          </a:p>
          <a:p>
            <a:pPr marL="1028700" lvl="1" indent="-571500">
              <a:buClr>
                <a:schemeClr val="accent2"/>
              </a:buClr>
              <a:buSzPct val="80000"/>
              <a:buFont typeface="Wingdings" panose="05000000000000000000" pitchFamily="2" charset="2"/>
              <a:buChar char="q"/>
              <a:defRPr/>
            </a:pPr>
            <a:r>
              <a:rPr lang="pl-PL" sz="4000" kern="0" dirty="0">
                <a:solidFill>
                  <a:sysClr val="windowText" lastClr="000000"/>
                </a:solidFill>
              </a:rPr>
              <a:t>Binary SciDB</a:t>
            </a:r>
          </a:p>
          <a:p>
            <a:pPr marL="571500" indent="-571500">
              <a:buClr>
                <a:schemeClr val="accent2"/>
              </a:buClr>
              <a:buSzPct val="80000"/>
              <a:buFont typeface="Wingdings" panose="05000000000000000000" pitchFamily="2" charset="2"/>
              <a:buChar char="q"/>
              <a:defRPr/>
            </a:pPr>
            <a:r>
              <a:rPr lang="pl-PL" sz="4000" b="1" kern="0" dirty="0">
                <a:solidFill>
                  <a:srgbClr val="FF0000"/>
                </a:solidFill>
              </a:rPr>
              <a:t>Parallel export</a:t>
            </a:r>
            <a:r>
              <a:rPr lang="pl-PL" sz="4000" kern="0" dirty="0">
                <a:solidFill>
                  <a:sysClr val="windowText" lastClr="000000"/>
                </a:solidFill>
              </a:rPr>
              <a:t> via partitioning	</a:t>
            </a:r>
          </a:p>
          <a:p>
            <a:pPr marL="571500" marR="0" lvl="0" indent="-571500" defTabSz="914400" eaLnBrk="1" fontAlgn="auto" latinLnBrk="0" hangingPunct="1">
              <a:lnSpc>
                <a:spcPct val="100000"/>
              </a:lnSpc>
              <a:spcBef>
                <a:spcPts val="0"/>
              </a:spcBef>
              <a:spcAft>
                <a:spcPts val="0"/>
              </a:spcAft>
              <a:buClr>
                <a:schemeClr val="accent2"/>
              </a:buClr>
              <a:buSzPct val="80000"/>
              <a:buFont typeface="Wingdings" panose="05000000000000000000" pitchFamily="2" charset="2"/>
              <a:buChar char="q"/>
              <a:tabLst/>
              <a:defRPr/>
            </a:pPr>
            <a:endParaRPr lang="pl-PL" sz="4000" kern="0" dirty="0">
              <a:solidFill>
                <a:sysClr val="windowText" lastClr="000000"/>
              </a:solidFill>
            </a:endParaRPr>
          </a:p>
        </p:txBody>
      </p:sp>
      <p:grpSp>
        <p:nvGrpSpPr>
          <p:cNvPr id="75" name="Group 74"/>
          <p:cNvGrpSpPr/>
          <p:nvPr/>
        </p:nvGrpSpPr>
        <p:grpSpPr>
          <a:xfrm>
            <a:off x="908364" y="3793401"/>
            <a:ext cx="10375272" cy="2236548"/>
            <a:chOff x="905346" y="3965418"/>
            <a:chExt cx="10375272" cy="2236548"/>
          </a:xfrm>
        </p:grpSpPr>
        <p:sp>
          <p:nvSpPr>
            <p:cNvPr id="5" name="Rectangle 4"/>
            <p:cNvSpPr/>
            <p:nvPr/>
          </p:nvSpPr>
          <p:spPr>
            <a:xfrm>
              <a:off x="1037124" y="3965418"/>
              <a:ext cx="10243494" cy="18740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a:t>MAIN </a:t>
              </a:r>
            </a:p>
            <a:p>
              <a:pPr algn="ctr"/>
              <a:r>
                <a:rPr lang="pl-PL" sz="4000" dirty="0"/>
                <a:t>MEMORY</a:t>
              </a:r>
            </a:p>
          </p:txBody>
        </p:sp>
        <p:sp>
          <p:nvSpPr>
            <p:cNvPr id="6" name="Oval 5"/>
            <p:cNvSpPr/>
            <p:nvPr/>
          </p:nvSpPr>
          <p:spPr>
            <a:xfrm>
              <a:off x="905347" y="4607208"/>
              <a:ext cx="281125" cy="282387"/>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Oval 6"/>
            <p:cNvSpPr/>
            <p:nvPr/>
          </p:nvSpPr>
          <p:spPr>
            <a:xfrm>
              <a:off x="905346" y="5082131"/>
              <a:ext cx="281125" cy="282387"/>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Oval 7"/>
            <p:cNvSpPr/>
            <p:nvPr/>
          </p:nvSpPr>
          <p:spPr>
            <a:xfrm>
              <a:off x="1069998" y="5616955"/>
              <a:ext cx="140563" cy="15189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Oval 8"/>
            <p:cNvSpPr/>
            <p:nvPr/>
          </p:nvSpPr>
          <p:spPr>
            <a:xfrm>
              <a:off x="11056370" y="5616955"/>
              <a:ext cx="140563" cy="15189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Flowchart: Process 12"/>
            <p:cNvSpPr/>
            <p:nvPr/>
          </p:nvSpPr>
          <p:spPr>
            <a:xfrm>
              <a:off x="1256753" y="5549775"/>
              <a:ext cx="9715932" cy="219072"/>
            </a:xfrm>
            <a:prstGeom prst="flowChartProces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Oval 9"/>
            <p:cNvSpPr/>
            <p:nvPr/>
          </p:nvSpPr>
          <p:spPr>
            <a:xfrm>
              <a:off x="8107712" y="5692901"/>
              <a:ext cx="281125" cy="282387"/>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Flowchart: Process 14"/>
            <p:cNvSpPr/>
            <p:nvPr/>
          </p:nvSpPr>
          <p:spPr>
            <a:xfrm>
              <a:off x="1398044" y="554941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Flowchart: Process 15"/>
            <p:cNvSpPr/>
            <p:nvPr/>
          </p:nvSpPr>
          <p:spPr>
            <a:xfrm>
              <a:off x="1594527" y="5549774"/>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Flowchart: Process 16"/>
            <p:cNvSpPr/>
            <p:nvPr/>
          </p:nvSpPr>
          <p:spPr>
            <a:xfrm>
              <a:off x="1809951" y="554942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Flowchart: Process 17"/>
            <p:cNvSpPr/>
            <p:nvPr/>
          </p:nvSpPr>
          <p:spPr>
            <a:xfrm>
              <a:off x="2006521" y="554977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Flowchart: Process 18"/>
            <p:cNvSpPr/>
            <p:nvPr/>
          </p:nvSpPr>
          <p:spPr>
            <a:xfrm>
              <a:off x="2231690" y="5550250"/>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Flowchart: Process 19"/>
            <p:cNvSpPr/>
            <p:nvPr/>
          </p:nvSpPr>
          <p:spPr>
            <a:xfrm>
              <a:off x="2419755" y="555017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Flowchart: Process 20"/>
            <p:cNvSpPr/>
            <p:nvPr/>
          </p:nvSpPr>
          <p:spPr>
            <a:xfrm>
              <a:off x="2620767" y="5549426"/>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Flowchart: Process 21"/>
            <p:cNvSpPr/>
            <p:nvPr/>
          </p:nvSpPr>
          <p:spPr>
            <a:xfrm>
              <a:off x="2829860" y="5549771"/>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Flowchart: Process 22"/>
            <p:cNvSpPr/>
            <p:nvPr/>
          </p:nvSpPr>
          <p:spPr>
            <a:xfrm>
              <a:off x="3029475" y="5549770"/>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Flowchart: Process 23"/>
            <p:cNvSpPr/>
            <p:nvPr/>
          </p:nvSpPr>
          <p:spPr>
            <a:xfrm>
              <a:off x="3226490" y="554942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Flowchart: Process 24"/>
            <p:cNvSpPr/>
            <p:nvPr/>
          </p:nvSpPr>
          <p:spPr>
            <a:xfrm>
              <a:off x="3421810" y="5549426"/>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Flowchart: Process 25"/>
            <p:cNvSpPr/>
            <p:nvPr/>
          </p:nvSpPr>
          <p:spPr>
            <a:xfrm>
              <a:off x="3607701" y="5549425"/>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Flowchart: Process 26"/>
            <p:cNvSpPr/>
            <p:nvPr/>
          </p:nvSpPr>
          <p:spPr>
            <a:xfrm>
              <a:off x="3788024" y="5549424"/>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Flowchart: Process 27"/>
            <p:cNvSpPr/>
            <p:nvPr/>
          </p:nvSpPr>
          <p:spPr>
            <a:xfrm>
              <a:off x="3968347" y="5549423"/>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Flowchart: Process 28"/>
            <p:cNvSpPr/>
            <p:nvPr/>
          </p:nvSpPr>
          <p:spPr>
            <a:xfrm>
              <a:off x="4156412" y="554942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Flowchart: Process 29"/>
            <p:cNvSpPr/>
            <p:nvPr/>
          </p:nvSpPr>
          <p:spPr>
            <a:xfrm>
              <a:off x="4336546" y="5549421"/>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Flowchart: Process 30"/>
            <p:cNvSpPr/>
            <p:nvPr/>
          </p:nvSpPr>
          <p:spPr>
            <a:xfrm>
              <a:off x="4507198" y="5549420"/>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Flowchart: Process 31"/>
            <p:cNvSpPr/>
            <p:nvPr/>
          </p:nvSpPr>
          <p:spPr>
            <a:xfrm>
              <a:off x="4697192" y="5549419"/>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Flowchart: Process 32"/>
            <p:cNvSpPr/>
            <p:nvPr/>
          </p:nvSpPr>
          <p:spPr>
            <a:xfrm>
              <a:off x="4876686" y="5549419"/>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Flowchart: Process 33"/>
            <p:cNvSpPr/>
            <p:nvPr/>
          </p:nvSpPr>
          <p:spPr>
            <a:xfrm>
              <a:off x="5038199" y="5549418"/>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Flowchart: Process 34"/>
            <p:cNvSpPr/>
            <p:nvPr/>
          </p:nvSpPr>
          <p:spPr>
            <a:xfrm>
              <a:off x="5208851" y="554941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Flowchart: Process 35"/>
            <p:cNvSpPr/>
            <p:nvPr/>
          </p:nvSpPr>
          <p:spPr>
            <a:xfrm>
              <a:off x="5379206" y="5549416"/>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Flowchart: Process 36"/>
            <p:cNvSpPr/>
            <p:nvPr/>
          </p:nvSpPr>
          <p:spPr>
            <a:xfrm>
              <a:off x="5558436" y="5549416"/>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Flowchart: Process 37"/>
            <p:cNvSpPr/>
            <p:nvPr/>
          </p:nvSpPr>
          <p:spPr>
            <a:xfrm>
              <a:off x="5738381" y="5549415"/>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Flowchart: Process 38"/>
            <p:cNvSpPr/>
            <p:nvPr/>
          </p:nvSpPr>
          <p:spPr>
            <a:xfrm>
              <a:off x="5908736" y="5549414"/>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Flowchart: Process 39"/>
            <p:cNvSpPr/>
            <p:nvPr/>
          </p:nvSpPr>
          <p:spPr>
            <a:xfrm>
              <a:off x="6089759" y="5549414"/>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Flowchart: Process 40"/>
            <p:cNvSpPr/>
            <p:nvPr/>
          </p:nvSpPr>
          <p:spPr>
            <a:xfrm>
              <a:off x="6258207" y="5549413"/>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Flowchart: Process 41"/>
            <p:cNvSpPr/>
            <p:nvPr/>
          </p:nvSpPr>
          <p:spPr>
            <a:xfrm>
              <a:off x="6430021" y="554405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Flowchart: Process 42"/>
            <p:cNvSpPr/>
            <p:nvPr/>
          </p:nvSpPr>
          <p:spPr>
            <a:xfrm>
              <a:off x="6626504" y="5544419"/>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Flowchart: Process 43"/>
            <p:cNvSpPr/>
            <p:nvPr/>
          </p:nvSpPr>
          <p:spPr>
            <a:xfrm>
              <a:off x="6841928" y="554407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Flowchart: Process 44"/>
            <p:cNvSpPr/>
            <p:nvPr/>
          </p:nvSpPr>
          <p:spPr>
            <a:xfrm>
              <a:off x="7038498" y="554441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Flowchart: Process 45"/>
            <p:cNvSpPr/>
            <p:nvPr/>
          </p:nvSpPr>
          <p:spPr>
            <a:xfrm>
              <a:off x="7263667" y="5544895"/>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Flowchart: Process 46"/>
            <p:cNvSpPr/>
            <p:nvPr/>
          </p:nvSpPr>
          <p:spPr>
            <a:xfrm>
              <a:off x="7451732" y="554482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Flowchart: Process 47"/>
            <p:cNvSpPr/>
            <p:nvPr/>
          </p:nvSpPr>
          <p:spPr>
            <a:xfrm>
              <a:off x="7652744" y="5544071"/>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Flowchart: Process 48"/>
            <p:cNvSpPr/>
            <p:nvPr/>
          </p:nvSpPr>
          <p:spPr>
            <a:xfrm>
              <a:off x="7861837" y="5544416"/>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0" name="Flowchart: Process 49"/>
            <p:cNvSpPr/>
            <p:nvPr/>
          </p:nvSpPr>
          <p:spPr>
            <a:xfrm>
              <a:off x="8061452" y="5544415"/>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1" name="Flowchart: Process 50"/>
            <p:cNvSpPr/>
            <p:nvPr/>
          </p:nvSpPr>
          <p:spPr>
            <a:xfrm>
              <a:off x="8258467" y="554407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2" name="Flowchart: Process 51"/>
            <p:cNvSpPr/>
            <p:nvPr/>
          </p:nvSpPr>
          <p:spPr>
            <a:xfrm>
              <a:off x="8453787" y="5544071"/>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Flowchart: Process 52"/>
            <p:cNvSpPr/>
            <p:nvPr/>
          </p:nvSpPr>
          <p:spPr>
            <a:xfrm>
              <a:off x="8639678" y="5544070"/>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Flowchart: Process 53"/>
            <p:cNvSpPr/>
            <p:nvPr/>
          </p:nvSpPr>
          <p:spPr>
            <a:xfrm>
              <a:off x="8820001" y="5544069"/>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Flowchart: Process 54"/>
            <p:cNvSpPr/>
            <p:nvPr/>
          </p:nvSpPr>
          <p:spPr>
            <a:xfrm>
              <a:off x="9000324" y="5544068"/>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Flowchart: Process 55"/>
            <p:cNvSpPr/>
            <p:nvPr/>
          </p:nvSpPr>
          <p:spPr>
            <a:xfrm>
              <a:off x="9188389" y="5544067"/>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7" name="Flowchart: Process 56"/>
            <p:cNvSpPr/>
            <p:nvPr/>
          </p:nvSpPr>
          <p:spPr>
            <a:xfrm>
              <a:off x="9368523" y="5544066"/>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Flowchart: Process 57"/>
            <p:cNvSpPr/>
            <p:nvPr/>
          </p:nvSpPr>
          <p:spPr>
            <a:xfrm>
              <a:off x="9539175" y="5544065"/>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9" name="Flowchart: Process 58"/>
            <p:cNvSpPr/>
            <p:nvPr/>
          </p:nvSpPr>
          <p:spPr>
            <a:xfrm>
              <a:off x="9729169" y="5544064"/>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0" name="Flowchart: Process 59"/>
            <p:cNvSpPr/>
            <p:nvPr/>
          </p:nvSpPr>
          <p:spPr>
            <a:xfrm>
              <a:off x="9908663" y="5544064"/>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 name="Flowchart: Process 60"/>
            <p:cNvSpPr/>
            <p:nvPr/>
          </p:nvSpPr>
          <p:spPr>
            <a:xfrm>
              <a:off x="10070176" y="5544063"/>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2" name="Flowchart: Process 61"/>
            <p:cNvSpPr/>
            <p:nvPr/>
          </p:nvSpPr>
          <p:spPr>
            <a:xfrm>
              <a:off x="10240828" y="5544062"/>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Flowchart: Process 62"/>
            <p:cNvSpPr/>
            <p:nvPr/>
          </p:nvSpPr>
          <p:spPr>
            <a:xfrm>
              <a:off x="10411183" y="5544061"/>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Flowchart: Process 63"/>
            <p:cNvSpPr/>
            <p:nvPr/>
          </p:nvSpPr>
          <p:spPr>
            <a:xfrm>
              <a:off x="10590413" y="5544061"/>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5" name="Flowchart: Process 64"/>
            <p:cNvSpPr/>
            <p:nvPr/>
          </p:nvSpPr>
          <p:spPr>
            <a:xfrm>
              <a:off x="10770358" y="5544060"/>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Flowchart: Process 65"/>
            <p:cNvSpPr/>
            <p:nvPr/>
          </p:nvSpPr>
          <p:spPr>
            <a:xfrm>
              <a:off x="10940713" y="5544059"/>
              <a:ext cx="78611" cy="21638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Rectangle 66"/>
            <p:cNvSpPr/>
            <p:nvPr/>
          </p:nvSpPr>
          <p:spPr>
            <a:xfrm>
              <a:off x="1794390" y="4327941"/>
              <a:ext cx="2548779" cy="8468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600" dirty="0"/>
            </a:p>
          </p:txBody>
        </p:sp>
        <p:sp>
          <p:nvSpPr>
            <p:cNvPr id="69" name="Rectangle 68"/>
            <p:cNvSpPr/>
            <p:nvPr/>
          </p:nvSpPr>
          <p:spPr>
            <a:xfrm>
              <a:off x="8309827" y="4324981"/>
              <a:ext cx="2548779" cy="8468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600" dirty="0"/>
            </a:p>
          </p:txBody>
        </p:sp>
        <p:sp>
          <p:nvSpPr>
            <p:cNvPr id="70" name="Cylinder 69"/>
            <p:cNvSpPr/>
            <p:nvPr/>
          </p:nvSpPr>
          <p:spPr>
            <a:xfrm>
              <a:off x="2021237" y="4098788"/>
              <a:ext cx="2026245" cy="1321806"/>
            </a:xfrm>
            <a:prstGeom prst="ca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200" dirty="0"/>
                <a:t>PARTITION</a:t>
              </a:r>
            </a:p>
            <a:p>
              <a:pPr algn="ctr"/>
              <a:r>
                <a:rPr lang="pl-PL" sz="3200" dirty="0"/>
                <a:t>1</a:t>
              </a:r>
            </a:p>
          </p:txBody>
        </p:sp>
        <p:sp>
          <p:nvSpPr>
            <p:cNvPr id="72" name="Cylinder 71"/>
            <p:cNvSpPr/>
            <p:nvPr/>
          </p:nvSpPr>
          <p:spPr>
            <a:xfrm>
              <a:off x="8603473" y="4096309"/>
              <a:ext cx="2026245" cy="1321806"/>
            </a:xfrm>
            <a:prstGeom prst="ca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200" dirty="0"/>
                <a:t>PARTITION</a:t>
              </a:r>
            </a:p>
            <a:p>
              <a:pPr algn="ctr"/>
              <a:r>
                <a:rPr lang="pl-PL" sz="3200" dirty="0"/>
                <a:t>2</a:t>
              </a:r>
            </a:p>
          </p:txBody>
        </p:sp>
        <p:sp>
          <p:nvSpPr>
            <p:cNvPr id="73" name="Arrow: Down 72"/>
            <p:cNvSpPr/>
            <p:nvPr/>
          </p:nvSpPr>
          <p:spPr>
            <a:xfrm>
              <a:off x="2760762" y="5309552"/>
              <a:ext cx="554305" cy="89241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4" name="Arrow: Down 73"/>
            <p:cNvSpPr/>
            <p:nvPr/>
          </p:nvSpPr>
          <p:spPr>
            <a:xfrm>
              <a:off x="9349531" y="5306592"/>
              <a:ext cx="554305" cy="89241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1914986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Data Migration from S-Store to PostgreSQL &amp;</a:t>
            </a:r>
            <a:r>
              <a:rPr kumimoji="0" lang="pl-PL" sz="4400" b="0" i="0" u="none" strike="noStrike" kern="0" cap="none" spc="0" normalizeH="0" noProof="0" dirty="0">
                <a:ln>
                  <a:noFill/>
                </a:ln>
                <a:solidFill>
                  <a:sysClr val="windowText" lastClr="000000"/>
                </a:solidFill>
                <a:effectLst/>
                <a:uLnTx/>
                <a:uFillTx/>
              </a:rPr>
              <a:t> SciDB</a:t>
            </a:r>
            <a:endParaRPr kumimoji="0" lang="en-US" sz="4400" b="0" i="0" u="none" strike="noStrike" kern="0" cap="none" spc="0" normalizeH="0" baseline="0" noProof="0" dirty="0">
              <a:ln>
                <a:noFill/>
              </a:ln>
              <a:solidFill>
                <a:sysClr val="windowText" lastClr="000000"/>
              </a:solidFill>
              <a:effectLst/>
              <a:uLnTx/>
              <a:uFillTx/>
            </a:endParaRPr>
          </a:p>
        </p:txBody>
      </p:sp>
      <p:sp>
        <p:nvSpPr>
          <p:cNvPr id="7" name="TextBox 6"/>
          <p:cNvSpPr txBox="1"/>
          <p:nvPr/>
        </p:nvSpPr>
        <p:spPr>
          <a:xfrm>
            <a:off x="0" y="5784090"/>
            <a:ext cx="12192000" cy="5693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100" b="0" i="0" u="none" strike="noStrike" kern="0" cap="none" spc="0" normalizeH="0" baseline="0" noProof="0" dirty="0">
                <a:ln>
                  <a:noFill/>
                </a:ln>
                <a:solidFill>
                  <a:srgbClr val="FF0000"/>
                </a:solidFill>
                <a:effectLst/>
                <a:uLnTx/>
                <a:uFillTx/>
              </a:rPr>
              <a:t>Faster parallel migration: 3 X for binary format &amp; 5.7 X for CSV</a:t>
            </a:r>
          </a:p>
        </p:txBody>
      </p:sp>
      <p:sp>
        <p:nvSpPr>
          <p:cNvPr id="4" name="Slide Number Placeholder 3"/>
          <p:cNvSpPr>
            <a:spLocks noGrp="1"/>
          </p:cNvSpPr>
          <p:nvPr>
            <p:ph type="sldNum" sz="quarter" idx="12"/>
          </p:nvPr>
        </p:nvSpPr>
        <p:spPr/>
        <p:txBody>
          <a:bodyPr/>
          <a:lstStyle/>
          <a:p>
            <a:fld id="{4FAB73BC-B049-4115-A692-8D63A059BFB8}" type="slidenum">
              <a:rPr lang="en-US" smtClean="0"/>
              <a:pPr/>
              <a:t>66</a:t>
            </a:fld>
            <a:endParaRPr lang="en-US" dirty="0"/>
          </a:p>
        </p:txBody>
      </p:sp>
      <p:graphicFrame>
        <p:nvGraphicFramePr>
          <p:cNvPr id="11" name="Chart 10"/>
          <p:cNvGraphicFramePr>
            <a:graphicFrameLocks/>
          </p:cNvGraphicFramePr>
          <p:nvPr>
            <p:extLst/>
          </p:nvPr>
        </p:nvGraphicFramePr>
        <p:xfrm>
          <a:off x="0" y="647006"/>
          <a:ext cx="12192000" cy="5252484"/>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Arrow Connector 5"/>
          <p:cNvCxnSpPr/>
          <p:nvPr/>
        </p:nvCxnSpPr>
        <p:spPr>
          <a:xfrm>
            <a:off x="10706986" y="1557196"/>
            <a:ext cx="0" cy="2661719"/>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06986" y="2417466"/>
            <a:ext cx="1330814" cy="707886"/>
          </a:xfrm>
          <a:prstGeom prst="rect">
            <a:avLst/>
          </a:prstGeom>
          <a:noFill/>
        </p:spPr>
        <p:txBody>
          <a:bodyPr wrap="none" rtlCol="0">
            <a:spAutoFit/>
          </a:bodyPr>
          <a:lstStyle/>
          <a:p>
            <a:r>
              <a:rPr lang="pl-PL" sz="4000" dirty="0">
                <a:solidFill>
                  <a:srgbClr val="00B050"/>
                </a:solidFill>
              </a:rPr>
              <a:t>5.7 X </a:t>
            </a:r>
          </a:p>
        </p:txBody>
      </p:sp>
      <p:cxnSp>
        <p:nvCxnSpPr>
          <p:cNvPr id="9" name="Straight Arrow Connector 8">
            <a:extLst>
              <a:ext uri="{FF2B5EF4-FFF2-40B4-BE49-F238E27FC236}">
                <a16:creationId xmlns:a16="http://schemas.microsoft.com/office/drawing/2014/main" id="{B1E73D71-FB5C-400B-9FA9-302514625FC6}"/>
              </a:ext>
            </a:extLst>
          </p:cNvPr>
          <p:cNvCxnSpPr>
            <a:cxnSpLocks/>
          </p:cNvCxnSpPr>
          <p:nvPr/>
        </p:nvCxnSpPr>
        <p:spPr>
          <a:xfrm>
            <a:off x="11039000" y="3526971"/>
            <a:ext cx="0" cy="963386"/>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AD0978-14AB-4BB3-9466-496359C3A96A}"/>
              </a:ext>
            </a:extLst>
          </p:cNvPr>
          <p:cNvSpPr txBox="1"/>
          <p:nvPr/>
        </p:nvSpPr>
        <p:spPr>
          <a:xfrm>
            <a:off x="11193199" y="3654721"/>
            <a:ext cx="941283" cy="707886"/>
          </a:xfrm>
          <a:prstGeom prst="rect">
            <a:avLst/>
          </a:prstGeom>
          <a:noFill/>
        </p:spPr>
        <p:txBody>
          <a:bodyPr wrap="none" rtlCol="0">
            <a:spAutoFit/>
          </a:bodyPr>
          <a:lstStyle/>
          <a:p>
            <a:r>
              <a:rPr lang="en-US" sz="4000" dirty="0">
                <a:solidFill>
                  <a:srgbClr val="FFC000"/>
                </a:solidFill>
              </a:rPr>
              <a:t>3</a:t>
            </a:r>
            <a:r>
              <a:rPr lang="pl-PL" sz="4000" dirty="0">
                <a:solidFill>
                  <a:srgbClr val="FFC000"/>
                </a:solidFill>
              </a:rPr>
              <a:t> X </a:t>
            </a:r>
          </a:p>
        </p:txBody>
      </p:sp>
    </p:spTree>
    <p:extLst>
      <p:ext uri="{BB962C8B-B14F-4D97-AF65-F5344CB8AC3E}">
        <p14:creationId xmlns:p14="http://schemas.microsoft.com/office/powerpoint/2010/main" val="149139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a:graphicFrameLocks/>
          </p:cNvGraphicFramePr>
          <p:nvPr/>
        </p:nvGraphicFramePr>
        <p:xfrm>
          <a:off x="0" y="102637"/>
          <a:ext cx="12192000" cy="5836436"/>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pPr/>
              <a:t>67</a:t>
            </a:fld>
            <a:endParaRPr lang="en-US" dirty="0"/>
          </a:p>
        </p:txBody>
      </p:sp>
      <p:sp>
        <p:nvSpPr>
          <p:cNvPr id="10" name="TextBox 9"/>
          <p:cNvSpPr txBox="1"/>
          <p:nvPr/>
        </p:nvSpPr>
        <p:spPr>
          <a:xfrm>
            <a:off x="83976" y="590356"/>
            <a:ext cx="121920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2800" b="0" i="1" u="none" strike="noStrike" kern="0" cap="none" spc="0" normalizeH="0" baseline="0" noProof="0" dirty="0">
                <a:ln>
                  <a:noFill/>
                </a:ln>
                <a:solidFill>
                  <a:sysClr val="windowText" lastClr="000000"/>
                </a:solidFill>
                <a:effectLst/>
                <a:uLnTx/>
                <a:uFillTx/>
              </a:rPr>
              <a:t>From PostgreSQL</a:t>
            </a:r>
            <a:r>
              <a:rPr kumimoji="0" lang="pl-PL" sz="2800" b="0" i="1" u="none" strike="noStrike" kern="0" cap="none" spc="0" normalizeH="0" noProof="0" dirty="0">
                <a:ln>
                  <a:noFill/>
                </a:ln>
                <a:solidFill>
                  <a:sysClr val="windowText" lastClr="000000"/>
                </a:solidFill>
                <a:effectLst/>
                <a:uLnTx/>
                <a:uFillTx/>
              </a:rPr>
              <a:t> to SciDB, 4 threads, waveform data (int,int,double)</a:t>
            </a:r>
            <a:r>
              <a:rPr kumimoji="0" lang="pl-PL" sz="2800" b="0" i="1" u="none" strike="noStrike" kern="0" cap="none" spc="0" normalizeH="0" baseline="0" noProof="0" dirty="0">
                <a:ln>
                  <a:noFill/>
                </a:ln>
                <a:solidFill>
                  <a:sysClr val="windowText" lastClr="000000"/>
                </a:solidFill>
                <a:effectLst/>
                <a:uLnTx/>
                <a:uFillTx/>
              </a:rPr>
              <a:t>, 10</a:t>
            </a:r>
            <a:r>
              <a:rPr kumimoji="0" lang="pl-PL" sz="2800" b="0" i="1" u="none" strike="noStrike" kern="0" cap="none" spc="0" normalizeH="0" noProof="0" dirty="0">
                <a:ln>
                  <a:noFill/>
                </a:ln>
                <a:solidFill>
                  <a:sysClr val="windowText" lastClr="000000"/>
                </a:solidFill>
                <a:effectLst/>
                <a:uLnTx/>
                <a:uFillTx/>
              </a:rPr>
              <a:t> GB</a:t>
            </a:r>
            <a:endParaRPr kumimoji="0" lang="en-US" sz="2800" b="0" i="1"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0" y="0"/>
            <a:ext cx="12192000" cy="769441"/>
          </a:xfrm>
          <a:prstGeom prst="rect">
            <a:avLst/>
          </a:prstGeom>
          <a:noFill/>
        </p:spPr>
        <p:txBody>
          <a:bodyPr wrap="square" rtlCol="0">
            <a:spAutoFit/>
          </a:bodyPr>
          <a:lstStyle/>
          <a:p>
            <a:pPr algn="ctr"/>
            <a:r>
              <a:rPr lang="pl-PL" sz="4400" b="1" dirty="0"/>
              <a:t>COMPRESSION </a:t>
            </a:r>
            <a:r>
              <a:rPr lang="pl-PL" sz="4400" dirty="0"/>
              <a:t>for</a:t>
            </a:r>
            <a:r>
              <a:rPr lang="pl-PL" sz="4400" b="1" dirty="0"/>
              <a:t> </a:t>
            </a:r>
            <a:r>
              <a:rPr lang="pl-PL" sz="4400" dirty="0"/>
              <a:t>direct binary parallel migration</a:t>
            </a:r>
            <a:endParaRPr lang="en-US" sz="4400" b="1" dirty="0"/>
          </a:p>
        </p:txBody>
      </p:sp>
      <p:sp>
        <p:nvSpPr>
          <p:cNvPr id="13" name="TextBox 12"/>
          <p:cNvSpPr txBox="1"/>
          <p:nvPr/>
        </p:nvSpPr>
        <p:spPr>
          <a:xfrm>
            <a:off x="1642836" y="1212399"/>
            <a:ext cx="2680563" cy="769441"/>
          </a:xfrm>
          <a:prstGeom prst="rect">
            <a:avLst/>
          </a:prstGeom>
          <a:noFill/>
        </p:spPr>
        <p:txBody>
          <a:bodyPr wrap="square" rtlCol="0">
            <a:spAutoFit/>
          </a:bodyPr>
          <a:lstStyle/>
          <a:p>
            <a:r>
              <a:rPr lang="pl-PL" sz="4400" dirty="0">
                <a:solidFill>
                  <a:srgbClr val="FF0000"/>
                </a:solidFill>
              </a:rPr>
              <a:t>RAW DATA</a:t>
            </a:r>
          </a:p>
        </p:txBody>
      </p:sp>
      <p:sp>
        <p:nvSpPr>
          <p:cNvPr id="2" name="Rectangle 1"/>
          <p:cNvSpPr/>
          <p:nvPr/>
        </p:nvSpPr>
        <p:spPr>
          <a:xfrm>
            <a:off x="4200808" y="1981840"/>
            <a:ext cx="7586804" cy="3866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083113" y="4943192"/>
            <a:ext cx="7930836" cy="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46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a:graphicFrameLocks/>
          </p:cNvGraphicFramePr>
          <p:nvPr/>
        </p:nvGraphicFramePr>
        <p:xfrm>
          <a:off x="0" y="102637"/>
          <a:ext cx="12192000" cy="5836436"/>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pPr/>
              <a:t>68</a:t>
            </a:fld>
            <a:endParaRPr lang="en-US" dirty="0"/>
          </a:p>
        </p:txBody>
      </p:sp>
      <p:sp>
        <p:nvSpPr>
          <p:cNvPr id="10" name="TextBox 9"/>
          <p:cNvSpPr txBox="1"/>
          <p:nvPr/>
        </p:nvSpPr>
        <p:spPr>
          <a:xfrm>
            <a:off x="83976" y="590356"/>
            <a:ext cx="121920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2800" b="0" i="1" u="none" strike="noStrike" kern="0" cap="none" spc="0" normalizeH="0" baseline="0" noProof="0" dirty="0">
                <a:ln>
                  <a:noFill/>
                </a:ln>
                <a:solidFill>
                  <a:sysClr val="windowText" lastClr="000000"/>
                </a:solidFill>
                <a:effectLst/>
                <a:uLnTx/>
                <a:uFillTx/>
              </a:rPr>
              <a:t>From PostgreSQL</a:t>
            </a:r>
            <a:r>
              <a:rPr kumimoji="0" lang="pl-PL" sz="2800" b="0" i="1" u="none" strike="noStrike" kern="0" cap="none" spc="0" normalizeH="0" noProof="0" dirty="0">
                <a:ln>
                  <a:noFill/>
                </a:ln>
                <a:solidFill>
                  <a:sysClr val="windowText" lastClr="000000"/>
                </a:solidFill>
                <a:effectLst/>
                <a:uLnTx/>
                <a:uFillTx/>
              </a:rPr>
              <a:t> to SciDB, 4 threads, waveform data (int,int,double)</a:t>
            </a:r>
            <a:r>
              <a:rPr kumimoji="0" lang="pl-PL" sz="2800" b="0" i="1" u="none" strike="noStrike" kern="0" cap="none" spc="0" normalizeH="0" baseline="0" noProof="0" dirty="0">
                <a:ln>
                  <a:noFill/>
                </a:ln>
                <a:solidFill>
                  <a:sysClr val="windowText" lastClr="000000"/>
                </a:solidFill>
                <a:effectLst/>
                <a:uLnTx/>
                <a:uFillTx/>
              </a:rPr>
              <a:t>, 10</a:t>
            </a:r>
            <a:r>
              <a:rPr kumimoji="0" lang="pl-PL" sz="2800" b="0" i="1" u="none" strike="noStrike" kern="0" cap="none" spc="0" normalizeH="0" noProof="0" dirty="0">
                <a:ln>
                  <a:noFill/>
                </a:ln>
                <a:solidFill>
                  <a:sysClr val="windowText" lastClr="000000"/>
                </a:solidFill>
                <a:effectLst/>
                <a:uLnTx/>
                <a:uFillTx/>
              </a:rPr>
              <a:t> GB</a:t>
            </a:r>
            <a:endParaRPr kumimoji="0" lang="en-US" sz="2800" b="0" i="1"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0" y="0"/>
            <a:ext cx="12192000" cy="769441"/>
          </a:xfrm>
          <a:prstGeom prst="rect">
            <a:avLst/>
          </a:prstGeom>
          <a:noFill/>
        </p:spPr>
        <p:txBody>
          <a:bodyPr wrap="square" rtlCol="0">
            <a:spAutoFit/>
          </a:bodyPr>
          <a:lstStyle/>
          <a:p>
            <a:pPr algn="ctr"/>
            <a:r>
              <a:rPr lang="pl-PL" sz="4400" b="1" dirty="0"/>
              <a:t>COMPRESSION </a:t>
            </a:r>
            <a:r>
              <a:rPr lang="pl-PL" sz="4400" dirty="0"/>
              <a:t>for</a:t>
            </a:r>
            <a:r>
              <a:rPr lang="pl-PL" sz="4400" b="1" dirty="0"/>
              <a:t> </a:t>
            </a:r>
            <a:r>
              <a:rPr lang="pl-PL" sz="4400" dirty="0"/>
              <a:t>direct binary parallel migration</a:t>
            </a:r>
            <a:endParaRPr lang="en-US" sz="4400" b="1" dirty="0"/>
          </a:p>
        </p:txBody>
      </p:sp>
      <p:sp>
        <p:nvSpPr>
          <p:cNvPr id="13" name="TextBox 12"/>
          <p:cNvSpPr txBox="1"/>
          <p:nvPr/>
        </p:nvSpPr>
        <p:spPr>
          <a:xfrm>
            <a:off x="1642836" y="1212399"/>
            <a:ext cx="2680563" cy="769441"/>
          </a:xfrm>
          <a:prstGeom prst="rect">
            <a:avLst/>
          </a:prstGeom>
          <a:noFill/>
        </p:spPr>
        <p:txBody>
          <a:bodyPr wrap="square" rtlCol="0">
            <a:spAutoFit/>
          </a:bodyPr>
          <a:lstStyle/>
          <a:p>
            <a:r>
              <a:rPr lang="pl-PL" sz="4400" dirty="0">
                <a:solidFill>
                  <a:srgbClr val="FF0000"/>
                </a:solidFill>
              </a:rPr>
              <a:t>RAW DATA</a:t>
            </a:r>
          </a:p>
        </p:txBody>
      </p:sp>
      <p:sp>
        <p:nvSpPr>
          <p:cNvPr id="17" name="TextBox 16"/>
          <p:cNvSpPr txBox="1"/>
          <p:nvPr/>
        </p:nvSpPr>
        <p:spPr>
          <a:xfrm>
            <a:off x="0" y="5709061"/>
            <a:ext cx="12192000" cy="646331"/>
          </a:xfrm>
          <a:prstGeom prst="rect">
            <a:avLst/>
          </a:prstGeom>
          <a:noFill/>
        </p:spPr>
        <p:txBody>
          <a:bodyPr wrap="square" rtlCol="0">
            <a:spAutoFit/>
          </a:bodyPr>
          <a:lstStyle/>
          <a:p>
            <a:pPr algn="ctr"/>
            <a:r>
              <a:rPr lang="pl-PL" sz="3600" dirty="0">
                <a:solidFill>
                  <a:srgbClr val="FF0000"/>
                </a:solidFill>
              </a:rPr>
              <a:t>Lightweight compression for data transfer via network</a:t>
            </a:r>
            <a:endParaRPr lang="en-US" sz="3600" dirty="0">
              <a:solidFill>
                <a:srgbClr val="FF0000"/>
              </a:solidFill>
            </a:endParaRPr>
          </a:p>
        </p:txBody>
      </p:sp>
      <p:sp>
        <p:nvSpPr>
          <p:cNvPr id="18" name="TextBox 17"/>
          <p:cNvSpPr txBox="1"/>
          <p:nvPr/>
        </p:nvSpPr>
        <p:spPr>
          <a:xfrm>
            <a:off x="5928953" y="1212398"/>
            <a:ext cx="4657493" cy="769441"/>
          </a:xfrm>
          <a:prstGeom prst="rect">
            <a:avLst/>
          </a:prstGeom>
          <a:noFill/>
        </p:spPr>
        <p:txBody>
          <a:bodyPr wrap="none" rtlCol="0">
            <a:spAutoFit/>
          </a:bodyPr>
          <a:lstStyle/>
          <a:p>
            <a:r>
              <a:rPr lang="pl-PL" sz="4400" dirty="0">
                <a:solidFill>
                  <a:srgbClr val="0070C0"/>
                </a:solidFill>
              </a:rPr>
              <a:t>COMPRESSED DATA</a:t>
            </a:r>
          </a:p>
        </p:txBody>
      </p:sp>
    </p:spTree>
    <p:extLst>
      <p:ext uri="{BB962C8B-B14F-4D97-AF65-F5344CB8AC3E}">
        <p14:creationId xmlns:p14="http://schemas.microsoft.com/office/powerpoint/2010/main" val="39595715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a:graphicFrameLocks/>
          </p:cNvGraphicFramePr>
          <p:nvPr>
            <p:extLst/>
          </p:nvPr>
        </p:nvGraphicFramePr>
        <p:xfrm>
          <a:off x="0" y="102637"/>
          <a:ext cx="12192000" cy="5836436"/>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pPr/>
              <a:t>69</a:t>
            </a:fld>
            <a:endParaRPr lang="en-US" dirty="0"/>
          </a:p>
        </p:txBody>
      </p:sp>
      <p:sp>
        <p:nvSpPr>
          <p:cNvPr id="10" name="TextBox 9"/>
          <p:cNvSpPr txBox="1"/>
          <p:nvPr/>
        </p:nvSpPr>
        <p:spPr>
          <a:xfrm>
            <a:off x="0" y="603515"/>
            <a:ext cx="121920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2800" b="0" i="1" u="none" strike="noStrike" kern="0" cap="none" spc="0" normalizeH="0" baseline="0" noProof="0" dirty="0">
                <a:ln>
                  <a:noFill/>
                </a:ln>
                <a:solidFill>
                  <a:sysClr val="windowText" lastClr="000000"/>
                </a:solidFill>
                <a:effectLst/>
                <a:uLnTx/>
                <a:uFillTx/>
              </a:rPr>
              <a:t>From PostgreSQL</a:t>
            </a:r>
            <a:r>
              <a:rPr kumimoji="0" lang="pl-PL" sz="2800" b="0" i="1" u="none" strike="noStrike" kern="0" cap="none" spc="0" normalizeH="0" noProof="0" dirty="0">
                <a:ln>
                  <a:noFill/>
                </a:ln>
                <a:solidFill>
                  <a:sysClr val="windowText" lastClr="000000"/>
                </a:solidFill>
                <a:effectLst/>
                <a:uLnTx/>
                <a:uFillTx/>
              </a:rPr>
              <a:t> to SciDB, 4 threads, waveform data (int,int,double)</a:t>
            </a:r>
            <a:r>
              <a:rPr kumimoji="0" lang="pl-PL" sz="2800" b="0" i="1" u="none" strike="noStrike" kern="0" cap="none" spc="0" normalizeH="0" baseline="0" noProof="0" dirty="0">
                <a:ln>
                  <a:noFill/>
                </a:ln>
                <a:solidFill>
                  <a:sysClr val="windowText" lastClr="000000"/>
                </a:solidFill>
                <a:effectLst/>
                <a:uLnTx/>
                <a:uFillTx/>
              </a:rPr>
              <a:t>, 10</a:t>
            </a:r>
            <a:r>
              <a:rPr kumimoji="0" lang="pl-PL" sz="2800" b="0" i="1" u="none" strike="noStrike" kern="0" cap="none" spc="0" normalizeH="0" noProof="0" dirty="0">
                <a:ln>
                  <a:noFill/>
                </a:ln>
                <a:solidFill>
                  <a:sysClr val="windowText" lastClr="000000"/>
                </a:solidFill>
                <a:effectLst/>
                <a:uLnTx/>
                <a:uFillTx/>
              </a:rPr>
              <a:t> GB</a:t>
            </a:r>
            <a:endParaRPr kumimoji="0" lang="en-US" sz="2800" b="0" i="1"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0" y="0"/>
            <a:ext cx="12192000" cy="769441"/>
          </a:xfrm>
          <a:prstGeom prst="rect">
            <a:avLst/>
          </a:prstGeom>
          <a:noFill/>
        </p:spPr>
        <p:txBody>
          <a:bodyPr wrap="square" rtlCol="0">
            <a:spAutoFit/>
          </a:bodyPr>
          <a:lstStyle/>
          <a:p>
            <a:pPr algn="ctr"/>
            <a:r>
              <a:rPr lang="pl-PL" sz="4400" b="1" dirty="0"/>
              <a:t>COMPRESSION </a:t>
            </a:r>
            <a:r>
              <a:rPr lang="pl-PL" sz="4400" dirty="0"/>
              <a:t>for</a:t>
            </a:r>
            <a:r>
              <a:rPr lang="pl-PL" sz="4400" b="1" dirty="0"/>
              <a:t> </a:t>
            </a:r>
            <a:r>
              <a:rPr lang="pl-PL" sz="4400" dirty="0"/>
              <a:t>direct binary parallel migration</a:t>
            </a:r>
            <a:endParaRPr lang="en-US" sz="4400" b="1" dirty="0"/>
          </a:p>
        </p:txBody>
      </p:sp>
      <p:sp>
        <p:nvSpPr>
          <p:cNvPr id="13" name="TextBox 12"/>
          <p:cNvSpPr txBox="1"/>
          <p:nvPr/>
        </p:nvSpPr>
        <p:spPr>
          <a:xfrm>
            <a:off x="1642836" y="1212399"/>
            <a:ext cx="2680563" cy="769441"/>
          </a:xfrm>
          <a:prstGeom prst="rect">
            <a:avLst/>
          </a:prstGeom>
          <a:noFill/>
        </p:spPr>
        <p:txBody>
          <a:bodyPr wrap="square" rtlCol="0">
            <a:spAutoFit/>
          </a:bodyPr>
          <a:lstStyle/>
          <a:p>
            <a:r>
              <a:rPr lang="pl-PL" sz="4400" dirty="0">
                <a:solidFill>
                  <a:srgbClr val="FF0000"/>
                </a:solidFill>
              </a:rPr>
              <a:t>RAW DATA</a:t>
            </a:r>
          </a:p>
        </p:txBody>
      </p:sp>
      <p:sp>
        <p:nvSpPr>
          <p:cNvPr id="17" name="TextBox 16"/>
          <p:cNvSpPr txBox="1"/>
          <p:nvPr/>
        </p:nvSpPr>
        <p:spPr>
          <a:xfrm>
            <a:off x="0" y="5709061"/>
            <a:ext cx="12192000" cy="646331"/>
          </a:xfrm>
          <a:prstGeom prst="rect">
            <a:avLst/>
          </a:prstGeom>
          <a:noFill/>
        </p:spPr>
        <p:txBody>
          <a:bodyPr wrap="square" rtlCol="0">
            <a:spAutoFit/>
          </a:bodyPr>
          <a:lstStyle/>
          <a:p>
            <a:pPr algn="ctr"/>
            <a:r>
              <a:rPr lang="pl-PL" sz="3600" dirty="0">
                <a:solidFill>
                  <a:srgbClr val="FF0000"/>
                </a:solidFill>
              </a:rPr>
              <a:t>Lightweight compression for data transfer via network</a:t>
            </a:r>
            <a:endParaRPr lang="en-US" sz="3600" dirty="0">
              <a:solidFill>
                <a:srgbClr val="FF0000"/>
              </a:solidFill>
            </a:endParaRPr>
          </a:p>
        </p:txBody>
      </p:sp>
      <p:sp>
        <p:nvSpPr>
          <p:cNvPr id="18" name="TextBox 17"/>
          <p:cNvSpPr txBox="1"/>
          <p:nvPr/>
        </p:nvSpPr>
        <p:spPr>
          <a:xfrm>
            <a:off x="5928953" y="1212398"/>
            <a:ext cx="4657493" cy="769441"/>
          </a:xfrm>
          <a:prstGeom prst="rect">
            <a:avLst/>
          </a:prstGeom>
          <a:noFill/>
        </p:spPr>
        <p:txBody>
          <a:bodyPr wrap="none" rtlCol="0">
            <a:spAutoFit/>
          </a:bodyPr>
          <a:lstStyle/>
          <a:p>
            <a:r>
              <a:rPr lang="pl-PL" sz="4400" dirty="0">
                <a:solidFill>
                  <a:srgbClr val="0070C0"/>
                </a:solidFill>
              </a:rPr>
              <a:t>COMPRESSED DATA</a:t>
            </a:r>
          </a:p>
        </p:txBody>
      </p:sp>
      <p:sp>
        <p:nvSpPr>
          <p:cNvPr id="2" name="TextBox 1"/>
          <p:cNvSpPr txBox="1"/>
          <p:nvPr/>
        </p:nvSpPr>
        <p:spPr>
          <a:xfrm>
            <a:off x="8349108" y="2109832"/>
            <a:ext cx="3497048" cy="523220"/>
          </a:xfrm>
          <a:prstGeom prst="rect">
            <a:avLst/>
          </a:prstGeom>
          <a:noFill/>
        </p:spPr>
        <p:txBody>
          <a:bodyPr wrap="none" rtlCol="0">
            <a:spAutoFit/>
          </a:bodyPr>
          <a:lstStyle/>
          <a:p>
            <a:r>
              <a:rPr lang="pl-PL" sz="2800" b="1" dirty="0"/>
              <a:t>Load SciDB bottleneck</a:t>
            </a:r>
            <a:endParaRPr lang="en-US" sz="2800" b="1" dirty="0"/>
          </a:p>
        </p:txBody>
      </p:sp>
      <p:cxnSp>
        <p:nvCxnSpPr>
          <p:cNvPr id="5" name="Straight Connector 4"/>
          <p:cNvCxnSpPr/>
          <p:nvPr/>
        </p:nvCxnSpPr>
        <p:spPr>
          <a:xfrm flipV="1">
            <a:off x="8274867" y="2696427"/>
            <a:ext cx="3788572" cy="28666"/>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25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35725"/>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 Loading: general principles</a:t>
            </a:r>
          </a:p>
        </p:txBody>
      </p:sp>
      <p:sp>
        <p:nvSpPr>
          <p:cNvPr id="4" name="TextBox 3">
            <a:extLst>
              <a:ext uri="{FF2B5EF4-FFF2-40B4-BE49-F238E27FC236}">
                <a16:creationId xmlns:a16="http://schemas.microsoft.com/office/drawing/2014/main" id="{10325801-4776-40AA-A761-D931C319E16C}"/>
              </a:ext>
            </a:extLst>
          </p:cNvPr>
          <p:cNvSpPr txBox="1"/>
          <p:nvPr/>
        </p:nvSpPr>
        <p:spPr>
          <a:xfrm>
            <a:off x="158682" y="741724"/>
            <a:ext cx="11960865" cy="5678478"/>
          </a:xfrm>
          <a:prstGeom prst="rect">
            <a:avLst/>
          </a:prstGeom>
          <a:noFill/>
        </p:spPr>
        <p:txBody>
          <a:bodyPr wrap="square" rtlCol="0">
            <a:spAutoFit/>
          </a:bodyPr>
          <a:lstStyle/>
          <a:p>
            <a:pPr marL="342900" indent="-342900">
              <a:buAutoNum type="arabicPeriod"/>
            </a:pPr>
            <a:r>
              <a:rPr lang="en-US" sz="3300" dirty="0"/>
              <a:t> </a:t>
            </a:r>
            <a:r>
              <a:rPr lang="en-US" sz="3300" b="1" dirty="0">
                <a:solidFill>
                  <a:srgbClr val="FF0000"/>
                </a:solidFill>
              </a:rPr>
              <a:t>DON’T USE SLOW </a:t>
            </a:r>
            <a:r>
              <a:rPr lang="en-US" sz="3300" b="1" u="sng" dirty="0">
                <a:solidFill>
                  <a:srgbClr val="FF0000"/>
                </a:solidFill>
              </a:rPr>
              <a:t>INSERT INTO </a:t>
            </a:r>
            <a:r>
              <a:rPr lang="en-US" sz="3300" dirty="0"/>
              <a:t>or prepared statements.</a:t>
            </a:r>
          </a:p>
          <a:p>
            <a:pPr marL="342900" indent="-342900">
              <a:buAutoNum type="arabicPeriod"/>
            </a:pPr>
            <a:r>
              <a:rPr lang="en-US" sz="3300" dirty="0"/>
              <a:t> </a:t>
            </a:r>
            <a:r>
              <a:rPr lang="en-US" sz="3300" b="1" dirty="0">
                <a:solidFill>
                  <a:srgbClr val="00B050"/>
                </a:solidFill>
              </a:rPr>
              <a:t>USE BULK LOADING </a:t>
            </a:r>
            <a:r>
              <a:rPr lang="en-US" sz="3300" b="1" u="sng" dirty="0">
                <a:solidFill>
                  <a:srgbClr val="00B050"/>
                </a:solidFill>
              </a:rPr>
              <a:t>COPY INTO </a:t>
            </a:r>
            <a:r>
              <a:rPr lang="en-US" sz="3300" dirty="0"/>
              <a:t>in PostgreSQL, </a:t>
            </a:r>
            <a:r>
              <a:rPr lang="en-US" sz="3300" dirty="0" err="1"/>
              <a:t>MonetDB</a:t>
            </a:r>
            <a:r>
              <a:rPr lang="en-US" sz="3300" dirty="0"/>
              <a:t>, Vertica, parallel load via external tables in Oracle, bulk insert in </a:t>
            </a:r>
            <a:r>
              <a:rPr lang="en-US" sz="3300" dirty="0" err="1"/>
              <a:t>SQLServer</a:t>
            </a:r>
            <a:r>
              <a:rPr lang="en-US" sz="3300" dirty="0"/>
              <a:t>.</a:t>
            </a:r>
          </a:p>
          <a:p>
            <a:pPr marL="342900" indent="-342900">
              <a:buAutoNum type="arabicPeriod"/>
            </a:pPr>
            <a:r>
              <a:rPr lang="en-US" sz="3300" dirty="0"/>
              <a:t> Ask you data provider for</a:t>
            </a:r>
            <a:r>
              <a:rPr lang="pl-PL" sz="3300" dirty="0"/>
              <a:t>:</a:t>
            </a:r>
          </a:p>
          <a:p>
            <a:pPr marL="800100" lvl="1" indent="-342900">
              <a:buAutoNum type="alphaLcParenR"/>
            </a:pPr>
            <a:r>
              <a:rPr lang="pl-PL" sz="3300" dirty="0"/>
              <a:t> </a:t>
            </a:r>
            <a:r>
              <a:rPr lang="pl-PL" sz="3300" b="1" dirty="0"/>
              <a:t>D</a:t>
            </a:r>
            <a:r>
              <a:rPr lang="en-US" sz="3300" b="1" dirty="0" err="1"/>
              <a:t>ividing</a:t>
            </a:r>
            <a:r>
              <a:rPr lang="en-US" sz="3300" b="1" dirty="0"/>
              <a:t> the raw data into many files (few GBs)</a:t>
            </a:r>
            <a:r>
              <a:rPr lang="en-US" sz="3300" dirty="0"/>
              <a:t> and load them in parallel - the fastest method to achieve good performance</a:t>
            </a:r>
            <a:r>
              <a:rPr lang="pl-PL" sz="3300" dirty="0"/>
              <a:t>;</a:t>
            </a:r>
          </a:p>
          <a:p>
            <a:pPr marL="800100" lvl="1" indent="-342900">
              <a:buAutoNum type="alphaLcParenR"/>
            </a:pPr>
            <a:r>
              <a:rPr lang="pl-PL" sz="3300" dirty="0"/>
              <a:t> </a:t>
            </a:r>
            <a:r>
              <a:rPr lang="pl-PL" sz="3300" b="1" dirty="0"/>
              <a:t>D</a:t>
            </a:r>
            <a:r>
              <a:rPr lang="en-US" sz="3300" b="1" dirty="0" err="1"/>
              <a:t>ata</a:t>
            </a:r>
            <a:r>
              <a:rPr lang="en-US" sz="3300" b="1" dirty="0"/>
              <a:t> in a binary format </a:t>
            </a:r>
            <a:r>
              <a:rPr lang="en-US" sz="3300" dirty="0"/>
              <a:t>and a fast parser to process them;</a:t>
            </a:r>
          </a:p>
          <a:p>
            <a:pPr marL="342900" indent="-342900">
              <a:buAutoNum type="arabicPeriod"/>
            </a:pPr>
            <a:r>
              <a:rPr lang="en-US" sz="3300" dirty="0"/>
              <a:t> </a:t>
            </a:r>
            <a:r>
              <a:rPr lang="en-US" sz="3300" b="1" dirty="0"/>
              <a:t>Clean your data:</a:t>
            </a:r>
          </a:p>
          <a:p>
            <a:pPr marL="800100" lvl="1" indent="-342900">
              <a:buAutoNum type="alphaLcParenR"/>
            </a:pPr>
            <a:r>
              <a:rPr lang="en-US" sz="3300" dirty="0"/>
              <a:t> PostgreSQL </a:t>
            </a:r>
            <a:r>
              <a:rPr lang="en-US" sz="3300" b="1" dirty="0"/>
              <a:t>ABORTS</a:t>
            </a:r>
            <a:r>
              <a:rPr lang="en-US" sz="3300" dirty="0"/>
              <a:t> loading when data is ill-formatted;</a:t>
            </a:r>
          </a:p>
          <a:p>
            <a:pPr marL="800100" lvl="1" indent="-342900">
              <a:buAutoNum type="alphaLcParenR"/>
            </a:pPr>
            <a:r>
              <a:rPr lang="en-US" sz="3300" dirty="0"/>
              <a:t> Other databases store ill-formatted rows in </a:t>
            </a:r>
            <a:r>
              <a:rPr lang="en-US" sz="3300" i="1" dirty="0"/>
              <a:t>reject tables </a:t>
            </a:r>
            <a:r>
              <a:rPr lang="en-US" sz="3300" dirty="0"/>
              <a:t>or </a:t>
            </a:r>
            <a:r>
              <a:rPr lang="en-US" sz="3300" i="1" dirty="0"/>
              <a:t>error files </a:t>
            </a:r>
            <a:r>
              <a:rPr lang="en-US" sz="3300" dirty="0"/>
              <a:t>but all the well-formatted rows are loaded.</a:t>
            </a:r>
          </a:p>
        </p:txBody>
      </p:sp>
    </p:spTree>
    <p:extLst>
      <p:ext uri="{BB962C8B-B14F-4D97-AF65-F5344CB8AC3E}">
        <p14:creationId xmlns:p14="http://schemas.microsoft.com/office/powerpoint/2010/main" val="438038043"/>
      </p:ext>
    </p:extLst>
  </p:cSld>
  <p:clrMapOvr>
    <a:masterClrMapping/>
  </p:clrMapOvr>
  <mc:AlternateContent xmlns:mc="http://schemas.openxmlformats.org/markup-compatibility/2006" xmlns:p14="http://schemas.microsoft.com/office/powerpoint/2010/main">
    <mc:Choice Requires="p14">
      <p:transition spd="slow" p14:dur="2000" advTm="47339"/>
    </mc:Choice>
    <mc:Fallback xmlns="">
      <p:transition spd="slow" advTm="4733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D906D65-5810-4107-AC94-FB4EEB2DE16A}"/>
              </a:ext>
            </a:extLst>
          </p:cNvPr>
          <p:cNvGraphicFramePr>
            <a:graphicFrameLocks/>
          </p:cNvGraphicFramePr>
          <p:nvPr>
            <p:extLst/>
          </p:nvPr>
        </p:nvGraphicFramePr>
        <p:xfrm>
          <a:off x="1279229" y="581356"/>
          <a:ext cx="9431301" cy="523110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B7EA2DF-ABFF-4A49-B9D3-7CE2552C97A0}"/>
              </a:ext>
            </a:extLst>
          </p:cNvPr>
          <p:cNvSpPr txBox="1"/>
          <p:nvPr/>
        </p:nvSpPr>
        <p:spPr>
          <a:xfrm>
            <a:off x="0" y="0"/>
            <a:ext cx="12192000" cy="769441"/>
          </a:xfrm>
          <a:prstGeom prst="rect">
            <a:avLst/>
          </a:prstGeom>
          <a:noFill/>
        </p:spPr>
        <p:txBody>
          <a:bodyPr wrap="square" rtlCol="0">
            <a:spAutoFit/>
          </a:bodyPr>
          <a:lstStyle/>
          <a:p>
            <a:pPr algn="ctr"/>
            <a:r>
              <a:rPr lang="en-US" sz="4400" b="1" dirty="0"/>
              <a:t>SIMD: </a:t>
            </a:r>
            <a:r>
              <a:rPr lang="en-US" sz="4400" dirty="0"/>
              <a:t>for parsing the lines in input CSV file</a:t>
            </a:r>
            <a:endParaRPr lang="en-US" sz="4400" b="1" dirty="0"/>
          </a:p>
        </p:txBody>
      </p:sp>
      <p:sp>
        <p:nvSpPr>
          <p:cNvPr id="4" name="TextBox 3">
            <a:extLst>
              <a:ext uri="{FF2B5EF4-FFF2-40B4-BE49-F238E27FC236}">
                <a16:creationId xmlns:a16="http://schemas.microsoft.com/office/drawing/2014/main" id="{D830B64A-0EC6-4F3D-9580-D7ACC117A73F}"/>
              </a:ext>
            </a:extLst>
          </p:cNvPr>
          <p:cNvSpPr txBox="1"/>
          <p:nvPr/>
        </p:nvSpPr>
        <p:spPr>
          <a:xfrm>
            <a:off x="0" y="5709061"/>
            <a:ext cx="12192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FF0000"/>
                </a:solidFill>
                <a:effectLst/>
                <a:uLnTx/>
                <a:uFillTx/>
              </a:rPr>
              <a:t>SIMD gives 1.6X speedup for parsing lines</a:t>
            </a:r>
          </a:p>
        </p:txBody>
      </p:sp>
      <p:sp>
        <p:nvSpPr>
          <p:cNvPr id="5" name="TextBox 4">
            <a:extLst>
              <a:ext uri="{FF2B5EF4-FFF2-40B4-BE49-F238E27FC236}">
                <a16:creationId xmlns:a16="http://schemas.microsoft.com/office/drawing/2014/main" id="{1AFE4872-8216-4943-81F9-0580F0392ED4}"/>
              </a:ext>
            </a:extLst>
          </p:cNvPr>
          <p:cNvSpPr txBox="1"/>
          <p:nvPr/>
        </p:nvSpPr>
        <p:spPr>
          <a:xfrm>
            <a:off x="0" y="603515"/>
            <a:ext cx="12192000" cy="52322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800" b="0" i="1" u="none" strike="noStrike" kern="0" cap="none" spc="0" normalizeH="0" baseline="0" noProof="0" dirty="0">
                <a:ln>
                  <a:noFill/>
                </a:ln>
                <a:solidFill>
                  <a:sysClr val="windowText" lastClr="000000"/>
                </a:solidFill>
                <a:effectLst/>
                <a:uLnTx/>
                <a:uFillTx/>
              </a:rPr>
              <a:t>Data Loading to PostgreSQL</a:t>
            </a:r>
          </a:p>
        </p:txBody>
      </p:sp>
      <p:sp>
        <p:nvSpPr>
          <p:cNvPr id="6" name="Slide Number Placeholder 5">
            <a:extLst>
              <a:ext uri="{FF2B5EF4-FFF2-40B4-BE49-F238E27FC236}">
                <a16:creationId xmlns:a16="http://schemas.microsoft.com/office/drawing/2014/main" id="{4C757E61-7D3D-4EC1-8B42-3CF2E52880CE}"/>
              </a:ext>
            </a:extLst>
          </p:cNvPr>
          <p:cNvSpPr>
            <a:spLocks noGrp="1"/>
          </p:cNvSpPr>
          <p:nvPr>
            <p:ph type="sldNum" sz="quarter" idx="12"/>
          </p:nvPr>
        </p:nvSpPr>
        <p:spPr/>
        <p:txBody>
          <a:bodyPr/>
          <a:lstStyle/>
          <a:p>
            <a:fld id="{462CB0EA-037A-4F55-80F5-2F30C1107863}" type="slidenum">
              <a:rPr lang="en-US" smtClean="0"/>
              <a:t>70</a:t>
            </a:fld>
            <a:endParaRPr lang="en-US"/>
          </a:p>
        </p:txBody>
      </p:sp>
    </p:spTree>
    <p:extLst>
      <p:ext uri="{BB962C8B-B14F-4D97-AF65-F5344CB8AC3E}">
        <p14:creationId xmlns:p14="http://schemas.microsoft.com/office/powerpoint/2010/main" val="2124276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nvPr>
        </p:nvGraphicFramePr>
        <p:xfrm>
          <a:off x="0" y="658605"/>
          <a:ext cx="12192000" cy="558595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0" y="0"/>
            <a:ext cx="12192000" cy="769441"/>
          </a:xfrm>
          <a:prstGeom prst="rect">
            <a:avLst/>
          </a:prstGeom>
          <a:noFill/>
        </p:spPr>
        <p:txBody>
          <a:bodyPr wrap="square" rtlCol="0">
            <a:spAutoFit/>
          </a:bodyPr>
          <a:lstStyle/>
          <a:p>
            <a:pPr algn="ctr"/>
            <a:r>
              <a:rPr lang="pl-PL" sz="4400" dirty="0"/>
              <a:t>Data Migration from PostgreSQL to Accumulo</a:t>
            </a:r>
            <a:endParaRPr lang="en-US" sz="44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71</a:t>
            </a:fld>
            <a:endParaRPr lang="en-US" dirty="0"/>
          </a:p>
        </p:txBody>
      </p:sp>
    </p:spTree>
    <p:extLst>
      <p:ext uri="{BB962C8B-B14F-4D97-AF65-F5344CB8AC3E}">
        <p14:creationId xmlns:p14="http://schemas.microsoft.com/office/powerpoint/2010/main" val="15877147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nvPr>
        </p:nvGraphicFramePr>
        <p:xfrm>
          <a:off x="0" y="658605"/>
          <a:ext cx="12192000" cy="558595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0" y="0"/>
            <a:ext cx="12192000" cy="769441"/>
          </a:xfrm>
          <a:prstGeom prst="rect">
            <a:avLst/>
          </a:prstGeom>
          <a:noFill/>
        </p:spPr>
        <p:txBody>
          <a:bodyPr wrap="square" rtlCol="0">
            <a:spAutoFit/>
          </a:bodyPr>
          <a:lstStyle/>
          <a:p>
            <a:pPr algn="ctr"/>
            <a:r>
              <a:rPr lang="pl-PL" sz="4400" dirty="0"/>
              <a:t>Data Migration from PostgreSQL to Accumulo</a:t>
            </a:r>
            <a:endParaRPr lang="en-US" sz="4400" dirty="0"/>
          </a:p>
        </p:txBody>
      </p:sp>
      <p:sp>
        <p:nvSpPr>
          <p:cNvPr id="5" name="TextBox 4"/>
          <p:cNvSpPr txBox="1"/>
          <p:nvPr/>
        </p:nvSpPr>
        <p:spPr>
          <a:xfrm>
            <a:off x="0" y="5709061"/>
            <a:ext cx="12192000" cy="646331"/>
          </a:xfrm>
          <a:prstGeom prst="rect">
            <a:avLst/>
          </a:prstGeom>
          <a:noFill/>
        </p:spPr>
        <p:txBody>
          <a:bodyPr wrap="square" rtlCol="0">
            <a:spAutoFit/>
          </a:bodyPr>
          <a:lstStyle/>
          <a:p>
            <a:pPr algn="ctr"/>
            <a:r>
              <a:rPr lang="pl-PL" sz="3600" dirty="0">
                <a:solidFill>
                  <a:srgbClr val="FF0000"/>
                </a:solidFill>
              </a:rPr>
              <a:t>Adaptive data loading method</a:t>
            </a:r>
            <a:endParaRPr lang="en-US" sz="3600" dirty="0">
              <a:solidFill>
                <a:srgbClr val="FF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pPr/>
              <a:t>72</a:t>
            </a:fld>
            <a:endParaRPr lang="en-US" dirty="0"/>
          </a:p>
        </p:txBody>
      </p:sp>
      <p:sp>
        <p:nvSpPr>
          <p:cNvPr id="2" name="Freeform: Shape 1"/>
          <p:cNvSpPr/>
          <p:nvPr/>
        </p:nvSpPr>
        <p:spPr>
          <a:xfrm>
            <a:off x="2034863" y="1777285"/>
            <a:ext cx="9800822" cy="2189409"/>
          </a:xfrm>
          <a:custGeom>
            <a:avLst/>
            <a:gdLst>
              <a:gd name="connsiteX0" fmla="*/ 0 w 9653918"/>
              <a:gd name="connsiteY0" fmla="*/ 2157160 h 2157160"/>
              <a:gd name="connsiteX1" fmla="*/ 4829577 w 9653918"/>
              <a:gd name="connsiteY1" fmla="*/ 701847 h 2157160"/>
              <a:gd name="connsiteX2" fmla="*/ 9259909 w 9653918"/>
              <a:gd name="connsiteY2" fmla="*/ 57903 h 2157160"/>
              <a:gd name="connsiteX3" fmla="*/ 9156878 w 9653918"/>
              <a:gd name="connsiteY3" fmla="*/ 70782 h 2157160"/>
            </a:gdLst>
            <a:ahLst/>
            <a:cxnLst>
              <a:cxn ang="0">
                <a:pos x="connsiteX0" y="connsiteY0"/>
              </a:cxn>
              <a:cxn ang="0">
                <a:pos x="connsiteX1" y="connsiteY1"/>
              </a:cxn>
              <a:cxn ang="0">
                <a:pos x="connsiteX2" y="connsiteY2"/>
              </a:cxn>
              <a:cxn ang="0">
                <a:pos x="connsiteX3" y="connsiteY3"/>
              </a:cxn>
            </a:cxnLst>
            <a:rect l="l" t="t" r="r" b="b"/>
            <a:pathLst>
              <a:path w="9653918" h="2157160">
                <a:moveTo>
                  <a:pt x="0" y="2157160"/>
                </a:moveTo>
                <a:cubicBezTo>
                  <a:pt x="1643129" y="1604441"/>
                  <a:pt x="3286259" y="1051723"/>
                  <a:pt x="4829577" y="701847"/>
                </a:cubicBezTo>
                <a:cubicBezTo>
                  <a:pt x="6372895" y="351971"/>
                  <a:pt x="8538692" y="163080"/>
                  <a:pt x="9259909" y="57903"/>
                </a:cubicBezTo>
                <a:cubicBezTo>
                  <a:pt x="9981126" y="-47274"/>
                  <a:pt x="9569002" y="11754"/>
                  <a:pt x="9156878" y="70782"/>
                </a:cubicBezTo>
              </a:path>
            </a:pathLst>
          </a:cu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8719726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85E114-4259-405D-B574-8A97205C65C1}"/>
              </a:ext>
            </a:extLst>
          </p:cNvPr>
          <p:cNvSpPr/>
          <p:nvPr/>
        </p:nvSpPr>
        <p:spPr>
          <a:xfrm>
            <a:off x="-140678" y="769441"/>
            <a:ext cx="12332677" cy="6001643"/>
          </a:xfrm>
          <a:prstGeom prst="rect">
            <a:avLst/>
          </a:prstGeom>
        </p:spPr>
        <p:txBody>
          <a:bodyPr wrap="square">
            <a:spAutoFit/>
          </a:bodyPr>
          <a:lstStyle/>
          <a:p>
            <a:pPr marL="914400" lvl="1" indent="-457200">
              <a:buFont typeface="Wingdings" panose="05000000000000000000" pitchFamily="2" charset="2"/>
              <a:buChar char="q"/>
            </a:pPr>
            <a:r>
              <a:rPr lang="en-US" sz="3200" dirty="0"/>
              <a:t>Core migrator with a plug-in load/export interface for new DBMSs</a:t>
            </a:r>
          </a:p>
          <a:p>
            <a:pPr marL="914400" lvl="1" indent="-457200">
              <a:buFont typeface="Wingdings" panose="05000000000000000000" pitchFamily="2" charset="2"/>
              <a:buChar char="q"/>
            </a:pPr>
            <a:r>
              <a:rPr lang="en-US" sz="3200" dirty="0"/>
              <a:t>Common binary &amp; SIMD-friendly format for DBMS data exchange </a:t>
            </a:r>
          </a:p>
          <a:p>
            <a:pPr marL="914400" lvl="1" indent="-457200">
              <a:buFont typeface="Wingdings" panose="05000000000000000000" pitchFamily="2" charset="2"/>
              <a:buChar char="q"/>
            </a:pPr>
            <a:r>
              <a:rPr lang="en-US" sz="3200" dirty="0"/>
              <a:t>Storage aware loading for the reading part &amp; buffered writes handled in a separate thread (no bursts of writes)</a:t>
            </a:r>
          </a:p>
          <a:p>
            <a:pPr marL="914400" lvl="1" indent="-457200">
              <a:buFont typeface="Wingdings" panose="05000000000000000000" pitchFamily="2" charset="2"/>
              <a:buChar char="q"/>
            </a:pPr>
            <a:r>
              <a:rPr lang="en-US" sz="3200" dirty="0"/>
              <a:t>Equivalences between physical designs, e.g. mapping indexes in PostgreSQL to dimensions and chunk sizes in </a:t>
            </a:r>
            <a:r>
              <a:rPr lang="en-US" sz="3200" dirty="0" err="1"/>
              <a:t>SciDB</a:t>
            </a:r>
            <a:endParaRPr lang="en-US" sz="3200" dirty="0"/>
          </a:p>
          <a:p>
            <a:pPr marL="914400" lvl="1" indent="-457200">
              <a:buFont typeface="Wingdings" panose="05000000000000000000" pitchFamily="2" charset="2"/>
              <a:buChar char="q"/>
            </a:pPr>
            <a:r>
              <a:rPr lang="en-US" sz="3200" dirty="0"/>
              <a:t>Improving the diverse analytics by integrating systems that are more homogenous for faster data sharing/migration with optimized code-paths for specialized analysis, e.g. SQL Server</a:t>
            </a:r>
          </a:p>
          <a:p>
            <a:pPr marL="914400" lvl="1" indent="-457200">
              <a:buFont typeface="Wingdings" panose="05000000000000000000" pitchFamily="2" charset="2"/>
              <a:buChar char="q"/>
            </a:pPr>
            <a:r>
              <a:rPr lang="en-US" sz="3200" dirty="0"/>
              <a:t>Integration with external Machine Learning tools (e.g. </a:t>
            </a:r>
            <a:r>
              <a:rPr lang="en-US" sz="3200" dirty="0" err="1"/>
              <a:t>TensorFlow</a:t>
            </a:r>
            <a:r>
              <a:rPr lang="en-US" sz="3200" dirty="0"/>
              <a:t>) and better data provisioning for the ML systems (e.g. via SQLite)</a:t>
            </a:r>
          </a:p>
          <a:p>
            <a:pPr lvl="1"/>
            <a:endParaRPr lang="en-US" sz="3200" dirty="0"/>
          </a:p>
        </p:txBody>
      </p:sp>
      <p:sp>
        <p:nvSpPr>
          <p:cNvPr id="3" name="TextBox 2">
            <a:extLst>
              <a:ext uri="{FF2B5EF4-FFF2-40B4-BE49-F238E27FC236}">
                <a16:creationId xmlns:a16="http://schemas.microsoft.com/office/drawing/2014/main" id="{072CC502-CBAC-4A99-B9B6-7C16AE61FC35}"/>
              </a:ext>
            </a:extLst>
          </p:cNvPr>
          <p:cNvSpPr txBox="1"/>
          <p:nvPr/>
        </p:nvSpPr>
        <p:spPr>
          <a:xfrm>
            <a:off x="0" y="0"/>
            <a:ext cx="12192000" cy="769441"/>
          </a:xfrm>
          <a:prstGeom prst="rect">
            <a:avLst/>
          </a:prstGeom>
          <a:noFill/>
        </p:spPr>
        <p:txBody>
          <a:bodyPr wrap="square" rtlCol="0">
            <a:spAutoFit/>
          </a:bodyPr>
          <a:lstStyle/>
          <a:p>
            <a:pPr algn="ctr">
              <a:buClr>
                <a:schemeClr val="accent2"/>
              </a:buClr>
              <a:buSzPct val="80000"/>
            </a:pPr>
            <a:r>
              <a:rPr lang="en-US" sz="4400" dirty="0"/>
              <a:t>Future work</a:t>
            </a:r>
          </a:p>
        </p:txBody>
      </p:sp>
      <p:sp>
        <p:nvSpPr>
          <p:cNvPr id="4" name="Slide Number Placeholder 3">
            <a:extLst>
              <a:ext uri="{FF2B5EF4-FFF2-40B4-BE49-F238E27FC236}">
                <a16:creationId xmlns:a16="http://schemas.microsoft.com/office/drawing/2014/main" id="{02B774F1-B016-47D6-8C79-7DAC68934769}"/>
              </a:ext>
            </a:extLst>
          </p:cNvPr>
          <p:cNvSpPr>
            <a:spLocks noGrp="1"/>
          </p:cNvSpPr>
          <p:nvPr>
            <p:ph type="sldNum" sz="quarter" idx="12"/>
          </p:nvPr>
        </p:nvSpPr>
        <p:spPr/>
        <p:txBody>
          <a:bodyPr/>
          <a:lstStyle/>
          <a:p>
            <a:fld id="{462CB0EA-037A-4F55-80F5-2F30C1107863}" type="slidenum">
              <a:rPr lang="en-US" smtClean="0"/>
              <a:t>73</a:t>
            </a:fld>
            <a:endParaRPr lang="en-US"/>
          </a:p>
        </p:txBody>
      </p:sp>
    </p:spTree>
    <p:extLst>
      <p:ext uri="{BB962C8B-B14F-4D97-AF65-F5344CB8AC3E}">
        <p14:creationId xmlns:p14="http://schemas.microsoft.com/office/powerpoint/2010/main" val="426136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0" y="607026"/>
          <a:ext cx="12192000" cy="521300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0"/>
            <a:ext cx="12192000" cy="769441"/>
          </a:xfrm>
          <a:prstGeom prst="rect">
            <a:avLst/>
          </a:prstGeom>
          <a:noFill/>
        </p:spPr>
        <p:txBody>
          <a:bodyPr wrap="square" rtlCol="0">
            <a:spAutoFit/>
          </a:bodyPr>
          <a:lstStyle/>
          <a:p>
            <a:pPr algn="ctr"/>
            <a:r>
              <a:rPr lang="pl-PL" sz="4400" dirty="0"/>
              <a:t>Resource usage: CSV wavefrom data loading to SciDB</a:t>
            </a:r>
            <a:endParaRPr lang="en-US" sz="4400" dirty="0"/>
          </a:p>
        </p:txBody>
      </p:sp>
      <p:sp>
        <p:nvSpPr>
          <p:cNvPr id="16" name="TextBox 15"/>
          <p:cNvSpPr txBox="1"/>
          <p:nvPr/>
        </p:nvSpPr>
        <p:spPr>
          <a:xfrm>
            <a:off x="2670489" y="4461046"/>
            <a:ext cx="1007007" cy="584775"/>
          </a:xfrm>
          <a:prstGeom prst="rect">
            <a:avLst/>
          </a:prstGeom>
          <a:noFill/>
        </p:spPr>
        <p:txBody>
          <a:bodyPr wrap="none" rtlCol="0">
            <a:spAutoFit/>
          </a:bodyPr>
          <a:lstStyle/>
          <a:p>
            <a:r>
              <a:rPr lang="pl-PL" sz="3200" i="1" dirty="0">
                <a:solidFill>
                  <a:schemeClr val="bg2">
                    <a:lumMod val="25000"/>
                  </a:schemeClr>
                </a:solidFill>
              </a:rPr>
              <a:t>Load</a:t>
            </a:r>
          </a:p>
        </p:txBody>
      </p:sp>
      <p:sp>
        <p:nvSpPr>
          <p:cNvPr id="17" name="TextBox 16"/>
          <p:cNvSpPr txBox="1"/>
          <p:nvPr/>
        </p:nvSpPr>
        <p:spPr>
          <a:xfrm>
            <a:off x="5600089" y="4419600"/>
            <a:ext cx="2351093" cy="584775"/>
          </a:xfrm>
          <a:prstGeom prst="rect">
            <a:avLst/>
          </a:prstGeom>
          <a:noFill/>
        </p:spPr>
        <p:txBody>
          <a:bodyPr wrap="none" rtlCol="0">
            <a:spAutoFit/>
          </a:bodyPr>
          <a:lstStyle/>
          <a:p>
            <a:r>
              <a:rPr lang="pl-PL" sz="3200" i="1" dirty="0">
                <a:solidFill>
                  <a:schemeClr val="bg2">
                    <a:lumMod val="25000"/>
                  </a:schemeClr>
                </a:solidFill>
              </a:rPr>
              <a:t>Redimension</a:t>
            </a:r>
          </a:p>
        </p:txBody>
      </p:sp>
      <p:sp>
        <p:nvSpPr>
          <p:cNvPr id="3" name="Slide Number Placeholder 2"/>
          <p:cNvSpPr>
            <a:spLocks noGrp="1"/>
          </p:cNvSpPr>
          <p:nvPr>
            <p:ph type="sldNum" sz="quarter" idx="12"/>
          </p:nvPr>
        </p:nvSpPr>
        <p:spPr/>
        <p:txBody>
          <a:bodyPr/>
          <a:lstStyle/>
          <a:p>
            <a:fld id="{4FAB73BC-B049-4115-A692-8D63A059BFB8}" type="slidenum">
              <a:rPr lang="en-US" smtClean="0"/>
              <a:pPr/>
              <a:t>74</a:t>
            </a:fld>
            <a:endParaRPr lang="en-US" dirty="0"/>
          </a:p>
        </p:txBody>
      </p:sp>
    </p:spTree>
    <p:extLst>
      <p:ext uri="{BB962C8B-B14F-4D97-AF65-F5344CB8AC3E}">
        <p14:creationId xmlns:p14="http://schemas.microsoft.com/office/powerpoint/2010/main" val="1754306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0" y="607026"/>
          <a:ext cx="12192000" cy="521300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0"/>
            <a:ext cx="12192000" cy="769441"/>
          </a:xfrm>
          <a:prstGeom prst="rect">
            <a:avLst/>
          </a:prstGeom>
          <a:noFill/>
        </p:spPr>
        <p:txBody>
          <a:bodyPr wrap="square" rtlCol="0">
            <a:spAutoFit/>
          </a:bodyPr>
          <a:lstStyle/>
          <a:p>
            <a:pPr algn="ctr"/>
            <a:r>
              <a:rPr lang="pl-PL" sz="4400" dirty="0"/>
              <a:t>Resource usage: CSV wavefrom data loading to SciDB</a:t>
            </a:r>
            <a:endParaRPr lang="en-US" sz="4400" dirty="0"/>
          </a:p>
        </p:txBody>
      </p:sp>
      <p:sp>
        <p:nvSpPr>
          <p:cNvPr id="5" name="TextBox 4"/>
          <p:cNvSpPr txBox="1"/>
          <p:nvPr/>
        </p:nvSpPr>
        <p:spPr>
          <a:xfrm>
            <a:off x="0" y="5709061"/>
            <a:ext cx="12192000" cy="646331"/>
          </a:xfrm>
          <a:prstGeom prst="rect">
            <a:avLst/>
          </a:prstGeom>
          <a:noFill/>
        </p:spPr>
        <p:txBody>
          <a:bodyPr wrap="square" rtlCol="0">
            <a:spAutoFit/>
          </a:bodyPr>
          <a:lstStyle/>
          <a:p>
            <a:pPr algn="ctr"/>
            <a:r>
              <a:rPr lang="pl-PL" sz="3600" dirty="0">
                <a:solidFill>
                  <a:srgbClr val="FF0000"/>
                </a:solidFill>
              </a:rPr>
              <a:t>Compress/</a:t>
            </a:r>
            <a:r>
              <a:rPr lang="pl-PL" sz="3600" b="1" dirty="0">
                <a:solidFill>
                  <a:srgbClr val="FF0000"/>
                </a:solidFill>
              </a:rPr>
              <a:t>Decompress</a:t>
            </a:r>
            <a:r>
              <a:rPr lang="pl-PL" sz="3600" dirty="0">
                <a:solidFill>
                  <a:srgbClr val="FF0000"/>
                </a:solidFill>
              </a:rPr>
              <a:t> to utilize spare CPU cycles</a:t>
            </a:r>
            <a:endParaRPr lang="en-US" sz="3600" dirty="0">
              <a:solidFill>
                <a:srgbClr val="FF0000"/>
              </a:solidFill>
            </a:endParaRPr>
          </a:p>
        </p:txBody>
      </p:sp>
      <p:sp>
        <p:nvSpPr>
          <p:cNvPr id="16" name="TextBox 15"/>
          <p:cNvSpPr txBox="1"/>
          <p:nvPr/>
        </p:nvSpPr>
        <p:spPr>
          <a:xfrm>
            <a:off x="2670489" y="4461046"/>
            <a:ext cx="1007007" cy="584775"/>
          </a:xfrm>
          <a:prstGeom prst="rect">
            <a:avLst/>
          </a:prstGeom>
          <a:noFill/>
        </p:spPr>
        <p:txBody>
          <a:bodyPr wrap="none" rtlCol="0">
            <a:spAutoFit/>
          </a:bodyPr>
          <a:lstStyle/>
          <a:p>
            <a:r>
              <a:rPr lang="pl-PL" sz="3200" i="1" dirty="0">
                <a:solidFill>
                  <a:schemeClr val="bg2">
                    <a:lumMod val="25000"/>
                  </a:schemeClr>
                </a:solidFill>
              </a:rPr>
              <a:t>Load</a:t>
            </a:r>
          </a:p>
        </p:txBody>
      </p:sp>
      <p:sp>
        <p:nvSpPr>
          <p:cNvPr id="17" name="TextBox 16"/>
          <p:cNvSpPr txBox="1"/>
          <p:nvPr/>
        </p:nvSpPr>
        <p:spPr>
          <a:xfrm>
            <a:off x="5600089" y="4419600"/>
            <a:ext cx="2351093" cy="584775"/>
          </a:xfrm>
          <a:prstGeom prst="rect">
            <a:avLst/>
          </a:prstGeom>
          <a:noFill/>
        </p:spPr>
        <p:txBody>
          <a:bodyPr wrap="none" rtlCol="0">
            <a:spAutoFit/>
          </a:bodyPr>
          <a:lstStyle/>
          <a:p>
            <a:r>
              <a:rPr lang="pl-PL" sz="3200" i="1" dirty="0">
                <a:solidFill>
                  <a:schemeClr val="bg2">
                    <a:lumMod val="25000"/>
                  </a:schemeClr>
                </a:solidFill>
              </a:rPr>
              <a:t>Redimension</a:t>
            </a:r>
          </a:p>
        </p:txBody>
      </p:sp>
      <p:sp>
        <p:nvSpPr>
          <p:cNvPr id="3" name="Slide Number Placeholder 2"/>
          <p:cNvSpPr>
            <a:spLocks noGrp="1"/>
          </p:cNvSpPr>
          <p:nvPr>
            <p:ph type="sldNum" sz="quarter" idx="12"/>
          </p:nvPr>
        </p:nvSpPr>
        <p:spPr/>
        <p:txBody>
          <a:bodyPr/>
          <a:lstStyle/>
          <a:p>
            <a:fld id="{4FAB73BC-B049-4115-A692-8D63A059BFB8}" type="slidenum">
              <a:rPr lang="en-US" smtClean="0"/>
              <a:pPr/>
              <a:t>75</a:t>
            </a:fld>
            <a:endParaRPr lang="en-US" dirty="0"/>
          </a:p>
        </p:txBody>
      </p:sp>
      <p:sp>
        <p:nvSpPr>
          <p:cNvPr id="2" name="Rectangle 1"/>
          <p:cNvSpPr/>
          <p:nvPr/>
        </p:nvSpPr>
        <p:spPr>
          <a:xfrm>
            <a:off x="1243361" y="1717921"/>
            <a:ext cx="2614411" cy="36876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473704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0" y="607026"/>
          <a:ext cx="12192000" cy="521300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0"/>
            <a:ext cx="12192000" cy="769441"/>
          </a:xfrm>
          <a:prstGeom prst="rect">
            <a:avLst/>
          </a:prstGeom>
          <a:noFill/>
        </p:spPr>
        <p:txBody>
          <a:bodyPr wrap="square" rtlCol="0">
            <a:spAutoFit/>
          </a:bodyPr>
          <a:lstStyle/>
          <a:p>
            <a:pPr algn="ctr"/>
            <a:r>
              <a:rPr lang="pl-PL" sz="4400" dirty="0"/>
              <a:t>Resource usage: CSV wavefrom data loading to SciDB</a:t>
            </a:r>
            <a:endParaRPr lang="en-US" sz="4400" dirty="0"/>
          </a:p>
        </p:txBody>
      </p:sp>
      <p:sp>
        <p:nvSpPr>
          <p:cNvPr id="5" name="TextBox 4"/>
          <p:cNvSpPr txBox="1"/>
          <p:nvPr/>
        </p:nvSpPr>
        <p:spPr>
          <a:xfrm>
            <a:off x="0" y="5709061"/>
            <a:ext cx="12192000" cy="646331"/>
          </a:xfrm>
          <a:prstGeom prst="rect">
            <a:avLst/>
          </a:prstGeom>
          <a:noFill/>
        </p:spPr>
        <p:txBody>
          <a:bodyPr wrap="square" rtlCol="0">
            <a:spAutoFit/>
          </a:bodyPr>
          <a:lstStyle/>
          <a:p>
            <a:pPr algn="ctr"/>
            <a:r>
              <a:rPr lang="pl-PL" sz="3600" dirty="0">
                <a:solidFill>
                  <a:srgbClr val="FF0000"/>
                </a:solidFill>
              </a:rPr>
              <a:t>What is an optimal degree of parallelism?</a:t>
            </a:r>
            <a:endParaRPr lang="en-US" sz="3600" dirty="0">
              <a:solidFill>
                <a:srgbClr val="FF0000"/>
              </a:solidFill>
            </a:endParaRPr>
          </a:p>
        </p:txBody>
      </p:sp>
      <p:sp>
        <p:nvSpPr>
          <p:cNvPr id="16" name="TextBox 15"/>
          <p:cNvSpPr txBox="1"/>
          <p:nvPr/>
        </p:nvSpPr>
        <p:spPr>
          <a:xfrm>
            <a:off x="2670489" y="4461046"/>
            <a:ext cx="1007007" cy="584775"/>
          </a:xfrm>
          <a:prstGeom prst="rect">
            <a:avLst/>
          </a:prstGeom>
          <a:noFill/>
        </p:spPr>
        <p:txBody>
          <a:bodyPr wrap="none" rtlCol="0">
            <a:spAutoFit/>
          </a:bodyPr>
          <a:lstStyle/>
          <a:p>
            <a:r>
              <a:rPr lang="pl-PL" sz="3200" i="1" dirty="0">
                <a:solidFill>
                  <a:schemeClr val="bg2">
                    <a:lumMod val="25000"/>
                  </a:schemeClr>
                </a:solidFill>
              </a:rPr>
              <a:t>Load</a:t>
            </a:r>
          </a:p>
        </p:txBody>
      </p:sp>
      <p:sp>
        <p:nvSpPr>
          <p:cNvPr id="17" name="TextBox 16"/>
          <p:cNvSpPr txBox="1"/>
          <p:nvPr/>
        </p:nvSpPr>
        <p:spPr>
          <a:xfrm>
            <a:off x="5600089" y="4419600"/>
            <a:ext cx="2351093" cy="584775"/>
          </a:xfrm>
          <a:prstGeom prst="rect">
            <a:avLst/>
          </a:prstGeom>
          <a:noFill/>
        </p:spPr>
        <p:txBody>
          <a:bodyPr wrap="none" rtlCol="0">
            <a:spAutoFit/>
          </a:bodyPr>
          <a:lstStyle/>
          <a:p>
            <a:r>
              <a:rPr lang="pl-PL" sz="3200" i="1" dirty="0">
                <a:solidFill>
                  <a:schemeClr val="bg2">
                    <a:lumMod val="25000"/>
                  </a:schemeClr>
                </a:solidFill>
              </a:rPr>
              <a:t>Redimension</a:t>
            </a:r>
          </a:p>
        </p:txBody>
      </p:sp>
      <p:sp>
        <p:nvSpPr>
          <p:cNvPr id="3" name="Slide Number Placeholder 2"/>
          <p:cNvSpPr>
            <a:spLocks noGrp="1"/>
          </p:cNvSpPr>
          <p:nvPr>
            <p:ph type="sldNum" sz="quarter" idx="12"/>
          </p:nvPr>
        </p:nvSpPr>
        <p:spPr/>
        <p:txBody>
          <a:bodyPr/>
          <a:lstStyle/>
          <a:p>
            <a:fld id="{4FAB73BC-B049-4115-A692-8D63A059BFB8}" type="slidenum">
              <a:rPr lang="en-US" smtClean="0"/>
              <a:pPr/>
              <a:t>76</a:t>
            </a:fld>
            <a:endParaRPr lang="en-US" dirty="0"/>
          </a:p>
        </p:txBody>
      </p:sp>
      <p:sp>
        <p:nvSpPr>
          <p:cNvPr id="8" name="Rectangle 7"/>
          <p:cNvSpPr/>
          <p:nvPr/>
        </p:nvSpPr>
        <p:spPr>
          <a:xfrm>
            <a:off x="4788794" y="1760135"/>
            <a:ext cx="3672626" cy="359747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081124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4400" b="0" i="0" u="none" strike="noStrike" kern="0" cap="none" spc="0" normalizeH="0" baseline="0" noProof="0" dirty="0">
                <a:ln>
                  <a:noFill/>
                </a:ln>
                <a:solidFill>
                  <a:sysClr val="windowText" lastClr="000000"/>
                </a:solidFill>
                <a:effectLst/>
                <a:uLnTx/>
                <a:uFillTx/>
              </a:rPr>
              <a:t>Single-threaded</a:t>
            </a:r>
            <a:r>
              <a:rPr kumimoji="0" lang="pl-PL" sz="4400" b="0" i="0" u="none" strike="noStrike" kern="0" cap="none" spc="0" normalizeH="0" noProof="0" dirty="0">
                <a:ln>
                  <a:noFill/>
                </a:ln>
                <a:solidFill>
                  <a:sysClr val="windowText" lastClr="000000"/>
                </a:solidFill>
                <a:effectLst/>
                <a:uLnTx/>
                <a:uFillTx/>
              </a:rPr>
              <a:t> vs. Parallel Export from PostgreSQL</a:t>
            </a:r>
            <a:endParaRPr kumimoji="0" lang="en-US" sz="4400" b="0" i="0" u="none" strike="noStrike" kern="0" cap="none" spc="0" normalizeH="0" baseline="0" noProof="0" dirty="0">
              <a:ln>
                <a:noFill/>
              </a:ln>
              <a:solidFill>
                <a:sysClr val="windowText" lastClr="000000"/>
              </a:solidFill>
              <a:effectLst/>
              <a:uLnTx/>
              <a:uFillTx/>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77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432" y="1665838"/>
            <a:ext cx="6274051" cy="4542136"/>
          </a:xfrm>
          <a:prstGeom prst="rect">
            <a:avLst/>
          </a:prstGeom>
        </p:spPr>
      </p:pic>
      <p:sp>
        <p:nvSpPr>
          <p:cNvPr id="9" name="TextBox 8"/>
          <p:cNvSpPr txBox="1"/>
          <p:nvPr/>
        </p:nvSpPr>
        <p:spPr>
          <a:xfrm>
            <a:off x="7259322" y="647292"/>
            <a:ext cx="3732368" cy="1077218"/>
          </a:xfrm>
          <a:prstGeom prst="rect">
            <a:avLst/>
          </a:prstGeom>
          <a:noFill/>
        </p:spPr>
        <p:txBody>
          <a:bodyPr wrap="none" rtlCol="0">
            <a:spAutoFit/>
          </a:bodyPr>
          <a:lstStyle/>
          <a:p>
            <a:pPr algn="ctr"/>
            <a:r>
              <a:rPr lang="pl-PL" sz="3200" dirty="0"/>
              <a:t>4-thread export</a:t>
            </a:r>
          </a:p>
          <a:p>
            <a:pPr algn="ctr"/>
            <a:r>
              <a:rPr lang="pl-PL" sz="3200" dirty="0"/>
              <a:t> (4 readers from disk)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65838"/>
            <a:ext cx="6274051" cy="4542136"/>
          </a:xfrm>
          <a:prstGeom prst="rect">
            <a:avLst/>
          </a:prstGeom>
        </p:spPr>
      </p:pic>
      <p:sp>
        <p:nvSpPr>
          <p:cNvPr id="8" name="TextBox 7"/>
          <p:cNvSpPr txBox="1"/>
          <p:nvPr/>
        </p:nvSpPr>
        <p:spPr>
          <a:xfrm>
            <a:off x="1375343" y="679031"/>
            <a:ext cx="3592265" cy="1077218"/>
          </a:xfrm>
          <a:prstGeom prst="rect">
            <a:avLst/>
          </a:prstGeom>
          <a:noFill/>
        </p:spPr>
        <p:txBody>
          <a:bodyPr wrap="none" rtlCol="0">
            <a:spAutoFit/>
          </a:bodyPr>
          <a:lstStyle/>
          <a:p>
            <a:r>
              <a:rPr lang="pl-PL" sz="3200" dirty="0"/>
              <a:t>Single-thread export</a:t>
            </a:r>
          </a:p>
          <a:p>
            <a:r>
              <a:rPr lang="pl-PL" sz="3200" dirty="0"/>
              <a:t> (1 reader from disk)</a:t>
            </a:r>
          </a:p>
        </p:txBody>
      </p:sp>
    </p:spTree>
    <p:extLst>
      <p:ext uri="{BB962C8B-B14F-4D97-AF65-F5344CB8AC3E}">
        <p14:creationId xmlns:p14="http://schemas.microsoft.com/office/powerpoint/2010/main" val="10490234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85A72B-1ED7-47C8-8C2A-494358ADF0DC}"/>
              </a:ext>
            </a:extLst>
          </p:cNvPr>
          <p:cNvSpPr>
            <a:spLocks noGrp="1"/>
          </p:cNvSpPr>
          <p:nvPr>
            <p:ph type="sldNum" sz="quarter" idx="12"/>
          </p:nvPr>
        </p:nvSpPr>
        <p:spPr/>
        <p:txBody>
          <a:bodyPr/>
          <a:lstStyle/>
          <a:p>
            <a:fld id="{462CB0EA-037A-4F55-80F5-2F30C1107863}" type="slidenum">
              <a:rPr lang="en-US" smtClean="0"/>
              <a:pPr/>
              <a:t>78</a:t>
            </a:fld>
            <a:endParaRPr lang="en-US" dirty="0"/>
          </a:p>
        </p:txBody>
      </p:sp>
      <p:pic>
        <p:nvPicPr>
          <p:cNvPr id="3" name="Picture 2">
            <a:extLst>
              <a:ext uri="{FF2B5EF4-FFF2-40B4-BE49-F238E27FC236}">
                <a16:creationId xmlns:a16="http://schemas.microsoft.com/office/drawing/2014/main" id="{453A91ED-CD8D-47B0-8811-CEDCEAFEADBF}"/>
              </a:ext>
            </a:extLst>
          </p:cNvPr>
          <p:cNvPicPr>
            <a:picLocks noChangeAspect="1"/>
          </p:cNvPicPr>
          <p:nvPr/>
        </p:nvPicPr>
        <p:blipFill>
          <a:blip r:embed="rId2"/>
          <a:stretch>
            <a:fillRect/>
          </a:stretch>
        </p:blipFill>
        <p:spPr>
          <a:xfrm>
            <a:off x="0" y="663861"/>
            <a:ext cx="12192000" cy="5665187"/>
          </a:xfrm>
          <a:prstGeom prst="rect">
            <a:avLst/>
          </a:prstGeom>
        </p:spPr>
      </p:pic>
      <p:sp>
        <p:nvSpPr>
          <p:cNvPr id="4" name="TextBox 3">
            <a:extLst>
              <a:ext uri="{FF2B5EF4-FFF2-40B4-BE49-F238E27FC236}">
                <a16:creationId xmlns:a16="http://schemas.microsoft.com/office/drawing/2014/main" id="{07DFC9FA-0BF6-4646-A61F-D24B6E19BD69}"/>
              </a:ext>
            </a:extLst>
          </p:cNvPr>
          <p:cNvSpPr txBox="1"/>
          <p:nvPr/>
        </p:nvSpPr>
        <p:spPr>
          <a:xfrm>
            <a:off x="0" y="0"/>
            <a:ext cx="121920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ysClr val="windowText" lastClr="000000"/>
                </a:solidFill>
                <a:effectLst/>
                <a:uLnTx/>
                <a:uFillTx/>
              </a:rPr>
              <a:t>Parallel loading in the presence of PK constraints</a:t>
            </a:r>
          </a:p>
        </p:txBody>
      </p:sp>
    </p:spTree>
    <p:extLst>
      <p:ext uri="{BB962C8B-B14F-4D97-AF65-F5344CB8AC3E}">
        <p14:creationId xmlns:p14="http://schemas.microsoft.com/office/powerpoint/2010/main" val="108568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dirty="0"/>
          </a:p>
        </p:txBody>
      </p:sp>
      <p:sp>
        <p:nvSpPr>
          <p:cNvPr id="11" name="TextBox 10">
            <a:extLst>
              <a:ext uri="{FF2B5EF4-FFF2-40B4-BE49-F238E27FC236}">
                <a16:creationId xmlns:a16="http://schemas.microsoft.com/office/drawing/2014/main" id="{037D4B70-00FC-4041-8134-D5BEE40AF345}"/>
              </a:ext>
            </a:extLst>
          </p:cNvPr>
          <p:cNvSpPr txBox="1"/>
          <p:nvPr/>
        </p:nvSpPr>
        <p:spPr>
          <a:xfrm>
            <a:off x="0" y="29333"/>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b="1" dirty="0">
                <a:ln w="0"/>
                <a:solidFill>
                  <a:srgbClr val="FF0000"/>
                </a:solidFill>
                <a:effectLst>
                  <a:outerShdw blurRad="38100" dist="19050" dir="2700000" algn="tl" rotWithShape="0">
                    <a:schemeClr val="dk1">
                      <a:alpha val="40000"/>
                    </a:schemeClr>
                  </a:outerShdw>
                </a:effectLst>
              </a:rPr>
              <a:t>BULK</a:t>
            </a:r>
            <a:r>
              <a:rPr lang="en-US" sz="4000" dirty="0">
                <a:ln w="0"/>
                <a:effectLst>
                  <a:outerShdw blurRad="38100" dist="19050" dir="2700000" algn="tl" rotWithShape="0">
                    <a:schemeClr val="dk1">
                      <a:alpha val="40000"/>
                    </a:schemeClr>
                  </a:outerShdw>
                </a:effectLst>
              </a:rPr>
              <a:t> Data Loading</a:t>
            </a:r>
          </a:p>
        </p:txBody>
      </p:sp>
      <p:pic>
        <p:nvPicPr>
          <p:cNvPr id="10" name="Picture 9" descr="Database.png">
            <a:extLst>
              <a:ext uri="{FF2B5EF4-FFF2-40B4-BE49-F238E27FC236}">
                <a16:creationId xmlns:a16="http://schemas.microsoft.com/office/drawing/2014/main" id="{AB393DF5-50FB-4C9C-871F-C80576747FB9}"/>
              </a:ext>
            </a:extLst>
          </p:cNvPr>
          <p:cNvPicPr>
            <a:picLocks noChangeAspect="1"/>
          </p:cNvPicPr>
          <p:nvPr/>
        </p:nvPicPr>
        <p:blipFill>
          <a:blip r:embed="rId3"/>
          <a:stretch>
            <a:fillRect/>
          </a:stretch>
        </p:blipFill>
        <p:spPr>
          <a:xfrm>
            <a:off x="8327119" y="2186576"/>
            <a:ext cx="1695175" cy="164851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48191848-E9CD-4CC5-A80B-E8216DCAE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217" y="2220909"/>
            <a:ext cx="1360221" cy="1360221"/>
          </a:xfrm>
          <a:prstGeom prst="rect">
            <a:avLst/>
          </a:prstGeom>
        </p:spPr>
      </p:pic>
      <p:sp>
        <p:nvSpPr>
          <p:cNvPr id="2" name="TextBox 1">
            <a:extLst>
              <a:ext uri="{FF2B5EF4-FFF2-40B4-BE49-F238E27FC236}">
                <a16:creationId xmlns:a16="http://schemas.microsoft.com/office/drawing/2014/main" id="{95EBFC81-454E-4CCF-8F63-C2A746B03010}"/>
              </a:ext>
            </a:extLst>
          </p:cNvPr>
          <p:cNvSpPr txBox="1"/>
          <p:nvPr/>
        </p:nvSpPr>
        <p:spPr>
          <a:xfrm>
            <a:off x="8574221" y="2901020"/>
            <a:ext cx="1200970" cy="584775"/>
          </a:xfrm>
          <a:prstGeom prst="rect">
            <a:avLst/>
          </a:prstGeom>
          <a:noFill/>
        </p:spPr>
        <p:txBody>
          <a:bodyPr wrap="none" rtlCol="0">
            <a:spAutoFit/>
          </a:bodyPr>
          <a:lstStyle/>
          <a:p>
            <a:r>
              <a:rPr lang="pl-PL" sz="3200" dirty="0"/>
              <a:t>DBMS</a:t>
            </a:r>
            <a:endParaRPr lang="en-US" sz="3200" dirty="0"/>
          </a:p>
        </p:txBody>
      </p:sp>
      <p:sp>
        <p:nvSpPr>
          <p:cNvPr id="3" name="Arrow: Right 2">
            <a:extLst>
              <a:ext uri="{FF2B5EF4-FFF2-40B4-BE49-F238E27FC236}">
                <a16:creationId xmlns:a16="http://schemas.microsoft.com/office/drawing/2014/main" id="{AFE40126-FDDD-43D7-A152-C5E438750549}"/>
              </a:ext>
            </a:extLst>
          </p:cNvPr>
          <p:cNvSpPr/>
          <p:nvPr/>
        </p:nvSpPr>
        <p:spPr>
          <a:xfrm>
            <a:off x="4678329" y="2266283"/>
            <a:ext cx="2527990" cy="1360221"/>
          </a:xfrm>
          <a:prstGeom prst="rightArrow">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200" dirty="0">
                <a:solidFill>
                  <a:schemeClr val="tx1"/>
                </a:solidFill>
              </a:rPr>
              <a:t>LOAD</a:t>
            </a:r>
            <a:endParaRPr lang="en-US" sz="3200" dirty="0">
              <a:solidFill>
                <a:schemeClr val="tx1"/>
              </a:solidFill>
            </a:endParaRPr>
          </a:p>
        </p:txBody>
      </p:sp>
      <p:sp>
        <p:nvSpPr>
          <p:cNvPr id="13" name="TextBox 12">
            <a:extLst>
              <a:ext uri="{FF2B5EF4-FFF2-40B4-BE49-F238E27FC236}">
                <a16:creationId xmlns:a16="http://schemas.microsoft.com/office/drawing/2014/main" id="{CED6073C-DC97-4D8C-937E-3C32D21510F0}"/>
              </a:ext>
            </a:extLst>
          </p:cNvPr>
          <p:cNvSpPr txBox="1"/>
          <p:nvPr/>
        </p:nvSpPr>
        <p:spPr>
          <a:xfrm>
            <a:off x="0" y="5594625"/>
            <a:ext cx="12192000" cy="646331"/>
          </a:xfrm>
          <a:prstGeom prst="rect">
            <a:avLst/>
          </a:prstGeom>
          <a:noFill/>
        </p:spPr>
        <p:txBody>
          <a:bodyPr wrap="square" rtlCol="0">
            <a:spAutoFit/>
          </a:bodyPr>
          <a:lstStyle/>
          <a:p>
            <a:pPr algn="ctr"/>
            <a:r>
              <a:rPr lang="en-US" sz="3600" b="1" dirty="0">
                <a:solidFill>
                  <a:srgbClr val="FF0000"/>
                </a:solidFill>
              </a:rPr>
              <a:t>How long does it take to load data into PostgreSQL?</a:t>
            </a:r>
            <a:endParaRPr lang="fr-CH" sz="3600" b="1" dirty="0">
              <a:solidFill>
                <a:srgbClr val="FF0000"/>
              </a:solidFill>
            </a:endParaRPr>
          </a:p>
        </p:txBody>
      </p:sp>
    </p:spTree>
    <p:extLst>
      <p:ext uri="{BB962C8B-B14F-4D97-AF65-F5344CB8AC3E}">
        <p14:creationId xmlns:p14="http://schemas.microsoft.com/office/powerpoint/2010/main" val="3302568779"/>
      </p:ext>
    </p:extLst>
  </p:cSld>
  <p:clrMapOvr>
    <a:masterClrMapping/>
  </p:clrMapOvr>
  <mc:AlternateContent xmlns:mc="http://schemas.openxmlformats.org/markup-compatibility/2006" xmlns:p14="http://schemas.microsoft.com/office/powerpoint/2010/main">
    <mc:Choice Requires="p14">
      <p:transition spd="slow" p14:dur="2000" advTm="463"/>
    </mc:Choice>
    <mc:Fallback xmlns="">
      <p:transition spd="slow" advTm="4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54189-C436-47D0-AC37-8484B13A8E13}" type="slidenum">
              <a:rPr lang="en-US" smtClean="0">
                <a:solidFill>
                  <a:schemeClr val="bg1"/>
                </a:solidFill>
              </a:rPr>
              <a:pPr/>
              <a:t>9</a:t>
            </a:fld>
            <a:endParaRPr lang="en-US" dirty="0">
              <a:solidFill>
                <a:schemeClr val="bg1"/>
              </a:solidFill>
            </a:endParaRPr>
          </a:p>
        </p:txBody>
      </p:sp>
      <p:sp>
        <p:nvSpPr>
          <p:cNvPr id="5" name="TextBox 4">
            <a:extLst>
              <a:ext uri="{FF2B5EF4-FFF2-40B4-BE49-F238E27FC236}">
                <a16:creationId xmlns:a16="http://schemas.microsoft.com/office/drawing/2014/main" id="{F7AFD0F7-F3A8-4DBB-AF04-AF5060F12300}"/>
              </a:ext>
            </a:extLst>
          </p:cNvPr>
          <p:cNvSpPr txBox="1"/>
          <p:nvPr/>
        </p:nvSpPr>
        <p:spPr>
          <a:xfrm>
            <a:off x="0" y="-23388"/>
            <a:ext cx="12192000" cy="707886"/>
          </a:xfrm>
          <a:prstGeom prst="rect">
            <a:avLst/>
          </a:prstGeom>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Data Loading – current state of the art</a:t>
            </a:r>
          </a:p>
        </p:txBody>
      </p:sp>
      <p:graphicFrame>
        <p:nvGraphicFramePr>
          <p:cNvPr id="6" name="Content Placeholder 5">
            <a:extLst>
              <a:ext uri="{FF2B5EF4-FFF2-40B4-BE49-F238E27FC236}">
                <a16:creationId xmlns:a16="http://schemas.microsoft.com/office/drawing/2014/main" id="{9198F738-2689-40D7-9579-5C46513391CD}"/>
              </a:ext>
            </a:extLst>
          </p:cNvPr>
          <p:cNvGraphicFramePr>
            <a:graphicFrameLocks/>
          </p:cNvGraphicFramePr>
          <p:nvPr>
            <p:extLst>
              <p:ext uri="{D42A27DB-BD31-4B8C-83A1-F6EECF244321}">
                <p14:modId xmlns:p14="http://schemas.microsoft.com/office/powerpoint/2010/main" val="373473178"/>
              </p:ext>
            </p:extLst>
          </p:nvPr>
        </p:nvGraphicFramePr>
        <p:xfrm>
          <a:off x="354418" y="1299814"/>
          <a:ext cx="11483164" cy="3111500"/>
        </p:xfrm>
        <a:graphic>
          <a:graphicData uri="http://schemas.openxmlformats.org/drawingml/2006/table">
            <a:tbl>
              <a:tblPr firstRow="1" bandRow="1">
                <a:tableStyleId>{5C22544A-7EE6-4342-B048-85BDC9FD1C3A}</a:tableStyleId>
              </a:tblPr>
              <a:tblGrid>
                <a:gridCol w="6518572">
                  <a:extLst>
                    <a:ext uri="{9D8B030D-6E8A-4147-A177-3AD203B41FA5}">
                      <a16:colId xmlns:a16="http://schemas.microsoft.com/office/drawing/2014/main" val="20000"/>
                    </a:ext>
                  </a:extLst>
                </a:gridCol>
                <a:gridCol w="4964592">
                  <a:extLst>
                    <a:ext uri="{9D8B030D-6E8A-4147-A177-3AD203B41FA5}">
                      <a16:colId xmlns:a16="http://schemas.microsoft.com/office/drawing/2014/main" val="20001"/>
                    </a:ext>
                  </a:extLst>
                </a:gridCol>
              </a:tblGrid>
              <a:tr h="622300">
                <a:tc>
                  <a:txBody>
                    <a:bodyPr/>
                    <a:lstStyle/>
                    <a:p>
                      <a:pPr algn="ctr"/>
                      <a:r>
                        <a:rPr lang="pl-PL" sz="3200" baseline="0" dirty="0"/>
                        <a:t>Database </a:t>
                      </a:r>
                      <a:endParaRPr lang="fr-CH" sz="3200" baseline="0" dirty="0"/>
                    </a:p>
                  </a:txBody>
                  <a:tcPr/>
                </a:tc>
                <a:tc>
                  <a:txBody>
                    <a:bodyPr/>
                    <a:lstStyle/>
                    <a:p>
                      <a:pPr algn="ctr"/>
                      <a:r>
                        <a:rPr lang="pl-PL" sz="3200" baseline="0" dirty="0"/>
                        <a:t>Loading time (seconds)</a:t>
                      </a:r>
                      <a:endParaRPr lang="fr-CH" sz="3200" baseline="0" dirty="0"/>
                    </a:p>
                  </a:txBody>
                  <a:tcPr/>
                </a:tc>
                <a:extLst>
                  <a:ext uri="{0D108BD9-81ED-4DB2-BD59-A6C34878D82A}">
                    <a16:rowId xmlns:a16="http://schemas.microsoft.com/office/drawing/2014/main" val="10000"/>
                  </a:ext>
                </a:extLst>
              </a:tr>
              <a:tr h="622300">
                <a:tc>
                  <a:txBody>
                    <a:bodyPr/>
                    <a:lstStyle/>
                    <a:p>
                      <a:pPr algn="ctr"/>
                      <a:r>
                        <a:rPr lang="pl-PL" sz="3200" baseline="0" dirty="0"/>
                        <a:t>PostgreSQL </a:t>
                      </a:r>
                      <a:endParaRPr lang="fr-CH" sz="3200" baseline="0" dirty="0"/>
                    </a:p>
                  </a:txBody>
                  <a:tcPr/>
                </a:tc>
                <a:tc>
                  <a:txBody>
                    <a:bodyPr/>
                    <a:lstStyle/>
                    <a:p>
                      <a:pPr algn="ctr"/>
                      <a:r>
                        <a:rPr lang="pl-PL" sz="3200" baseline="0" dirty="0"/>
                        <a:t>395.39</a:t>
                      </a:r>
                    </a:p>
                  </a:txBody>
                  <a:tcPr anchor="ctr"/>
                </a:tc>
                <a:extLst>
                  <a:ext uri="{0D108BD9-81ED-4DB2-BD59-A6C34878D82A}">
                    <a16:rowId xmlns:a16="http://schemas.microsoft.com/office/drawing/2014/main" val="10001"/>
                  </a:ext>
                </a:extLst>
              </a:tr>
              <a:tr h="622300">
                <a:tc>
                  <a:txBody>
                    <a:bodyPr/>
                    <a:lstStyle/>
                    <a:p>
                      <a:pPr algn="ctr"/>
                      <a:r>
                        <a:rPr lang="en-US" sz="3200" baseline="0" dirty="0"/>
                        <a:t>DBMS-B (commercial column-store)</a:t>
                      </a:r>
                      <a:endParaRPr lang="fr-CH" sz="3200"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3200" baseline="0" dirty="0"/>
                        <a:t>234.94</a:t>
                      </a:r>
                      <a:endParaRPr lang="fr-CH" sz="3200" baseline="0" dirty="0"/>
                    </a:p>
                  </a:txBody>
                  <a:tcPr anchor="ctr"/>
                </a:tc>
                <a:extLst>
                  <a:ext uri="{0D108BD9-81ED-4DB2-BD59-A6C34878D82A}">
                    <a16:rowId xmlns:a16="http://schemas.microsoft.com/office/drawing/2014/main" val="10002"/>
                  </a:ext>
                </a:extLst>
              </a:tr>
              <a:tr h="622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3200" baseline="0" dirty="0"/>
                        <a:t>MonetDB</a:t>
                      </a:r>
                      <a:r>
                        <a:rPr lang="en-US" sz="3200" baseline="0" dirty="0"/>
                        <a:t> (open-source column-store)</a:t>
                      </a:r>
                      <a:endParaRPr lang="fr-CH" sz="3200"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3200" baseline="0" dirty="0"/>
                        <a:t>149.11</a:t>
                      </a:r>
                      <a:endParaRPr lang="fr-CH" sz="3200" baseline="0" dirty="0"/>
                    </a:p>
                  </a:txBody>
                  <a:tcPr anchor="ctr"/>
                </a:tc>
                <a:extLst>
                  <a:ext uri="{0D108BD9-81ED-4DB2-BD59-A6C34878D82A}">
                    <a16:rowId xmlns:a16="http://schemas.microsoft.com/office/drawing/2014/main" val="10003"/>
                  </a:ext>
                </a:extLst>
              </a:tr>
              <a:tr h="622300">
                <a:tc>
                  <a:txBody>
                    <a:bodyPr/>
                    <a:lstStyle/>
                    <a:p>
                      <a:pPr algn="ctr"/>
                      <a:r>
                        <a:rPr lang="en-US" sz="3200" baseline="0" dirty="0"/>
                        <a:t>DBMS-A (commercial row-store)</a:t>
                      </a:r>
                      <a:endParaRPr lang="fr-CH" sz="3200" baseline="0" dirty="0"/>
                    </a:p>
                  </a:txBody>
                  <a:tcPr/>
                </a:tc>
                <a:tc>
                  <a:txBody>
                    <a:bodyPr/>
                    <a:lstStyle/>
                    <a:p>
                      <a:pPr algn="ctr"/>
                      <a:r>
                        <a:rPr lang="pl-PL" sz="3200" baseline="0" dirty="0"/>
                        <a:t>137.59</a:t>
                      </a:r>
                      <a:endParaRPr lang="fr-CH" sz="3200" baseline="0" dirty="0"/>
                    </a:p>
                  </a:txBody>
                  <a:tcPr anchor="ct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684A83F7-EE85-4F78-BECF-0EC456BE8D4E}"/>
              </a:ext>
            </a:extLst>
          </p:cNvPr>
          <p:cNvSpPr txBox="1"/>
          <p:nvPr/>
        </p:nvSpPr>
        <p:spPr>
          <a:xfrm>
            <a:off x="0" y="838149"/>
            <a:ext cx="12192000" cy="461665"/>
          </a:xfrm>
          <a:prstGeom prst="rect">
            <a:avLst/>
          </a:prstGeom>
          <a:noFill/>
        </p:spPr>
        <p:txBody>
          <a:bodyPr wrap="square" rtlCol="0">
            <a:spAutoFit/>
          </a:bodyPr>
          <a:lstStyle/>
          <a:p>
            <a:pPr algn="ctr"/>
            <a:r>
              <a:rPr lang="pl-PL" sz="2400" i="1" dirty="0"/>
              <a:t>TPC-H data 10GB, </a:t>
            </a:r>
            <a:r>
              <a:rPr lang="en-US" sz="2400" i="1" dirty="0"/>
              <a:t>2 sockets, 8 cores/socket</a:t>
            </a:r>
            <a:r>
              <a:rPr lang="pl-PL" sz="2400" i="1" dirty="0"/>
              <a:t>,</a:t>
            </a:r>
            <a:r>
              <a:rPr lang="en-US" sz="2400" i="1" dirty="0"/>
              <a:t> 2GHz, 20MB L3, 64GB RAM, </a:t>
            </a:r>
            <a:r>
              <a:rPr lang="pl-PL" sz="2400" i="1" dirty="0"/>
              <a:t>from </a:t>
            </a:r>
            <a:r>
              <a:rPr lang="en-US" sz="2400" i="1" dirty="0"/>
              <a:t>HDD-&gt;DAS, RHEL 6</a:t>
            </a:r>
            <a:endParaRPr lang="fr-CH" sz="2400" i="1" dirty="0"/>
          </a:p>
        </p:txBody>
      </p:sp>
    </p:spTree>
    <p:extLst>
      <p:ext uri="{BB962C8B-B14F-4D97-AF65-F5344CB8AC3E}">
        <p14:creationId xmlns:p14="http://schemas.microsoft.com/office/powerpoint/2010/main" val="1017940291"/>
      </p:ext>
    </p:extLst>
  </p:cSld>
  <p:clrMapOvr>
    <a:masterClrMapping/>
  </p:clrMapOvr>
  <mc:AlternateContent xmlns:mc="http://schemas.openxmlformats.org/markup-compatibility/2006" xmlns:p14="http://schemas.microsoft.com/office/powerpoint/2010/main">
    <mc:Choice Requires="p14">
      <p:transition spd="slow" p14:dur="2000" advTm="607"/>
    </mc:Choice>
    <mc:Fallback xmlns="">
      <p:transition spd="slow" advTm="607"/>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5361</TotalTime>
  <Words>9693</Words>
  <Application>Microsoft Office PowerPoint</Application>
  <PresentationFormat>Widescreen</PresentationFormat>
  <Paragraphs>951</Paragraphs>
  <Slides>78</Slides>
  <Notes>72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Loading, Transformation and Migration for Database Management Systems</dc:title>
  <dc:creator>Adam Dziedzic</dc:creator>
  <cp:lastModifiedBy>Adam Dziedzic</cp:lastModifiedBy>
  <cp:revision>869</cp:revision>
  <dcterms:created xsi:type="dcterms:W3CDTF">2017-10-26T23:10:31Z</dcterms:created>
  <dcterms:modified xsi:type="dcterms:W3CDTF">2018-08-31T03:20:58Z</dcterms:modified>
</cp:coreProperties>
</file>